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7703E6-96D9-44E7-9E88-F34D52539B91}" type="datetimeFigureOut">
              <a:rPr lang="it-IT" smtClean="0"/>
              <a:pPr/>
              <a:t>12/04/2014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918520-442E-49B5-95CC-D8C232186845}"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A6918520-442E-49B5-95CC-D8C232186845}"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53D16AC6-E3DA-4039-A3F8-AB2F45C47909}"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222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3A98FA59-6E34-418A-A817-87AE1A72E7B7}" type="slidenum">
              <a:rPr lang="it-IT" smtClean="0"/>
              <a:pPr>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325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C3D8C07-BAC8-4F78-9D1A-4337C881DC4F}" type="slidenum">
              <a:rPr lang="it-IT" smtClean="0"/>
              <a:pPr>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427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B22AD066-2F6D-4932-BDDA-068E394D7F25}" type="slidenum">
              <a:rPr lang="it-IT" smtClean="0"/>
              <a:pPr>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529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4FA7F2-6351-4350-B780-C20ADCAC008A}" type="slidenum">
              <a:rPr lang="it-IT" smtClean="0"/>
              <a:pPr fontAlgn="base">
                <a:spcBef>
                  <a:spcPct val="0"/>
                </a:spcBef>
                <a:spcAft>
                  <a:spcPct val="0"/>
                </a:spcAft>
                <a:defRPr/>
              </a:pPr>
              <a:t>6</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632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741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967A93-DCB5-4AE2-8435-5B46FEE6CCE3}" type="slidenum">
              <a:rPr lang="it-IT" smtClean="0"/>
              <a:pPr fontAlgn="base">
                <a:spcBef>
                  <a:spcPct val="0"/>
                </a:spcBef>
                <a:spcAft>
                  <a:spcPct val="0"/>
                </a:spcAft>
                <a:defRPr/>
              </a:pPr>
              <a:t>7</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734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62677D09-AFBB-4FC7-8360-13D3E3DC927A}"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837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1D959343-3628-4EAB-B3F0-5F7A17A28775}" type="slidenum">
              <a:rPr lang="it-IT" smtClean="0"/>
              <a:pPr>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5939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6EAAE38C-AE4F-48C2-BB66-4C4B4684ABCE}" type="slidenum">
              <a:rPr lang="it-IT" smtClean="0"/>
              <a:pPr>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041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8436"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A8C185-5D38-4402-B70A-BC6F68CDD601}" type="slidenum">
              <a:rPr lang="it-IT" smtClean="0"/>
              <a:pPr fontAlgn="base">
                <a:spcBef>
                  <a:spcPct val="0"/>
                </a:spcBef>
                <a:spcAft>
                  <a:spcPct val="0"/>
                </a:spcAft>
                <a:defRPr/>
              </a:pPr>
              <a:t>11</a:t>
            </a:fld>
            <a:endParaRPr 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144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9460"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FB0E34-5135-4BF5-966D-AF934A3D7E9A}" type="slidenum">
              <a:rPr lang="it-IT" smtClean="0"/>
              <a:pPr fontAlgn="base">
                <a:spcBef>
                  <a:spcPct val="0"/>
                </a:spcBef>
                <a:spcAft>
                  <a:spcPct val="0"/>
                </a:spcAft>
                <a:defRPr/>
              </a:pPr>
              <a:t>12</a:t>
            </a:fld>
            <a:endParaRPr 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2467"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0484"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3B22CA-898A-4115-810E-9C065A8F4CE1}" type="slidenum">
              <a:rPr lang="it-IT" smtClean="0"/>
              <a:pPr fontAlgn="base">
                <a:spcBef>
                  <a:spcPct val="0"/>
                </a:spcBef>
                <a:spcAft>
                  <a:spcPct val="0"/>
                </a:spcAft>
                <a:defRPr/>
              </a:pPr>
              <a:t>13</a:t>
            </a:fld>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3491"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1508"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C7307E-3E92-43A7-ACDB-9DBD8E1B17B4}" type="slidenum">
              <a:rPr lang="it-IT" smtClean="0"/>
              <a:pPr fontAlgn="base">
                <a:spcBef>
                  <a:spcPct val="0"/>
                </a:spcBef>
                <a:spcAft>
                  <a:spcPct val="0"/>
                </a:spcAft>
                <a:defRPr/>
              </a:pPr>
              <a:t>14</a:t>
            </a:fld>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451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2253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3A44E4-957A-4554-929F-D09ADB05E128}" type="slidenum">
              <a:rPr lang="it-IT" smtClean="0"/>
              <a:pPr fontAlgn="base">
                <a:spcBef>
                  <a:spcPct val="0"/>
                </a:spcBef>
                <a:spcAft>
                  <a:spcPct val="0"/>
                </a:spcAft>
                <a:defRPr/>
              </a:pPr>
              <a:t>15</a:t>
            </a:fld>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553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E64D0660-5E28-4B16-9C32-DCA6F8FAD651}" type="slidenum">
              <a:rPr lang="it-IT" smtClean="0"/>
              <a:pPr>
                <a:defRPr/>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656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3718AB31-FD71-4061-B285-43209DB4BBA3}" type="slidenum">
              <a:rPr lang="it-IT" smtClean="0"/>
              <a:pPr>
                <a:defRPr/>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758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72804140-AA2F-424F-9579-B0FBE6D6AD65}" type="slidenum">
              <a:rPr lang="it-IT" smtClean="0"/>
              <a:pPr>
                <a:defRPr/>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861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0699DF61-CBA8-49FA-8EAC-7E4ACED62808}" type="slidenum">
              <a:rPr lang="it-IT" smtClean="0"/>
              <a:pPr>
                <a:defRPr/>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8635CB7D-9227-4FE7-BDAC-7F9806DA50D9}" type="slidenum">
              <a:rPr lang="it-IT" smtClean="0"/>
              <a:pPr>
                <a:defRPr/>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0659"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142C2CB5-4C30-4807-B97E-D11D79811314}" type="slidenum">
              <a:rPr lang="it-IT" smtClean="0"/>
              <a:pPr>
                <a:defRPr/>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1683"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D0AC4D7C-C67D-4EA0-97A3-28D0DCB3DE39}" type="slidenum">
              <a:rPr lang="it-IT" smtClean="0"/>
              <a:pPr>
                <a:defRPr/>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2707"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86660DDF-4227-4235-AD2A-93C40C9B5EAA}" type="slidenum">
              <a:rPr lang="it-IT" smtClean="0"/>
              <a:pPr>
                <a:defRPr/>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3731" name="Segnaposto note 2"/>
          <p:cNvSpPr>
            <a:spLocks noGrp="1"/>
          </p:cNvSpPr>
          <p:nvPr>
            <p:ph type="body" idx="1"/>
          </p:nvPr>
        </p:nvSpPr>
        <p:spPr bwMode="auto">
          <a:noFill/>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263D9135-E958-4030-8B35-1D665484CAF6}" type="slidenum">
              <a:rPr lang="it-IT" smtClean="0"/>
              <a:pPr>
                <a:defRPr/>
              </a:pPr>
              <a:t>24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ED4D2FA-FBAE-4B7D-A92D-DD32AF03FCF1}" type="datetimeFigureOut">
              <a:rPr lang="it-IT" smtClean="0"/>
              <a:pPr/>
              <a:t>12/04/2014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6AB28F-B4F0-40B9-BE45-3273623435F8}"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D4D2FA-FBAE-4B7D-A92D-DD32AF03FCF1}" type="datetimeFigureOut">
              <a:rPr lang="it-IT" smtClean="0"/>
              <a:pPr/>
              <a:t>12/04/2014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AB28F-B4F0-40B9-BE45-3273623435F8}"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Fil </a:t>
            </a:r>
            <a:r>
              <a:rPr lang="it-IT" dirty="0" err="1" smtClean="0"/>
              <a:t>Ling</a:t>
            </a:r>
            <a:r>
              <a:rPr lang="it-IT" dirty="0" smtClean="0"/>
              <a:t>. 13-14</a:t>
            </a:r>
            <a:endParaRPr lang="it-IT" dirty="0"/>
          </a:p>
        </p:txBody>
      </p:sp>
      <p:sp>
        <p:nvSpPr>
          <p:cNvPr id="3" name="Sottotitolo 2"/>
          <p:cNvSpPr>
            <a:spLocks noGrp="1"/>
          </p:cNvSpPr>
          <p:nvPr>
            <p:ph type="subTitle" idx="1"/>
          </p:nvPr>
        </p:nvSpPr>
        <p:spPr/>
        <p:txBody>
          <a:bodyPr/>
          <a:lstStyle/>
          <a:p>
            <a:r>
              <a:rPr lang="it-IT" dirty="0" err="1" smtClean="0"/>
              <a:t>Lez</a:t>
            </a:r>
            <a:r>
              <a:rPr lang="it-IT" dirty="0" smtClean="0"/>
              <a:t>. 26</a:t>
            </a:r>
          </a:p>
          <a:p>
            <a:r>
              <a:rPr lang="it-IT" smtClean="0"/>
              <a:t>7 Aprile 2014</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mtClean="0"/>
              <a:t>analitico </a:t>
            </a:r>
            <a:r>
              <a:rPr lang="it-IT" dirty="0" smtClean="0"/>
              <a:t>e sintetico</a:t>
            </a:r>
          </a:p>
          <a:p>
            <a:pPr>
              <a:buNone/>
            </a:pP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p:cNvSpPr>
          <p:nvPr>
            <p:ph type="title"/>
          </p:nvPr>
        </p:nvSpPr>
        <p:spPr/>
        <p:txBody>
          <a:bodyPr/>
          <a:lstStyle/>
          <a:p>
            <a:r>
              <a:rPr lang="it-IT" smtClean="0"/>
              <a:t>Analitico/sintetico e Quine</a:t>
            </a:r>
          </a:p>
        </p:txBody>
      </p:sp>
      <p:sp>
        <p:nvSpPr>
          <p:cNvPr id="3075" name="Segnaposto contenuto 2"/>
          <p:cNvSpPr>
            <a:spLocks noGrp="1"/>
          </p:cNvSpPr>
          <p:nvPr>
            <p:ph idx="1"/>
          </p:nvPr>
        </p:nvSpPr>
        <p:spPr/>
        <p:txBody>
          <a:bodyPr>
            <a:normAutofit fontScale="92500" lnSpcReduction="10000"/>
          </a:bodyPr>
          <a:lstStyle/>
          <a:p>
            <a:pPr>
              <a:defRPr/>
            </a:pPr>
            <a:r>
              <a:rPr lang="it-IT" dirty="0" smtClean="0"/>
              <a:t>Studieremo il punto di vista di Carnap su questa distinzione e il suo articolo "empirismo, semantica e ontologia"; poi l'articolo di Quine "Due dogmi dell'empirismo" che ha Carnap come bersaglio principale</a:t>
            </a:r>
          </a:p>
          <a:p>
            <a:pPr>
              <a:defRPr/>
            </a:pPr>
            <a:r>
              <a:rPr lang="it-IT" dirty="0" smtClean="0"/>
              <a:t>Il primo dogma che Quine critica è la distinzione tra analitico e sintetico</a:t>
            </a:r>
          </a:p>
          <a:p>
            <a:pPr>
              <a:defRPr/>
            </a:pPr>
            <a:r>
              <a:rPr lang="it-IT" dirty="0" smtClean="0"/>
              <a:t>Prima di discutere Carnap e la critica di Quine, cercheremo di capire le origini storiche e le motivazioni per questa distinzione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olo 1"/>
          <p:cNvSpPr>
            <a:spLocks noGrp="1"/>
          </p:cNvSpPr>
          <p:nvPr>
            <p:ph type="title"/>
          </p:nvPr>
        </p:nvSpPr>
        <p:spPr/>
        <p:txBody>
          <a:bodyPr/>
          <a:lstStyle/>
          <a:p>
            <a:r>
              <a:rPr lang="it-IT" smtClean="0"/>
              <a:t>Sommario introduttivo</a:t>
            </a:r>
          </a:p>
        </p:txBody>
      </p:sp>
      <p:sp>
        <p:nvSpPr>
          <p:cNvPr id="3" name="Segnaposto contenuto 2"/>
          <p:cNvSpPr>
            <a:spLocks noGrp="1"/>
          </p:cNvSpPr>
          <p:nvPr>
            <p:ph idx="1"/>
          </p:nvPr>
        </p:nvSpPr>
        <p:spPr/>
        <p:txBody>
          <a:bodyPr>
            <a:normAutofit fontScale="70000" lnSpcReduction="20000"/>
          </a:bodyPr>
          <a:lstStyle/>
          <a:p>
            <a:pPr>
              <a:defRPr/>
            </a:pPr>
            <a:r>
              <a:rPr lang="it-IT" dirty="0" smtClean="0"/>
              <a:t>La terminologia "analitico/sintetico" proviene da </a:t>
            </a:r>
            <a:r>
              <a:rPr lang="it-IT" dirty="0" err="1" smtClean="0"/>
              <a:t>Kant</a:t>
            </a:r>
            <a:r>
              <a:rPr lang="it-IT" dirty="0" smtClean="0"/>
              <a:t> (1724-1804)</a:t>
            </a:r>
          </a:p>
          <a:p>
            <a:pPr>
              <a:defRPr/>
            </a:pPr>
            <a:r>
              <a:rPr lang="it-IT" dirty="0" smtClean="0"/>
              <a:t>Si riallaccia al dibattito , nel '600 e '700, tra empiristi e razionalisti che ammettevano qualcosa di analogo alla distinzione analitico/sintetico, grosso modo parallela alle distinzioni a priori/a posteriori e necessario/contingente</a:t>
            </a:r>
          </a:p>
          <a:p>
            <a:pPr>
              <a:defRPr/>
            </a:pPr>
            <a:r>
              <a:rPr lang="it-IT" dirty="0" err="1" smtClean="0"/>
              <a:t>Kant</a:t>
            </a:r>
            <a:r>
              <a:rPr lang="it-IT" dirty="0" smtClean="0"/>
              <a:t> cambia le carte in tavola introducendo il sintetico a priori per matematica, geometria e proposizioni basilari della fisica</a:t>
            </a:r>
          </a:p>
          <a:p>
            <a:pPr>
              <a:defRPr/>
            </a:pPr>
            <a:r>
              <a:rPr lang="it-IT" dirty="0" err="1" smtClean="0"/>
              <a:t>J.S.</a:t>
            </a:r>
            <a:r>
              <a:rPr lang="it-IT" dirty="0" smtClean="0"/>
              <a:t> </a:t>
            </a:r>
            <a:r>
              <a:rPr lang="it-IT" dirty="0" err="1" smtClean="0"/>
              <a:t>Mill</a:t>
            </a:r>
            <a:r>
              <a:rPr lang="it-IT" dirty="0" smtClean="0"/>
              <a:t> difende un </a:t>
            </a:r>
            <a:r>
              <a:rPr lang="it-IT" dirty="0" err="1" smtClean="0"/>
              <a:t>emprirismo</a:t>
            </a:r>
            <a:r>
              <a:rPr lang="it-IT" dirty="0" smtClean="0"/>
              <a:t> radicale: persino la logica è a posteriori</a:t>
            </a:r>
          </a:p>
          <a:p>
            <a:pPr>
              <a:defRPr/>
            </a:pPr>
            <a:r>
              <a:rPr lang="it-IT" dirty="0" smtClean="0"/>
              <a:t>Il neo-positivismo logico (Carnap) ha </a:t>
            </a:r>
            <a:r>
              <a:rPr lang="it-IT" dirty="0" err="1" smtClean="0"/>
              <a:t>Kant</a:t>
            </a:r>
            <a:r>
              <a:rPr lang="it-IT" dirty="0" smtClean="0"/>
              <a:t> e (grosso modo) il sintetico a priori come bersaglio principale: rimettere l'analiticità dove </a:t>
            </a:r>
            <a:r>
              <a:rPr lang="it-IT" dirty="0" err="1" smtClean="0"/>
              <a:t>Kant</a:t>
            </a:r>
            <a:r>
              <a:rPr lang="it-IT" dirty="0" smtClean="0"/>
              <a:t> ha messo il sintetico a priori o quanto meno espungere da esso l'intuizione pura (di oggetti)</a:t>
            </a:r>
          </a:p>
          <a:p>
            <a:pPr>
              <a:defRPr/>
            </a:pPr>
            <a:r>
              <a:rPr lang="it-IT" dirty="0" smtClean="0"/>
              <a:t>Quine ha Carnap come bersaglio: negare addirittura che vi sia una distinzione analitico/sintetico, così da tornare a </a:t>
            </a:r>
            <a:r>
              <a:rPr lang="it-IT" dirty="0" err="1" smtClean="0"/>
              <a:t>Mill</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olo 1"/>
          <p:cNvSpPr>
            <a:spLocks noGrp="1"/>
          </p:cNvSpPr>
          <p:nvPr>
            <p:ph type="title"/>
          </p:nvPr>
        </p:nvSpPr>
        <p:spPr/>
        <p:txBody>
          <a:bodyPr/>
          <a:lstStyle/>
          <a:p>
            <a:r>
              <a:rPr lang="it-IT" smtClean="0"/>
              <a:t>Razionalismo vs. empirismo</a:t>
            </a:r>
          </a:p>
        </p:txBody>
      </p:sp>
      <p:sp>
        <p:nvSpPr>
          <p:cNvPr id="3" name="Segnaposto contenuto 2"/>
          <p:cNvSpPr>
            <a:spLocks noGrp="1"/>
          </p:cNvSpPr>
          <p:nvPr>
            <p:ph idx="1"/>
          </p:nvPr>
        </p:nvSpPr>
        <p:spPr/>
        <p:txBody>
          <a:bodyPr>
            <a:normAutofit lnSpcReduction="10000"/>
          </a:bodyPr>
          <a:lstStyle/>
          <a:p>
            <a:pPr>
              <a:defRPr/>
            </a:pPr>
            <a:r>
              <a:rPr lang="it-IT" dirty="0" smtClean="0"/>
              <a:t>Razionalismo (Cartesio, Spinoza, </a:t>
            </a:r>
            <a:r>
              <a:rPr lang="it-IT" dirty="0" err="1" smtClean="0"/>
              <a:t>Leibniz</a:t>
            </a:r>
            <a:r>
              <a:rPr lang="it-IT" dirty="0" smtClean="0"/>
              <a:t>): ci sono importanti conoscenze (oggettive) che possiamo ottenere grazie alla sola ragione (con l'ausilio di "idee innate")</a:t>
            </a:r>
          </a:p>
          <a:p>
            <a:pPr>
              <a:defRPr/>
            </a:pPr>
            <a:r>
              <a:rPr lang="it-IT" dirty="0" smtClean="0"/>
              <a:t>Empirismo (</a:t>
            </a:r>
            <a:r>
              <a:rPr lang="it-IT" dirty="0" err="1" smtClean="0"/>
              <a:t>Locke</a:t>
            </a:r>
            <a:r>
              <a:rPr lang="it-IT" dirty="0" smtClean="0"/>
              <a:t>, </a:t>
            </a:r>
            <a:r>
              <a:rPr lang="it-IT" dirty="0" err="1" smtClean="0"/>
              <a:t>Berkeley</a:t>
            </a:r>
            <a:r>
              <a:rPr lang="it-IT" dirty="0" smtClean="0"/>
              <a:t>, Hume): La conoscenza proviene (principalmente) dall'esperienza</a:t>
            </a:r>
          </a:p>
          <a:p>
            <a:pPr>
              <a:defRPr/>
            </a:pPr>
            <a:r>
              <a:rPr lang="it-IT" dirty="0" err="1" smtClean="0"/>
              <a:t>Kant</a:t>
            </a:r>
            <a:r>
              <a:rPr lang="it-IT" dirty="0" smtClean="0"/>
              <a:t>: spesso visto come un tentativo di sintesi tra questi due filoni</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p:cNvSpPr>
            <a:spLocks noGrp="1"/>
          </p:cNvSpPr>
          <p:nvPr>
            <p:ph type="title"/>
          </p:nvPr>
        </p:nvSpPr>
        <p:spPr/>
        <p:txBody>
          <a:bodyPr/>
          <a:lstStyle/>
          <a:p>
            <a:pPr eaLnBrk="1" hangingPunct="1"/>
            <a:r>
              <a:rPr lang="it-IT" smtClean="0"/>
              <a:t>Giudizi analitici (veri)</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it-IT" dirty="0" smtClean="0"/>
              <a:t>Secondo </a:t>
            </a:r>
            <a:r>
              <a:rPr lang="it-IT" dirty="0" err="1" smtClean="0"/>
              <a:t>Kant</a:t>
            </a:r>
            <a:r>
              <a:rPr lang="it-IT" dirty="0" smtClean="0"/>
              <a:t>, sono veri in base a principio di non contraddizione (leggi della logica) e contenimento del predicato nel soggetto (definizioni)</a:t>
            </a:r>
          </a:p>
          <a:p>
            <a:pPr eaLnBrk="1" fontAlgn="auto" hangingPunct="1">
              <a:spcAft>
                <a:spcPts val="0"/>
              </a:spcAft>
              <a:buFont typeface="Arial" pitchFamily="34" charset="0"/>
              <a:buChar char="•"/>
              <a:defRPr/>
            </a:pPr>
            <a:r>
              <a:rPr lang="it-IT" dirty="0" smtClean="0"/>
              <a:t>Es. di </a:t>
            </a:r>
            <a:r>
              <a:rPr lang="it-IT" dirty="0" err="1" smtClean="0"/>
              <a:t>Kant</a:t>
            </a:r>
            <a:r>
              <a:rPr lang="it-IT" dirty="0" smtClean="0"/>
              <a:t>: nessun uomo ignorante è dotto</a:t>
            </a:r>
          </a:p>
          <a:p>
            <a:pPr eaLnBrk="1" fontAlgn="auto" hangingPunct="1">
              <a:spcAft>
                <a:spcPts val="0"/>
              </a:spcAft>
              <a:buFont typeface="Arial" pitchFamily="34" charset="0"/>
              <a:buChar char="•"/>
              <a:defRPr/>
            </a:pPr>
            <a:r>
              <a:rPr lang="it-IT" dirty="0" smtClean="0"/>
              <a:t>ignorante = non dotto</a:t>
            </a:r>
          </a:p>
          <a:p>
            <a:pPr eaLnBrk="1" fontAlgn="auto" hangingPunct="1">
              <a:spcAft>
                <a:spcPts val="0"/>
              </a:spcAft>
              <a:buFont typeface="Arial" pitchFamily="34" charset="0"/>
              <a:buChar char="•"/>
              <a:defRPr/>
            </a:pPr>
            <a:r>
              <a:rPr lang="it-IT" dirty="0" smtClean="0"/>
              <a:t>nessun uomo non dotto è dotto (tautologia, equivalente a "ogni uomo che non dotto non è dotto")</a:t>
            </a:r>
          </a:p>
          <a:p>
            <a:pPr eaLnBrk="1" fontAlgn="auto" hangingPunct="1">
              <a:spcAft>
                <a:spcPts val="0"/>
              </a:spcAft>
              <a:buFont typeface="Arial" pitchFamily="34" charset="0"/>
              <a:buChar char="•"/>
              <a:defRPr/>
            </a:pPr>
            <a:r>
              <a:rPr lang="it-IT" dirty="0" smtClean="0"/>
              <a:t>Esempio tipico: Ogni scapolo è non sposato</a:t>
            </a:r>
          </a:p>
          <a:p>
            <a:pPr eaLnBrk="1" fontAlgn="auto" hangingPunct="1">
              <a:spcAft>
                <a:spcPts val="0"/>
              </a:spcAft>
              <a:buFont typeface="Arial" pitchFamily="34" charset="0"/>
              <a:buChar char="•"/>
              <a:defRPr/>
            </a:pPr>
            <a:r>
              <a:rPr lang="it-IT" dirty="0" smtClean="0"/>
              <a:t>Scapolo = uomo adulto non sposato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pPr eaLnBrk="1" hangingPunct="1"/>
            <a:r>
              <a:rPr lang="it-IT" smtClean="0"/>
              <a:t>Altri esempi di Kant</a:t>
            </a:r>
          </a:p>
        </p:txBody>
      </p:sp>
      <p:sp>
        <p:nvSpPr>
          <p:cNvPr id="4099" name="Segnaposto contenuto 2"/>
          <p:cNvSpPr>
            <a:spLocks noGrp="1"/>
          </p:cNvSpPr>
          <p:nvPr>
            <p:ph idx="1"/>
          </p:nvPr>
        </p:nvSpPr>
        <p:spPr/>
        <p:txBody>
          <a:bodyPr>
            <a:normAutofit fontScale="92500" lnSpcReduction="10000"/>
          </a:bodyPr>
          <a:lstStyle/>
          <a:p>
            <a:pPr eaLnBrk="1" hangingPunct="1">
              <a:defRPr/>
            </a:pPr>
            <a:r>
              <a:rPr lang="it-IT" dirty="0" smtClean="0">
                <a:solidFill>
                  <a:srgbClr val="FF0000"/>
                </a:solidFill>
              </a:rPr>
              <a:t>analitici:</a:t>
            </a:r>
          </a:p>
          <a:p>
            <a:pPr eaLnBrk="1" hangingPunct="1">
              <a:defRPr/>
            </a:pPr>
            <a:r>
              <a:rPr lang="it-IT" dirty="0" err="1" smtClean="0"/>
              <a:t>a=a</a:t>
            </a:r>
            <a:endParaRPr lang="it-IT" dirty="0" smtClean="0"/>
          </a:p>
          <a:p>
            <a:pPr eaLnBrk="1" hangingPunct="1">
              <a:defRPr/>
            </a:pPr>
            <a:r>
              <a:rPr lang="it-IT" dirty="0" err="1" smtClean="0"/>
              <a:t>a+b</a:t>
            </a:r>
            <a:r>
              <a:rPr lang="it-IT" dirty="0" smtClean="0"/>
              <a:t>&gt;a, ossia il tutto è maggiore della parte</a:t>
            </a:r>
          </a:p>
          <a:p>
            <a:pPr eaLnBrk="1" hangingPunct="1">
              <a:defRPr/>
            </a:pPr>
            <a:r>
              <a:rPr lang="it-IT" dirty="0" smtClean="0"/>
              <a:t>tutti i corpi sono estesi</a:t>
            </a:r>
          </a:p>
          <a:p>
            <a:pPr eaLnBrk="1" hangingPunct="1">
              <a:defRPr/>
            </a:pPr>
            <a:r>
              <a:rPr lang="it-IT" dirty="0" smtClean="0"/>
              <a:t>tutti i corpi sono impenetrabili (?)</a:t>
            </a:r>
          </a:p>
          <a:p>
            <a:pPr eaLnBrk="1" hangingPunct="1">
              <a:defRPr/>
            </a:pPr>
            <a:r>
              <a:rPr lang="it-IT" dirty="0" smtClean="0"/>
              <a:t>tutti i corpi sono dotati di forma</a:t>
            </a:r>
          </a:p>
          <a:p>
            <a:pPr eaLnBrk="1" hangingPunct="1">
              <a:defRPr/>
            </a:pPr>
            <a:r>
              <a:rPr lang="it-IT" dirty="0" smtClean="0">
                <a:solidFill>
                  <a:srgbClr val="FF0000"/>
                </a:solidFill>
              </a:rPr>
              <a:t>Non analitico:</a:t>
            </a:r>
          </a:p>
          <a:p>
            <a:pPr eaLnBrk="1" hangingPunct="1">
              <a:defRPr/>
            </a:pPr>
            <a:r>
              <a:rPr lang="it-IT" dirty="0" smtClean="0"/>
              <a:t>tutti i corpi sono gravi (pesanti) (qui ci serve l'esperienza)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p:cNvSpPr>
            <a:spLocks noGrp="1"/>
          </p:cNvSpPr>
          <p:nvPr>
            <p:ph type="title"/>
          </p:nvPr>
        </p:nvSpPr>
        <p:spPr/>
        <p:txBody>
          <a:bodyPr/>
          <a:lstStyle/>
          <a:p>
            <a:r>
              <a:rPr lang="it-IT" smtClean="0"/>
              <a:t>Leibniz e Hume</a:t>
            </a:r>
          </a:p>
        </p:txBody>
      </p:sp>
      <p:sp>
        <p:nvSpPr>
          <p:cNvPr id="3" name="Segnaposto contenuto 2"/>
          <p:cNvSpPr>
            <a:spLocks noGrp="1"/>
          </p:cNvSpPr>
          <p:nvPr>
            <p:ph idx="1"/>
          </p:nvPr>
        </p:nvSpPr>
        <p:spPr/>
        <p:txBody>
          <a:bodyPr>
            <a:normAutofit fontScale="92500" lnSpcReduction="10000"/>
          </a:bodyPr>
          <a:lstStyle/>
          <a:p>
            <a:pPr eaLnBrk="1" fontAlgn="auto" hangingPunct="1">
              <a:spcAft>
                <a:spcPts val="0"/>
              </a:spcAft>
              <a:buFont typeface="Arial" pitchFamily="34" charset="0"/>
              <a:buChar char="•"/>
              <a:defRPr/>
            </a:pPr>
            <a:r>
              <a:rPr lang="it-IT" dirty="0" err="1" smtClean="0"/>
              <a:t>Leibiniz</a:t>
            </a:r>
            <a:r>
              <a:rPr lang="it-IT" dirty="0" smtClean="0"/>
              <a:t> (1646-1716) parla di "verità di ragione"</a:t>
            </a:r>
          </a:p>
          <a:p>
            <a:pPr eaLnBrk="1" fontAlgn="auto" hangingPunct="1">
              <a:spcAft>
                <a:spcPts val="0"/>
              </a:spcAft>
              <a:buFont typeface="Arial" pitchFamily="34" charset="0"/>
              <a:buChar char="•"/>
              <a:defRPr/>
            </a:pPr>
            <a:r>
              <a:rPr lang="it-IT" dirty="0" smtClean="0"/>
              <a:t>Hume (1711-1766) parla di "relazioni tra idee"</a:t>
            </a:r>
          </a:p>
          <a:p>
            <a:pPr eaLnBrk="1" fontAlgn="auto" hangingPunct="1">
              <a:spcAft>
                <a:spcPts val="0"/>
              </a:spcAft>
              <a:buFont typeface="Arial" pitchFamily="34" charset="0"/>
              <a:buChar char="•"/>
              <a:defRPr/>
            </a:pPr>
            <a:r>
              <a:rPr lang="it-IT" dirty="0" smtClean="0"/>
              <a:t>NB: Hume e </a:t>
            </a:r>
            <a:r>
              <a:rPr lang="it-IT" dirty="0" err="1" smtClean="0"/>
              <a:t>Leibniz</a:t>
            </a:r>
            <a:r>
              <a:rPr lang="it-IT" dirty="0" smtClean="0"/>
              <a:t> ci mettono dentro aritmetica e geometria</a:t>
            </a:r>
          </a:p>
          <a:p>
            <a:pPr eaLnBrk="1" fontAlgn="auto" hangingPunct="1">
              <a:spcAft>
                <a:spcPts val="0"/>
              </a:spcAft>
              <a:buFont typeface="Arial" pitchFamily="34" charset="0"/>
              <a:buChar char="•"/>
              <a:defRPr/>
            </a:pPr>
            <a:r>
              <a:rPr lang="it-IT" dirty="0" smtClean="0"/>
              <a:t>l'analitico kantiano è molto più ristretto</a:t>
            </a:r>
          </a:p>
          <a:p>
            <a:pPr eaLnBrk="1" fontAlgn="auto" hangingPunct="1">
              <a:spcAft>
                <a:spcPts val="0"/>
              </a:spcAft>
              <a:buFont typeface="Arial" pitchFamily="34" charset="0"/>
              <a:buChar char="•"/>
              <a:defRPr/>
            </a:pPr>
            <a:r>
              <a:rPr lang="it-IT" dirty="0" smtClean="0"/>
              <a:t>In effetti, date le conoscenze logiche al tempo di </a:t>
            </a:r>
            <a:r>
              <a:rPr lang="it-IT" dirty="0" err="1" smtClean="0"/>
              <a:t>Kant</a:t>
            </a:r>
            <a:r>
              <a:rPr lang="it-IT" dirty="0" smtClean="0"/>
              <a:t> è difficile vedere le conoscenze matematiche come basate solo sulla logica (sul principio di </a:t>
            </a:r>
            <a:r>
              <a:rPr lang="it-IT" smtClean="0"/>
              <a:t>non contraddizione)</a:t>
            </a:r>
            <a:endParaRPr lang="it-IT" dirty="0" smtClean="0"/>
          </a:p>
          <a:p>
            <a:pPr>
              <a:defRPr/>
            </a:pP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p:cNvSpPr>
          <p:nvPr>
            <p:ph type="title"/>
          </p:nvPr>
        </p:nvSpPr>
        <p:spPr/>
        <p:txBody>
          <a:bodyPr/>
          <a:lstStyle/>
          <a:p>
            <a:r>
              <a:rPr lang="it-IT" smtClean="0"/>
              <a:t>Hume</a:t>
            </a:r>
          </a:p>
        </p:txBody>
      </p:sp>
      <p:sp>
        <p:nvSpPr>
          <p:cNvPr id="3" name="Segnaposto contenuto 2"/>
          <p:cNvSpPr>
            <a:spLocks noGrp="1"/>
          </p:cNvSpPr>
          <p:nvPr>
            <p:ph idx="1"/>
          </p:nvPr>
        </p:nvSpPr>
        <p:spPr/>
        <p:txBody>
          <a:bodyPr>
            <a:normAutofit fontScale="62500" lnSpcReduction="20000"/>
          </a:bodyPr>
          <a:lstStyle/>
          <a:p>
            <a:pPr>
              <a:defRPr/>
            </a:pPr>
            <a:r>
              <a:rPr lang="en-US" dirty="0" smtClean="0"/>
              <a:t>All the objects of human reason or inquiry may naturally be divided into two kinds, to wit, "Relations of Ideas," and "Matters of Fact." Of the first are the sciences of </a:t>
            </a:r>
            <a:r>
              <a:rPr lang="en-US" dirty="0" smtClean="0">
                <a:solidFill>
                  <a:srgbClr val="FF0000"/>
                </a:solidFill>
              </a:rPr>
              <a:t>Geometry, Algebra, and Arithmetic</a:t>
            </a:r>
            <a:r>
              <a:rPr lang="en-US" dirty="0" smtClean="0"/>
              <a:t>, and, in short, every affirmation which is either intuitively or demonstratively certain. That the square of the hypotenuse is equal to the square of the two sides is a proposition which expresses a relation between these figures. That three times five is equal to half of thirty expresses a relation between these numbers. </a:t>
            </a:r>
            <a:r>
              <a:rPr lang="en-US" dirty="0" smtClean="0">
                <a:solidFill>
                  <a:srgbClr val="0070C0"/>
                </a:solidFill>
              </a:rPr>
              <a:t>Propositions of this kind are discoverable by the mere operation of thought</a:t>
            </a:r>
            <a:r>
              <a:rPr lang="en-US" dirty="0" smtClean="0"/>
              <a:t>, </a:t>
            </a:r>
            <a:r>
              <a:rPr lang="en-US" dirty="0" smtClean="0">
                <a:solidFill>
                  <a:srgbClr val="FF0000"/>
                </a:solidFill>
              </a:rPr>
              <a:t>without dependence on what is anywhere existent in the universe</a:t>
            </a:r>
            <a:r>
              <a:rPr lang="en-US" dirty="0" smtClean="0"/>
              <a:t>. Though there never were a circle or triangle in nature, the truths demonstrated by Euclid would forever retain their certainty and evidence. </a:t>
            </a:r>
            <a:r>
              <a:rPr lang="en-US" dirty="0" smtClean="0">
                <a:solidFill>
                  <a:srgbClr val="FF0000"/>
                </a:solidFill>
              </a:rPr>
              <a:t>Matters of fact</a:t>
            </a:r>
            <a:r>
              <a:rPr lang="en-US" dirty="0" smtClean="0"/>
              <a:t>, which are the second objects of human reason, </a:t>
            </a:r>
            <a:r>
              <a:rPr lang="en-US" dirty="0" smtClean="0">
                <a:solidFill>
                  <a:srgbClr val="FF0000"/>
                </a:solidFill>
              </a:rPr>
              <a:t>are not ascertained in the same manner</a:t>
            </a:r>
            <a:r>
              <a:rPr lang="en-US" dirty="0" smtClean="0"/>
              <a:t>, nor is our evidence of their truth, however great, of a like nature with the foregoing. The contrary of every matter of fact is still possible, because it can never imply a contradiction and is conceived by the mind with the same facility and distinctness as if ever so conformable to reality. (</a:t>
            </a:r>
            <a:r>
              <a:rPr lang="en-US" i="1" dirty="0" smtClean="0"/>
              <a:t>Inquiry Concerning Human Understanding</a:t>
            </a:r>
            <a:r>
              <a:rPr lang="en-US" dirty="0" smtClean="0"/>
              <a:t>, Section IV, Part 1, p. 40)</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p:cNvSpPr>
          <p:nvPr>
            <p:ph type="title"/>
          </p:nvPr>
        </p:nvSpPr>
        <p:spPr/>
        <p:txBody>
          <a:bodyPr/>
          <a:lstStyle/>
          <a:p>
            <a:r>
              <a:rPr lang="it-IT" smtClean="0"/>
              <a:t>Hume su impressioni e idee</a:t>
            </a:r>
          </a:p>
        </p:txBody>
      </p:sp>
      <p:sp>
        <p:nvSpPr>
          <p:cNvPr id="3" name="Segnaposto contenuto 2"/>
          <p:cNvSpPr>
            <a:spLocks noGrp="1"/>
          </p:cNvSpPr>
          <p:nvPr>
            <p:ph idx="1"/>
          </p:nvPr>
        </p:nvSpPr>
        <p:spPr/>
        <p:txBody>
          <a:bodyPr>
            <a:normAutofit fontScale="77500" lnSpcReduction="20000"/>
          </a:bodyPr>
          <a:lstStyle/>
          <a:p>
            <a:pPr>
              <a:defRPr/>
            </a:pPr>
            <a:r>
              <a:rPr lang="it-IT" dirty="0" smtClean="0"/>
              <a:t>Può sembrare che Hume le verità matematiche siano a priori</a:t>
            </a:r>
          </a:p>
          <a:p>
            <a:pPr>
              <a:defRPr/>
            </a:pPr>
            <a:r>
              <a:rPr lang="it-IT" dirty="0" smtClean="0"/>
              <a:t>Da notare però che per Hume le idee derivano sempre da impressioni (date dai sensi), di cui sono immagini sbiadite. Quindi non esistono idee di cui non si è avuta precedentemente un'impressione.</a:t>
            </a:r>
          </a:p>
          <a:p>
            <a:pPr>
              <a:defRPr/>
            </a:pPr>
            <a:r>
              <a:rPr lang="it-IT" dirty="0" smtClean="0"/>
              <a:t>Quindi in un certo senso anche le verità riguardanti relazioni tra idee sono a posteriori? (Al contrario i razionalisti ammettono idee innate)</a:t>
            </a:r>
          </a:p>
          <a:p>
            <a:pPr>
              <a:defRPr/>
            </a:pPr>
            <a:r>
              <a:rPr lang="it-IT" dirty="0" smtClean="0"/>
              <a:t>E' </a:t>
            </a:r>
            <a:r>
              <a:rPr lang="it-IT" dirty="0" err="1" smtClean="0"/>
              <a:t>J.S.</a:t>
            </a:r>
            <a:r>
              <a:rPr lang="it-IT" dirty="0" smtClean="0"/>
              <a:t> </a:t>
            </a:r>
            <a:r>
              <a:rPr lang="it-IT" dirty="0" err="1" smtClean="0"/>
              <a:t>Mill</a:t>
            </a:r>
            <a:r>
              <a:rPr lang="it-IT" dirty="0" smtClean="0"/>
              <a:t> (1806-1873) che sostiene in modo del tutto esplicito l'idea che tutte le conoscenze, persino quelle aritmetiche, sono a posteriori, derivate dall'esperienza (in </a:t>
            </a:r>
            <a:r>
              <a:rPr lang="it-IT" i="1" dirty="0" smtClean="0"/>
              <a:t>System of </a:t>
            </a:r>
            <a:r>
              <a:rPr lang="it-IT" i="1" dirty="0" err="1" smtClean="0"/>
              <a:t>Logic</a:t>
            </a:r>
            <a:r>
              <a:rPr lang="it-IT" dirty="0" smtClean="0"/>
              <a:t>)</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p:txBody>
          <a:bodyPr/>
          <a:lstStyle/>
          <a:p>
            <a:pPr eaLnBrk="1" hangingPunct="1"/>
            <a:r>
              <a:rPr lang="it-IT" smtClean="0"/>
              <a:t>Giudizi sintetici (veri)</a:t>
            </a:r>
          </a:p>
        </p:txBody>
      </p:sp>
      <p:sp>
        <p:nvSpPr>
          <p:cNvPr id="11267" name="Segnaposto contenuto 2"/>
          <p:cNvSpPr>
            <a:spLocks noGrp="1"/>
          </p:cNvSpPr>
          <p:nvPr>
            <p:ph idx="1"/>
          </p:nvPr>
        </p:nvSpPr>
        <p:spPr/>
        <p:txBody>
          <a:bodyPr>
            <a:normAutofit fontScale="77500" lnSpcReduction="20000"/>
          </a:bodyPr>
          <a:lstStyle/>
          <a:p>
            <a:pPr eaLnBrk="1" hangingPunct="1">
              <a:defRPr/>
            </a:pPr>
            <a:r>
              <a:rPr lang="it-IT" dirty="0" smtClean="0"/>
              <a:t>Secondo </a:t>
            </a:r>
            <a:r>
              <a:rPr lang="it-IT" dirty="0" err="1" smtClean="0"/>
              <a:t>Kant</a:t>
            </a:r>
            <a:r>
              <a:rPr lang="it-IT" dirty="0" smtClean="0"/>
              <a:t>, in essi il predicato non è contenuto nel soggetto, ma aggiunge qualcosa di nuovo. Sono "ampliativi"</a:t>
            </a:r>
          </a:p>
          <a:p>
            <a:pPr eaLnBrk="1" hangingPunct="1">
              <a:defRPr/>
            </a:pPr>
            <a:r>
              <a:rPr lang="it-IT" dirty="0" smtClean="0"/>
              <a:t>Esempi:</a:t>
            </a:r>
          </a:p>
          <a:p>
            <a:pPr eaLnBrk="1" hangingPunct="1">
              <a:defRPr/>
            </a:pPr>
            <a:r>
              <a:rPr lang="it-IT" dirty="0" smtClean="0"/>
              <a:t>questo tavolo è verde</a:t>
            </a:r>
          </a:p>
          <a:p>
            <a:pPr eaLnBrk="1" hangingPunct="1">
              <a:defRPr/>
            </a:pPr>
            <a:r>
              <a:rPr lang="it-IT" dirty="0" smtClean="0"/>
              <a:t>Tutti i cigni sono bianchi</a:t>
            </a:r>
          </a:p>
          <a:p>
            <a:pPr eaLnBrk="1" hangingPunct="1">
              <a:defRPr/>
            </a:pPr>
            <a:r>
              <a:rPr lang="it-IT" dirty="0" err="1" smtClean="0"/>
              <a:t>Leibniz</a:t>
            </a:r>
            <a:r>
              <a:rPr lang="it-IT" dirty="0" smtClean="0"/>
              <a:t> parla di "verità di fatto"</a:t>
            </a:r>
          </a:p>
          <a:p>
            <a:pPr eaLnBrk="1" hangingPunct="1">
              <a:defRPr/>
            </a:pPr>
            <a:r>
              <a:rPr lang="it-IT" dirty="0" smtClean="0"/>
              <a:t>Hume parla di "materie di fatto"</a:t>
            </a:r>
          </a:p>
          <a:p>
            <a:pPr eaLnBrk="1" hangingPunct="1">
              <a:defRPr/>
            </a:pPr>
            <a:r>
              <a:rPr lang="it-IT" dirty="0" smtClean="0"/>
              <a:t>Per entrambi (all'incirca) questi tipi di giudizio riguardano oggetti della realtà esterna e a ciò devono la loro contingenza (v. Discorso sulla </a:t>
            </a:r>
            <a:r>
              <a:rPr lang="it-IT" dirty="0" err="1" smtClean="0"/>
              <a:t>met</a:t>
            </a:r>
            <a:r>
              <a:rPr lang="it-IT" dirty="0" smtClean="0"/>
              <a:t>., § 13 e passo di Hume visto sopra)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p:txBody>
          <a:bodyPr/>
          <a:lstStyle/>
          <a:p>
            <a:pPr eaLnBrk="1" hangingPunct="1"/>
            <a:r>
              <a:rPr lang="it-IT" smtClean="0"/>
              <a:t>Giudizi a priori</a:t>
            </a:r>
          </a:p>
        </p:txBody>
      </p:sp>
      <p:sp>
        <p:nvSpPr>
          <p:cNvPr id="12291" name="Segnaposto contenuto 2"/>
          <p:cNvSpPr>
            <a:spLocks noGrp="1"/>
          </p:cNvSpPr>
          <p:nvPr>
            <p:ph idx="1"/>
          </p:nvPr>
        </p:nvSpPr>
        <p:spPr/>
        <p:txBody>
          <a:bodyPr/>
          <a:lstStyle/>
          <a:p>
            <a:pPr eaLnBrk="1" hangingPunct="1"/>
            <a:r>
              <a:rPr lang="it-IT" smtClean="0"/>
              <a:t>Sono giustificati senza bisogno di ricorrere all'esperienza</a:t>
            </a:r>
          </a:p>
          <a:p>
            <a:pPr eaLnBrk="1" hangingPunct="1"/>
            <a:r>
              <a:rPr lang="it-IT" smtClean="0"/>
              <a:t>Secondo i razionalisti del '600 e '700 (Cartesio, Spinoza, Leibniz), le verità della logica e della matematica sono di questo tipo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p:txBody>
          <a:bodyPr/>
          <a:lstStyle/>
          <a:p>
            <a:pPr eaLnBrk="1" hangingPunct="1"/>
            <a:r>
              <a:rPr lang="it-IT" smtClean="0"/>
              <a:t>Giudizi a posteriori</a:t>
            </a:r>
          </a:p>
        </p:txBody>
      </p:sp>
      <p:sp>
        <p:nvSpPr>
          <p:cNvPr id="13315" name="Segnaposto contenuto 2"/>
          <p:cNvSpPr>
            <a:spLocks noGrp="1"/>
          </p:cNvSpPr>
          <p:nvPr>
            <p:ph idx="1"/>
          </p:nvPr>
        </p:nvSpPr>
        <p:spPr/>
        <p:txBody>
          <a:bodyPr/>
          <a:lstStyle/>
          <a:p>
            <a:pPr eaLnBrk="1" hangingPunct="1"/>
            <a:r>
              <a:rPr lang="it-IT" smtClean="0"/>
              <a:t>Sono giustificabili solo sulla base dell'esperienza</a:t>
            </a:r>
          </a:p>
          <a:p>
            <a:pPr eaLnBrk="1" hangingPunct="1"/>
            <a:r>
              <a:rPr lang="it-IT" smtClean="0"/>
              <a:t>Secondo gli empiristi del '600-'700 (Locke, Berkeley, Hume) tutta la conoscenza deriva dall'esperienza, o almeno così si dice in genere</a:t>
            </a:r>
          </a:p>
          <a:p>
            <a:pPr eaLnBrk="1" hangingPunct="1"/>
            <a:r>
              <a:rPr lang="it-IT" smtClean="0"/>
              <a:t>(Si veda quanto detto prima su Hume e Mill)</a:t>
            </a:r>
          </a:p>
          <a:p>
            <a:pPr eaLnBrk="1" hangingPunct="1"/>
            <a:r>
              <a:rPr lang="it-IT" smtClean="0"/>
              <a:t>Quindi anche le verità logiche e matematiche si basano sull'esperienza? così la vede Mill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lstStyle/>
          <a:p>
            <a:pPr eaLnBrk="1" hangingPunct="1"/>
            <a:r>
              <a:rPr lang="it-IT" smtClean="0"/>
              <a:t>Verità necessarie e contingenti</a:t>
            </a:r>
          </a:p>
        </p:txBody>
      </p:sp>
      <p:sp>
        <p:nvSpPr>
          <p:cNvPr id="3" name="Segnaposto contenuto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it-IT" dirty="0" smtClean="0"/>
              <a:t>Le verità analitiche coincidono con le verità a priori? I razionalisti tendono a dire di sì</a:t>
            </a:r>
          </a:p>
          <a:p>
            <a:pPr eaLnBrk="1" fontAlgn="auto" hangingPunct="1">
              <a:spcAft>
                <a:spcPts val="0"/>
              </a:spcAft>
              <a:buFont typeface="Arial" pitchFamily="34" charset="0"/>
              <a:buChar char="•"/>
              <a:defRPr/>
            </a:pPr>
            <a:r>
              <a:rPr lang="it-IT" dirty="0" smtClean="0"/>
              <a:t>Le verità analitiche (a priori) sembrano essere necessarie. Ma ci sono verità necessarie che non sono analitiche? I razionalisti tendono a dire di sì.</a:t>
            </a:r>
          </a:p>
          <a:p>
            <a:pPr eaLnBrk="1" fontAlgn="auto" hangingPunct="1">
              <a:spcAft>
                <a:spcPts val="0"/>
              </a:spcAft>
              <a:buFont typeface="Arial" pitchFamily="34" charset="0"/>
              <a:buChar char="•"/>
              <a:defRPr/>
            </a:pPr>
            <a:r>
              <a:rPr lang="it-IT" dirty="0" smtClean="0"/>
              <a:t>Gli empiristi sono in difficoltà su queste questioni</a:t>
            </a:r>
          </a:p>
          <a:p>
            <a:pPr eaLnBrk="1" fontAlgn="auto" hangingPunct="1">
              <a:spcAft>
                <a:spcPts val="0"/>
              </a:spcAft>
              <a:buFont typeface="Arial" pitchFamily="34" charset="0"/>
              <a:buChar char="•"/>
              <a:defRPr/>
            </a:pPr>
            <a:r>
              <a:rPr lang="it-IT" dirty="0" err="1" smtClean="0"/>
              <a:t>Kant</a:t>
            </a:r>
            <a:r>
              <a:rPr lang="it-IT" dirty="0" smtClean="0"/>
              <a:t>, i neo-empiristi logici e Quine danno risposte nuove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lstStyle/>
          <a:p>
            <a:pPr eaLnBrk="1" hangingPunct="1"/>
            <a:r>
              <a:rPr lang="it-IT" smtClean="0"/>
              <a:t>Giudizi sintetici a priori</a:t>
            </a:r>
          </a:p>
        </p:txBody>
      </p:sp>
      <p:sp>
        <p:nvSpPr>
          <p:cNvPr id="3" name="Segnaposto contenuto 2"/>
          <p:cNvSpPr>
            <a:spLocks noGrp="1"/>
          </p:cNvSpPr>
          <p:nvPr>
            <p:ph idx="1"/>
          </p:nvPr>
        </p:nvSpPr>
        <p:spPr/>
        <p:txBody>
          <a:bodyPr rtlCol="0">
            <a:normAutofit fontScale="85000" lnSpcReduction="10000"/>
          </a:bodyPr>
          <a:lstStyle/>
          <a:p>
            <a:pPr eaLnBrk="1" fontAlgn="auto" hangingPunct="1">
              <a:spcAft>
                <a:spcPts val="0"/>
              </a:spcAft>
              <a:buFont typeface="Arial" pitchFamily="34" charset="0"/>
              <a:buChar char="•"/>
              <a:defRPr/>
            </a:pPr>
            <a:r>
              <a:rPr lang="it-IT" dirty="0" smtClean="0"/>
              <a:t>Per </a:t>
            </a:r>
            <a:r>
              <a:rPr lang="it-IT" dirty="0" err="1" smtClean="0"/>
              <a:t>Kant</a:t>
            </a:r>
            <a:r>
              <a:rPr lang="it-IT" dirty="0" smtClean="0"/>
              <a:t> ci sono giudizi che sono necessari (in quanto a priori) pur non essendo analitici. Sono sintetici a priori</a:t>
            </a:r>
          </a:p>
          <a:p>
            <a:pPr eaLnBrk="1" fontAlgn="auto" hangingPunct="1">
              <a:spcAft>
                <a:spcPts val="0"/>
              </a:spcAft>
              <a:buFont typeface="Arial" pitchFamily="34" charset="0"/>
              <a:buChar char="•"/>
              <a:defRPr/>
            </a:pPr>
            <a:r>
              <a:rPr lang="it-IT" dirty="0" smtClean="0"/>
              <a:t>Esempi di </a:t>
            </a:r>
            <a:r>
              <a:rPr lang="it-IT" dirty="0" err="1" smtClean="0"/>
              <a:t>Kant</a:t>
            </a:r>
            <a:r>
              <a:rPr lang="it-IT" dirty="0" smtClean="0"/>
              <a:t>:</a:t>
            </a:r>
          </a:p>
          <a:p>
            <a:pPr eaLnBrk="1" fontAlgn="auto" hangingPunct="1">
              <a:spcAft>
                <a:spcPts val="0"/>
              </a:spcAft>
              <a:buFont typeface="Arial" pitchFamily="34" charset="0"/>
              <a:buChar char="•"/>
              <a:defRPr/>
            </a:pPr>
            <a:r>
              <a:rPr lang="it-IT" dirty="0" smtClean="0"/>
              <a:t>ogni evento ha una causa</a:t>
            </a:r>
          </a:p>
          <a:p>
            <a:pPr eaLnBrk="1" fontAlgn="auto" hangingPunct="1">
              <a:spcAft>
                <a:spcPts val="0"/>
              </a:spcAft>
              <a:buFont typeface="Arial" pitchFamily="34" charset="0"/>
              <a:buChar char="•"/>
              <a:defRPr/>
            </a:pPr>
            <a:r>
              <a:rPr lang="it-IT" dirty="0" smtClean="0"/>
              <a:t>giudizi matematici come 7+5=12</a:t>
            </a:r>
          </a:p>
          <a:p>
            <a:pPr eaLnBrk="1" fontAlgn="auto" hangingPunct="1">
              <a:spcAft>
                <a:spcPts val="0"/>
              </a:spcAft>
              <a:buFont typeface="Arial" pitchFamily="34" charset="0"/>
              <a:buChar char="•"/>
              <a:defRPr/>
            </a:pPr>
            <a:r>
              <a:rPr lang="it-IT" dirty="0" smtClean="0"/>
              <a:t>teoremi o postulati della geometria euclidea come "la retta è la più breve linea tra due punti"</a:t>
            </a:r>
          </a:p>
          <a:p>
            <a:pPr eaLnBrk="1" fontAlgn="auto" hangingPunct="1">
              <a:spcAft>
                <a:spcPts val="0"/>
              </a:spcAft>
              <a:buFont typeface="Arial" pitchFamily="34" charset="0"/>
              <a:buChar char="•"/>
              <a:defRPr/>
            </a:pPr>
            <a:r>
              <a:rPr lang="it-IT" dirty="0" smtClean="0"/>
              <a:t>Giudizi della fisica pura come il principio di azione e reazione o l'invarianza della quantità di materia nei cambiamenti.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lstStyle/>
          <a:p>
            <a:r>
              <a:rPr lang="it-IT" smtClean="0"/>
              <a:t>Kant: concetti vs. intuizioni</a:t>
            </a:r>
          </a:p>
        </p:txBody>
      </p:sp>
      <p:sp>
        <p:nvSpPr>
          <p:cNvPr id="3" name="Segnaposto contenuto 2"/>
          <p:cNvSpPr>
            <a:spLocks noGrp="1"/>
          </p:cNvSpPr>
          <p:nvPr>
            <p:ph idx="1"/>
          </p:nvPr>
        </p:nvSpPr>
        <p:spPr/>
        <p:txBody>
          <a:bodyPr>
            <a:normAutofit fontScale="77500" lnSpcReduction="20000"/>
          </a:bodyPr>
          <a:lstStyle/>
          <a:p>
            <a:pPr>
              <a:defRPr/>
            </a:pPr>
            <a:r>
              <a:rPr lang="it-IT" dirty="0" err="1" smtClean="0">
                <a:solidFill>
                  <a:srgbClr val="FF0000"/>
                </a:solidFill>
              </a:rPr>
              <a:t>Cf</a:t>
            </a:r>
            <a:r>
              <a:rPr lang="it-IT" dirty="0" smtClean="0">
                <a:solidFill>
                  <a:srgbClr val="FF0000"/>
                </a:solidFill>
              </a:rPr>
              <a:t>. A. Coffa, </a:t>
            </a:r>
            <a:r>
              <a:rPr lang="it-IT" dirty="0" smtClean="0"/>
              <a:t>"</a:t>
            </a:r>
            <a:r>
              <a:rPr lang="it-IT" dirty="0" err="1" smtClean="0"/>
              <a:t>Kant</a:t>
            </a:r>
            <a:r>
              <a:rPr lang="it-IT" dirty="0" smtClean="0"/>
              <a:t>, Bolzano and the </a:t>
            </a:r>
            <a:r>
              <a:rPr lang="it-IT" dirty="0" err="1" smtClean="0"/>
              <a:t>emergence</a:t>
            </a:r>
            <a:r>
              <a:rPr lang="it-IT" dirty="0" smtClean="0"/>
              <a:t> of </a:t>
            </a:r>
            <a:r>
              <a:rPr lang="it-IT" dirty="0" err="1" smtClean="0"/>
              <a:t>logicism</a:t>
            </a:r>
            <a:r>
              <a:rPr lang="it-IT" dirty="0" smtClean="0"/>
              <a:t>" (1982) (v. anche </a:t>
            </a:r>
            <a:r>
              <a:rPr lang="it-IT" i="1" dirty="0" smtClean="0"/>
              <a:t>La tradizione semantica da </a:t>
            </a:r>
            <a:r>
              <a:rPr lang="it-IT" i="1" dirty="0" err="1" smtClean="0"/>
              <a:t>Kant</a:t>
            </a:r>
            <a:r>
              <a:rPr lang="it-IT" i="1" dirty="0" smtClean="0"/>
              <a:t> a Frege</a:t>
            </a:r>
            <a:r>
              <a:rPr lang="it-IT" dirty="0" smtClean="0"/>
              <a:t>)</a:t>
            </a:r>
          </a:p>
          <a:p>
            <a:pPr>
              <a:defRPr/>
            </a:pPr>
            <a:r>
              <a:rPr lang="it-IT" dirty="0" smtClean="0"/>
              <a:t>Termine tecnico usato al tempo di </a:t>
            </a:r>
            <a:r>
              <a:rPr lang="it-IT" dirty="0" err="1" smtClean="0"/>
              <a:t>Kant</a:t>
            </a:r>
            <a:r>
              <a:rPr lang="it-IT" dirty="0" smtClean="0"/>
              <a:t>: "rappresentazione" ("idea")</a:t>
            </a:r>
          </a:p>
          <a:p>
            <a:pPr>
              <a:defRPr/>
            </a:pPr>
            <a:r>
              <a:rPr lang="it-IT" dirty="0" smtClean="0"/>
              <a:t>Le rappresentazioni possono essere complesse (scapolo) e sono analizzabili in costituenti</a:t>
            </a:r>
          </a:p>
          <a:p>
            <a:pPr>
              <a:defRPr/>
            </a:pPr>
            <a:r>
              <a:rPr lang="it-IT" dirty="0" smtClean="0"/>
              <a:t>nel giudizio mettiamo insieme delle rappresentazioni (ogni uomo è mortale)</a:t>
            </a:r>
          </a:p>
          <a:p>
            <a:pPr>
              <a:defRPr/>
            </a:pPr>
            <a:r>
              <a:rPr lang="it-IT" dirty="0" err="1" smtClean="0"/>
              <a:t>Kant</a:t>
            </a:r>
            <a:r>
              <a:rPr lang="it-IT" dirty="0" smtClean="0"/>
              <a:t> distingue nettamente due tipi di rappresentazione: concetti (dati dall'intelletto) e intuizioni (date dai sensi). Solo le intuizioni ci danno oggetti/individui spazio-temporali (non ci sono concetti individuali)</a:t>
            </a:r>
          </a:p>
          <a:p>
            <a:pPr>
              <a:defRPr/>
            </a:pP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p:txBody>
          <a:bodyPr/>
          <a:lstStyle/>
          <a:p>
            <a:r>
              <a:rPr lang="it-IT" smtClean="0"/>
              <a:t>Coffa (cont.)</a:t>
            </a:r>
          </a:p>
        </p:txBody>
      </p:sp>
      <p:sp>
        <p:nvSpPr>
          <p:cNvPr id="3" name="Segnaposto contenuto 2"/>
          <p:cNvSpPr>
            <a:spLocks noGrp="1"/>
          </p:cNvSpPr>
          <p:nvPr>
            <p:ph idx="1"/>
          </p:nvPr>
        </p:nvSpPr>
        <p:spPr/>
        <p:txBody>
          <a:bodyPr>
            <a:normAutofit fontScale="85000" lnSpcReduction="10000"/>
          </a:bodyPr>
          <a:lstStyle/>
          <a:p>
            <a:pPr>
              <a:defRPr/>
            </a:pPr>
            <a:r>
              <a:rPr lang="it-IT" dirty="0" smtClean="0"/>
              <a:t>I giudizi sintetici secondo </a:t>
            </a:r>
            <a:r>
              <a:rPr lang="it-IT" dirty="0" err="1" smtClean="0"/>
              <a:t>Kant</a:t>
            </a:r>
            <a:r>
              <a:rPr lang="it-IT" dirty="0" smtClean="0"/>
              <a:t> richiedono l'intuizione e quindi l'apprensione di un oggetto (principio dei giudizi sintetici). </a:t>
            </a:r>
            <a:r>
              <a:rPr lang="it-IT" dirty="0" err="1" smtClean="0"/>
              <a:t>Kant</a:t>
            </a:r>
            <a:r>
              <a:rPr lang="it-IT" dirty="0" smtClean="0"/>
              <a:t> pensa che dai concetti si può ottenere solo conoscenza analitica (non </a:t>
            </a:r>
            <a:r>
              <a:rPr lang="it-IT" dirty="0" err="1" smtClean="0"/>
              <a:t>ampliativa</a:t>
            </a:r>
            <a:r>
              <a:rPr lang="it-IT" dirty="0" smtClean="0"/>
              <a:t>)</a:t>
            </a:r>
          </a:p>
          <a:p>
            <a:pPr>
              <a:defRPr/>
            </a:pPr>
            <a:r>
              <a:rPr lang="it-IT" dirty="0" smtClean="0"/>
              <a:t>Per questo motivo </a:t>
            </a:r>
            <a:r>
              <a:rPr lang="it-IT" dirty="0" err="1" smtClean="0"/>
              <a:t>Kant</a:t>
            </a:r>
            <a:r>
              <a:rPr lang="it-IT" dirty="0" smtClean="0"/>
              <a:t> ritiene (contro </a:t>
            </a:r>
            <a:r>
              <a:rPr lang="it-IT" dirty="0" err="1" smtClean="0"/>
              <a:t>Eberhardt</a:t>
            </a:r>
            <a:r>
              <a:rPr lang="it-IT" dirty="0" smtClean="0"/>
              <a:t>) che la sua distinzione analitico/sintetico è originale (non riducibile alla distinzione leibniziana)</a:t>
            </a:r>
          </a:p>
          <a:p>
            <a:pPr>
              <a:defRPr/>
            </a:pPr>
            <a:r>
              <a:rPr lang="it-IT" dirty="0" smtClean="0"/>
              <a:t>ci sono giudizi sintetici a priori =&gt; ci deve essere intuizione pura: apprensione di oggetti (non riducibile alla semplice esperienza degli empiristi) in grado di garantire universalità e necessità a tali giudizi (p. 682)</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defRPr/>
            </a:pPr>
            <a:r>
              <a:rPr lang="it-IT" dirty="0" smtClean="0"/>
              <a:t>Coffa (</a:t>
            </a:r>
            <a:r>
              <a:rPr lang="it-IT" dirty="0" err="1" smtClean="0"/>
              <a:t>cont</a:t>
            </a:r>
            <a:r>
              <a:rPr lang="it-IT" dirty="0" smtClean="0"/>
              <a:t>.)</a:t>
            </a:r>
            <a:br>
              <a:rPr lang="it-IT" dirty="0" smtClean="0"/>
            </a:br>
            <a:endParaRPr lang="it-IT" dirty="0"/>
          </a:p>
        </p:txBody>
      </p:sp>
      <p:sp>
        <p:nvSpPr>
          <p:cNvPr id="3" name="Segnaposto contenuto 2"/>
          <p:cNvSpPr>
            <a:spLocks noGrp="1"/>
          </p:cNvSpPr>
          <p:nvPr>
            <p:ph idx="1"/>
          </p:nvPr>
        </p:nvSpPr>
        <p:spPr/>
        <p:txBody>
          <a:bodyPr>
            <a:normAutofit fontScale="77500" lnSpcReduction="20000"/>
          </a:bodyPr>
          <a:lstStyle/>
          <a:p>
            <a:pPr>
              <a:defRPr/>
            </a:pPr>
            <a:r>
              <a:rPr lang="it-IT" dirty="0" smtClean="0"/>
              <a:t>Cosa giustificava il punto di vista di </a:t>
            </a:r>
            <a:r>
              <a:rPr lang="it-IT" dirty="0" err="1" smtClean="0"/>
              <a:t>Kant</a:t>
            </a:r>
            <a:r>
              <a:rPr lang="it-IT" dirty="0" smtClean="0"/>
              <a:t>?</a:t>
            </a:r>
          </a:p>
          <a:p>
            <a:pPr>
              <a:defRPr/>
            </a:pPr>
            <a:r>
              <a:rPr lang="it-IT" dirty="0" smtClean="0"/>
              <a:t>Nel calcolo infinitesimale, Newton spiegava le funzioni come riguardanti il movimento di punti nel tempo</a:t>
            </a:r>
          </a:p>
          <a:p>
            <a:pPr>
              <a:defRPr/>
            </a:pPr>
            <a:r>
              <a:rPr lang="it-IT" dirty="0" smtClean="0"/>
              <a:t>In aritmetica, il contare veniva descritto come un processo essenzialmente temporale, riguardante la considerazione di un oggetto </a:t>
            </a:r>
            <a:r>
              <a:rPr lang="it-IT" i="1" dirty="0" smtClean="0"/>
              <a:t>dopo </a:t>
            </a:r>
            <a:r>
              <a:rPr lang="it-IT" dirty="0" smtClean="0"/>
              <a:t>un altro</a:t>
            </a:r>
          </a:p>
          <a:p>
            <a:pPr>
              <a:defRPr/>
            </a:pPr>
            <a:r>
              <a:rPr lang="it-IT" dirty="0" smtClean="0"/>
              <a:t>Bernard Bolzano (1781–1848) attacca la tesi kantiana della necessità dell'intuizione di un oggetto nei giudizi sintetici. Secondo lui, con analisi concettuali più accurate possiamo arrivare a verità a priori (anche sintetiche, secondo Coffa) senza l'ausilio dell'intuizione pura. Questo porta Bolzano alla "</a:t>
            </a:r>
            <a:r>
              <a:rPr lang="it-IT" dirty="0" err="1" smtClean="0"/>
              <a:t>rigorizzazione</a:t>
            </a:r>
            <a:r>
              <a:rPr lang="it-IT" dirty="0" smtClean="0"/>
              <a:t> del calcolo infinitesimale"</a:t>
            </a:r>
          </a:p>
          <a:p>
            <a:pPr>
              <a:defRPr/>
            </a:pPr>
            <a:endParaRPr lang="it-IT" dirty="0" smtClean="0"/>
          </a:p>
          <a:p>
            <a:pPr>
              <a:defRPr/>
            </a:pP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p:txBody>
          <a:bodyPr/>
          <a:lstStyle/>
          <a:p>
            <a:r>
              <a:rPr lang="it-IT" smtClean="0"/>
              <a:t>funzione continua</a:t>
            </a:r>
          </a:p>
        </p:txBody>
      </p:sp>
      <p:sp>
        <p:nvSpPr>
          <p:cNvPr id="19459" name="Segnaposto testo 3"/>
          <p:cNvSpPr>
            <a:spLocks noGrp="1"/>
          </p:cNvSpPr>
          <p:nvPr>
            <p:ph type="body" idx="1"/>
          </p:nvPr>
        </p:nvSpPr>
        <p:spPr/>
        <p:txBody>
          <a:bodyPr/>
          <a:lstStyle/>
          <a:p>
            <a:endParaRPr lang="it-IT" smtClean="0"/>
          </a:p>
        </p:txBody>
      </p:sp>
      <p:sp>
        <p:nvSpPr>
          <p:cNvPr id="3" name="Segnaposto contenuto 2"/>
          <p:cNvSpPr>
            <a:spLocks noGrp="1"/>
          </p:cNvSpPr>
          <p:nvPr>
            <p:ph sz="half" idx="2"/>
          </p:nvPr>
        </p:nvSpPr>
        <p:spPr/>
        <p:txBody>
          <a:bodyPr>
            <a:normAutofit fontScale="85000" lnSpcReduction="20000"/>
          </a:bodyPr>
          <a:lstStyle/>
          <a:p>
            <a:pPr>
              <a:defRPr/>
            </a:pPr>
            <a:r>
              <a:rPr lang="it-IT" dirty="0" smtClean="0"/>
              <a:t>Una funzione continua che prende valori negativi e positivi deve prendere anche il valore zero. </a:t>
            </a:r>
          </a:p>
          <a:p>
            <a:pPr>
              <a:defRPr/>
            </a:pPr>
            <a:r>
              <a:rPr lang="it-IT" dirty="0" smtClean="0"/>
              <a:t>Sembra ovvio se vediamo la cosa nei termini di un punto che si muove dal quadrante negativo a quello positivo (a un certo punto intercetta l'asse x, ossia c'è il valore zero per la funzione). Ma questo comporta l'intuizione spazio-temporale di un oggetto</a:t>
            </a:r>
          </a:p>
          <a:p>
            <a:pPr>
              <a:defRPr/>
            </a:pPr>
            <a:r>
              <a:rPr lang="it-IT" dirty="0" smtClean="0"/>
              <a:t>Bolzano invece ci arriva a partire da una definizione rigorosa del concetto di continuità</a:t>
            </a:r>
          </a:p>
        </p:txBody>
      </p:sp>
      <p:sp>
        <p:nvSpPr>
          <p:cNvPr id="19461" name="Segnaposto testo 4"/>
          <p:cNvSpPr>
            <a:spLocks noGrp="1"/>
          </p:cNvSpPr>
          <p:nvPr>
            <p:ph type="body" sz="quarter" idx="3"/>
          </p:nvPr>
        </p:nvSpPr>
        <p:spPr/>
        <p:txBody>
          <a:bodyPr/>
          <a:lstStyle/>
          <a:p>
            <a:endParaRPr lang="it-IT" smtClean="0"/>
          </a:p>
        </p:txBody>
      </p:sp>
      <p:pic>
        <p:nvPicPr>
          <p:cNvPr id="19462" name="Picture 4" descr="C:\Users\utente\Pictures\IMMAGINI INTERNET\Continu.PNG"/>
          <p:cNvPicPr>
            <a:picLocks noGrp="1" noChangeAspect="1" noChangeArrowheads="1"/>
          </p:cNvPicPr>
          <p:nvPr>
            <p:ph sz="quarter" idx="4"/>
          </p:nvPr>
        </p:nvPicPr>
        <p:blipFill>
          <a:blip r:embed="rId3" cstate="print"/>
          <a:srcRect/>
          <a:stretch>
            <a:fillRect/>
          </a:stretch>
        </p:blipFill>
        <p:spPr>
          <a:xfrm>
            <a:off x="4821238" y="2306638"/>
            <a:ext cx="3689350" cy="3687762"/>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p:txBody>
          <a:bodyPr/>
          <a:lstStyle/>
          <a:p>
            <a:r>
              <a:rPr lang="it-IT" smtClean="0"/>
              <a:t>Coffa (cont.)</a:t>
            </a:r>
          </a:p>
        </p:txBody>
      </p:sp>
      <p:sp>
        <p:nvSpPr>
          <p:cNvPr id="3" name="Segnaposto contenuto 2"/>
          <p:cNvSpPr>
            <a:spLocks noGrp="1"/>
          </p:cNvSpPr>
          <p:nvPr>
            <p:ph idx="1"/>
          </p:nvPr>
        </p:nvSpPr>
        <p:spPr/>
        <p:txBody>
          <a:bodyPr>
            <a:normAutofit fontScale="92500" lnSpcReduction="10000"/>
          </a:bodyPr>
          <a:lstStyle/>
          <a:p>
            <a:pPr>
              <a:defRPr/>
            </a:pPr>
            <a:r>
              <a:rPr lang="it-IT" dirty="0" err="1" smtClean="0"/>
              <a:t>Weierstrass</a:t>
            </a:r>
            <a:r>
              <a:rPr lang="it-IT" dirty="0" smtClean="0"/>
              <a:t>, </a:t>
            </a:r>
            <a:r>
              <a:rPr lang="it-IT" dirty="0" err="1" smtClean="0"/>
              <a:t>Cauchy</a:t>
            </a:r>
            <a:r>
              <a:rPr lang="it-IT" dirty="0" smtClean="0"/>
              <a:t>, </a:t>
            </a:r>
            <a:r>
              <a:rPr lang="it-IT" dirty="0" err="1" smtClean="0"/>
              <a:t>Dedekind</a:t>
            </a:r>
            <a:r>
              <a:rPr lang="it-IT" dirty="0" smtClean="0"/>
              <a:t>, Cantor: Si arriva al punto che l'intuizione sembra espunta dalla matematica se non dall'aritmetica </a:t>
            </a:r>
          </a:p>
          <a:p>
            <a:pPr>
              <a:defRPr/>
            </a:pPr>
            <a:r>
              <a:rPr lang="it-IT" dirty="0" smtClean="0"/>
              <a:t>Il logicismo di Frege vuole eliminare l'intuizione anche dall'aritmetica grazie a definizioni in termini logici di 'numero naturale' e dei numeri naturali stessi</a:t>
            </a:r>
          </a:p>
          <a:p>
            <a:pPr>
              <a:defRPr/>
            </a:pPr>
            <a:r>
              <a:rPr lang="it-IT" dirty="0" smtClean="0"/>
              <a:t>Per Frege l'aritmetica è analitica. (Frege però è d'accordo con </a:t>
            </a:r>
            <a:r>
              <a:rPr lang="it-IT" dirty="0" err="1" smtClean="0"/>
              <a:t>Kant</a:t>
            </a:r>
            <a:r>
              <a:rPr lang="it-IT" dirty="0" smtClean="0"/>
              <a:t> nel considerare la geometria sintetica a priori)</a:t>
            </a:r>
          </a:p>
          <a:p>
            <a:pPr>
              <a:defRPr/>
            </a:pP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p:txBody>
          <a:bodyPr/>
          <a:lstStyle/>
          <a:p>
            <a:r>
              <a:rPr lang="it-IT" smtClean="0"/>
              <a:t>Inciso su Russell</a:t>
            </a:r>
          </a:p>
        </p:txBody>
      </p:sp>
      <p:sp>
        <p:nvSpPr>
          <p:cNvPr id="3" name="Segnaposto contenuto 2"/>
          <p:cNvSpPr>
            <a:spLocks noGrp="1"/>
          </p:cNvSpPr>
          <p:nvPr>
            <p:ph idx="1"/>
          </p:nvPr>
        </p:nvSpPr>
        <p:spPr/>
        <p:txBody>
          <a:bodyPr>
            <a:normAutofit fontScale="92500"/>
          </a:bodyPr>
          <a:lstStyle/>
          <a:p>
            <a:pPr>
              <a:defRPr/>
            </a:pPr>
            <a:r>
              <a:rPr lang="it-IT" dirty="0" smtClean="0"/>
              <a:t>Il primo Russell (</a:t>
            </a:r>
            <a:r>
              <a:rPr lang="it-IT" dirty="0" err="1" smtClean="0"/>
              <a:t>PoM</a:t>
            </a:r>
            <a:r>
              <a:rPr lang="it-IT" dirty="0" smtClean="0"/>
              <a:t>, 1903) vede la matematica come sintetica a priori (in quanto </a:t>
            </a:r>
            <a:r>
              <a:rPr lang="it-IT" dirty="0" err="1" smtClean="0"/>
              <a:t>ampliativa</a:t>
            </a:r>
            <a:r>
              <a:rPr lang="it-IT" dirty="0" smtClean="0"/>
              <a:t>) (Coffa, "Russell and </a:t>
            </a:r>
            <a:r>
              <a:rPr lang="it-IT" dirty="0" err="1" smtClean="0"/>
              <a:t>Kant</a:t>
            </a:r>
            <a:r>
              <a:rPr lang="it-IT" dirty="0" smtClean="0"/>
              <a:t>"</a:t>
            </a:r>
            <a:r>
              <a:rPr lang="it-IT" i="1" dirty="0" smtClean="0"/>
              <a:t> </a:t>
            </a:r>
            <a:r>
              <a:rPr lang="it-IT" dirty="0" smtClean="0"/>
              <a:t>(</a:t>
            </a:r>
            <a:r>
              <a:rPr lang="it-IT" dirty="0" err="1" smtClean="0"/>
              <a:t>S</a:t>
            </a:r>
            <a:r>
              <a:rPr lang="it-IT" i="1" dirty="0" err="1" smtClean="0"/>
              <a:t>ynthese</a:t>
            </a:r>
            <a:r>
              <a:rPr lang="it-IT" dirty="0" smtClean="0"/>
              <a:t>, 1981)).</a:t>
            </a:r>
          </a:p>
          <a:p>
            <a:pPr>
              <a:defRPr/>
            </a:pPr>
            <a:r>
              <a:rPr lang="it-IT" dirty="0" smtClean="0"/>
              <a:t>Per lui il logicismo è l'eliminazione dell'intuizione pura dalla matematica (stesso obiettivo di Bolzano)</a:t>
            </a:r>
          </a:p>
          <a:p>
            <a:pPr>
              <a:defRPr/>
            </a:pPr>
            <a:r>
              <a:rPr lang="it-IT" dirty="0" smtClean="0"/>
              <a:t>[in un secondo tempo però anche Russell vede la matematica come analitica (v. </a:t>
            </a:r>
            <a:r>
              <a:rPr lang="it-IT" i="1" dirty="0" err="1" smtClean="0"/>
              <a:t>Human</a:t>
            </a:r>
            <a:r>
              <a:rPr lang="it-IT" i="1" dirty="0" smtClean="0"/>
              <a:t> </a:t>
            </a:r>
            <a:r>
              <a:rPr lang="it-IT" i="1" dirty="0" err="1" smtClean="0"/>
              <a:t>Knowledge</a:t>
            </a:r>
            <a:r>
              <a:rPr lang="it-IT" i="1" dirty="0" smtClean="0"/>
              <a:t> </a:t>
            </a:r>
            <a:r>
              <a:rPr lang="it-IT" dirty="0" smtClean="0"/>
              <a:t>(1948), part 6, cap. 10, p. 496)]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p:txBody>
          <a:bodyPr/>
          <a:lstStyle/>
          <a:p>
            <a:r>
              <a:rPr lang="it-IT" smtClean="0"/>
              <a:t>Coffa (cont.)</a:t>
            </a:r>
          </a:p>
        </p:txBody>
      </p:sp>
      <p:sp>
        <p:nvSpPr>
          <p:cNvPr id="22531" name="Segnaposto contenuto 2"/>
          <p:cNvSpPr>
            <a:spLocks noGrp="1"/>
          </p:cNvSpPr>
          <p:nvPr>
            <p:ph idx="1"/>
          </p:nvPr>
        </p:nvSpPr>
        <p:spPr/>
        <p:txBody>
          <a:bodyPr>
            <a:normAutofit lnSpcReduction="10000"/>
          </a:bodyPr>
          <a:lstStyle/>
          <a:p>
            <a:r>
              <a:rPr lang="it-IT" smtClean="0"/>
              <a:t>geometrie euclidee vs. non-euclidee</a:t>
            </a:r>
          </a:p>
          <a:p>
            <a:r>
              <a:rPr lang="it-IT" smtClean="0"/>
              <a:t>Poincaré (</a:t>
            </a:r>
            <a:r>
              <a:rPr lang="en-US" smtClean="0"/>
              <a:t> 1854 –1912</a:t>
            </a:r>
            <a:r>
              <a:rPr lang="it-IT" smtClean="0"/>
              <a:t>) vede gli assiomi della geometria come "definizioni" (</a:t>
            </a:r>
            <a:r>
              <a:rPr lang="it-IT" smtClean="0">
                <a:solidFill>
                  <a:srgbClr val="FF0000"/>
                </a:solidFill>
              </a:rPr>
              <a:t>implicite</a:t>
            </a:r>
            <a:r>
              <a:rPr lang="it-IT" smtClean="0"/>
              <a:t>) che (convenzionalmente) assegnano un significato ai termini geometrici e quindi generano un framework concettuali attraverso il quale vediamo la realtà in un certo modo</a:t>
            </a:r>
          </a:p>
          <a:p>
            <a:r>
              <a:rPr lang="it-IT" smtClean="0"/>
              <a:t>(analogo punto di vista in Helmoltz (1821-1894))</a:t>
            </a:r>
          </a:p>
          <a:p>
            <a:endParaRPr lang="it-IT"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p:txBody>
          <a:bodyPr/>
          <a:lstStyle/>
          <a:p>
            <a:r>
              <a:rPr lang="it-IT" smtClean="0"/>
              <a:t>Coffa (cont.)</a:t>
            </a:r>
          </a:p>
        </p:txBody>
      </p:sp>
      <p:sp>
        <p:nvSpPr>
          <p:cNvPr id="3" name="Segnaposto contenuto 2"/>
          <p:cNvSpPr>
            <a:spLocks noGrp="1"/>
          </p:cNvSpPr>
          <p:nvPr>
            <p:ph idx="1"/>
          </p:nvPr>
        </p:nvSpPr>
        <p:spPr/>
        <p:txBody>
          <a:bodyPr>
            <a:normAutofit fontScale="70000" lnSpcReduction="20000"/>
          </a:bodyPr>
          <a:lstStyle/>
          <a:p>
            <a:pPr>
              <a:defRPr/>
            </a:pPr>
            <a:r>
              <a:rPr lang="it-IT" dirty="0" smtClean="0"/>
              <a:t>Coffa (p. 688): "</a:t>
            </a:r>
            <a:r>
              <a:rPr lang="it-IT" dirty="0" err="1" smtClean="0"/>
              <a:t>Poincaré</a:t>
            </a:r>
            <a:r>
              <a:rPr lang="it-IT" dirty="0" smtClean="0"/>
              <a:t>'s </a:t>
            </a:r>
            <a:r>
              <a:rPr lang="it-IT" dirty="0" err="1" smtClean="0"/>
              <a:t>claim</a:t>
            </a:r>
            <a:r>
              <a:rPr lang="it-IT" dirty="0" smtClean="0"/>
              <a:t> </a:t>
            </a:r>
            <a:r>
              <a:rPr lang="it-IT" dirty="0" err="1" smtClean="0"/>
              <a:t>that</a:t>
            </a:r>
            <a:r>
              <a:rPr lang="it-IT" dirty="0" smtClean="0"/>
              <a:t> </a:t>
            </a:r>
            <a:r>
              <a:rPr lang="it-IT" dirty="0" err="1" smtClean="0"/>
              <a:t>geometric</a:t>
            </a:r>
            <a:r>
              <a:rPr lang="it-IT" dirty="0" smtClean="0"/>
              <a:t> </a:t>
            </a:r>
            <a:r>
              <a:rPr lang="it-IT" dirty="0" err="1" smtClean="0"/>
              <a:t>axioms</a:t>
            </a:r>
            <a:r>
              <a:rPr lang="it-IT" dirty="0" smtClean="0"/>
              <a:t> are </a:t>
            </a:r>
            <a:r>
              <a:rPr lang="it-IT" dirty="0" err="1" smtClean="0"/>
              <a:t>conventional</a:t>
            </a:r>
            <a:r>
              <a:rPr lang="it-IT" dirty="0" smtClean="0"/>
              <a:t> </a:t>
            </a:r>
            <a:r>
              <a:rPr lang="it-IT" dirty="0" err="1" smtClean="0"/>
              <a:t>was</a:t>
            </a:r>
            <a:r>
              <a:rPr lang="it-IT" dirty="0" smtClean="0"/>
              <a:t> in </a:t>
            </a:r>
            <a:r>
              <a:rPr lang="it-IT" dirty="0" err="1" smtClean="0"/>
              <a:t>tended</a:t>
            </a:r>
            <a:r>
              <a:rPr lang="it-IT" dirty="0" smtClean="0"/>
              <a:t> </a:t>
            </a:r>
            <a:r>
              <a:rPr lang="it-IT" dirty="0" err="1" smtClean="0"/>
              <a:t>to</a:t>
            </a:r>
            <a:r>
              <a:rPr lang="it-IT" dirty="0" smtClean="0"/>
              <a:t> </a:t>
            </a:r>
            <a:r>
              <a:rPr lang="it-IT" dirty="0" err="1" smtClean="0"/>
              <a:t>give</a:t>
            </a:r>
            <a:r>
              <a:rPr lang="it-IT" dirty="0" smtClean="0"/>
              <a:t> </a:t>
            </a:r>
            <a:r>
              <a:rPr lang="it-IT" dirty="0" err="1" smtClean="0"/>
              <a:t>an</a:t>
            </a:r>
            <a:r>
              <a:rPr lang="it-IT" dirty="0" smtClean="0"/>
              <a:t> </a:t>
            </a:r>
            <a:r>
              <a:rPr lang="it-IT" dirty="0" err="1" smtClean="0"/>
              <a:t>intuition-free</a:t>
            </a:r>
            <a:r>
              <a:rPr lang="it-IT" dirty="0" smtClean="0"/>
              <a:t> </a:t>
            </a:r>
            <a:r>
              <a:rPr lang="it-IT" dirty="0" err="1" smtClean="0"/>
              <a:t>explanation</a:t>
            </a:r>
            <a:r>
              <a:rPr lang="it-IT" dirty="0" smtClean="0"/>
              <a:t> of </a:t>
            </a:r>
            <a:r>
              <a:rPr lang="it-IT" dirty="0" err="1" smtClean="0"/>
              <a:t>why</a:t>
            </a:r>
            <a:r>
              <a:rPr lang="it-IT" dirty="0" smtClean="0"/>
              <a:t> </a:t>
            </a:r>
            <a:r>
              <a:rPr lang="it-IT" dirty="0" err="1" smtClean="0"/>
              <a:t>they</a:t>
            </a:r>
            <a:r>
              <a:rPr lang="it-IT" dirty="0" smtClean="0"/>
              <a:t> are </a:t>
            </a:r>
            <a:r>
              <a:rPr lang="it-IT" dirty="0" err="1" smtClean="0"/>
              <a:t>necessary</a:t>
            </a:r>
            <a:r>
              <a:rPr lang="it-IT" dirty="0" smtClean="0"/>
              <a:t> or a priori. ... convention </a:t>
            </a:r>
            <a:r>
              <a:rPr lang="it-IT" dirty="0" err="1" smtClean="0"/>
              <a:t>is</a:t>
            </a:r>
            <a:r>
              <a:rPr lang="it-IT" dirty="0" smtClean="0"/>
              <a:t> </a:t>
            </a:r>
            <a:r>
              <a:rPr lang="it-IT" dirty="0" err="1" smtClean="0"/>
              <a:t>not</a:t>
            </a:r>
            <a:r>
              <a:rPr lang="it-IT" dirty="0" smtClean="0"/>
              <a:t> the </a:t>
            </a:r>
            <a:r>
              <a:rPr lang="it-IT" dirty="0" err="1" smtClean="0"/>
              <a:t>opposite</a:t>
            </a:r>
            <a:r>
              <a:rPr lang="it-IT" dirty="0" smtClean="0"/>
              <a:t> of </a:t>
            </a:r>
            <a:r>
              <a:rPr lang="it-IT" dirty="0" err="1" smtClean="0"/>
              <a:t>necessity</a:t>
            </a:r>
            <a:r>
              <a:rPr lang="it-IT" dirty="0" smtClean="0"/>
              <a:t> </a:t>
            </a:r>
            <a:r>
              <a:rPr lang="it-IT" dirty="0" err="1" smtClean="0"/>
              <a:t>but</a:t>
            </a:r>
            <a:r>
              <a:rPr lang="it-IT" dirty="0" smtClean="0"/>
              <a:t> </a:t>
            </a:r>
            <a:r>
              <a:rPr lang="it-IT" dirty="0" err="1" smtClean="0"/>
              <a:t>merely</a:t>
            </a:r>
            <a:r>
              <a:rPr lang="it-IT" dirty="0" smtClean="0"/>
              <a:t> </a:t>
            </a:r>
            <a:r>
              <a:rPr lang="it-IT" dirty="0" err="1" smtClean="0"/>
              <a:t>its</a:t>
            </a:r>
            <a:r>
              <a:rPr lang="it-IT" dirty="0" smtClean="0"/>
              <a:t> </a:t>
            </a:r>
            <a:r>
              <a:rPr lang="it-IT" dirty="0" err="1" smtClean="0"/>
              <a:t>opposite</a:t>
            </a:r>
            <a:r>
              <a:rPr lang="it-IT" dirty="0" smtClean="0"/>
              <a:t> side: </a:t>
            </a:r>
            <a:r>
              <a:rPr lang="it-IT" dirty="0" err="1" smtClean="0"/>
              <a:t>what</a:t>
            </a:r>
            <a:r>
              <a:rPr lang="it-IT" dirty="0" smtClean="0"/>
              <a:t> </a:t>
            </a:r>
            <a:r>
              <a:rPr lang="it-IT" dirty="0" err="1" smtClean="0"/>
              <a:t>looks</a:t>
            </a:r>
            <a:r>
              <a:rPr lang="it-IT" dirty="0" smtClean="0"/>
              <a:t> </a:t>
            </a:r>
            <a:r>
              <a:rPr lang="it-IT" dirty="0" err="1" smtClean="0"/>
              <a:t>conventional</a:t>
            </a:r>
            <a:r>
              <a:rPr lang="it-IT" dirty="0" smtClean="0"/>
              <a:t> </a:t>
            </a:r>
            <a:r>
              <a:rPr lang="it-IT" dirty="0" err="1" smtClean="0"/>
              <a:t>from</a:t>
            </a:r>
            <a:r>
              <a:rPr lang="it-IT" dirty="0" smtClean="0"/>
              <a:t> the </a:t>
            </a:r>
            <a:r>
              <a:rPr lang="it-IT" dirty="0" err="1" smtClean="0"/>
              <a:t>outside</a:t>
            </a:r>
            <a:r>
              <a:rPr lang="it-IT" dirty="0" smtClean="0"/>
              <a:t> </a:t>
            </a:r>
            <a:r>
              <a:rPr lang="it-IT" dirty="0" err="1" smtClean="0"/>
              <a:t>looks</a:t>
            </a:r>
            <a:r>
              <a:rPr lang="it-IT" dirty="0" smtClean="0"/>
              <a:t> </a:t>
            </a:r>
            <a:r>
              <a:rPr lang="it-IT" dirty="0" err="1" smtClean="0"/>
              <a:t>necessary</a:t>
            </a:r>
            <a:r>
              <a:rPr lang="it-IT" dirty="0" smtClean="0"/>
              <a:t> </a:t>
            </a:r>
            <a:r>
              <a:rPr lang="it-IT" dirty="0" err="1" smtClean="0"/>
              <a:t>from</a:t>
            </a:r>
            <a:r>
              <a:rPr lang="it-IT" dirty="0" smtClean="0"/>
              <a:t> the inside" [v. Carnap nell'antologia]</a:t>
            </a:r>
          </a:p>
          <a:p>
            <a:pPr>
              <a:defRPr/>
            </a:pPr>
            <a:r>
              <a:rPr lang="it-IT" dirty="0" smtClean="0"/>
              <a:t>Frege e Russell si oppongono a questa visione della geometria</a:t>
            </a:r>
          </a:p>
          <a:p>
            <a:pPr>
              <a:defRPr/>
            </a:pPr>
            <a:r>
              <a:rPr lang="it-IT" dirty="0" smtClean="0"/>
              <a:t>Secondo Coffa, a causa di un punto di vista semantico limitato (non apprezzano l'idea che si possono implicitamente definire dei termini per via assiomatica?)</a:t>
            </a:r>
          </a:p>
          <a:p>
            <a:pPr>
              <a:defRPr/>
            </a:pPr>
            <a:r>
              <a:rPr lang="it-IT" dirty="0" smtClean="0"/>
              <a:t>Io penso che ci sia più di questo. Ci sono relazioni oggettive tra concetti che sussistono indipendentemente dai termini che scegliamo per esprimere tali concetti</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1"/>
          <p:cNvSpPr>
            <a:spLocks noGrp="1"/>
          </p:cNvSpPr>
          <p:nvPr>
            <p:ph type="title"/>
          </p:nvPr>
        </p:nvSpPr>
        <p:spPr/>
        <p:txBody>
          <a:bodyPr/>
          <a:lstStyle/>
          <a:p>
            <a:r>
              <a:rPr lang="it-IT" smtClean="0"/>
              <a:t>Coffa (cont.)</a:t>
            </a:r>
          </a:p>
        </p:txBody>
      </p:sp>
      <p:sp>
        <p:nvSpPr>
          <p:cNvPr id="3" name="Segnaposto contenuto 2"/>
          <p:cNvSpPr>
            <a:spLocks noGrp="1"/>
          </p:cNvSpPr>
          <p:nvPr>
            <p:ph idx="1"/>
          </p:nvPr>
        </p:nvSpPr>
        <p:spPr/>
        <p:txBody>
          <a:bodyPr>
            <a:normAutofit fontScale="70000" lnSpcReduction="20000"/>
          </a:bodyPr>
          <a:lstStyle/>
          <a:p>
            <a:pPr>
              <a:defRPr/>
            </a:pPr>
            <a:r>
              <a:rPr lang="it-IT" dirty="0" smtClean="0"/>
              <a:t>Carnap (1891-1970) vede le stesse verità logiche come verità in virtù del significato dei termini logici (Bolzano era quasi arrivato a questo) e analogamente altre verità necessarie (gli scapoli non sono sposati) dipendono dal significato dei termini, ossia sono analitiche</a:t>
            </a:r>
          </a:p>
          <a:p>
            <a:pPr>
              <a:defRPr/>
            </a:pPr>
            <a:r>
              <a:rPr lang="it-IT" dirty="0" smtClean="0"/>
              <a:t>L'idea è che con assiomi definiamo implicitamente il significato delle "parole logiche" (ma potremmo scegliere assiomi diversi)</a:t>
            </a:r>
          </a:p>
          <a:p>
            <a:pPr>
              <a:defRPr/>
            </a:pPr>
            <a:r>
              <a:rPr lang="it-IT" dirty="0" smtClean="0"/>
              <a:t>Analogamente con i "postulati di significato" definiamo il significato di parole come "scapolo", ecc.</a:t>
            </a:r>
          </a:p>
          <a:p>
            <a:pPr>
              <a:defRPr/>
            </a:pPr>
            <a:r>
              <a:rPr lang="it-IT" dirty="0" smtClean="0"/>
              <a:t>Risultati: (1) morte della intuizione pura; (2) la verità a priori (e necessaria) si trasforma da "verità in virtù dei concetti" a  "verità in virtù dei significati" (con un aspetto di convenzionalità). "E poi venne Quine ..."</a:t>
            </a:r>
          </a:p>
          <a:p>
            <a:pPr>
              <a:defRPr/>
            </a:pPr>
            <a:r>
              <a:rPr lang="it-IT" dirty="0" smtClean="0"/>
              <a:t>Io sosterrei però che vi sono relazioni oggettive tra concetti, indipendenti dalle parole scelte per rappresentarli.</a:t>
            </a: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2061</Words>
  <Application>Microsoft Office PowerPoint</Application>
  <PresentationFormat>Presentazione su schermo (4:3)</PresentationFormat>
  <Paragraphs>142</Paragraphs>
  <Slides>24</Slides>
  <Notes>24</Notes>
  <HiddenSlides>0</HiddenSlides>
  <MMClips>0</MMClips>
  <ScaleCrop>false</ScaleCrop>
  <HeadingPairs>
    <vt:vector size="4" baseType="variant">
      <vt:variant>
        <vt:lpstr>Tema</vt:lpstr>
      </vt:variant>
      <vt:variant>
        <vt:i4>1</vt:i4>
      </vt:variant>
      <vt:variant>
        <vt:lpstr>Titoli diapositive</vt:lpstr>
      </vt:variant>
      <vt:variant>
        <vt:i4>24</vt:i4>
      </vt:variant>
    </vt:vector>
  </HeadingPairs>
  <TitlesOfParts>
    <vt:vector size="25" baseType="lpstr">
      <vt:lpstr>Tema di Office</vt:lpstr>
      <vt:lpstr>Fil Ling. 13-14</vt:lpstr>
      <vt:lpstr>Diapositiva 2</vt:lpstr>
      <vt:lpstr>Analitico/sintetico e Quine</vt:lpstr>
      <vt:lpstr>Sommario introduttivo</vt:lpstr>
      <vt:lpstr>Razionalismo vs. empirismo</vt:lpstr>
      <vt:lpstr>Giudizi analitici (veri)</vt:lpstr>
      <vt:lpstr>Altri esempi di Kant</vt:lpstr>
      <vt:lpstr>Leibniz e Hume</vt:lpstr>
      <vt:lpstr>Hume</vt:lpstr>
      <vt:lpstr>Hume su impressioni e idee</vt:lpstr>
      <vt:lpstr>Giudizi sintetici (veri)</vt:lpstr>
      <vt:lpstr>Giudizi a priori</vt:lpstr>
      <vt:lpstr>Giudizi a posteriori</vt:lpstr>
      <vt:lpstr>Verità necessarie e contingenti</vt:lpstr>
      <vt:lpstr>Giudizi sintetici a priori</vt:lpstr>
      <vt:lpstr>Kant: concetti vs. intuizioni</vt:lpstr>
      <vt:lpstr>Coffa (cont.)</vt:lpstr>
      <vt:lpstr>Coffa (cont.) </vt:lpstr>
      <vt:lpstr>funzione continua</vt:lpstr>
      <vt:lpstr>Coffa (cont.)</vt:lpstr>
      <vt:lpstr>Inciso su Russell</vt:lpstr>
      <vt:lpstr>Coffa (cont.)</vt:lpstr>
      <vt:lpstr>Coffa (cont.)</vt:lpstr>
      <vt:lpstr>Coffa (cont.)</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 Ling. 13-14</dc:title>
  <dc:creator>Francesco Orilia</dc:creator>
  <cp:lastModifiedBy>Francesco Orilia</cp:lastModifiedBy>
  <cp:revision>3</cp:revision>
  <dcterms:created xsi:type="dcterms:W3CDTF">2014-04-05T17:55:10Z</dcterms:created>
  <dcterms:modified xsi:type="dcterms:W3CDTF">2014-04-12T07:38:00Z</dcterms:modified>
</cp:coreProperties>
</file>