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90" r:id="rId3"/>
    <p:sldId id="288" r:id="rId4"/>
    <p:sldId id="289" r:id="rId5"/>
    <p:sldId id="299" r:id="rId6"/>
    <p:sldId id="300" r:id="rId7"/>
    <p:sldId id="301" r:id="rId8"/>
    <p:sldId id="303" r:id="rId9"/>
    <p:sldId id="262" r:id="rId10"/>
    <p:sldId id="292" r:id="rId11"/>
    <p:sldId id="302" r:id="rId12"/>
    <p:sldId id="293" r:id="rId13"/>
    <p:sldId id="304" r:id="rId14"/>
    <p:sldId id="294" r:id="rId15"/>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1" d="100"/>
          <a:sy n="51" d="100"/>
        </p:scale>
        <p:origin x="-1219"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738031B-53ED-4D51-A7DB-2851A49444B5}" type="datetimeFigureOut">
              <a:rPr lang="it-IT"/>
              <a:pPr>
                <a:defRPr/>
              </a:pPr>
              <a:t>19/02/2014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smtClean="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626DE8A-86EA-4A2A-B636-40952EAA115D}"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2227"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9220"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6C7BB59-9CE1-4FBC-A96B-6DA73C4744E9}" type="slidenum">
              <a:rPr lang="it-IT" smtClean="0"/>
              <a:pPr fontAlgn="base">
                <a:spcBef>
                  <a:spcPct val="0"/>
                </a:spcBef>
                <a:spcAft>
                  <a:spcPct val="0"/>
                </a:spcAft>
                <a:defRPr/>
              </a:pPr>
              <a:t>1</a:t>
            </a:fld>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3251"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E29CA5F3-8FC3-4DA5-9501-1E39DD300D35}" type="slidenum">
              <a:rPr lang="it-IT" smtClean="0"/>
              <a:pPr>
                <a:defRPr/>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4275"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61F6B856-11FB-487F-8B5F-05FA818B4DB1}" type="slidenum">
              <a:rPr lang="it-IT" smtClean="0"/>
              <a:pPr>
                <a:defRPr/>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5299"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85AAE892-496B-4A13-B8A5-C3E5124196F7}" type="slidenum">
              <a:rPr lang="it-IT" smtClean="0"/>
              <a:pPr>
                <a:defRPr/>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6323"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FF6B5609-3FF5-4A99-AF46-3F2066D3AAB7}" type="slidenum">
              <a:rPr lang="it-IT" smtClean="0"/>
              <a:pPr>
                <a:defRPr/>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7347"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CCE772D3-1AB9-4DF3-AF27-D37B987B5A84}" type="slidenum">
              <a:rPr lang="it-IT" smtClean="0"/>
              <a:pPr>
                <a:defRPr/>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8371"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1231AD62-C130-4A40-84A7-CC0B52F8CA32}" type="slidenum">
              <a:rPr lang="it-IT" smtClean="0"/>
              <a:pPr>
                <a:defRPr/>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9395"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FF5E09DB-DB47-4414-8A2B-6BC654C66F29}" type="slidenum">
              <a:rPr lang="it-IT" smtClean="0"/>
              <a:pPr>
                <a:defRPr/>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041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smtClean="0"/>
          </a:p>
        </p:txBody>
      </p:sp>
      <p:sp>
        <p:nvSpPr>
          <p:cNvPr id="4" name="Segnaposto numero diapositiva 3"/>
          <p:cNvSpPr>
            <a:spLocks noGrp="1"/>
          </p:cNvSpPr>
          <p:nvPr>
            <p:ph type="sldNum" sz="quarter" idx="5"/>
          </p:nvPr>
        </p:nvSpPr>
        <p:spPr/>
        <p:txBody>
          <a:bodyPr/>
          <a:lstStyle/>
          <a:p>
            <a:pPr>
              <a:defRPr/>
            </a:pPr>
            <a:fld id="{8E9A112E-B105-49CA-8BE0-1DD812D5B1CE}" type="slidenum">
              <a:rPr lang="it-IT" smtClean="0"/>
              <a:pPr>
                <a:defRPr/>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1443"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F98C07FA-6AFA-4F5C-BB40-E53B5B8FC712}" type="slidenum">
              <a:rPr lang="it-IT" smtClean="0"/>
              <a:pPr>
                <a:defRPr/>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2467"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7A941C59-8204-4BC7-891D-01905FB16E58}" type="slidenum">
              <a:rPr lang="it-IT" smtClean="0"/>
              <a:pPr>
                <a:defRPr/>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3491"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D199A550-7FD1-45FC-98DC-BA29151C926C}" type="slidenum">
              <a:rPr lang="it-IT" smtClean="0"/>
              <a:pPr>
                <a:defRPr/>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4515"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3021E920-D708-4105-9E7B-3B75B5830DB1}" type="slidenum">
              <a:rPr lang="it-IT" smtClean="0"/>
              <a:pPr>
                <a:defRPr/>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5539"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F9FB28F7-8CF3-4E3B-B064-601148B4A52B}" type="slidenum">
              <a:rPr lang="it-IT" smtClean="0"/>
              <a:pPr>
                <a:defRPr/>
              </a:pPr>
              <a:t>14</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3F1BD7FA-3606-493F-B5F0-4F068E9D25EF}" type="datetimeFigureOut">
              <a:rPr lang="it-IT"/>
              <a:pPr>
                <a:defRPr/>
              </a:pPr>
              <a:t>19/02/2014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82111BBC-6465-469C-8CB0-E1D99E125F43}"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A6CC70AD-DAB9-4AA2-9144-64FE7DC7DAE0}" type="datetimeFigureOut">
              <a:rPr lang="it-IT"/>
              <a:pPr>
                <a:defRPr/>
              </a:pPr>
              <a:t>19/02/2014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FCB8EE9D-DA1C-4FFE-AE75-AFB094CEE527}"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92738DE6-1CFC-4957-875E-1F38494DD6EC}" type="datetimeFigureOut">
              <a:rPr lang="it-IT"/>
              <a:pPr>
                <a:defRPr/>
              </a:pPr>
              <a:t>19/02/2014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F3D519A3-7F96-466D-8ACA-903063CA14A8}"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282B8D11-55E5-4030-92FF-5B6740212E6C}" type="datetimeFigureOut">
              <a:rPr lang="it-IT"/>
              <a:pPr>
                <a:defRPr/>
              </a:pPr>
              <a:t>19/02/2014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9A4A0A92-E0D0-4459-875C-D9753CA389F5}"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C0F36A5D-0C54-4F34-B91A-769714D6FFEC}" type="datetimeFigureOut">
              <a:rPr lang="it-IT"/>
              <a:pPr>
                <a:defRPr/>
              </a:pPr>
              <a:t>19/02/2014</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B8D818B8-05CE-49F2-B4BE-0290BA4A4E2E}"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5E35D369-0016-45E7-8AF2-DF04F7158AE0}" type="datetimeFigureOut">
              <a:rPr lang="it-IT"/>
              <a:pPr>
                <a:defRPr/>
              </a:pPr>
              <a:t>19/02/2014</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1E047F56-BAA0-41D0-B346-9C1EF8B007F6}"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A9380288-38AD-47C5-8C14-CA3AC760279D}" type="datetimeFigureOut">
              <a:rPr lang="it-IT"/>
              <a:pPr>
                <a:defRPr/>
              </a:pPr>
              <a:t>19/02/2014</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F3B19061-D3A6-49EC-B61A-CD7DDA0E3B04}"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83499862-E631-4161-91D8-8C2F81A7EFDD}" type="datetimeFigureOut">
              <a:rPr lang="it-IT"/>
              <a:pPr>
                <a:defRPr/>
              </a:pPr>
              <a:t>19/02/2014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3956ACF7-B9C0-4DAD-820E-0301A8A810E5}"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BF0B4E8D-C1C7-403B-BB90-1676E217C4BF}" type="datetimeFigureOut">
              <a:rPr lang="it-IT"/>
              <a:pPr>
                <a:defRPr/>
              </a:pPr>
              <a:t>19/02/2014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7FD114A7-0AD6-4190-9AB9-AD2F111BB585}"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1A874761-5FED-4CE6-ACDE-2CA8696FFB3C}" type="datetimeFigureOut">
              <a:rPr lang="it-IT"/>
              <a:pPr>
                <a:defRPr/>
              </a:pPr>
              <a:t>19/02/2014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4111D6BE-6191-4DE5-9332-704F5C6340F1}"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DB60B38C-7AA6-4754-9B5D-0E3A227CF739}" type="datetimeFigureOut">
              <a:rPr lang="it-IT"/>
              <a:pPr>
                <a:defRPr/>
              </a:pPr>
              <a:t>19/02/2014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B5475AED-F22F-4ABE-828E-C94BBFFC42EA}"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D8198B25-FF0C-41D2-8C47-9DE95D9F0A70}" type="datetimeFigureOut">
              <a:rPr lang="it-IT"/>
              <a:pPr>
                <a:defRPr/>
              </a:pPr>
              <a:t>19/02/2014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33C4C7C6-830C-42B4-B131-47F52B9E3038}"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it.wikipedia.org/wiki/Semiotica"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it.wikipedia.org/wiki/Pragmatica" TargetMode="External"/><Relationship Id="rId5" Type="http://schemas.openxmlformats.org/officeDocument/2006/relationships/hyperlink" Target="http://it.wikipedia.org/wiki/Semantica" TargetMode="External"/><Relationship Id="rId4" Type="http://schemas.openxmlformats.org/officeDocument/2006/relationships/hyperlink" Target="http://it.wikipedia.org/wiki/Sintassi"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olo 1"/>
          <p:cNvSpPr>
            <a:spLocks noGrp="1"/>
          </p:cNvSpPr>
          <p:nvPr>
            <p:ph type="ctrTitle"/>
          </p:nvPr>
        </p:nvSpPr>
        <p:spPr/>
        <p:txBody>
          <a:bodyPr/>
          <a:lstStyle/>
          <a:p>
            <a:pPr eaLnBrk="1" hangingPunct="1"/>
            <a:r>
              <a:rPr lang="it-IT" smtClean="0"/>
              <a:t>Lezz. 1-...</a:t>
            </a:r>
          </a:p>
        </p:txBody>
      </p:sp>
      <p:sp>
        <p:nvSpPr>
          <p:cNvPr id="3" name="Sottotitolo 2"/>
          <p:cNvSpPr>
            <a:spLocks noGrp="1"/>
          </p:cNvSpPr>
          <p:nvPr>
            <p:ph type="subTitle" idx="1"/>
          </p:nvPr>
        </p:nvSpPr>
        <p:spPr/>
        <p:txBody>
          <a:bodyPr rtlCol="0">
            <a:normAutofit fontScale="85000" lnSpcReduction="20000"/>
          </a:bodyPr>
          <a:lstStyle/>
          <a:p>
            <a:pPr eaLnBrk="1" fontAlgn="auto" hangingPunct="1">
              <a:spcAft>
                <a:spcPts val="0"/>
              </a:spcAft>
              <a:buFont typeface="Arial" pitchFamily="34" charset="0"/>
              <a:buNone/>
              <a:defRPr/>
            </a:pPr>
            <a:r>
              <a:rPr lang="it-IT" dirty="0" smtClean="0"/>
              <a:t>Filosofia del linguaggio</a:t>
            </a:r>
          </a:p>
          <a:p>
            <a:pPr eaLnBrk="1" fontAlgn="auto" hangingPunct="1">
              <a:spcAft>
                <a:spcPts val="0"/>
              </a:spcAft>
              <a:buFont typeface="Arial" pitchFamily="34" charset="0"/>
              <a:buNone/>
              <a:defRPr/>
            </a:pPr>
            <a:r>
              <a:rPr lang="it-IT" dirty="0" smtClean="0"/>
              <a:t>2013-14</a:t>
            </a:r>
          </a:p>
          <a:p>
            <a:pPr eaLnBrk="1" fontAlgn="auto" hangingPunct="1">
              <a:spcAft>
                <a:spcPts val="0"/>
              </a:spcAft>
              <a:buFont typeface="Arial" pitchFamily="34" charset="0"/>
              <a:buNone/>
              <a:defRPr/>
            </a:pPr>
            <a:r>
              <a:rPr lang="it-IT" dirty="0" smtClean="0"/>
              <a:t>Semestre II</a:t>
            </a:r>
          </a:p>
          <a:p>
            <a:pPr eaLnBrk="1" fontAlgn="auto" hangingPunct="1">
              <a:spcAft>
                <a:spcPts val="0"/>
              </a:spcAft>
              <a:buFont typeface="Arial" pitchFamily="34" charset="0"/>
              <a:buNone/>
              <a:defRPr/>
            </a:pPr>
            <a:r>
              <a:rPr lang="it-IT" dirty="0" smtClean="0"/>
              <a:t>Prof. F. Orilia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olo 1"/>
          <p:cNvSpPr>
            <a:spLocks noGrp="1"/>
          </p:cNvSpPr>
          <p:nvPr>
            <p:ph type="ctrTitle"/>
          </p:nvPr>
        </p:nvSpPr>
        <p:spPr/>
        <p:txBody>
          <a:bodyPr/>
          <a:lstStyle/>
          <a:p>
            <a:r>
              <a:rPr lang="it-IT" smtClean="0"/>
              <a:t>Titolo del corso</a:t>
            </a:r>
          </a:p>
        </p:txBody>
      </p:sp>
      <p:sp>
        <p:nvSpPr>
          <p:cNvPr id="3" name="Sottotitolo 2"/>
          <p:cNvSpPr>
            <a:spLocks noGrp="1"/>
          </p:cNvSpPr>
          <p:nvPr>
            <p:ph type="subTitle" idx="1"/>
          </p:nvPr>
        </p:nvSpPr>
        <p:spPr/>
        <p:txBody>
          <a:bodyPr/>
          <a:lstStyle/>
          <a:p>
            <a:pPr>
              <a:defRPr/>
            </a:pPr>
            <a:r>
              <a:rPr lang="it-IT" dirty="0" smtClean="0"/>
              <a:t>INTRODUZIONE</a:t>
            </a:r>
          </a:p>
          <a:p>
            <a:pPr>
              <a:defRPr/>
            </a:pPr>
            <a:r>
              <a:rPr lang="it-IT" dirty="0" smtClean="0"/>
              <a:t>alla</a:t>
            </a:r>
          </a:p>
          <a:p>
            <a:pPr>
              <a:defRPr/>
            </a:pPr>
            <a:r>
              <a:rPr lang="it-IT" dirty="0" smtClean="0"/>
              <a:t>FILOSOFIA DEL LINGUAGGIO</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ctrTitle"/>
          </p:nvPr>
        </p:nvSpPr>
        <p:spPr/>
        <p:txBody>
          <a:bodyPr/>
          <a:lstStyle/>
          <a:p>
            <a:r>
              <a:rPr lang="it-IT" smtClean="0"/>
              <a:t>Lezione I</a:t>
            </a:r>
          </a:p>
        </p:txBody>
      </p:sp>
      <p:sp>
        <p:nvSpPr>
          <p:cNvPr id="3" name="Sottotitolo 2"/>
          <p:cNvSpPr>
            <a:spLocks noGrp="1"/>
          </p:cNvSpPr>
          <p:nvPr>
            <p:ph type="subTitle" idx="1"/>
          </p:nvPr>
        </p:nvSpPr>
        <p:spPr/>
        <p:txBody>
          <a:bodyPr/>
          <a:lstStyle/>
          <a:p>
            <a:pPr>
              <a:defRPr/>
            </a:pPr>
            <a:r>
              <a:rPr lang="it-IT" dirty="0" smtClean="0"/>
              <a:t>17/2/14</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olo 1"/>
          <p:cNvSpPr>
            <a:spLocks noGrp="1"/>
          </p:cNvSpPr>
          <p:nvPr>
            <p:ph type="title"/>
          </p:nvPr>
        </p:nvSpPr>
        <p:spPr/>
        <p:txBody>
          <a:bodyPr/>
          <a:lstStyle/>
          <a:p>
            <a:r>
              <a:rPr lang="it-IT" smtClean="0"/>
              <a:t>Introduzione al corso</a:t>
            </a:r>
          </a:p>
        </p:txBody>
      </p:sp>
      <p:sp>
        <p:nvSpPr>
          <p:cNvPr id="3" name="Segnaposto contenuto 2"/>
          <p:cNvSpPr>
            <a:spLocks noGrp="1"/>
          </p:cNvSpPr>
          <p:nvPr>
            <p:ph idx="1"/>
          </p:nvPr>
        </p:nvSpPr>
        <p:spPr/>
        <p:txBody>
          <a:bodyPr>
            <a:normAutofit fontScale="70000" lnSpcReduction="20000"/>
          </a:bodyPr>
          <a:lstStyle/>
          <a:p>
            <a:pPr>
              <a:defRPr/>
            </a:pPr>
            <a:r>
              <a:rPr lang="it-IT" dirty="0" smtClean="0"/>
              <a:t>Gli argomenti trattati includono:</a:t>
            </a:r>
          </a:p>
          <a:p>
            <a:pPr>
              <a:defRPr/>
            </a:pPr>
            <a:r>
              <a:rPr lang="it-IT" dirty="0" smtClean="0"/>
              <a:t>Proprietà, relazioni, oggetti e predicazione</a:t>
            </a:r>
          </a:p>
          <a:p>
            <a:pPr>
              <a:defRPr/>
            </a:pPr>
            <a:r>
              <a:rPr lang="it-IT" dirty="0" smtClean="0"/>
              <a:t>Termini singolari (nomi propri, deittici e descrizioni definite)</a:t>
            </a:r>
          </a:p>
          <a:p>
            <a:pPr>
              <a:defRPr/>
            </a:pPr>
            <a:r>
              <a:rPr lang="it-IT" dirty="0" smtClean="0"/>
              <a:t>Termini generali (nomi comuni, predicati)</a:t>
            </a:r>
          </a:p>
          <a:p>
            <a:pPr>
              <a:defRPr/>
            </a:pPr>
            <a:r>
              <a:rPr lang="it-IT" dirty="0" smtClean="0"/>
              <a:t>Senso e riferimento in Frege</a:t>
            </a:r>
          </a:p>
          <a:p>
            <a:pPr>
              <a:defRPr/>
            </a:pPr>
            <a:r>
              <a:rPr lang="it-IT" dirty="0" smtClean="0"/>
              <a:t>Teoria degli oggetti di </a:t>
            </a:r>
            <a:r>
              <a:rPr lang="it-IT" dirty="0" err="1" smtClean="0"/>
              <a:t>Meinong</a:t>
            </a:r>
            <a:endParaRPr lang="it-IT" dirty="0" smtClean="0"/>
          </a:p>
          <a:p>
            <a:pPr>
              <a:defRPr/>
            </a:pPr>
            <a:r>
              <a:rPr lang="it-IT" dirty="0" smtClean="0"/>
              <a:t>Teoria delle descrizioni di Russell</a:t>
            </a:r>
          </a:p>
          <a:p>
            <a:pPr>
              <a:defRPr/>
            </a:pPr>
            <a:r>
              <a:rPr lang="it-IT" dirty="0" smtClean="0"/>
              <a:t>Le distinzioni </a:t>
            </a:r>
            <a:r>
              <a:rPr lang="it-IT" dirty="0" err="1" smtClean="0"/>
              <a:t>analitico-sintetico</a:t>
            </a:r>
            <a:r>
              <a:rPr lang="it-IT" dirty="0" smtClean="0"/>
              <a:t>, </a:t>
            </a:r>
            <a:r>
              <a:rPr lang="it-IT" dirty="0" err="1" smtClean="0"/>
              <a:t>necessario-contingente</a:t>
            </a:r>
            <a:r>
              <a:rPr lang="it-IT" dirty="0" smtClean="0"/>
              <a:t>, a priori-a posteriori</a:t>
            </a:r>
          </a:p>
          <a:p>
            <a:pPr>
              <a:defRPr/>
            </a:pPr>
            <a:r>
              <a:rPr lang="it-IT" dirty="0" smtClean="0"/>
              <a:t>La teoria delle implicature conversazionali di </a:t>
            </a:r>
            <a:r>
              <a:rPr lang="it-IT" dirty="0" err="1" smtClean="0"/>
              <a:t>Grice</a:t>
            </a:r>
            <a:r>
              <a:rPr lang="it-IT" dirty="0" smtClean="0"/>
              <a:t>.</a:t>
            </a:r>
          </a:p>
          <a:p>
            <a:pPr>
              <a:defRPr/>
            </a:pPr>
            <a:r>
              <a:rPr lang="it-IT" dirty="0" smtClean="0"/>
              <a:t>Molti di questi argomenti verranno trattati attraverso lo studio e l'analisi di testi cruciali della filosofia del linguaggio contemporanea contenuti in uno dei libri adottati.</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p:cNvSpPr>
            <a:spLocks noGrp="1"/>
          </p:cNvSpPr>
          <p:nvPr>
            <p:ph type="title"/>
          </p:nvPr>
        </p:nvSpPr>
        <p:spPr/>
        <p:txBody>
          <a:bodyPr/>
          <a:lstStyle/>
          <a:p>
            <a:r>
              <a:rPr lang="it-IT" smtClean="0"/>
              <a:t>Testi</a:t>
            </a:r>
          </a:p>
        </p:txBody>
      </p:sp>
      <p:sp>
        <p:nvSpPr>
          <p:cNvPr id="3" name="Segnaposto contenuto 2"/>
          <p:cNvSpPr>
            <a:spLocks noGrp="1"/>
          </p:cNvSpPr>
          <p:nvPr>
            <p:ph idx="1"/>
          </p:nvPr>
        </p:nvSpPr>
        <p:spPr/>
        <p:txBody>
          <a:bodyPr>
            <a:normAutofit fontScale="77500" lnSpcReduction="20000"/>
          </a:bodyPr>
          <a:lstStyle/>
          <a:p>
            <a:pPr>
              <a:defRPr/>
            </a:pPr>
            <a:r>
              <a:rPr lang="it-IT" dirty="0" smtClean="0"/>
              <a:t>I frequentanti saranno tenuti a rispondere, oltre che sui contenuti delle lezioni, su parti dei libri di testo adottati:</a:t>
            </a:r>
          </a:p>
          <a:p>
            <a:pPr>
              <a:defRPr/>
            </a:pPr>
            <a:r>
              <a:rPr lang="it-IT" dirty="0" smtClean="0"/>
              <a:t>(1) F. Orilia, Ulisse, Il quadrato rotondo e l'attuale re di Francia, ETS, Pisa, 2005 (2a ed.): Capp. 1-8 (circa 120 pp.).</a:t>
            </a:r>
          </a:p>
          <a:p>
            <a:pPr>
              <a:defRPr/>
            </a:pPr>
            <a:r>
              <a:rPr lang="it-IT" dirty="0" smtClean="0"/>
              <a:t>(2) P. Casalegno, P. Frascolla, A. Iacona, E. Paganini, M. Santambrogio (a </a:t>
            </a:r>
            <a:r>
              <a:rPr lang="it-IT" dirty="0" err="1" smtClean="0"/>
              <a:t>curadi</a:t>
            </a:r>
            <a:r>
              <a:rPr lang="it-IT" dirty="0" smtClean="0"/>
              <a:t>), Filosofia del linguaggio, Raffaello Cortina, Milano, 2003: gli articoli (o estratti) di Carnap, Frege, </a:t>
            </a:r>
            <a:r>
              <a:rPr lang="it-IT" dirty="0" err="1" smtClean="0"/>
              <a:t>Grice</a:t>
            </a:r>
            <a:r>
              <a:rPr lang="it-IT" dirty="0" smtClean="0"/>
              <a:t>, Kripke, </a:t>
            </a:r>
            <a:r>
              <a:rPr lang="it-IT" dirty="0" err="1" smtClean="0"/>
              <a:t>Putnam</a:t>
            </a:r>
            <a:r>
              <a:rPr lang="it-IT" dirty="0" smtClean="0"/>
              <a:t>, Quine, Russell,Wittgenstein (circa 200 pp.).</a:t>
            </a:r>
          </a:p>
          <a:p>
            <a:pPr>
              <a:defRPr/>
            </a:pPr>
            <a:r>
              <a:rPr lang="it-IT" dirty="0" smtClean="0"/>
              <a:t>I non frequentanti sono tenuti a rispondere sui capitoli 1-11 del libro adottato menzionato al punto (1) e sull'intero libro adottato menzionato al punto (2).</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p:cNvSpPr>
            <a:spLocks noGrp="1"/>
          </p:cNvSpPr>
          <p:nvPr>
            <p:ph type="title"/>
          </p:nvPr>
        </p:nvSpPr>
        <p:spPr/>
        <p:txBody>
          <a:bodyPr/>
          <a:lstStyle/>
          <a:p>
            <a:r>
              <a:rPr lang="it-IT" smtClean="0"/>
              <a:t>Metodo</a:t>
            </a:r>
          </a:p>
        </p:txBody>
      </p:sp>
      <p:sp>
        <p:nvSpPr>
          <p:cNvPr id="3" name="Segnaposto contenuto 2"/>
          <p:cNvSpPr>
            <a:spLocks noGrp="1"/>
          </p:cNvSpPr>
          <p:nvPr>
            <p:ph idx="1"/>
          </p:nvPr>
        </p:nvSpPr>
        <p:spPr/>
        <p:txBody>
          <a:bodyPr>
            <a:normAutofit fontScale="92500" lnSpcReduction="20000"/>
          </a:bodyPr>
          <a:lstStyle/>
          <a:p>
            <a:pPr>
              <a:defRPr/>
            </a:pPr>
            <a:r>
              <a:rPr lang="it-IT" dirty="0" smtClean="0"/>
              <a:t>Verranno fornite durante il corso liste di domande sugli argomenti discussi in classe o trattati nei testi adottati. Queste domande hanno lo scopo di aiutare gli studenti a individuare gli aspetti più importanti sui quali puntare l'attenzione e le possibili domande d'esame.</a:t>
            </a:r>
          </a:p>
          <a:p>
            <a:pPr>
              <a:defRPr/>
            </a:pPr>
            <a:r>
              <a:rPr lang="it-IT" dirty="0" smtClean="0"/>
              <a:t>Si cercherà di stimolare la partecipazione attiva degli studenti, favorendo il dibattito sugli argomenti trattati e invitando gli studenti a prendere posizione sulle tesi filosofiche che verranno prese in esame.</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p:cNvSpPr>
            <a:spLocks noGrp="1"/>
          </p:cNvSpPr>
          <p:nvPr>
            <p:ph type="title"/>
          </p:nvPr>
        </p:nvSpPr>
        <p:spPr/>
        <p:txBody>
          <a:bodyPr/>
          <a:lstStyle/>
          <a:p>
            <a:r>
              <a:rPr lang="it-IT" smtClean="0"/>
              <a:t>Valutazione</a:t>
            </a:r>
          </a:p>
        </p:txBody>
      </p:sp>
      <p:sp>
        <p:nvSpPr>
          <p:cNvPr id="3" name="Segnaposto contenuto 2"/>
          <p:cNvSpPr>
            <a:spLocks noGrp="1"/>
          </p:cNvSpPr>
          <p:nvPr>
            <p:ph idx="1"/>
          </p:nvPr>
        </p:nvSpPr>
        <p:spPr/>
        <p:txBody>
          <a:bodyPr>
            <a:normAutofit fontScale="70000" lnSpcReduction="20000"/>
          </a:bodyPr>
          <a:lstStyle/>
          <a:p>
            <a:pPr>
              <a:defRPr/>
            </a:pPr>
            <a:r>
              <a:rPr lang="it-IT" dirty="0" smtClean="0"/>
              <a:t>Gli studenti frequentanti potranno sostituire l'esame orale con questa modalità</a:t>
            </a:r>
          </a:p>
          <a:p>
            <a:pPr>
              <a:defRPr/>
            </a:pPr>
            <a:r>
              <a:rPr lang="it-IT" dirty="0" smtClean="0"/>
              <a:t>di valutazione:</a:t>
            </a:r>
          </a:p>
          <a:p>
            <a:pPr>
              <a:defRPr/>
            </a:pPr>
            <a:r>
              <a:rPr lang="it-IT" dirty="0" smtClean="0"/>
              <a:t>1) esame scritto intermedio su domande scelte da una rosa precedentemente presentata in classe (40% del voto finale).</a:t>
            </a:r>
          </a:p>
          <a:p>
            <a:pPr>
              <a:defRPr/>
            </a:pPr>
            <a:r>
              <a:rPr lang="it-IT" dirty="0" smtClean="0"/>
              <a:t>2) esame scritto finale su domande scelte da una rosa precedentemente</a:t>
            </a:r>
          </a:p>
          <a:p>
            <a:pPr>
              <a:defRPr/>
            </a:pPr>
            <a:r>
              <a:rPr lang="it-IT" dirty="0" smtClean="0"/>
              <a:t>presentata in classe (50% del voto finale).</a:t>
            </a:r>
          </a:p>
          <a:p>
            <a:pPr>
              <a:defRPr/>
            </a:pPr>
            <a:r>
              <a:rPr lang="it-IT" dirty="0" smtClean="0"/>
              <a:t>3) partecipazione attiva in classe o breve colloquio sulle risposte fornite nei due esami scritti (10% del voto finale).</a:t>
            </a:r>
          </a:p>
          <a:p>
            <a:pPr>
              <a:defRPr/>
            </a:pPr>
            <a:r>
              <a:rPr lang="it-IT" dirty="0" smtClean="0"/>
              <a:t>Gli studenti non frequentanti o i frequentanti che non optano per la modalità di valutazione indicata sopra saranno valutati in un esame orale sull'intero programma della durata di circa mezz'ora in cui riceveranno almeno due domande su argomenti diversi da trattare in modo approfondito.</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p:cNvSpPr>
            <a:spLocks noGrp="1"/>
          </p:cNvSpPr>
          <p:nvPr>
            <p:ph type="title"/>
          </p:nvPr>
        </p:nvSpPr>
        <p:spPr/>
        <p:txBody>
          <a:bodyPr/>
          <a:lstStyle/>
          <a:p>
            <a:r>
              <a:rPr lang="it-IT" smtClean="0"/>
              <a:t>Uno sguardo filosofico sul linguaggio</a:t>
            </a:r>
          </a:p>
        </p:txBody>
      </p:sp>
      <p:sp>
        <p:nvSpPr>
          <p:cNvPr id="9219" name="Segnaposto contenuto 2"/>
          <p:cNvSpPr>
            <a:spLocks noGrp="1"/>
          </p:cNvSpPr>
          <p:nvPr>
            <p:ph idx="1"/>
          </p:nvPr>
        </p:nvSpPr>
        <p:spPr/>
        <p:txBody>
          <a:bodyPr/>
          <a:lstStyle/>
          <a:p>
            <a:r>
              <a:rPr lang="it-IT" smtClean="0"/>
              <a:t>Linguaggio e realtà </a:t>
            </a:r>
          </a:p>
          <a:p>
            <a:r>
              <a:rPr lang="it-IT" smtClean="0"/>
              <a:t>Linguaggio e mente</a:t>
            </a:r>
          </a:p>
          <a:p>
            <a:r>
              <a:rPr lang="it-IT" smtClean="0"/>
              <a:t>Filosofia analitica vs filosofia continentale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p:txBody>
          <a:bodyPr/>
          <a:lstStyle/>
          <a:p>
            <a:pPr eaLnBrk="1" hangingPunct="1"/>
            <a:r>
              <a:rPr lang="it-IT" smtClean="0"/>
              <a:t>Discipline di confine</a:t>
            </a:r>
          </a:p>
        </p:txBody>
      </p:sp>
      <p:sp>
        <p:nvSpPr>
          <p:cNvPr id="10243" name="Segnaposto contenuto 2"/>
          <p:cNvSpPr>
            <a:spLocks noGrp="1"/>
          </p:cNvSpPr>
          <p:nvPr>
            <p:ph idx="1"/>
          </p:nvPr>
        </p:nvSpPr>
        <p:spPr/>
        <p:txBody>
          <a:bodyPr/>
          <a:lstStyle/>
          <a:p>
            <a:pPr eaLnBrk="1" hangingPunct="1"/>
            <a:r>
              <a:rPr lang="it-IT" smtClean="0"/>
              <a:t>Semiotica (Peirce (1839-1941), Morris (1901-1979), ..., Petoefi, Eco)</a:t>
            </a:r>
          </a:p>
          <a:p>
            <a:pPr eaLnBrk="1" hangingPunct="1"/>
            <a:r>
              <a:rPr lang="it-IT" smtClean="0"/>
              <a:t>Linguistica</a:t>
            </a:r>
          </a:p>
          <a:p>
            <a:pPr lvl="1" eaLnBrk="1" hangingPunct="1"/>
            <a:r>
              <a:rPr lang="it-IT" smtClean="0"/>
              <a:t>Approccio strutturalista (De Saussure (1857-1913))</a:t>
            </a:r>
          </a:p>
          <a:p>
            <a:pPr lvl="1" eaLnBrk="1" hangingPunct="1"/>
            <a:r>
              <a:rPr lang="it-IT" smtClean="0"/>
              <a:t>Approccio generativista (Chomsky)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ctrTitle"/>
          </p:nvPr>
        </p:nvSpPr>
        <p:spPr/>
        <p:txBody>
          <a:bodyPr/>
          <a:lstStyle/>
          <a:p>
            <a:r>
              <a:rPr lang="it-IT" smtClean="0"/>
              <a:t>Lezione 2</a:t>
            </a:r>
          </a:p>
        </p:txBody>
      </p:sp>
      <p:sp>
        <p:nvSpPr>
          <p:cNvPr id="3" name="Sottotitolo 2"/>
          <p:cNvSpPr>
            <a:spLocks noGrp="1"/>
          </p:cNvSpPr>
          <p:nvPr>
            <p:ph type="subTitle" idx="1"/>
          </p:nvPr>
        </p:nvSpPr>
        <p:spPr/>
        <p:txBody>
          <a:bodyPr/>
          <a:lstStyle/>
          <a:p>
            <a:pPr>
              <a:defRPr/>
            </a:pPr>
            <a:r>
              <a:rPr lang="it-IT" dirty="0" smtClean="0"/>
              <a:t>18/2/2017</a:t>
            </a:r>
          </a:p>
          <a:p>
            <a:pPr>
              <a:defRPr/>
            </a:pP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p:txBody>
          <a:bodyPr/>
          <a:lstStyle/>
          <a:p>
            <a:r>
              <a:rPr lang="it-IT" smtClean="0"/>
              <a:t>Classica tripartizione</a:t>
            </a:r>
          </a:p>
        </p:txBody>
      </p:sp>
      <p:sp>
        <p:nvSpPr>
          <p:cNvPr id="3" name="Segnaposto contenuto 2"/>
          <p:cNvSpPr>
            <a:spLocks noGrp="1"/>
          </p:cNvSpPr>
          <p:nvPr>
            <p:ph idx="1"/>
          </p:nvPr>
        </p:nvSpPr>
        <p:spPr/>
        <p:txBody>
          <a:bodyPr>
            <a:normAutofit fontScale="92500" lnSpcReduction="20000"/>
          </a:bodyPr>
          <a:lstStyle/>
          <a:p>
            <a:pPr eaLnBrk="1" hangingPunct="1">
              <a:defRPr/>
            </a:pPr>
            <a:r>
              <a:rPr lang="it-IT" dirty="0" smtClean="0"/>
              <a:t>Da </a:t>
            </a:r>
            <a:r>
              <a:rPr lang="it-IT" dirty="0" err="1" smtClean="0"/>
              <a:t>Wikipedia</a:t>
            </a:r>
            <a:r>
              <a:rPr lang="it-IT" dirty="0" smtClean="0"/>
              <a:t>: "L'approccio di Morris alla </a:t>
            </a:r>
            <a:r>
              <a:rPr lang="it-IT" dirty="0" smtClean="0">
                <a:hlinkClick r:id="rId3" tooltip="Semiotica"/>
              </a:rPr>
              <a:t>semiotica</a:t>
            </a:r>
            <a:r>
              <a:rPr lang="it-IT" dirty="0" smtClean="0"/>
              <a:t> divide il soggetto in </a:t>
            </a:r>
            <a:r>
              <a:rPr lang="it-IT" dirty="0" smtClean="0">
                <a:hlinkClick r:id="rId4" tooltip="Sintassi"/>
              </a:rPr>
              <a:t>sintassi</a:t>
            </a:r>
            <a:r>
              <a:rPr lang="it-IT" dirty="0" smtClean="0"/>
              <a:t>, che si occupa della combinazione dei segni, </a:t>
            </a:r>
            <a:r>
              <a:rPr lang="it-IT" dirty="0" smtClean="0">
                <a:hlinkClick r:id="rId5" tooltip="Semantica"/>
              </a:rPr>
              <a:t>semantica</a:t>
            </a:r>
            <a:r>
              <a:rPr lang="it-IT" dirty="0" smtClean="0"/>
              <a:t> che tratta il significato dei </a:t>
            </a:r>
            <a:r>
              <a:rPr lang="it-IT" smtClean="0"/>
              <a:t>segni e </a:t>
            </a:r>
            <a:r>
              <a:rPr lang="it-IT" smtClean="0">
                <a:hlinkClick r:id="rId6" tooltip="Pragmatica"/>
              </a:rPr>
              <a:t>pragmatica</a:t>
            </a:r>
            <a:r>
              <a:rPr lang="it-IT" dirty="0" smtClean="0"/>
              <a:t> che riguarda l'origine, l'uso e gli effetti dei segni."</a:t>
            </a:r>
          </a:p>
          <a:p>
            <a:pPr eaLnBrk="1" hangingPunct="1">
              <a:defRPr/>
            </a:pPr>
            <a:r>
              <a:rPr lang="it-IT" dirty="0" smtClean="0"/>
              <a:t>sintassi</a:t>
            </a:r>
          </a:p>
          <a:p>
            <a:pPr eaLnBrk="1" hangingPunct="1">
              <a:defRPr/>
            </a:pPr>
            <a:r>
              <a:rPr lang="it-IT" dirty="0" smtClean="0"/>
              <a:t>semantica</a:t>
            </a:r>
          </a:p>
          <a:p>
            <a:pPr eaLnBrk="1" hangingPunct="1">
              <a:defRPr/>
            </a:pPr>
            <a:r>
              <a:rPr lang="it-IT" dirty="0" smtClean="0"/>
              <a:t>pragmatica</a:t>
            </a:r>
          </a:p>
          <a:p>
            <a:pPr eaLnBrk="1" hangingPunct="1">
              <a:defRPr/>
            </a:pPr>
            <a:r>
              <a:rPr lang="it-IT" dirty="0" err="1" smtClean="0"/>
              <a:t>langue-parole</a:t>
            </a:r>
            <a:r>
              <a:rPr lang="it-IT" dirty="0" smtClean="0"/>
              <a:t> / competenza - esecuzione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p:cNvSpPr>
            <a:spLocks noGrp="1"/>
          </p:cNvSpPr>
          <p:nvPr>
            <p:ph type="title"/>
          </p:nvPr>
        </p:nvSpPr>
        <p:spPr/>
        <p:txBody>
          <a:bodyPr/>
          <a:lstStyle/>
          <a:p>
            <a:r>
              <a:rPr lang="it-IT" smtClean="0"/>
              <a:t>Excursus storico</a:t>
            </a:r>
          </a:p>
        </p:txBody>
      </p:sp>
      <p:sp>
        <p:nvSpPr>
          <p:cNvPr id="3" name="Segnaposto contenuto 2"/>
          <p:cNvSpPr>
            <a:spLocks noGrp="1"/>
          </p:cNvSpPr>
          <p:nvPr>
            <p:ph idx="1"/>
          </p:nvPr>
        </p:nvSpPr>
        <p:spPr/>
        <p:txBody>
          <a:bodyPr>
            <a:normAutofit fontScale="85000" lnSpcReduction="20000"/>
          </a:bodyPr>
          <a:lstStyle/>
          <a:p>
            <a:pPr>
              <a:defRPr/>
            </a:pPr>
            <a:r>
              <a:rPr lang="it-IT" dirty="0" smtClean="0"/>
              <a:t>Alle origini della filosofia analitica:</a:t>
            </a:r>
          </a:p>
          <a:p>
            <a:pPr>
              <a:defRPr/>
            </a:pPr>
            <a:r>
              <a:rPr lang="it-IT" dirty="0" smtClean="0"/>
              <a:t>Frege</a:t>
            </a:r>
          </a:p>
          <a:p>
            <a:pPr>
              <a:defRPr/>
            </a:pPr>
            <a:r>
              <a:rPr lang="it-IT" dirty="0" err="1" smtClean="0"/>
              <a:t>Meinong</a:t>
            </a:r>
            <a:endParaRPr lang="it-IT" dirty="0" smtClean="0"/>
          </a:p>
          <a:p>
            <a:pPr>
              <a:defRPr/>
            </a:pPr>
            <a:r>
              <a:rPr lang="it-IT" dirty="0" smtClean="0"/>
              <a:t>Russell</a:t>
            </a:r>
          </a:p>
          <a:p>
            <a:pPr>
              <a:defRPr/>
            </a:pPr>
            <a:r>
              <a:rPr lang="it-IT" dirty="0" smtClean="0"/>
              <a:t>Moore</a:t>
            </a:r>
          </a:p>
          <a:p>
            <a:pPr>
              <a:defRPr/>
            </a:pPr>
            <a:r>
              <a:rPr lang="it-IT" dirty="0" smtClean="0"/>
              <a:t>Wittgenstein</a:t>
            </a:r>
          </a:p>
          <a:p>
            <a:pPr>
              <a:defRPr/>
            </a:pPr>
            <a:r>
              <a:rPr lang="it-IT" dirty="0" smtClean="0"/>
              <a:t>Possibilismo (Russell 1903)</a:t>
            </a:r>
          </a:p>
          <a:p>
            <a:pPr>
              <a:defRPr/>
            </a:pPr>
            <a:r>
              <a:rPr lang="it-IT" dirty="0" smtClean="0"/>
              <a:t>Attualismo (Russell 1905)</a:t>
            </a:r>
          </a:p>
          <a:p>
            <a:pPr>
              <a:defRPr/>
            </a:pPr>
            <a:r>
              <a:rPr lang="it-IT" dirty="0" err="1" smtClean="0"/>
              <a:t>presentismo</a:t>
            </a:r>
            <a:r>
              <a:rPr lang="it-IT" dirty="0" smtClean="0"/>
              <a:t> (Agostino?, </a:t>
            </a:r>
            <a:r>
              <a:rPr lang="it-IT" dirty="0" err="1" smtClean="0"/>
              <a:t>Prior</a:t>
            </a:r>
            <a:r>
              <a:rPr lang="it-IT" dirty="0" smtClean="0"/>
              <a:t>)</a:t>
            </a:r>
          </a:p>
          <a:p>
            <a:pPr>
              <a:defRPr/>
            </a:pPr>
            <a:r>
              <a:rPr lang="it-IT" dirty="0" err="1" smtClean="0"/>
              <a:t>Meinonghismo</a:t>
            </a:r>
            <a:endParaRPr lang="it-IT" dirty="0" smtClean="0"/>
          </a:p>
          <a:p>
            <a:pPr>
              <a:defRPr/>
            </a:pP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p:cNvSpPr>
            <a:spLocks noGrp="1"/>
          </p:cNvSpPr>
          <p:nvPr>
            <p:ph type="title"/>
          </p:nvPr>
        </p:nvSpPr>
        <p:spPr/>
        <p:txBody>
          <a:bodyPr/>
          <a:lstStyle/>
          <a:p>
            <a:r>
              <a:rPr lang="it-IT" smtClean="0"/>
              <a:t>Lezione 3</a:t>
            </a:r>
          </a:p>
        </p:txBody>
      </p:sp>
      <p:sp>
        <p:nvSpPr>
          <p:cNvPr id="14339" name="Segnaposto contenuto 2"/>
          <p:cNvSpPr>
            <a:spLocks noGrp="1"/>
          </p:cNvSpPr>
          <p:nvPr>
            <p:ph idx="1"/>
          </p:nvPr>
        </p:nvSpPr>
        <p:spPr/>
        <p:txBody>
          <a:bodyPr/>
          <a:lstStyle/>
          <a:p>
            <a:r>
              <a:rPr lang="it-IT" smtClean="0"/>
              <a:t>19/2/2014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p:txBody>
          <a:bodyPr/>
          <a:lstStyle/>
          <a:p>
            <a:r>
              <a:rPr lang="it-IT" smtClean="0"/>
              <a:t>Linguaggio e ontologia</a:t>
            </a:r>
          </a:p>
        </p:txBody>
      </p:sp>
      <p:sp>
        <p:nvSpPr>
          <p:cNvPr id="14339" name="Segnaposto contenuto 2"/>
          <p:cNvSpPr>
            <a:spLocks noGrp="1"/>
          </p:cNvSpPr>
          <p:nvPr>
            <p:ph idx="1"/>
          </p:nvPr>
        </p:nvSpPr>
        <p:spPr/>
        <p:txBody>
          <a:bodyPr>
            <a:normAutofit/>
          </a:bodyPr>
          <a:lstStyle/>
          <a:p>
            <a:pPr>
              <a:defRPr/>
            </a:pPr>
            <a:r>
              <a:rPr lang="it-IT" dirty="0" smtClean="0"/>
              <a:t>Predicati, nomi comuni ==&gt; proprietà, relazioni (tipo I vs. tipo II (Bealer)/</a:t>
            </a:r>
            <a:r>
              <a:rPr lang="it-IT" dirty="0" err="1" smtClean="0"/>
              <a:t>abundant</a:t>
            </a:r>
            <a:r>
              <a:rPr lang="it-IT" dirty="0" smtClean="0"/>
              <a:t> vs. </a:t>
            </a:r>
            <a:r>
              <a:rPr lang="it-IT" dirty="0" err="1" smtClean="0"/>
              <a:t>spare</a:t>
            </a:r>
            <a:r>
              <a:rPr lang="it-IT" dirty="0" smtClean="0"/>
              <a:t> (Lewis))</a:t>
            </a:r>
          </a:p>
          <a:p>
            <a:pPr>
              <a:defRPr/>
            </a:pPr>
            <a:r>
              <a:rPr lang="it-IT" dirty="0" smtClean="0"/>
              <a:t>Termini singolari ==&gt; oggetti</a:t>
            </a:r>
          </a:p>
          <a:p>
            <a:pPr lvl="1">
              <a:defRPr/>
            </a:pPr>
            <a:r>
              <a:rPr lang="it-IT" dirty="0" smtClean="0"/>
              <a:t> descrizioni definite</a:t>
            </a:r>
          </a:p>
          <a:p>
            <a:pPr lvl="1">
              <a:defRPr/>
            </a:pPr>
            <a:r>
              <a:rPr lang="it-IT" dirty="0" smtClean="0"/>
              <a:t>nomi propri</a:t>
            </a:r>
          </a:p>
          <a:p>
            <a:pPr lvl="1">
              <a:defRPr/>
            </a:pPr>
            <a:r>
              <a:rPr lang="it-IT" dirty="0" smtClean="0"/>
              <a:t>deittici</a:t>
            </a:r>
          </a:p>
          <a:p>
            <a:pPr>
              <a:defRPr/>
            </a:pPr>
            <a:r>
              <a:rPr lang="it-IT" dirty="0" smtClean="0"/>
              <a:t>enunciati ==&gt; proposizioni, stati di </a:t>
            </a:r>
            <a:r>
              <a:rPr lang="it-IT" dirty="0" smtClean="0"/>
              <a:t>cose</a:t>
            </a:r>
            <a:endParaRPr lang="it-IT"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TotalTime>
  <Words>623</Words>
  <Application>Microsoft Office PowerPoint</Application>
  <PresentationFormat>Presentazione su schermo (4:3)</PresentationFormat>
  <Paragraphs>89</Paragraphs>
  <Slides>14</Slides>
  <Notes>14</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14</vt:i4>
      </vt:variant>
    </vt:vector>
  </HeadingPairs>
  <TitlesOfParts>
    <vt:vector size="18" baseType="lpstr">
      <vt:lpstr>Arial</vt:lpstr>
      <vt:lpstr>Calibri</vt:lpstr>
      <vt:lpstr>Symbol</vt:lpstr>
      <vt:lpstr>Tema di Office</vt:lpstr>
      <vt:lpstr>Lezz. 1-...</vt:lpstr>
      <vt:lpstr>Titolo del corso</vt:lpstr>
      <vt:lpstr>Lezione I</vt:lpstr>
      <vt:lpstr>Introduzione al corso</vt:lpstr>
      <vt:lpstr>Testi</vt:lpstr>
      <vt:lpstr>Metodo</vt:lpstr>
      <vt:lpstr>Valutazione</vt:lpstr>
      <vt:lpstr>Uno sguardo filosofico sul linguaggio</vt:lpstr>
      <vt:lpstr>Discipline di confine</vt:lpstr>
      <vt:lpstr>Lezione 2</vt:lpstr>
      <vt:lpstr>Classica tripartizione</vt:lpstr>
      <vt:lpstr>Excursus storico</vt:lpstr>
      <vt:lpstr>Lezione 3</vt:lpstr>
      <vt:lpstr>Linguaggio e ontologia</vt:lpstr>
    </vt:vector>
  </TitlesOfParts>
  <Company>Università degli Studi di Macerata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Lez. 2</dc:title>
  <dc:creator>Francesco Orilia</dc:creator>
  <cp:lastModifiedBy>Francesco Orilia</cp:lastModifiedBy>
  <cp:revision>37</cp:revision>
  <dcterms:created xsi:type="dcterms:W3CDTF">2011-02-09T08:31:52Z</dcterms:created>
  <dcterms:modified xsi:type="dcterms:W3CDTF">2014-02-19T09:50:07Z</dcterms:modified>
</cp:coreProperties>
</file>