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2" r:id="rId2"/>
    <p:sldId id="283" r:id="rId3"/>
    <p:sldId id="261" r:id="rId4"/>
    <p:sldId id="263" r:id="rId5"/>
    <p:sldId id="284" r:id="rId6"/>
    <p:sldId id="285" r:id="rId7"/>
    <p:sldId id="286" r:id="rId8"/>
    <p:sldId id="287" r:id="rId9"/>
    <p:sldId id="289" r:id="rId10"/>
    <p:sldId id="288" r:id="rId11"/>
    <p:sldId id="264" r:id="rId12"/>
    <p:sldId id="265" r:id="rId13"/>
    <p:sldId id="282" r:id="rId14"/>
    <p:sldId id="290" r:id="rId15"/>
    <p:sldId id="266" r:id="rId16"/>
    <p:sldId id="267" r:id="rId17"/>
    <p:sldId id="268" r:id="rId18"/>
    <p:sldId id="269" r:id="rId19"/>
    <p:sldId id="270" r:id="rId20"/>
    <p:sldId id="271" r:id="rId21"/>
    <p:sldId id="272" r:id="rId22"/>
    <p:sldId id="273" r:id="rId23"/>
    <p:sldId id="291" r:id="rId24"/>
    <p:sldId id="292" r:id="rId25"/>
    <p:sldId id="274" r:id="rId26"/>
    <p:sldId id="275" r:id="rId27"/>
    <p:sldId id="276" r:id="rId28"/>
    <p:sldId id="293" r:id="rId29"/>
    <p:sldId id="277" r:id="rId30"/>
    <p:sldId id="278" r:id="rId31"/>
    <p:sldId id="279" r:id="rId32"/>
    <p:sldId id="294" r:id="rId33"/>
    <p:sldId id="280" r:id="rId3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8" d="100"/>
          <a:sy n="58" d="100"/>
        </p:scale>
        <p:origin x="-1003"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7408A00-3475-45E6-A77D-ACA79221E69F}" type="datetimeFigureOut">
              <a:rPr lang="it-IT"/>
              <a:pPr>
                <a:defRPr/>
              </a:pPr>
              <a:t>24/03/2014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BA20A06-AF39-48BC-89AE-B0D92A8C2068}"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789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C27394AA-EA2E-4B5E-9BDA-44E4AFC63F6D}" type="slidenum">
              <a:rPr lang="it-IT" smtClean="0"/>
              <a:pPr>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891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EBE7D39-52D2-4CB1-AF8D-E24661DBA81B}" type="slidenum">
              <a:rPr lang="it-IT" smtClean="0"/>
              <a:pPr>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993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229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8DB47B-E03F-4791-82B9-A710549DFA09}"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096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D4E1E3EB-5913-45CF-AB1C-A76FC5465E1E}"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198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B8220FA9-36B7-4954-BABA-ADF53A33B506}"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301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58EE7EF-A1A6-43C9-8C63-5B9A814DB8BE}"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403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85998D20-A715-4AEA-81BB-875FE9D3AB65}"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505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F92DCB3B-65E8-4819-9C28-27C306F7F37F}"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608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708C262F-FBD7-4CE8-AA0D-3CF0793EBA8D}"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710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EBE931D0-DEBC-4D19-BDAD-00433ED04BB6}"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813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946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595651-077F-42A5-95AD-C48753D437BD}" type="slidenum">
              <a:rPr lang="it-IT" smtClean="0"/>
              <a:pPr fontAlgn="base">
                <a:spcBef>
                  <a:spcPct val="0"/>
                </a:spcBef>
                <a:spcAft>
                  <a:spcPct val="0"/>
                </a:spcAft>
                <a:defRPr/>
              </a:pPr>
              <a:t>11</a:t>
            </a:fld>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4915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048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E74A265-C76F-4A88-A608-3A7B2D7C7826}" type="slidenum">
              <a:rPr lang="it-IT" smtClean="0"/>
              <a:pPr fontAlgn="base">
                <a:spcBef>
                  <a:spcPct val="0"/>
                </a:spcBef>
                <a:spcAft>
                  <a:spcPct val="0"/>
                </a:spcAft>
                <a:defRPr/>
              </a:pPr>
              <a:t>12</a:t>
            </a:fld>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017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348A9B0C-9D41-44E9-B643-D57C49409A5D}"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120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49F2F16-E231-4B5A-B043-5B07DE70C48C}"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222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smtClean="0"/>
          </a:p>
        </p:txBody>
      </p:sp>
      <p:sp>
        <p:nvSpPr>
          <p:cNvPr id="4" name="Segnaposto numero diapositiva 3"/>
          <p:cNvSpPr>
            <a:spLocks noGrp="1"/>
          </p:cNvSpPr>
          <p:nvPr>
            <p:ph type="sldNum" sz="quarter" idx="5"/>
          </p:nvPr>
        </p:nvSpPr>
        <p:spPr/>
        <p:txBody>
          <a:bodyPr/>
          <a:lstStyle/>
          <a:p>
            <a:pPr>
              <a:defRPr/>
            </a:pPr>
            <a:fld id="{74626A02-2028-4B25-A8C7-98ED8AC68DFF}"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325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150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9AADED-FF86-4A49-8C15-7D4D9242532D}" type="slidenum">
              <a:rPr lang="it-IT" smtClean="0"/>
              <a:pPr fontAlgn="base">
                <a:spcBef>
                  <a:spcPct val="0"/>
                </a:spcBef>
                <a:spcAft>
                  <a:spcPct val="0"/>
                </a:spcAft>
                <a:defRPr/>
              </a:pPr>
              <a:t>16</a:t>
            </a:fld>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427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253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79E34F-52EB-49BC-BF05-2C71F832CD30}" type="slidenum">
              <a:rPr lang="it-IT" smtClean="0"/>
              <a:pPr fontAlgn="base">
                <a:spcBef>
                  <a:spcPct val="0"/>
                </a:spcBef>
                <a:spcAft>
                  <a:spcPct val="0"/>
                </a:spcAft>
                <a:defRPr/>
              </a:pPr>
              <a:t>17</a:t>
            </a:fld>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3556"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9D159D-CE10-49D0-B8D0-5A21B67D7168}" type="slidenum">
              <a:rPr lang="it-IT" smtClean="0"/>
              <a:pPr fontAlgn="base">
                <a:spcBef>
                  <a:spcPct val="0"/>
                </a:spcBef>
                <a:spcAft>
                  <a:spcPct val="0"/>
                </a:spcAft>
                <a:defRPr/>
              </a:pPr>
              <a:t>18</a:t>
            </a:fld>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632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458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D3591B-26E9-4831-AB46-605366AD2D1C}" type="slidenum">
              <a:rPr lang="it-IT" smtClean="0"/>
              <a:pPr fontAlgn="base">
                <a:spcBef>
                  <a:spcPct val="0"/>
                </a:spcBef>
                <a:spcAft>
                  <a:spcPct val="0"/>
                </a:spcAft>
                <a:defRPr/>
              </a:pPr>
              <a:t>19</a:t>
            </a:fld>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734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560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E8796A-372F-4E79-AF95-DA62E5D8A096}" type="slidenum">
              <a:rPr lang="it-IT" smtClean="0"/>
              <a:pPr fontAlgn="base">
                <a:spcBef>
                  <a:spcPct val="0"/>
                </a:spcBef>
                <a:spcAft>
                  <a:spcPct val="0"/>
                </a:spcAft>
                <a:defRPr/>
              </a:pPr>
              <a:t>20</a:t>
            </a:fld>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837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662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1CC26D-EE4C-4732-AD6E-AA011762D462}" type="slidenum">
              <a:rPr lang="it-IT" smtClean="0"/>
              <a:pPr fontAlgn="base">
                <a:spcBef>
                  <a:spcPct val="0"/>
                </a:spcBef>
                <a:spcAft>
                  <a:spcPct val="0"/>
                </a:spcAft>
                <a:defRPr/>
              </a:pPr>
              <a:t>21</a:t>
            </a:fld>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93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765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208D9A-E657-401D-A502-C3FB7063A2DA}" type="slidenum">
              <a:rPr lang="it-IT" smtClean="0"/>
              <a:pPr fontAlgn="base">
                <a:spcBef>
                  <a:spcPct val="0"/>
                </a:spcBef>
                <a:spcAft>
                  <a:spcPct val="0"/>
                </a:spcAft>
                <a:defRPr/>
              </a:pPr>
              <a:t>22</a:t>
            </a:fld>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041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0B353B71-187D-4E11-8FF9-0211B562A620}" type="slidenum">
              <a:rPr lang="it-IT" smtClean="0"/>
              <a:pPr>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144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9331D83-AD35-4173-85D6-4EB1989E2C7E}" type="slidenum">
              <a:rPr lang="it-IT" smtClean="0"/>
              <a:pPr>
                <a:defRPr/>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246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8676"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40DFF6-8F30-41EA-818F-35B019F7A280}" type="slidenum">
              <a:rPr lang="it-IT" smtClean="0"/>
              <a:pPr fontAlgn="base">
                <a:spcBef>
                  <a:spcPct val="0"/>
                </a:spcBef>
                <a:spcAft>
                  <a:spcPct val="0"/>
                </a:spcAft>
                <a:defRPr/>
              </a:pPr>
              <a:t>25</a:t>
            </a:fld>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349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970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D621E-08B6-4C64-AB7C-936F2EAA0608}" type="slidenum">
              <a:rPr lang="it-IT" smtClean="0"/>
              <a:pPr fontAlgn="base">
                <a:spcBef>
                  <a:spcPct val="0"/>
                </a:spcBef>
                <a:spcAft>
                  <a:spcPct val="0"/>
                </a:spcAft>
                <a:defRPr/>
              </a:pPr>
              <a:t>26</a:t>
            </a:fld>
            <a:endParaRPr lang="it-IT"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451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3072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07D2B5-0928-4441-964B-007394FDE0D8}" type="slidenum">
              <a:rPr lang="it-IT" smtClean="0"/>
              <a:pPr fontAlgn="base">
                <a:spcBef>
                  <a:spcPct val="0"/>
                </a:spcBef>
                <a:spcAft>
                  <a:spcPct val="0"/>
                </a:spcAft>
                <a:defRPr/>
              </a:pPr>
              <a:t>27</a:t>
            </a:fld>
            <a:endParaRPr lang="it-IT"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553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E159ADD-D04A-4E36-9DAA-5B534BC80C3F}" type="slidenum">
              <a:rPr lang="it-IT" smtClean="0"/>
              <a:pPr>
                <a:defRPr/>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656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3174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63370E-7895-4081-B5B0-BB646566A781}" type="slidenum">
              <a:rPr lang="it-IT" smtClean="0"/>
              <a:pPr fontAlgn="base">
                <a:spcBef>
                  <a:spcPct val="0"/>
                </a:spcBef>
                <a:spcAft>
                  <a:spcPct val="0"/>
                </a:spcAft>
                <a:defRPr/>
              </a:pPr>
              <a:t>29</a:t>
            </a:fld>
            <a:endParaRPr lang="it-IT"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758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3277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347878-9D61-4EDA-9A73-22BC1F1FE1D8}" type="slidenum">
              <a:rPr lang="it-IT" smtClean="0"/>
              <a:pPr fontAlgn="base">
                <a:spcBef>
                  <a:spcPct val="0"/>
                </a:spcBef>
                <a:spcAft>
                  <a:spcPct val="0"/>
                </a:spcAft>
                <a:defRPr/>
              </a:pPr>
              <a:t>30</a:t>
            </a:fld>
            <a:endParaRPr lang="it-IT"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861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33796"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4690EC-309D-47BA-95C3-DD48AFB9D9BE}" type="slidenum">
              <a:rPr lang="it-IT" smtClean="0"/>
              <a:pPr fontAlgn="base">
                <a:spcBef>
                  <a:spcPct val="0"/>
                </a:spcBef>
                <a:spcAft>
                  <a:spcPct val="0"/>
                </a:spcAft>
                <a:defRPr/>
              </a:pPr>
              <a:t>31</a:t>
            </a:fld>
            <a:endParaRPr lang="it-IT"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EBDBD104-B0D1-4716-9861-4B3B6001BA69}" type="slidenum">
              <a:rPr lang="it-IT" smtClean="0"/>
              <a:pPr>
                <a:defRPr/>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065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3482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E6CA0D-C3D7-4C92-A6BF-88FA91DE8CE3}" type="slidenum">
              <a:rPr lang="it-IT" smtClean="0"/>
              <a:pPr fontAlgn="base">
                <a:spcBef>
                  <a:spcPct val="0"/>
                </a:spcBef>
                <a:spcAft>
                  <a:spcPct val="0"/>
                </a:spcAft>
                <a:defRPr/>
              </a:pPr>
              <a:t>33</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315EC5E1-5554-4A90-B36A-AC8A0A97F540}" type="datetimeFigureOut">
              <a:rPr lang="it-IT"/>
              <a:pPr>
                <a:defRPr/>
              </a:pPr>
              <a:t>24/03/2014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6D59662-26B8-41F4-BAAF-7CEE0F7AA73C}"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AD6E5B7-D084-4639-94F9-191A685B73B8}" type="datetimeFigureOut">
              <a:rPr lang="it-IT"/>
              <a:pPr>
                <a:defRPr/>
              </a:pPr>
              <a:t>24/03/2014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859BA60-C751-4103-A8C5-0CA6F53D8B65}"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C9172207-3872-45A1-B521-ED10C424B341}" type="datetimeFigureOut">
              <a:rPr lang="it-IT"/>
              <a:pPr>
                <a:defRPr/>
              </a:pPr>
              <a:t>24/03/2014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F91393C-77AF-48AD-858D-B75BA3F83909}"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DC6AEF66-16A5-4153-8965-E7481DB4D097}" type="datetimeFigureOut">
              <a:rPr lang="it-IT"/>
              <a:pPr>
                <a:defRPr/>
              </a:pPr>
              <a:t>24/03/2014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F01B142A-E3AA-46AD-9D50-6095AD78EA80}"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8106CDDA-2BE7-4474-B79E-AE6030F989D8}" type="datetimeFigureOut">
              <a:rPr lang="it-IT"/>
              <a:pPr>
                <a:defRPr/>
              </a:pPr>
              <a:t>24/03/2014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256A6AE2-E373-4EB5-8AC9-072AA7F63D1C}"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E41F5132-2801-4206-967D-B140D5716105}" type="datetimeFigureOut">
              <a:rPr lang="it-IT"/>
              <a:pPr>
                <a:defRPr/>
              </a:pPr>
              <a:t>24/03/2014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B8A36CF4-C5E4-42C6-AF8A-12BFF46AD785}"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520691B0-ED98-4B53-A9D8-942779411E08}" type="datetimeFigureOut">
              <a:rPr lang="it-IT"/>
              <a:pPr>
                <a:defRPr/>
              </a:pPr>
              <a:t>24/03/2014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857212CC-C9DF-4B29-BD55-E56760D103DF}"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7D61AB65-E11A-409E-BED5-FBC1E994AB93}" type="datetimeFigureOut">
              <a:rPr lang="it-IT"/>
              <a:pPr>
                <a:defRPr/>
              </a:pPr>
              <a:t>24/03/2014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209FAC7-D9D2-49C0-90CF-D7BA325E1457}"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903A99A6-913F-44B2-9866-0142368730BC}" type="datetimeFigureOut">
              <a:rPr lang="it-IT"/>
              <a:pPr>
                <a:defRPr/>
              </a:pPr>
              <a:t>24/03/2014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96BEE12-3FED-4D72-B638-F857D3DD36BA}"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74EF2468-BCD2-4293-969E-8BE364739778}" type="datetimeFigureOut">
              <a:rPr lang="it-IT"/>
              <a:pPr>
                <a:defRPr/>
              </a:pPr>
              <a:t>24/03/2014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43236E7-D287-49FF-BF36-E1400CDC4D77}"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40222CD8-5B7B-49B8-9BE5-EF0E47BC6968}" type="datetimeFigureOut">
              <a:rPr lang="it-IT"/>
              <a:pPr>
                <a:defRPr/>
              </a:pPr>
              <a:t>24/03/2014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F7775EA-4052-48CA-A7A8-A342A9C1C67C}"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051"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9239BFC9-6339-41F5-8ACD-95839A354924}" type="datetimeFigureOut">
              <a:rPr lang="it-IT"/>
              <a:pPr>
                <a:defRPr/>
              </a:pPr>
              <a:t>24/03/2014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B71725E-2F78-489E-9E81-A56C83B33901}"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3"/>
          <p:cNvSpPr>
            <a:spLocks noGrp="1"/>
          </p:cNvSpPr>
          <p:nvPr>
            <p:ph type="title"/>
          </p:nvPr>
        </p:nvSpPr>
        <p:spPr/>
        <p:txBody>
          <a:bodyPr/>
          <a:lstStyle/>
          <a:p>
            <a:pPr eaLnBrk="1" hangingPunct="1"/>
            <a:endParaRPr lang="it-IT" smtClean="0"/>
          </a:p>
        </p:txBody>
      </p:sp>
      <p:sp>
        <p:nvSpPr>
          <p:cNvPr id="3075" name="Segnaposto contenuto 4"/>
          <p:cNvSpPr>
            <a:spLocks noGrp="1"/>
          </p:cNvSpPr>
          <p:nvPr>
            <p:ph idx="1"/>
          </p:nvPr>
        </p:nvSpPr>
        <p:spPr/>
        <p:txBody>
          <a:bodyPr/>
          <a:lstStyle/>
          <a:p>
            <a:pPr eaLnBrk="1" hangingPunct="1"/>
            <a:r>
              <a:rPr lang="it-IT" smtClean="0"/>
              <a:t>Lezione 14</a:t>
            </a:r>
          </a:p>
          <a:p>
            <a:pPr lvl="1" eaLnBrk="1" hangingPunct="1"/>
            <a:r>
              <a:rPr lang="it-IT" smtClean="0"/>
              <a:t>17/3/2014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r>
              <a:rPr lang="it-IT" smtClean="0"/>
              <a:t>Esame intermedio</a:t>
            </a:r>
          </a:p>
        </p:txBody>
      </p:sp>
      <p:sp>
        <p:nvSpPr>
          <p:cNvPr id="4099" name="Segnaposto contenuto 2"/>
          <p:cNvSpPr>
            <a:spLocks noGrp="1"/>
          </p:cNvSpPr>
          <p:nvPr>
            <p:ph idx="1"/>
          </p:nvPr>
        </p:nvSpPr>
        <p:spPr/>
        <p:txBody>
          <a:bodyPr/>
          <a:lstStyle/>
          <a:p>
            <a:r>
              <a:rPr lang="it-IT" smtClean="0"/>
              <a:t>Lunedì 24 marzo, ore 11-12 </a:t>
            </a:r>
          </a:p>
          <a:p>
            <a:pPr>
              <a:buFont typeface="Arial" charset="0"/>
              <a:buNone/>
            </a:pPr>
            <a:r>
              <a:rPr lang="it-IT" smtClean="0"/>
              <a:t>		Oggi pomeriggio metto in rete la lista delle possibili domande</a:t>
            </a:r>
          </a:p>
          <a:p>
            <a:pPr>
              <a:buFont typeface="Arial" charset="0"/>
              <a:buNone/>
            </a:pPr>
            <a:r>
              <a:rPr lang="it-IT" smtClean="0"/>
              <a:t>                NB: lezioni di recupero domani</a:t>
            </a:r>
          </a:p>
          <a:p>
            <a:r>
              <a:rPr lang="it-IT" smtClean="0"/>
              <a:t>Martedì 18 Marzo ore 9-10, Aula A e ore 15-16, Aula D</a:t>
            </a:r>
          </a:p>
          <a:p>
            <a:endParaRPr lang="it-IT"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olo 1"/>
          <p:cNvSpPr>
            <a:spLocks noGrp="1"/>
          </p:cNvSpPr>
          <p:nvPr>
            <p:ph type="title"/>
          </p:nvPr>
        </p:nvSpPr>
        <p:spPr/>
        <p:txBody>
          <a:bodyPr rtlCol="0">
            <a:normAutofit fontScale="90000"/>
          </a:bodyPr>
          <a:lstStyle/>
          <a:p>
            <a:pPr eaLnBrk="1" fontAlgn="auto" hangingPunct="1">
              <a:spcAft>
                <a:spcPts val="0"/>
              </a:spcAft>
              <a:defRPr/>
            </a:pPr>
            <a:r>
              <a:rPr lang="it-IT" dirty="0" smtClean="0"/>
              <a:t>Digressione sulla tesi dell'intenzionalità</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Secondo la tradizione che va da </a:t>
            </a:r>
            <a:r>
              <a:rPr lang="it-IT" dirty="0" err="1" smtClean="0"/>
              <a:t>Brentano</a:t>
            </a:r>
            <a:r>
              <a:rPr lang="it-IT" dirty="0" smtClean="0"/>
              <a:t> a </a:t>
            </a:r>
            <a:r>
              <a:rPr lang="it-IT" dirty="0" err="1" smtClean="0"/>
              <a:t>Meinong</a:t>
            </a:r>
            <a:r>
              <a:rPr lang="it-IT" dirty="0" smtClean="0"/>
              <a:t>, dobbiamo distinguere in un fenomeno mentale, l'atto (credere, desiderare, temere, ecc.), il contenuto dell'atto (ciò che indirizza l'atto verso un certo oggetto, per es. una rappresentazione psichica di un oggetto temuto) e l'oggetto dell'atto (per es., l'oggetto temuto)</a:t>
            </a:r>
          </a:p>
          <a:p>
            <a:pPr eaLnBrk="1" fontAlgn="auto" hangingPunct="1">
              <a:spcAft>
                <a:spcPts val="0"/>
              </a:spcAft>
              <a:buFont typeface="Arial" pitchFamily="34" charset="0"/>
              <a:buChar char="•"/>
              <a:defRPr/>
            </a:pPr>
            <a:r>
              <a:rPr lang="it-IT" dirty="0" smtClean="0"/>
              <a:t>Secondo </a:t>
            </a:r>
            <a:r>
              <a:rPr lang="it-IT" dirty="0" err="1" smtClean="0"/>
              <a:t>Brentano</a:t>
            </a:r>
            <a:r>
              <a:rPr lang="it-IT" dirty="0" smtClean="0"/>
              <a:t>, l'intenzionalità è l'essenza del mentale, ciò che contraddistingue i fenomeni mentali da quelli fisici.</a:t>
            </a:r>
          </a:p>
          <a:p>
            <a:pPr eaLnBrk="1" fontAlgn="auto" hangingPunct="1">
              <a:spcAft>
                <a:spcPts val="0"/>
              </a:spcAft>
              <a:buFont typeface="Arial" pitchFamily="34" charset="0"/>
              <a:buChar char="•"/>
              <a:defRPr/>
            </a:pPr>
            <a:r>
              <a:rPr lang="it-IT" dirty="0" smtClean="0"/>
              <a:t>Ma è veramente così?</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pPr eaLnBrk="1" hangingPunct="1"/>
            <a:r>
              <a:rPr lang="it-IT" smtClean="0"/>
              <a:t>Digressione sulla tesi dell'intenzionalità (cont.)</a:t>
            </a:r>
          </a:p>
        </p:txBody>
      </p:sp>
      <p:sp>
        <p:nvSpPr>
          <p:cNvPr id="3" name="Segnaposto contenuto 2"/>
          <p:cNvSpPr>
            <a:spLocks noGrp="1"/>
          </p:cNvSpPr>
          <p:nvPr>
            <p:ph idx="1"/>
          </p:nvPr>
        </p:nvSpPr>
        <p:spPr/>
        <p:txBody>
          <a:bodyPr>
            <a:normAutofit fontScale="77500" lnSpcReduction="20000"/>
          </a:bodyPr>
          <a:lstStyle/>
          <a:p>
            <a:pPr eaLnBrk="1" fontAlgn="auto" hangingPunct="1">
              <a:spcAft>
                <a:spcPts val="0"/>
              </a:spcAft>
              <a:buFont typeface="Arial" pitchFamily="34" charset="0"/>
              <a:buChar char="•"/>
              <a:defRPr/>
            </a:pPr>
            <a:r>
              <a:rPr lang="it-IT" dirty="0" smtClean="0"/>
              <a:t>Secondo alcuni, il dolore è un contro-esempio. Si ha dolore punto e basta, il dolore non è diretto verso qualcosa. </a:t>
            </a:r>
          </a:p>
          <a:p>
            <a:pPr eaLnBrk="1" fontAlgn="auto" hangingPunct="1">
              <a:spcAft>
                <a:spcPts val="0"/>
              </a:spcAft>
              <a:buFont typeface="Arial" pitchFamily="34" charset="0"/>
              <a:buChar char="•"/>
              <a:defRPr/>
            </a:pPr>
            <a:r>
              <a:rPr lang="it-IT" dirty="0" smtClean="0"/>
              <a:t>Ma forse si può dire che c'è uno stato mentale 'sentire' che può avere come oggetto un dolore oppure un piacere</a:t>
            </a:r>
          </a:p>
          <a:p>
            <a:pPr eaLnBrk="1" fontAlgn="auto" hangingPunct="1">
              <a:spcAft>
                <a:spcPts val="0"/>
              </a:spcAft>
              <a:buFont typeface="Arial" pitchFamily="34" charset="0"/>
              <a:buChar char="•"/>
              <a:defRPr/>
            </a:pPr>
            <a:r>
              <a:rPr lang="it-IT" dirty="0" smtClean="0"/>
              <a:t>Secondo alcuni, inoltre, un altro  contro-esempio è dato da oggetti fisici che hanno capacità </a:t>
            </a:r>
            <a:r>
              <a:rPr lang="it-IT" dirty="0" err="1" smtClean="0"/>
              <a:t>rappresentazionali</a:t>
            </a:r>
            <a:r>
              <a:rPr lang="it-IT" dirty="0" smtClean="0"/>
              <a:t>  e quindi in un certo senso sono in relazione a un oggetto. </a:t>
            </a:r>
          </a:p>
          <a:p>
            <a:pPr eaLnBrk="1" fontAlgn="auto" hangingPunct="1">
              <a:spcAft>
                <a:spcPts val="0"/>
              </a:spcAft>
              <a:buFont typeface="Arial" pitchFamily="34" charset="0"/>
              <a:buChar char="•"/>
              <a:defRPr/>
            </a:pPr>
            <a:r>
              <a:rPr lang="en-US" dirty="0" smtClean="0"/>
              <a:t>Fred </a:t>
            </a:r>
            <a:r>
              <a:rPr lang="en-US" dirty="0" err="1" smtClean="0"/>
              <a:t>Dretske</a:t>
            </a:r>
            <a:r>
              <a:rPr lang="en-US" dirty="0" smtClean="0"/>
              <a:t>:  un </a:t>
            </a:r>
            <a:r>
              <a:rPr lang="en-US" dirty="0" err="1" smtClean="0"/>
              <a:t>oggetto</a:t>
            </a:r>
            <a:r>
              <a:rPr lang="en-US" dirty="0" smtClean="0"/>
              <a:t> </a:t>
            </a:r>
            <a:r>
              <a:rPr lang="en-US" dirty="0" err="1" smtClean="0"/>
              <a:t>che</a:t>
            </a:r>
            <a:r>
              <a:rPr lang="en-US" dirty="0" smtClean="0"/>
              <a:t> </a:t>
            </a:r>
            <a:r>
              <a:rPr lang="en-US" dirty="0" err="1" smtClean="0"/>
              <a:t>fornisce</a:t>
            </a:r>
            <a:r>
              <a:rPr lang="en-US" dirty="0" smtClean="0"/>
              <a:t> </a:t>
            </a:r>
            <a:r>
              <a:rPr lang="en-US" dirty="0" err="1" smtClean="0"/>
              <a:t>informazioni</a:t>
            </a:r>
            <a:r>
              <a:rPr lang="en-US" dirty="0" smtClean="0"/>
              <a:t> </a:t>
            </a:r>
            <a:r>
              <a:rPr lang="en-US" dirty="0" err="1" smtClean="0"/>
              <a:t>esibisce</a:t>
            </a:r>
            <a:r>
              <a:rPr lang="en-US" dirty="0" smtClean="0"/>
              <a:t> </a:t>
            </a:r>
            <a:r>
              <a:rPr lang="en-US" dirty="0" err="1" smtClean="0"/>
              <a:t>intenzionalità</a:t>
            </a:r>
            <a:r>
              <a:rPr lang="en-US" dirty="0" smtClean="0"/>
              <a:t> (</a:t>
            </a:r>
            <a:r>
              <a:rPr lang="en-US" dirty="0" err="1" smtClean="0"/>
              <a:t>verte</a:t>
            </a:r>
            <a:r>
              <a:rPr lang="en-US" dirty="0" smtClean="0"/>
              <a:t> </a:t>
            </a:r>
            <a:r>
              <a:rPr lang="en-US" dirty="0" err="1" smtClean="0"/>
              <a:t>su</a:t>
            </a:r>
            <a:r>
              <a:rPr lang="en-US" dirty="0" smtClean="0"/>
              <a:t> </a:t>
            </a:r>
            <a:r>
              <a:rPr lang="en-US" dirty="0" err="1" smtClean="0"/>
              <a:t>qualcosa</a:t>
            </a:r>
            <a:r>
              <a:rPr lang="en-US" dirty="0" smtClean="0"/>
              <a:t>). </a:t>
            </a:r>
            <a:r>
              <a:rPr lang="en-US" dirty="0" err="1" smtClean="0"/>
              <a:t>macchie</a:t>
            </a:r>
            <a:r>
              <a:rPr lang="en-US" dirty="0" smtClean="0"/>
              <a:t> </a:t>
            </a:r>
            <a:r>
              <a:rPr lang="en-US" dirty="0" err="1" smtClean="0"/>
              <a:t>rosse</a:t>
            </a:r>
            <a:r>
              <a:rPr lang="en-US" dirty="0" smtClean="0"/>
              <a:t> </a:t>
            </a:r>
            <a:r>
              <a:rPr lang="en-US" dirty="0" err="1" smtClean="0"/>
              <a:t>indicano</a:t>
            </a:r>
            <a:r>
              <a:rPr lang="en-US" dirty="0" smtClean="0"/>
              <a:t> </a:t>
            </a:r>
            <a:r>
              <a:rPr lang="en-US" dirty="0" err="1" smtClean="0"/>
              <a:t>morbillo</a:t>
            </a:r>
            <a:r>
              <a:rPr lang="en-US" dirty="0" smtClean="0"/>
              <a:t>/ </a:t>
            </a:r>
            <a:r>
              <a:rPr lang="en-US" dirty="0" err="1" smtClean="0"/>
              <a:t>Una</a:t>
            </a:r>
            <a:r>
              <a:rPr lang="en-US" smtClean="0"/>
              <a:t> certa</a:t>
            </a:r>
            <a:r>
              <a:rPr lang="en-US" dirty="0" smtClean="0"/>
              <a:t> </a:t>
            </a:r>
            <a:r>
              <a:rPr lang="en-US" dirty="0" err="1" smtClean="0"/>
              <a:t>altezza</a:t>
            </a:r>
            <a:r>
              <a:rPr lang="en-US" dirty="0" smtClean="0"/>
              <a:t> </a:t>
            </a:r>
            <a:r>
              <a:rPr lang="en-US" dirty="0" err="1" smtClean="0"/>
              <a:t>della</a:t>
            </a:r>
            <a:r>
              <a:rPr lang="en-US" dirty="0" smtClean="0"/>
              <a:t> colonna di </a:t>
            </a:r>
            <a:r>
              <a:rPr lang="en-US" dirty="0" err="1" smtClean="0"/>
              <a:t>mercurio</a:t>
            </a:r>
            <a:r>
              <a:rPr lang="en-US" dirty="0" smtClean="0"/>
              <a:t> </a:t>
            </a:r>
            <a:r>
              <a:rPr lang="en-US" dirty="0" err="1" smtClean="0"/>
              <a:t>nel</a:t>
            </a:r>
            <a:r>
              <a:rPr lang="en-US" dirty="0" smtClean="0"/>
              <a:t> </a:t>
            </a:r>
            <a:r>
              <a:rPr lang="en-US" dirty="0" err="1" smtClean="0"/>
              <a:t>termometro</a:t>
            </a:r>
            <a:r>
              <a:rPr lang="en-US" dirty="0" smtClean="0"/>
              <a:t> </a:t>
            </a:r>
            <a:r>
              <a:rPr lang="en-US" dirty="0" err="1" smtClean="0"/>
              <a:t>indica</a:t>
            </a:r>
            <a:r>
              <a:rPr lang="en-US" dirty="0" smtClean="0"/>
              <a:t> </a:t>
            </a:r>
            <a:r>
              <a:rPr lang="en-US" dirty="0" err="1" smtClean="0"/>
              <a:t>una</a:t>
            </a:r>
            <a:r>
              <a:rPr lang="en-US" dirty="0" smtClean="0"/>
              <a:t> </a:t>
            </a:r>
            <a:r>
              <a:rPr lang="en-US" dirty="0" err="1" smtClean="0"/>
              <a:t>certa</a:t>
            </a:r>
            <a:r>
              <a:rPr lang="en-US" dirty="0" smtClean="0"/>
              <a:t> </a:t>
            </a:r>
            <a:r>
              <a:rPr lang="en-US" dirty="0" err="1" smtClean="0"/>
              <a:t>temperatura</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r>
              <a:rPr lang="it-IT" smtClean="0"/>
              <a:t>Principio d'indifferenza</a:t>
            </a:r>
          </a:p>
        </p:txBody>
      </p:sp>
      <p:sp>
        <p:nvSpPr>
          <p:cNvPr id="7171" name="Segnaposto contenuto 2"/>
          <p:cNvSpPr>
            <a:spLocks noGrp="1"/>
          </p:cNvSpPr>
          <p:nvPr>
            <p:ph idx="1"/>
          </p:nvPr>
        </p:nvSpPr>
        <p:spPr/>
        <p:txBody>
          <a:bodyPr/>
          <a:lstStyle/>
          <a:p>
            <a:r>
              <a:rPr lang="it-IT" smtClean="0"/>
              <a:t>un oggetto in quanto tale è al di là dell'essere e del non essere</a:t>
            </a:r>
          </a:p>
          <a:p>
            <a:r>
              <a:rPr lang="it-IT" smtClean="0"/>
              <a:t>(1)	la montagna d'oro non esiste;</a:t>
            </a:r>
          </a:p>
          <a:p>
            <a:r>
              <a:rPr lang="it-IT" smtClean="0"/>
              <a:t>(2)	il quadrato rotondo non esiste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a:lstStyle/>
          <a:p>
            <a:r>
              <a:rPr lang="it-IT" smtClean="0"/>
              <a:t>Il principio d'indipendenza</a:t>
            </a:r>
          </a:p>
        </p:txBody>
      </p:sp>
      <p:sp>
        <p:nvSpPr>
          <p:cNvPr id="8195" name="Segnaposto contenuto 2"/>
          <p:cNvSpPr>
            <a:spLocks noGrp="1"/>
          </p:cNvSpPr>
          <p:nvPr>
            <p:ph idx="1"/>
          </p:nvPr>
        </p:nvSpPr>
        <p:spPr/>
        <p:txBody>
          <a:bodyPr/>
          <a:lstStyle/>
          <a:p>
            <a:r>
              <a:rPr lang="it-IT" smtClean="0"/>
              <a:t>Anche gli oggetti privi di essere hanno proprietà</a:t>
            </a:r>
          </a:p>
          <a:p>
            <a:r>
              <a:rPr lang="it-IT" smtClean="0"/>
              <a:t>(3)	la montagna d'oro è d'oro;</a:t>
            </a:r>
          </a:p>
          <a:p>
            <a:r>
              <a:rPr lang="it-IT" smtClean="0"/>
              <a:t>(4)	il quadrato rotondo è rotondo;</a:t>
            </a:r>
          </a:p>
          <a:p>
            <a:r>
              <a:rPr lang="it-IT" smtClean="0"/>
              <a:t>(5)	il quadrato rotondo è quadrato.</a:t>
            </a:r>
          </a:p>
          <a:p>
            <a:endParaRPr lang="it-IT"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r>
              <a:rPr lang="it-IT" smtClean="0"/>
              <a:t>La libertà d'assunzione</a:t>
            </a:r>
          </a:p>
        </p:txBody>
      </p:sp>
      <p:sp>
        <p:nvSpPr>
          <p:cNvPr id="3" name="Segnaposto contenuto 2"/>
          <p:cNvSpPr>
            <a:spLocks noGrp="1"/>
          </p:cNvSpPr>
          <p:nvPr>
            <p:ph idx="1"/>
          </p:nvPr>
        </p:nvSpPr>
        <p:spPr/>
        <p:txBody>
          <a:bodyPr>
            <a:normAutofit fontScale="92500" lnSpcReduction="20000"/>
          </a:bodyPr>
          <a:lstStyle/>
          <a:p>
            <a:pPr>
              <a:defRPr/>
            </a:pPr>
            <a:r>
              <a:rPr lang="it-IT" dirty="0" smtClean="0"/>
              <a:t>(LA2)	</a:t>
            </a:r>
            <a:r>
              <a:rPr lang="it-IT" i="1" dirty="0" smtClean="0"/>
              <a:t>Libertà d'assunzione</a:t>
            </a:r>
            <a:r>
              <a:rPr lang="it-IT" dirty="0" smtClean="0"/>
              <a:t> (</a:t>
            </a:r>
            <a:r>
              <a:rPr lang="it-IT" i="1" dirty="0" smtClean="0"/>
              <a:t>seconda versione</a:t>
            </a:r>
            <a:r>
              <a:rPr lang="it-IT" dirty="0" smtClean="0"/>
              <a:t>). Ad ogni insieme di proprietà, corrisponde un oggetto che possiede </a:t>
            </a:r>
            <a:r>
              <a:rPr lang="it-IT" i="1" dirty="0" smtClean="0"/>
              <a:t>esclusivamente</a:t>
            </a:r>
            <a:r>
              <a:rPr lang="it-IT" dirty="0" smtClean="0"/>
              <a:t> le proprietà in questione.</a:t>
            </a:r>
          </a:p>
          <a:p>
            <a:pPr>
              <a:defRPr/>
            </a:pPr>
            <a:r>
              <a:rPr lang="it-IT" dirty="0" smtClean="0"/>
              <a:t>alcuni oggetti sono incompleti</a:t>
            </a:r>
          </a:p>
          <a:p>
            <a:pPr>
              <a:defRPr/>
            </a:pPr>
            <a:r>
              <a:rPr lang="it-IT" dirty="0" smtClean="0"/>
              <a:t>alcuni oggetti sono impossibili</a:t>
            </a:r>
          </a:p>
          <a:p>
            <a:pPr>
              <a:defRPr/>
            </a:pPr>
            <a:r>
              <a:rPr lang="it-IT" dirty="0" smtClean="0"/>
              <a:t>alcuni oggetti sono contraddittori</a:t>
            </a:r>
          </a:p>
          <a:p>
            <a:pPr>
              <a:defRPr/>
            </a:pPr>
            <a:r>
              <a:rPr lang="it-IT" dirty="0" smtClean="0"/>
              <a:t>Perché accettare la libertà d'assunzione?</a:t>
            </a:r>
          </a:p>
          <a:p>
            <a:pPr>
              <a:defRPr/>
            </a:pPr>
            <a:r>
              <a:rPr lang="it-IT" dirty="0" smtClean="0"/>
              <a:t>In linea di principio possiamo pensare a qualsiasi oggetto, il P, quale che sia P</a:t>
            </a:r>
          </a:p>
          <a:p>
            <a:pPr>
              <a:defRPr/>
            </a:pPr>
            <a:endParaRPr lang="it-IT" dirty="0" smtClean="0"/>
          </a:p>
          <a:p>
            <a:pPr>
              <a:buFont typeface="Arial" charset="0"/>
              <a:buNone/>
              <a:defRPr/>
            </a:pP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r>
              <a:rPr lang="it-IT" smtClean="0"/>
              <a:t>Tesi semantiche</a:t>
            </a:r>
          </a:p>
        </p:txBody>
      </p:sp>
      <p:sp>
        <p:nvSpPr>
          <p:cNvPr id="3" name="Segnaposto contenuto 2"/>
          <p:cNvSpPr>
            <a:spLocks noGrp="1"/>
          </p:cNvSpPr>
          <p:nvPr>
            <p:ph idx="1"/>
          </p:nvPr>
        </p:nvSpPr>
        <p:spPr/>
        <p:txBody>
          <a:bodyPr>
            <a:normAutofit fontScale="92500"/>
          </a:bodyPr>
          <a:lstStyle/>
          <a:p>
            <a:pPr>
              <a:defRPr/>
            </a:pPr>
            <a:r>
              <a:rPr lang="it-IT" dirty="0" smtClean="0"/>
              <a:t>ogni termine singolare denota un oggetto; in particolare, un termine singolare «il </a:t>
            </a:r>
            <a:r>
              <a:rPr lang="it-IT" i="1" dirty="0" smtClean="0"/>
              <a:t>P</a:t>
            </a:r>
            <a:r>
              <a:rPr lang="it-IT" dirty="0" smtClean="0"/>
              <a:t>1 ... </a:t>
            </a:r>
            <a:r>
              <a:rPr lang="it-IT" i="1" dirty="0" err="1" smtClean="0"/>
              <a:t>Pn</a:t>
            </a:r>
            <a:r>
              <a:rPr lang="it-IT" dirty="0" smtClean="0"/>
              <a:t>» denota un oggetto che gode di ciascuna delle proprietà espresse, rispettivamente, dai predicati «</a:t>
            </a:r>
            <a:r>
              <a:rPr lang="it-IT" i="1" dirty="0" smtClean="0"/>
              <a:t>P</a:t>
            </a:r>
            <a:r>
              <a:rPr lang="it-IT" dirty="0" smtClean="0"/>
              <a:t>1», ..., «</a:t>
            </a:r>
            <a:r>
              <a:rPr lang="it-IT" i="1" dirty="0" err="1" smtClean="0"/>
              <a:t>Pn</a:t>
            </a:r>
            <a:r>
              <a:rPr lang="it-IT" dirty="0" smtClean="0"/>
              <a:t>».</a:t>
            </a:r>
          </a:p>
          <a:p>
            <a:pPr>
              <a:defRPr/>
            </a:pPr>
            <a:r>
              <a:rPr lang="it-IT" dirty="0" smtClean="0"/>
              <a:t>Ogni enunciato singolare esplicitamente (o implicitamente) analitico è necessariamente vero.</a:t>
            </a:r>
          </a:p>
          <a:p>
            <a:pPr>
              <a:defRPr/>
            </a:pPr>
            <a:r>
              <a:rPr lang="it-IT" dirty="0" smtClean="0"/>
              <a:t>Il cavallo alato è alato</a:t>
            </a:r>
          </a:p>
          <a:p>
            <a:pPr>
              <a:defRPr/>
            </a:pPr>
            <a:r>
              <a:rPr lang="it-IT" dirty="0" smtClean="0"/>
              <a:t>Il cavallo alato è un mammifero</a:t>
            </a:r>
          </a:p>
          <a:p>
            <a:pPr>
              <a:defRPr/>
            </a:pP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lstStyle/>
          <a:p>
            <a:r>
              <a:rPr lang="it-IT" smtClean="0"/>
              <a:t>Fil. Ling. 13-14</a:t>
            </a:r>
          </a:p>
        </p:txBody>
      </p:sp>
      <p:sp>
        <p:nvSpPr>
          <p:cNvPr id="11267" name="Segnaposto contenuto 2"/>
          <p:cNvSpPr>
            <a:spLocks noGrp="1"/>
          </p:cNvSpPr>
          <p:nvPr>
            <p:ph idx="1"/>
          </p:nvPr>
        </p:nvSpPr>
        <p:spPr/>
        <p:txBody>
          <a:bodyPr/>
          <a:lstStyle/>
          <a:p>
            <a:r>
              <a:rPr lang="it-IT" smtClean="0"/>
              <a:t>Lezione 15</a:t>
            </a:r>
          </a:p>
          <a:p>
            <a:pPr lvl="1"/>
            <a:r>
              <a:rPr lang="it-IT" smtClean="0"/>
              <a:t>18/3/14, ore 9</a:t>
            </a:r>
          </a:p>
          <a:p>
            <a:r>
              <a:rPr lang="it-IT" smtClean="0"/>
              <a:t>(Lezione 16</a:t>
            </a:r>
          </a:p>
          <a:p>
            <a:pPr lvl="1"/>
            <a:r>
              <a:rPr lang="it-IT" smtClean="0"/>
              <a:t>18/3/14, ore 15)</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r>
              <a:rPr lang="it-IT" smtClean="0"/>
              <a:t>Che direbbe Meinong su questi enunciati</a:t>
            </a:r>
          </a:p>
        </p:txBody>
      </p:sp>
      <p:sp>
        <p:nvSpPr>
          <p:cNvPr id="3" name="Segnaposto contenuto 2"/>
          <p:cNvSpPr>
            <a:spLocks noGrp="1"/>
          </p:cNvSpPr>
          <p:nvPr>
            <p:ph idx="1"/>
          </p:nvPr>
        </p:nvSpPr>
        <p:spPr/>
        <p:txBody>
          <a:bodyPr/>
          <a:lstStyle/>
          <a:p>
            <a:r>
              <a:rPr lang="it-IT" smtClean="0"/>
              <a:t>Il cavallo alato pesa 2 tonnellate</a:t>
            </a:r>
          </a:p>
          <a:p>
            <a:r>
              <a:rPr lang="it-IT" smtClean="0"/>
              <a:t>La moglie di Mohammed è persiana [assumiamo che Mohammed ha due mogli, una persiana ed una araba]</a:t>
            </a:r>
          </a:p>
          <a:p>
            <a:r>
              <a:rPr lang="it-IT" smtClean="0"/>
              <a:t>I termini denotano oggetti incompleti</a:t>
            </a:r>
          </a:p>
          <a:p>
            <a:r>
              <a:rPr lang="it-IT" smtClean="0"/>
              <a:t>Gli enunciati sono né veri né falsi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pPr eaLnBrk="1" hangingPunct="1"/>
            <a:r>
              <a:rPr lang="it-IT" smtClean="0"/>
              <a:t>Torniamo a Russell ...</a:t>
            </a:r>
          </a:p>
        </p:txBody>
      </p:sp>
      <p:pic>
        <p:nvPicPr>
          <p:cNvPr id="13315" name="Picture 2" descr="C:\Users\utente\Pictures\russell.jpg"/>
          <p:cNvPicPr>
            <a:picLocks noGrp="1" noChangeAspect="1" noChangeArrowheads="1"/>
          </p:cNvPicPr>
          <p:nvPr>
            <p:ph idx="1"/>
          </p:nvPr>
        </p:nvPicPr>
        <p:blipFill>
          <a:blip r:embed="rId3" cstate="print"/>
          <a:srcRect/>
          <a:stretch>
            <a:fillRect/>
          </a:stretch>
        </p:blipFill>
        <p:spPr>
          <a:xfrm>
            <a:off x="4645025" y="1484313"/>
            <a:ext cx="2971800" cy="3429000"/>
          </a:xfrm>
        </p:spPr>
      </p:pic>
      <p:sp>
        <p:nvSpPr>
          <p:cNvPr id="13316" name="Segnaposto testo 6"/>
          <p:cNvSpPr>
            <a:spLocks noGrp="1"/>
          </p:cNvSpPr>
          <p:nvPr>
            <p:ph type="body" sz="half" idx="2"/>
          </p:nvPr>
        </p:nvSpPr>
        <p:spPr/>
        <p:txBody>
          <a:bodyPr/>
          <a:lstStyle/>
          <a:p>
            <a:pPr eaLnBrk="1" hangingPunct="1"/>
            <a:endParaRPr lang="it-IT" smtClean="0"/>
          </a:p>
          <a:p>
            <a:pPr eaLnBrk="1" hangingPunct="1"/>
            <a:endParaRPr lang="it-IT"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lstStyle/>
          <a:p>
            <a:pPr eaLnBrk="1" hangingPunct="1"/>
            <a:r>
              <a:rPr lang="it-IT" smtClean="0"/>
              <a:t>la teoria delle descrizioni in sintesi</a:t>
            </a:r>
          </a:p>
        </p:txBody>
      </p:sp>
      <p:sp>
        <p:nvSpPr>
          <p:cNvPr id="3" name="Segnaposto contenuto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it-IT" dirty="0" smtClean="0">
                <a:solidFill>
                  <a:srgbClr val="FF0000"/>
                </a:solidFill>
              </a:rPr>
              <a:t>(TD1)	un enunciato della forma «il </a:t>
            </a:r>
            <a:r>
              <a:rPr lang="it-IT" i="1" dirty="0" smtClean="0">
                <a:solidFill>
                  <a:srgbClr val="FF0000"/>
                </a:solidFill>
              </a:rPr>
              <a:t>P</a:t>
            </a:r>
            <a:r>
              <a:rPr lang="it-IT" dirty="0" smtClean="0">
                <a:solidFill>
                  <a:srgbClr val="FF0000"/>
                </a:solidFill>
              </a:rPr>
              <a:t> è </a:t>
            </a:r>
            <a:r>
              <a:rPr lang="it-IT" i="1" dirty="0" smtClean="0">
                <a:solidFill>
                  <a:srgbClr val="FF0000"/>
                </a:solidFill>
              </a:rPr>
              <a:t>Q</a:t>
            </a:r>
            <a:r>
              <a:rPr lang="it-IT" dirty="0" smtClean="0">
                <a:solidFill>
                  <a:srgbClr val="FF0000"/>
                </a:solidFill>
              </a:rPr>
              <a:t>» esprime la stessa proposizione del corrispondente enunciato della forma «vi è esattamente un oggetto che ha la proprietà </a:t>
            </a:r>
            <a:r>
              <a:rPr lang="it-IT" i="1" dirty="0" smtClean="0">
                <a:solidFill>
                  <a:srgbClr val="FF0000"/>
                </a:solidFill>
              </a:rPr>
              <a:t>P</a:t>
            </a:r>
            <a:r>
              <a:rPr lang="it-IT" dirty="0" smtClean="0">
                <a:solidFill>
                  <a:srgbClr val="FF0000"/>
                </a:solidFill>
              </a:rPr>
              <a:t> e tale oggetto ha la proprietà </a:t>
            </a:r>
            <a:r>
              <a:rPr lang="it-IT" i="1" dirty="0" smtClean="0">
                <a:solidFill>
                  <a:srgbClr val="FF0000"/>
                </a:solidFill>
              </a:rPr>
              <a:t>Q</a:t>
            </a:r>
            <a:r>
              <a:rPr lang="it-IT" dirty="0" smtClean="0">
                <a:solidFill>
                  <a:srgbClr val="FF0000"/>
                </a:solidFill>
              </a:rPr>
              <a:t>».</a:t>
            </a:r>
          </a:p>
          <a:p>
            <a:pPr eaLnBrk="1" fontAlgn="auto" hangingPunct="1">
              <a:spcAft>
                <a:spcPts val="0"/>
              </a:spcAft>
              <a:buFont typeface="Arial" pitchFamily="34" charset="0"/>
              <a:buChar char="•"/>
              <a:defRPr/>
            </a:pPr>
            <a:r>
              <a:rPr lang="it-IT" dirty="0" smtClean="0"/>
              <a:t>(TD2)	Le descrizioni definite sono simboli incompleti, ossia non hanno un significato se non in </a:t>
            </a:r>
            <a:r>
              <a:rPr lang="it-IT" dirty="0" err="1" smtClean="0"/>
              <a:t>virtú</a:t>
            </a:r>
            <a:r>
              <a:rPr lang="it-IT" dirty="0" smtClean="0"/>
              <a:t> della tesi (TD1).</a:t>
            </a:r>
          </a:p>
          <a:p>
            <a:pPr eaLnBrk="1" fontAlgn="auto" hangingPunct="1">
              <a:spcAft>
                <a:spcPts val="0"/>
              </a:spcAft>
              <a:buFont typeface="Arial" pitchFamily="34" charset="0"/>
              <a:buChar char="•"/>
              <a:defRPr/>
            </a:pPr>
            <a:r>
              <a:rPr lang="it-IT" dirty="0" smtClean="0"/>
              <a:t>(TD3)	La negazione della proposizione espressa da un enunciato della forma «il </a:t>
            </a:r>
            <a:r>
              <a:rPr lang="it-IT" i="1" dirty="0" smtClean="0"/>
              <a:t>P</a:t>
            </a:r>
            <a:r>
              <a:rPr lang="it-IT" dirty="0" smtClean="0"/>
              <a:t> è </a:t>
            </a:r>
            <a:r>
              <a:rPr lang="it-IT" i="1" dirty="0" smtClean="0"/>
              <a:t>Q</a:t>
            </a:r>
            <a:r>
              <a:rPr lang="it-IT" dirty="0" smtClean="0"/>
              <a:t>» si esprime in modo non ambiguo premettendo la negazione a tutto l'enunciato («non è vero che il </a:t>
            </a:r>
            <a:r>
              <a:rPr lang="it-IT" i="1" dirty="0" smtClean="0"/>
              <a:t>P</a:t>
            </a:r>
            <a:r>
              <a:rPr lang="it-IT" dirty="0" smtClean="0"/>
              <a:t> è </a:t>
            </a:r>
            <a:r>
              <a:rPr lang="it-IT" i="1" dirty="0" smtClean="0"/>
              <a:t>Q</a:t>
            </a:r>
            <a:r>
              <a:rPr lang="it-IT"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pPr eaLnBrk="1" hangingPunct="1"/>
            <a:r>
              <a:rPr lang="it-IT" smtClean="0"/>
              <a:t>la teoria delle descrizioni in sintesi (cont.)</a:t>
            </a:r>
          </a:p>
        </p:txBody>
      </p:sp>
      <p:sp>
        <p:nvSpPr>
          <p:cNvPr id="3" name="Segnaposto contenuto 2"/>
          <p:cNvSpPr>
            <a:spLocks noGrp="1"/>
          </p:cNvSpPr>
          <p:nvPr>
            <p:ph idx="1"/>
          </p:nvPr>
        </p:nvSpPr>
        <p:spPr/>
        <p:txBody>
          <a:bodyPr/>
          <a:lstStyle/>
          <a:p>
            <a:pPr eaLnBrk="1" hangingPunct="1"/>
            <a:r>
              <a:rPr lang="it-IT" smtClean="0"/>
              <a:t>(TD4)	Il quantificatore esistenziale «vi è almeno un oggetto tale che...» («</a:t>
            </a:r>
            <a:r>
              <a:rPr lang="it-IT" smtClean="0">
                <a:sym typeface="Symbol" pitchFamily="18" charset="2"/>
              </a:rPr>
              <a:t></a:t>
            </a:r>
            <a:r>
              <a:rPr lang="it-IT" smtClean="0"/>
              <a:t>») va interpretato come equivalente a «</a:t>
            </a:r>
            <a:r>
              <a:rPr lang="it-IT" i="1" smtClean="0"/>
              <a:t>esiste</a:t>
            </a:r>
            <a:r>
              <a:rPr lang="it-IT" smtClean="0"/>
              <a:t> almeno un oggetto tale che...».</a:t>
            </a:r>
          </a:p>
          <a:p>
            <a:pPr eaLnBrk="1" hangingPunct="1"/>
            <a:r>
              <a:rPr lang="it-IT" smtClean="0"/>
              <a:t>(TD5)	Tutti i nomi propri sono abbreviazioni di descrizioni definite.</a:t>
            </a:r>
          </a:p>
          <a:p>
            <a:pPr eaLnBrk="1" hangingPunct="1"/>
            <a:r>
              <a:rPr lang="it-IT" smtClean="0"/>
              <a:t>(TD6)	I paradossi logici richiedono l'adozione della teoria dei tipi.</a:t>
            </a:r>
          </a:p>
          <a:p>
            <a:pPr eaLnBrk="1" hangingPunct="1"/>
            <a:endParaRPr lang="it-IT" smtClean="0"/>
          </a:p>
          <a:p>
            <a:pPr eaLnBrk="1" hangingPunct="1"/>
            <a:endParaRPr lang="it-IT"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lstStyle/>
          <a:p>
            <a:endParaRPr lang="it-IT" smtClean="0"/>
          </a:p>
        </p:txBody>
      </p:sp>
      <p:sp>
        <p:nvSpPr>
          <p:cNvPr id="16387" name="Segnaposto contenuto 2"/>
          <p:cNvSpPr>
            <a:spLocks noGrp="1"/>
          </p:cNvSpPr>
          <p:nvPr>
            <p:ph idx="1"/>
          </p:nvPr>
        </p:nvSpPr>
        <p:spPr/>
        <p:txBody>
          <a:bodyPr/>
          <a:lstStyle/>
          <a:p>
            <a:r>
              <a:rPr lang="it-IT" smtClean="0"/>
              <a:t>Lezione 16</a:t>
            </a:r>
          </a:p>
          <a:p>
            <a:pPr lvl="1"/>
            <a:r>
              <a:rPr lang="it-IT" smtClean="0"/>
              <a:t>18/3/14, ore 15</a:t>
            </a:r>
          </a:p>
          <a:p>
            <a:pPr lvl="1"/>
            <a:endParaRPr lang="it-IT" smtClean="0"/>
          </a:p>
          <a:p>
            <a:pPr lvl="1"/>
            <a:r>
              <a:rPr lang="it-IT" smtClean="0"/>
              <a:t>Esame intermedio: Lunedì 31 marzo, ore 11-12 </a:t>
            </a:r>
          </a:p>
          <a:p>
            <a:pPr lvl="1"/>
            <a:endParaRPr lang="it-IT"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p:txBody>
          <a:bodyPr/>
          <a:lstStyle/>
          <a:p>
            <a:pPr eaLnBrk="1" hangingPunct="1"/>
            <a:r>
              <a:rPr lang="it-IT" smtClean="0"/>
              <a:t>Le 3 condizioni</a:t>
            </a:r>
          </a:p>
        </p:txBody>
      </p:sp>
      <p:sp>
        <p:nvSpPr>
          <p:cNvPr id="3" name="Segnaposto contenuto 2"/>
          <p:cNvSpPr>
            <a:spLocks noGrp="1"/>
          </p:cNvSpPr>
          <p:nvPr>
            <p:ph idx="1"/>
          </p:nvPr>
        </p:nvSpPr>
        <p:spPr/>
        <p:txBody>
          <a:bodyPr>
            <a:normAutofit fontScale="92500" lnSpcReduction="20000"/>
          </a:bodyPr>
          <a:lstStyle/>
          <a:p>
            <a:pPr eaLnBrk="1" hangingPunct="1">
              <a:defRPr/>
            </a:pPr>
            <a:r>
              <a:rPr lang="it-IT" dirty="0" smtClean="0"/>
              <a:t>(TD1)	un enunciato della forma «il </a:t>
            </a:r>
            <a:r>
              <a:rPr lang="it-IT" i="1" dirty="0" smtClean="0"/>
              <a:t>P</a:t>
            </a:r>
            <a:r>
              <a:rPr lang="it-IT" dirty="0" smtClean="0"/>
              <a:t> è </a:t>
            </a:r>
            <a:r>
              <a:rPr lang="it-IT" i="1" dirty="0" smtClean="0"/>
              <a:t>Q</a:t>
            </a:r>
            <a:r>
              <a:rPr lang="it-IT" dirty="0" smtClean="0"/>
              <a:t>» esprime la stessa proposizione del corrispondente enunciato della forma «vi è esattamente un oggetto che ha la proprietà </a:t>
            </a:r>
            <a:r>
              <a:rPr lang="it-IT" i="1" dirty="0" smtClean="0"/>
              <a:t>P</a:t>
            </a:r>
            <a:r>
              <a:rPr lang="it-IT" dirty="0" smtClean="0"/>
              <a:t> e tale oggetto ha la proprietà </a:t>
            </a:r>
            <a:r>
              <a:rPr lang="it-IT" i="1" dirty="0" smtClean="0"/>
              <a:t>Q</a:t>
            </a:r>
            <a:r>
              <a:rPr lang="it-IT" dirty="0" smtClean="0"/>
              <a:t>».</a:t>
            </a:r>
          </a:p>
          <a:p>
            <a:pPr eaLnBrk="1" hangingPunct="1">
              <a:defRPr/>
            </a:pPr>
            <a:r>
              <a:rPr lang="it-IT" dirty="0" smtClean="0"/>
              <a:t>condizione di esistenza: esiste almeno un P</a:t>
            </a:r>
          </a:p>
          <a:p>
            <a:pPr eaLnBrk="1" hangingPunct="1">
              <a:defRPr/>
            </a:pPr>
            <a:r>
              <a:rPr lang="it-IT" dirty="0" smtClean="0"/>
              <a:t>condizione di unicità: esiste al massimo un P</a:t>
            </a:r>
          </a:p>
          <a:p>
            <a:pPr eaLnBrk="1" hangingPunct="1">
              <a:defRPr/>
            </a:pPr>
            <a:r>
              <a:rPr lang="it-IT" dirty="0" smtClean="0"/>
              <a:t>condizione di attribuzione: qualsiasi cosa sia P è anche Q</a:t>
            </a:r>
          </a:p>
          <a:p>
            <a:pPr eaLnBrk="1" hangingPunct="1">
              <a:defRPr/>
            </a:pPr>
            <a:r>
              <a:rPr lang="it-IT" dirty="0" smtClean="0"/>
              <a:t>Tutte e tre le condizioni devono essere soddisfatte affinché «il </a:t>
            </a:r>
            <a:r>
              <a:rPr lang="it-IT" i="1" dirty="0" smtClean="0"/>
              <a:t>P</a:t>
            </a:r>
            <a:r>
              <a:rPr lang="it-IT" dirty="0" smtClean="0"/>
              <a:t> è </a:t>
            </a:r>
            <a:r>
              <a:rPr lang="it-IT" i="1" dirty="0" smtClean="0"/>
              <a:t>Q</a:t>
            </a:r>
            <a:r>
              <a:rPr lang="it-IT" dirty="0" smtClean="0"/>
              <a:t>» sia vero</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4"/>
          <p:cNvSpPr>
            <a:spLocks noGrp="1"/>
          </p:cNvSpPr>
          <p:nvPr>
            <p:ph type="title"/>
          </p:nvPr>
        </p:nvSpPr>
        <p:spPr/>
        <p:txBody>
          <a:bodyPr/>
          <a:lstStyle/>
          <a:p>
            <a:pPr eaLnBrk="1" hangingPunct="1"/>
            <a:r>
              <a:rPr lang="it-IT" smtClean="0"/>
              <a:t>I tre rompicapo di "On denoting"</a:t>
            </a:r>
          </a:p>
        </p:txBody>
      </p:sp>
      <p:sp>
        <p:nvSpPr>
          <p:cNvPr id="18435" name="Segnaposto contenuto 5"/>
          <p:cNvSpPr>
            <a:spLocks noGrp="1"/>
          </p:cNvSpPr>
          <p:nvPr>
            <p:ph idx="1"/>
          </p:nvPr>
        </p:nvSpPr>
        <p:spPr/>
        <p:txBody>
          <a:bodyPr/>
          <a:lstStyle/>
          <a:p>
            <a:pPr eaLnBrk="1" hangingPunct="1"/>
            <a:r>
              <a:rPr lang="it-IT" smtClean="0"/>
              <a:t>Il problema degli esistenziali negativi (già visto)</a:t>
            </a:r>
          </a:p>
          <a:p>
            <a:pPr eaLnBrk="1" hangingPunct="1"/>
            <a:r>
              <a:rPr lang="it-IT" smtClean="0"/>
              <a:t>La difficoltà con la legge del terzo escluso per enunciati "su oggetti inesistenti" (da vedere) </a:t>
            </a:r>
          </a:p>
          <a:p>
            <a:pPr eaLnBrk="1" hangingPunct="1"/>
            <a:r>
              <a:rPr lang="it-IT" smtClean="0"/>
              <a:t>La difficoltà della legge di Leibniz sull'identità (indiscernibilità degli identici) nei contesti intensionali (già visto)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p:txBody>
          <a:bodyPr/>
          <a:lstStyle/>
          <a:p>
            <a:pPr eaLnBrk="1" hangingPunct="1"/>
            <a:r>
              <a:rPr lang="it-IT" smtClean="0"/>
              <a:t>Esistenziali negativi</a:t>
            </a:r>
          </a:p>
        </p:txBody>
      </p:sp>
      <p:sp>
        <p:nvSpPr>
          <p:cNvPr id="19459" name="Segnaposto contenuto 2"/>
          <p:cNvSpPr>
            <a:spLocks noGrp="1"/>
          </p:cNvSpPr>
          <p:nvPr>
            <p:ph idx="1"/>
          </p:nvPr>
        </p:nvSpPr>
        <p:spPr/>
        <p:txBody>
          <a:bodyPr/>
          <a:lstStyle/>
          <a:p>
            <a:pPr eaLnBrk="1" hangingPunct="1"/>
            <a:r>
              <a:rPr lang="it-IT" smtClean="0"/>
              <a:t>il cavallo alato esiste = esiste almeno un cavallo alato ed esiste al massimo un cavallo alato</a:t>
            </a:r>
          </a:p>
          <a:p>
            <a:pPr eaLnBrk="1" hangingPunct="1"/>
            <a:r>
              <a:rPr lang="it-IT" smtClean="0"/>
              <a:t>il cavallo alato non esiste = è falso che: esiste almeno un cavallo alato ed esiste al massimo un cavallo alato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p:txBody>
          <a:bodyPr/>
          <a:lstStyle/>
          <a:p>
            <a:pPr eaLnBrk="1" hangingPunct="1"/>
            <a:r>
              <a:rPr lang="it-IT" smtClean="0"/>
              <a:t>Esistenziali negativi (2)</a:t>
            </a:r>
          </a:p>
        </p:txBody>
      </p:sp>
      <p:sp>
        <p:nvSpPr>
          <p:cNvPr id="20483" name="Segnaposto contenuto 2"/>
          <p:cNvSpPr>
            <a:spLocks noGrp="1"/>
          </p:cNvSpPr>
          <p:nvPr>
            <p:ph idx="1"/>
          </p:nvPr>
        </p:nvSpPr>
        <p:spPr/>
        <p:txBody>
          <a:bodyPr/>
          <a:lstStyle/>
          <a:p>
            <a:pPr eaLnBrk="1" hangingPunct="1"/>
            <a:r>
              <a:rPr lang="it-IT" smtClean="0"/>
              <a:t>Per esprimere la condizione di attribuzione ammetteremo che "esiste" si può anche intendere come esprimente una proprietà banale posseduta da tutti, per esempio, l'essere autoidentico.</a:t>
            </a:r>
          </a:p>
          <a:p>
            <a:pPr eaLnBrk="1" hangingPunct="1"/>
            <a:r>
              <a:rPr lang="it-IT" smtClean="0"/>
              <a:t>Detto questo, possiamo vedere che "il cavallo alato non esiste" si può considerare ambiguo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p:txBody>
          <a:bodyPr rtlCol="0">
            <a:normAutofit fontScale="90000"/>
          </a:bodyPr>
          <a:lstStyle/>
          <a:p>
            <a:pPr eaLnBrk="1" fontAlgn="auto" hangingPunct="1">
              <a:spcAft>
                <a:spcPts val="0"/>
              </a:spcAft>
              <a:defRPr/>
            </a:pPr>
            <a:r>
              <a:rPr lang="it-IT" smtClean="0"/>
              <a:t>Ambiguità degli esistenziali negativi</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Possiamo sintetizzare le condizioni di esistenza e unicità sfruttando l'avverbio "esattamente" ed usando una variabile, "x".</a:t>
            </a:r>
          </a:p>
          <a:p>
            <a:pPr eaLnBrk="1" fontAlgn="auto" hangingPunct="1">
              <a:spcAft>
                <a:spcPts val="0"/>
              </a:spcAft>
              <a:buFont typeface="Arial" pitchFamily="34" charset="0"/>
              <a:buChar char="•"/>
              <a:defRPr/>
            </a:pPr>
            <a:r>
              <a:rPr lang="it-IT" dirty="0" smtClean="0"/>
              <a:t>Ambito ristretto della negazione: esiste esattamente un x che è cavallo alato tale che è falso che x = </a:t>
            </a:r>
            <a:r>
              <a:rPr lang="it-IT" dirty="0" err="1" smtClean="0"/>
              <a:t>x</a:t>
            </a:r>
            <a:r>
              <a:rPr lang="it-IT" dirty="0" smtClean="0"/>
              <a:t> . Secondo questa interpretazione la frase è falsa, addirittura contraddittoria.</a:t>
            </a:r>
          </a:p>
          <a:p>
            <a:pPr eaLnBrk="1" fontAlgn="auto" hangingPunct="1">
              <a:spcAft>
                <a:spcPts val="0"/>
              </a:spcAft>
              <a:buFont typeface="Arial" pitchFamily="34" charset="0"/>
              <a:buChar char="•"/>
              <a:defRPr/>
            </a:pPr>
            <a:r>
              <a:rPr lang="it-IT" dirty="0" smtClean="0"/>
              <a:t>Ambito ampio della negazione: non è vero che: esiste esattamente un x che è cavallo alato tale che x = x. Secondo questa interpretazione la frase è vera.</a:t>
            </a:r>
          </a:p>
          <a:p>
            <a:pPr eaLnBrk="1" fontAlgn="auto" hangingPunct="1">
              <a:spcAft>
                <a:spcPts val="0"/>
              </a:spcAft>
              <a:buFont typeface="Arial" pitchFamily="34" charset="0"/>
              <a:buChar char="•"/>
              <a:defRPr/>
            </a:pP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p:txBody>
          <a:bodyPr/>
          <a:lstStyle/>
          <a:p>
            <a:pPr eaLnBrk="1" hangingPunct="1"/>
            <a:r>
              <a:rPr lang="it-IT" smtClean="0"/>
              <a:t>Legge del terzo escluso</a:t>
            </a:r>
          </a:p>
        </p:txBody>
      </p:sp>
      <p:sp>
        <p:nvSpPr>
          <p:cNvPr id="3" name="Segnaposto contenuto 2"/>
          <p:cNvSpPr>
            <a:spLocks noGrp="1"/>
          </p:cNvSpPr>
          <p:nvPr>
            <p:ph sz="half" idx="1"/>
          </p:nvPr>
        </p:nvSpPr>
        <p:spPr/>
        <p:txBody>
          <a:bodyPr rtlCol="0">
            <a:normAutofit fontScale="77500" lnSpcReduction="20000"/>
          </a:bodyPr>
          <a:lstStyle/>
          <a:p>
            <a:pPr eaLnBrk="1" fontAlgn="auto" hangingPunct="1">
              <a:spcAft>
                <a:spcPts val="0"/>
              </a:spcAft>
              <a:buFont typeface="Arial" pitchFamily="34" charset="0"/>
              <a:buChar char="•"/>
              <a:defRPr/>
            </a:pPr>
            <a:r>
              <a:rPr lang="en-US" dirty="0" smtClean="0"/>
              <a:t>From Russell's "On Denoting":</a:t>
            </a:r>
            <a:br>
              <a:rPr lang="en-US" dirty="0" smtClean="0"/>
            </a:br>
            <a:r>
              <a:rPr lang="en-US" dirty="0" smtClean="0"/>
              <a:t/>
            </a:r>
            <a:br>
              <a:rPr lang="en-US" dirty="0" smtClean="0"/>
            </a:br>
            <a:r>
              <a:rPr lang="en-US" dirty="0" smtClean="0"/>
              <a:t>By the law of excluded middle, either "A is B" or "A is not B" must be true. Hence either "the present King of France is bald" or "the present King of France is not bald" must be true. Yet if we enumerated the things that are bald, and then the things that are not bald, we should not find the present King of France in either list. Hegelians, who love a synthesis, will probably conclude that he wears a wig. </a:t>
            </a:r>
          </a:p>
          <a:p>
            <a:pPr eaLnBrk="1" fontAlgn="auto" hangingPunct="1">
              <a:spcAft>
                <a:spcPts val="0"/>
              </a:spcAft>
              <a:buFont typeface="Arial" pitchFamily="34" charset="0"/>
              <a:buChar char="•"/>
              <a:defRPr/>
            </a:pPr>
            <a:endParaRPr lang="it-IT" dirty="0"/>
          </a:p>
        </p:txBody>
      </p:sp>
      <p:pic>
        <p:nvPicPr>
          <p:cNvPr id="22532" name="Picture 2" descr="C:\Users\utente\Pictures\1810469193_d8eb4b1bb1_m[1].jpg"/>
          <p:cNvPicPr>
            <a:picLocks noGrp="1" noChangeAspect="1" noChangeArrowheads="1"/>
          </p:cNvPicPr>
          <p:nvPr>
            <p:ph sz="half" idx="2"/>
          </p:nvPr>
        </p:nvPicPr>
        <p:blipFill>
          <a:blip r:embed="rId3" cstate="print"/>
          <a:srcRect/>
          <a:stretch>
            <a:fillRect/>
          </a:stretch>
        </p:blipFill>
        <p:spPr>
          <a:xfrm>
            <a:off x="5524500" y="2338388"/>
            <a:ext cx="2286000" cy="3048000"/>
          </a:xfr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p:txBody>
          <a:bodyPr/>
          <a:lstStyle/>
          <a:p>
            <a:pPr eaLnBrk="1" hangingPunct="1"/>
            <a:r>
              <a:rPr lang="it-IT" smtClean="0"/>
              <a:t>Legge del terzo escluso (2)</a:t>
            </a:r>
          </a:p>
        </p:txBody>
      </p:sp>
      <p:sp>
        <p:nvSpPr>
          <p:cNvPr id="23555" name="Segnaposto contenuto 2"/>
          <p:cNvSpPr>
            <a:spLocks noGrp="1"/>
          </p:cNvSpPr>
          <p:nvPr>
            <p:ph idx="1"/>
          </p:nvPr>
        </p:nvSpPr>
        <p:spPr/>
        <p:txBody>
          <a:bodyPr/>
          <a:lstStyle/>
          <a:p>
            <a:pPr eaLnBrk="1" hangingPunct="1"/>
            <a:r>
              <a:rPr lang="it-IT" smtClean="0"/>
              <a:t>Il problema: per questa legge, un enunciato tra (1) e (2) deve essere vero, ma se uno dei due è vero, sembrerebbe che si possa attribuire veridicamente una proprietà ad un oggetto (Frege sacrifica la legge)</a:t>
            </a:r>
          </a:p>
          <a:p>
            <a:pPr eaLnBrk="1" hangingPunct="1"/>
            <a:r>
              <a:rPr lang="it-IT" smtClean="0"/>
              <a:t>(1) l'attuale re di Francia è calvo</a:t>
            </a:r>
          </a:p>
          <a:p>
            <a:pPr eaLnBrk="1" hangingPunct="1"/>
            <a:r>
              <a:rPr lang="it-IT" smtClean="0"/>
              <a:t>(2) l'attuale re di Francia non è calvo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p:txBody>
          <a:bodyPr/>
          <a:lstStyle/>
          <a:p>
            <a:pPr eaLnBrk="1" hangingPunct="1"/>
            <a:r>
              <a:rPr lang="it-IT" smtClean="0"/>
              <a:t>La soluzione</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Applicando la teoria delle descrizioni otteniamo:</a:t>
            </a:r>
          </a:p>
          <a:p>
            <a:pPr eaLnBrk="1" fontAlgn="auto" hangingPunct="1">
              <a:spcAft>
                <a:spcPts val="0"/>
              </a:spcAft>
              <a:buFont typeface="Arial" pitchFamily="34" charset="0"/>
              <a:buChar char="•"/>
              <a:defRPr/>
            </a:pPr>
            <a:r>
              <a:rPr lang="it-IT" dirty="0" smtClean="0"/>
              <a:t>(2a) Non è vero che: esiste esattamente un attuale re di Francia ed è calvo [proposizione vera e che permette di salvare la legge del terzo escluso, senza impegno ad un oggetto inesistente]</a:t>
            </a:r>
          </a:p>
          <a:p>
            <a:pPr eaLnBrk="1" fontAlgn="auto" hangingPunct="1">
              <a:spcAft>
                <a:spcPts val="0"/>
              </a:spcAft>
              <a:buFont typeface="Arial" pitchFamily="34" charset="0"/>
              <a:buChar char="•"/>
              <a:defRPr/>
            </a:pPr>
            <a:r>
              <a:rPr lang="it-IT" dirty="0" smtClean="0"/>
              <a:t>(2r) esiste esattamente un attuale re di Francia e non è calvo [proposizione falsa. NB: la sua negazione è la proposizione vera: Non è vero che: esiste esattamente un attuale re di Francia e non è calvo]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p:txBody>
          <a:bodyPr/>
          <a:lstStyle/>
          <a:p>
            <a:endParaRPr lang="it-IT" smtClean="0"/>
          </a:p>
        </p:txBody>
      </p:sp>
      <p:sp>
        <p:nvSpPr>
          <p:cNvPr id="25603" name="Segnaposto contenuto 2"/>
          <p:cNvSpPr>
            <a:spLocks noGrp="1"/>
          </p:cNvSpPr>
          <p:nvPr>
            <p:ph idx="1"/>
          </p:nvPr>
        </p:nvSpPr>
        <p:spPr/>
        <p:txBody>
          <a:bodyPr/>
          <a:lstStyle/>
          <a:p>
            <a:r>
              <a:rPr lang="it-IT" smtClean="0"/>
              <a:t>Lezioni 17-18</a:t>
            </a:r>
          </a:p>
          <a:p>
            <a:pPr lvl="1"/>
            <a:r>
              <a:rPr lang="it-IT" smtClean="0"/>
              <a:t>19/3/14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p:txBody>
          <a:bodyPr/>
          <a:lstStyle/>
          <a:p>
            <a:endParaRPr lang="it-IT" smtClean="0"/>
          </a:p>
        </p:txBody>
      </p:sp>
      <p:sp>
        <p:nvSpPr>
          <p:cNvPr id="26627" name="Segnaposto contenuto 2"/>
          <p:cNvSpPr>
            <a:spLocks noGrp="1"/>
          </p:cNvSpPr>
          <p:nvPr>
            <p:ph idx="1"/>
          </p:nvPr>
        </p:nvSpPr>
        <p:spPr/>
        <p:txBody>
          <a:bodyPr/>
          <a:lstStyle/>
          <a:p>
            <a:r>
              <a:rPr lang="it-IT" smtClean="0"/>
              <a:t>Esame intermedio: Lunedì 31 marzo, ore 11-12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rtlCol="0">
            <a:normAutofit fontScale="90000"/>
          </a:bodyPr>
          <a:lstStyle/>
          <a:p>
            <a:pPr eaLnBrk="1" fontAlgn="auto" hangingPunct="1">
              <a:spcAft>
                <a:spcPts val="0"/>
              </a:spcAft>
              <a:defRPr/>
            </a:pPr>
            <a:r>
              <a:rPr lang="it-IT" smtClean="0"/>
              <a:t>Trattamento dei contesti intensionali in Russell</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(1) Giovanni crede che la stella della sera appare alla sera</a:t>
            </a:r>
          </a:p>
          <a:p>
            <a:pPr eaLnBrk="1" fontAlgn="auto" hangingPunct="1">
              <a:spcAft>
                <a:spcPts val="0"/>
              </a:spcAft>
              <a:buFont typeface="Arial" pitchFamily="34" charset="0"/>
              <a:buChar char="•"/>
              <a:defRPr/>
            </a:pPr>
            <a:r>
              <a:rPr lang="it-IT" dirty="0" smtClean="0"/>
              <a:t>(2) la stella della sera è la stella del mattino</a:t>
            </a:r>
          </a:p>
          <a:p>
            <a:pPr eaLnBrk="1" fontAlgn="auto" hangingPunct="1">
              <a:spcAft>
                <a:spcPts val="0"/>
              </a:spcAft>
              <a:buFont typeface="Arial" pitchFamily="34" charset="0"/>
              <a:buChar char="•"/>
              <a:defRPr/>
            </a:pPr>
            <a:r>
              <a:rPr lang="it-IT" dirty="0" smtClean="0"/>
              <a:t>LL. se x = y e A, allora A(x/y)</a:t>
            </a:r>
          </a:p>
          <a:p>
            <a:pPr eaLnBrk="1" fontAlgn="auto" hangingPunct="1">
              <a:spcAft>
                <a:spcPts val="0"/>
              </a:spcAft>
              <a:buFont typeface="Arial" pitchFamily="34" charset="0"/>
              <a:buChar char="•"/>
              <a:defRPr/>
            </a:pPr>
            <a:r>
              <a:rPr lang="it-IT" dirty="0" smtClean="0"/>
              <a:t>? (3) Giovanni crede che la stella del mattino appare alla sera</a:t>
            </a:r>
          </a:p>
          <a:p>
            <a:pPr eaLnBrk="1" fontAlgn="auto" hangingPunct="1">
              <a:spcAft>
                <a:spcPts val="0"/>
              </a:spcAft>
              <a:buFont typeface="Arial" pitchFamily="34" charset="0"/>
              <a:buChar char="•"/>
              <a:defRPr/>
            </a:pPr>
            <a:r>
              <a:rPr lang="it-IT" dirty="0" smtClean="0"/>
              <a:t>Secondo Russell non possiamo derivare (3) perché (2) non ha la forma "a = b"</a:t>
            </a:r>
          </a:p>
          <a:p>
            <a:pPr eaLnBrk="1" fontAlgn="auto" hangingPunct="1">
              <a:spcAft>
                <a:spcPts val="0"/>
              </a:spcAft>
              <a:buFont typeface="Arial" pitchFamily="34" charset="0"/>
              <a:buChar char="•"/>
              <a:defRPr/>
            </a:pPr>
            <a:r>
              <a:rPr lang="it-IT" dirty="0" smtClean="0"/>
              <a:t>Infatti applicando la sua teoria delle descrizioni otteniamo:</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olo 1"/>
          <p:cNvSpPr>
            <a:spLocks noGrp="1"/>
          </p:cNvSpPr>
          <p:nvPr>
            <p:ph type="title"/>
          </p:nvPr>
        </p:nvSpPr>
        <p:spPr/>
        <p:txBody>
          <a:bodyPr/>
          <a:lstStyle/>
          <a:p>
            <a:pPr eaLnBrk="1" hangingPunct="1"/>
            <a:r>
              <a:rPr lang="it-IT" smtClean="0"/>
              <a:t>contesti intensionali (cont.)</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2) la stella della sera è la stella del mattino</a:t>
            </a:r>
          </a:p>
          <a:p>
            <a:pPr eaLnBrk="1" fontAlgn="auto" hangingPunct="1">
              <a:spcAft>
                <a:spcPts val="0"/>
              </a:spcAft>
              <a:buFont typeface="Arial" pitchFamily="34" charset="0"/>
              <a:buChar char="•"/>
              <a:defRPr/>
            </a:pPr>
            <a:r>
              <a:rPr lang="it-IT" dirty="0" smtClean="0"/>
              <a:t>(2') esiste esattamente un x che è stella della sera ed x è tale che esiste esattamente un y che è stella del mattino ed è tale che x = y</a:t>
            </a:r>
          </a:p>
          <a:p>
            <a:pPr eaLnBrk="1" fontAlgn="auto" hangingPunct="1">
              <a:spcAft>
                <a:spcPts val="0"/>
              </a:spcAft>
              <a:buFont typeface="Arial" pitchFamily="34" charset="0"/>
              <a:buChar char="•"/>
              <a:defRPr/>
            </a:pPr>
            <a:r>
              <a:rPr lang="it-IT" dirty="0" smtClean="0"/>
              <a:t>Va notato che le regole della logica permettono di derivare, per es., che la stella del mattino è un pianeta da (2') e da </a:t>
            </a:r>
          </a:p>
          <a:p>
            <a:pPr eaLnBrk="1" fontAlgn="auto" hangingPunct="1">
              <a:spcAft>
                <a:spcPts val="0"/>
              </a:spcAft>
              <a:buFont typeface="Arial" pitchFamily="34" charset="0"/>
              <a:buChar char="•"/>
              <a:defRPr/>
            </a:pPr>
            <a:r>
              <a:rPr lang="it-IT" dirty="0" smtClean="0"/>
              <a:t>(4) la stella della sera è un pianeta</a:t>
            </a:r>
          </a:p>
          <a:p>
            <a:pPr eaLnBrk="1" fontAlgn="auto" hangingPunct="1">
              <a:spcAft>
                <a:spcPts val="0"/>
              </a:spcAft>
              <a:buFont typeface="Arial" pitchFamily="34" charset="0"/>
              <a:buChar char="•"/>
              <a:defRPr/>
            </a:pPr>
            <a:r>
              <a:rPr lang="it-IT" dirty="0" smtClean="0"/>
              <a:t>purché (4) sia a sua volta interpretata secondo la teoria </a:t>
            </a:r>
            <a:r>
              <a:rPr lang="it-IT" smtClean="0"/>
              <a:t>delle descrizioni</a:t>
            </a:r>
            <a:endParaRPr lang="it-IT" dirty="0" smtClean="0"/>
          </a:p>
          <a:p>
            <a:pPr eaLnBrk="1" fontAlgn="auto" hangingPunct="1">
              <a:spcAft>
                <a:spcPts val="0"/>
              </a:spcAft>
              <a:buFont typeface="Arial" pitchFamily="34" charset="0"/>
              <a:buChar char="•"/>
              <a:defRPr/>
            </a:pP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p:cNvSpPr>
            <a:spLocks noGrp="1"/>
          </p:cNvSpPr>
          <p:nvPr>
            <p:ph type="title"/>
          </p:nvPr>
        </p:nvSpPr>
        <p:spPr/>
        <p:txBody>
          <a:bodyPr/>
          <a:lstStyle/>
          <a:p>
            <a:pPr eaLnBrk="1" hangingPunct="1"/>
            <a:r>
              <a:rPr lang="it-IT" smtClean="0"/>
              <a:t>Leggi sull'identità</a:t>
            </a:r>
          </a:p>
        </p:txBody>
      </p:sp>
      <p:sp>
        <p:nvSpPr>
          <p:cNvPr id="29699" name="Segnaposto contenuto 2"/>
          <p:cNvSpPr>
            <a:spLocks noGrp="1"/>
          </p:cNvSpPr>
          <p:nvPr>
            <p:ph idx="1"/>
          </p:nvPr>
        </p:nvSpPr>
        <p:spPr/>
        <p:txBody>
          <a:bodyPr/>
          <a:lstStyle/>
          <a:p>
            <a:pPr eaLnBrk="1" hangingPunct="1"/>
            <a:r>
              <a:rPr lang="it-IT" smtClean="0"/>
              <a:t>Autoidentità. x = x</a:t>
            </a:r>
          </a:p>
          <a:p>
            <a:pPr eaLnBrk="1" hangingPunct="1"/>
            <a:r>
              <a:rPr lang="it-IT" smtClean="0"/>
              <a:t>Legge di Leibniz sull'indiscernibilità degli identici</a:t>
            </a:r>
          </a:p>
          <a:p>
            <a:pPr lvl="1" eaLnBrk="1" hangingPunct="1"/>
            <a:r>
              <a:rPr lang="it-IT" smtClean="0"/>
              <a:t>Versione logica che abbiamo utilizzato (trattando dei contesti intensionali), che permette di sostituire un termine "a" con un termine "b" in una frase, dopo aver dichiarato "a = b"</a:t>
            </a:r>
          </a:p>
          <a:p>
            <a:pPr lvl="1" eaLnBrk="1" hangingPunct="1"/>
            <a:r>
              <a:rPr lang="it-IT" smtClean="0"/>
              <a:t>versione ontologica (problematica): se due oggetti sono identici hanno le stesse proprietà</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p:cNvSpPr>
            <a:spLocks noGrp="1"/>
          </p:cNvSpPr>
          <p:nvPr>
            <p:ph type="title"/>
          </p:nvPr>
        </p:nvSpPr>
        <p:spPr/>
        <p:txBody>
          <a:bodyPr/>
          <a:lstStyle/>
          <a:p>
            <a:endParaRPr lang="it-IT" smtClean="0"/>
          </a:p>
        </p:txBody>
      </p:sp>
      <p:sp>
        <p:nvSpPr>
          <p:cNvPr id="3" name="Segnaposto contenuto 2"/>
          <p:cNvSpPr>
            <a:spLocks noGrp="1"/>
          </p:cNvSpPr>
          <p:nvPr>
            <p:ph idx="1"/>
          </p:nvPr>
        </p:nvSpPr>
        <p:spPr/>
        <p:txBody>
          <a:bodyPr/>
          <a:lstStyle/>
          <a:p>
            <a:pPr eaLnBrk="1" hangingPunct="1"/>
            <a:r>
              <a:rPr lang="it-IT" smtClean="0"/>
              <a:t>Legge di Leibniz sull'identità degli indiscernibili (problematica)</a:t>
            </a:r>
          </a:p>
          <a:p>
            <a:pPr lvl="1" eaLnBrk="1" hangingPunct="1"/>
            <a:r>
              <a:rPr lang="it-IT" smtClean="0"/>
              <a:t>Versione logica: Se per ogni enunciato "aperto" A(x) possiamo asserire sia A(x/a) che A(x/b) allora possiamo asserire "a = b"</a:t>
            </a:r>
          </a:p>
          <a:p>
            <a:pPr lvl="1" eaLnBrk="1" hangingPunct="1"/>
            <a:r>
              <a:rPr lang="it-IT" smtClean="0"/>
              <a:t>Versione ontologica: Se due oggetti hanno le stesse proprietà allora sono lo stesso oggetto.</a:t>
            </a:r>
          </a:p>
          <a:p>
            <a:pPr eaLnBrk="1" hangingPunct="1"/>
            <a:r>
              <a:rPr lang="it-IT" smtClean="0"/>
              <a:t>Come morì Leibniz?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p:cNvSpPr>
            <a:spLocks noGrp="1"/>
          </p:cNvSpPr>
          <p:nvPr>
            <p:ph type="title"/>
          </p:nvPr>
        </p:nvSpPr>
        <p:spPr/>
        <p:txBody>
          <a:bodyPr/>
          <a:lstStyle/>
          <a:p>
            <a:pPr eaLnBrk="1" hangingPunct="1"/>
            <a:endParaRPr lang="it-IT" smtClean="0"/>
          </a:p>
        </p:txBody>
      </p:sp>
      <p:sp>
        <p:nvSpPr>
          <p:cNvPr id="29699" name="Segnaposto contenuto 2"/>
          <p:cNvSpPr>
            <a:spLocks noGrp="1"/>
          </p:cNvSpPr>
          <p:nvPr>
            <p:ph idx="1"/>
          </p:nvPr>
        </p:nvSpPr>
        <p:spPr/>
        <p:txBody>
          <a:bodyPr>
            <a:normAutofit fontScale="92500" lnSpcReduction="10000"/>
          </a:bodyPr>
          <a:lstStyle/>
          <a:p>
            <a:pPr eaLnBrk="1" hangingPunct="1">
              <a:defRPr/>
            </a:pPr>
            <a:r>
              <a:rPr lang="it-IT" dirty="0" err="1" smtClean="0"/>
              <a:t>Monadnucleosis</a:t>
            </a:r>
            <a:endParaRPr lang="it-IT" dirty="0" smtClean="0"/>
          </a:p>
          <a:p>
            <a:pPr eaLnBrk="1" hangingPunct="1">
              <a:defRPr/>
            </a:pPr>
            <a:r>
              <a:rPr lang="it-IT" dirty="0" smtClean="0"/>
              <a:t>Ma preferisco questa:</a:t>
            </a:r>
          </a:p>
          <a:p>
            <a:pPr lvl="1" eaLnBrk="1" hangingPunct="1">
              <a:defRPr/>
            </a:pPr>
            <a:r>
              <a:rPr lang="it-IT" dirty="0" smtClean="0"/>
              <a:t>cadde dalla finestra di una monade</a:t>
            </a:r>
          </a:p>
          <a:p>
            <a:pPr eaLnBrk="1" hangingPunct="1">
              <a:defRPr/>
            </a:pPr>
            <a:r>
              <a:rPr lang="it-IT" dirty="0" smtClean="0"/>
              <a:t>Su Russell si danno queste:</a:t>
            </a:r>
          </a:p>
          <a:p>
            <a:pPr lvl="1" eaLnBrk="1" hangingPunct="1">
              <a:defRPr/>
            </a:pPr>
            <a:r>
              <a:rPr lang="it-IT" dirty="0" smtClean="0"/>
              <a:t>si tagliò, radendosi</a:t>
            </a:r>
          </a:p>
          <a:p>
            <a:pPr lvl="1" eaLnBrk="1" hangingPunct="1">
              <a:defRPr/>
            </a:pPr>
            <a:r>
              <a:rPr lang="it-IT" dirty="0" smtClean="0"/>
              <a:t>si perse in un circolo vizioso</a:t>
            </a:r>
          </a:p>
          <a:p>
            <a:pPr eaLnBrk="1" hangingPunct="1">
              <a:defRPr/>
            </a:pPr>
            <a:r>
              <a:rPr lang="it-IT" dirty="0" smtClean="0"/>
              <a:t>Perché?</a:t>
            </a:r>
          </a:p>
          <a:p>
            <a:pPr eaLnBrk="1" hangingPunct="1">
              <a:defRPr/>
            </a:pPr>
            <a:r>
              <a:rPr lang="it-IT" dirty="0" smtClean="0"/>
              <a:t>Su </a:t>
            </a:r>
            <a:r>
              <a:rPr lang="it-IT" dirty="0" err="1" smtClean="0"/>
              <a:t>Ockham</a:t>
            </a:r>
            <a:endParaRPr lang="it-IT" dirty="0" smtClean="0"/>
          </a:p>
          <a:p>
            <a:pPr eaLnBrk="1" hangingPunct="1">
              <a:defRPr/>
            </a:pPr>
            <a:r>
              <a:rPr lang="it-IT" dirty="0" smtClean="0"/>
              <a:t>si rase eccessivamente</a:t>
            </a:r>
          </a:p>
          <a:p>
            <a:pPr eaLnBrk="1" hangingPunct="1">
              <a:defRPr/>
            </a:pPr>
            <a:endParaRPr lang="it-IT"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20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2000"/>
                                        <p:tgtEl>
                                          <p:spTgt spid="29699">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animEffect transition="in" filter="fade">
                                      <p:cBhvr>
                                        <p:cTn id="15" dur="2000"/>
                                        <p:tgtEl>
                                          <p:spTgt spid="296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699">
                                            <p:txEl>
                                              <p:pRg st="3" end="3"/>
                                            </p:txEl>
                                          </p:spTgt>
                                        </p:tgtEl>
                                        <p:attrNameLst>
                                          <p:attrName>style.visibility</p:attrName>
                                        </p:attrNameLst>
                                      </p:cBhvr>
                                      <p:to>
                                        <p:strVal val="visible"/>
                                      </p:to>
                                    </p:set>
                                    <p:animEffect transition="in" filter="fade">
                                      <p:cBhvr>
                                        <p:cTn id="20" dur="2000"/>
                                        <p:tgtEl>
                                          <p:spTgt spid="2969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699">
                                            <p:txEl>
                                              <p:pRg st="4" end="4"/>
                                            </p:txEl>
                                          </p:spTgt>
                                        </p:tgtEl>
                                        <p:attrNameLst>
                                          <p:attrName>style.visibility</p:attrName>
                                        </p:attrNameLst>
                                      </p:cBhvr>
                                      <p:to>
                                        <p:strVal val="visible"/>
                                      </p:to>
                                    </p:set>
                                    <p:animEffect transition="in" filter="fade">
                                      <p:cBhvr>
                                        <p:cTn id="23" dur="2000"/>
                                        <p:tgtEl>
                                          <p:spTgt spid="29699">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699">
                                            <p:txEl>
                                              <p:pRg st="5" end="5"/>
                                            </p:txEl>
                                          </p:spTgt>
                                        </p:tgtEl>
                                        <p:attrNameLst>
                                          <p:attrName>style.visibility</p:attrName>
                                        </p:attrNameLst>
                                      </p:cBhvr>
                                      <p:to>
                                        <p:strVal val="visible"/>
                                      </p:to>
                                    </p:set>
                                    <p:animEffect transition="in" filter="fade">
                                      <p:cBhvr>
                                        <p:cTn id="26" dur="2000"/>
                                        <p:tgtEl>
                                          <p:spTgt spid="2969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699">
                                            <p:txEl>
                                              <p:pRg st="6" end="6"/>
                                            </p:txEl>
                                          </p:spTgt>
                                        </p:tgtEl>
                                        <p:attrNameLst>
                                          <p:attrName>style.visibility</p:attrName>
                                        </p:attrNameLst>
                                      </p:cBhvr>
                                      <p:to>
                                        <p:strVal val="visible"/>
                                      </p:to>
                                    </p:set>
                                    <p:animEffect transition="in" filter="fade">
                                      <p:cBhvr>
                                        <p:cTn id="31" dur="2000"/>
                                        <p:tgtEl>
                                          <p:spTgt spid="29699">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9699">
                                            <p:txEl>
                                              <p:pRg st="7" end="7"/>
                                            </p:txEl>
                                          </p:spTgt>
                                        </p:tgtEl>
                                        <p:attrNameLst>
                                          <p:attrName>style.visibility</p:attrName>
                                        </p:attrNameLst>
                                      </p:cBhvr>
                                      <p:to>
                                        <p:strVal val="visible"/>
                                      </p:to>
                                    </p:set>
                                    <p:animEffect transition="in" filter="fade">
                                      <p:cBhvr>
                                        <p:cTn id="36" dur="2000"/>
                                        <p:tgtEl>
                                          <p:spTgt spid="29699">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699">
                                            <p:txEl>
                                              <p:pRg st="8" end="8"/>
                                            </p:txEl>
                                          </p:spTgt>
                                        </p:tgtEl>
                                        <p:attrNameLst>
                                          <p:attrName>style.visibility</p:attrName>
                                        </p:attrNameLst>
                                      </p:cBhvr>
                                      <p:to>
                                        <p:strVal val="visible"/>
                                      </p:to>
                                    </p:set>
                                    <p:animEffect transition="in" filter="fade">
                                      <p:cBhvr>
                                        <p:cTn id="41" dur="2000"/>
                                        <p:tgtEl>
                                          <p:spTgt spid="296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olo 1"/>
          <p:cNvSpPr>
            <a:spLocks noGrp="1"/>
          </p:cNvSpPr>
          <p:nvPr>
            <p:ph type="title"/>
          </p:nvPr>
        </p:nvSpPr>
        <p:spPr/>
        <p:txBody>
          <a:bodyPr/>
          <a:lstStyle/>
          <a:p>
            <a:pPr eaLnBrk="1" hangingPunct="1"/>
            <a:r>
              <a:rPr lang="it-IT" smtClean="0"/>
              <a:t>Il paradosso di Russell</a:t>
            </a:r>
          </a:p>
        </p:txBody>
      </p:sp>
      <p:sp>
        <p:nvSpPr>
          <p:cNvPr id="3" name="Segnaposto contenuto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it-IT" dirty="0" smtClean="0"/>
              <a:t>classi che non contengono se stesse. </a:t>
            </a:r>
            <a:r>
              <a:rPr lang="it-IT" dirty="0" err="1" smtClean="0"/>
              <a:t>Es</a:t>
            </a:r>
            <a:r>
              <a:rPr lang="it-IT" dirty="0" smtClean="0"/>
              <a:t>: la classe dei cavalli, perché non è un cavallo</a:t>
            </a:r>
          </a:p>
          <a:p>
            <a:pPr eaLnBrk="1" fontAlgn="auto" hangingPunct="1">
              <a:spcAft>
                <a:spcPts val="0"/>
              </a:spcAft>
              <a:buFont typeface="Arial" pitchFamily="34" charset="0"/>
              <a:buChar char="•"/>
              <a:defRPr/>
            </a:pPr>
            <a:r>
              <a:rPr lang="it-IT" dirty="0" smtClean="0"/>
              <a:t>classi che contengono se stesse. Es. la classe delle cose astratte perché è essa stessa astratta</a:t>
            </a:r>
          </a:p>
          <a:p>
            <a:pPr eaLnBrk="1" fontAlgn="auto" hangingPunct="1">
              <a:spcAft>
                <a:spcPts val="0"/>
              </a:spcAft>
              <a:buFont typeface="Arial" pitchFamily="34" charset="0"/>
              <a:buChar char="•"/>
              <a:defRPr/>
            </a:pPr>
            <a:r>
              <a:rPr lang="it-IT" dirty="0" smtClean="0"/>
              <a:t>Sia R la classe di tutte  e soltanto le classi che non contengono se stesse.</a:t>
            </a:r>
          </a:p>
          <a:p>
            <a:pPr eaLnBrk="1" fontAlgn="auto" hangingPunct="1">
              <a:spcAft>
                <a:spcPts val="0"/>
              </a:spcAft>
              <a:buFont typeface="Arial" pitchFamily="34" charset="0"/>
              <a:buChar char="•"/>
              <a:defRPr/>
            </a:pPr>
            <a:r>
              <a:rPr lang="it-IT" dirty="0" smtClean="0"/>
              <a:t>R contiene o no se stessa?</a:t>
            </a:r>
          </a:p>
          <a:p>
            <a:pPr eaLnBrk="1" fontAlgn="auto" hangingPunct="1">
              <a:spcAft>
                <a:spcPts val="0"/>
              </a:spcAft>
              <a:buFont typeface="Arial" pitchFamily="34" charset="0"/>
              <a:buChar char="•"/>
              <a:defRPr/>
            </a:pPr>
            <a:r>
              <a:rPr lang="it-IT" dirty="0" smtClean="0"/>
              <a:t>Se sì, R contiene una classe che contiene se stessa, ossia R, in contrasto con come abbiamo definito R</a:t>
            </a:r>
          </a:p>
          <a:p>
            <a:pPr eaLnBrk="1" fontAlgn="auto" hangingPunct="1">
              <a:spcAft>
                <a:spcPts val="0"/>
              </a:spcAft>
              <a:buFont typeface="Arial" pitchFamily="34" charset="0"/>
              <a:buChar char="•"/>
              <a:defRPr/>
            </a:pPr>
            <a:r>
              <a:rPr lang="it-IT" dirty="0" smtClean="0"/>
              <a:t>Se no, c'è una classe che non contiene se stessa, ossia R,  che manca ad R, contrariamente a come abbiamo definito R</a:t>
            </a:r>
          </a:p>
          <a:p>
            <a:pPr eaLnBrk="1" fontAlgn="auto" hangingPunct="1">
              <a:spcAft>
                <a:spcPts val="0"/>
              </a:spcAft>
              <a:buFont typeface="Arial" pitchFamily="34" charset="0"/>
              <a:buChar char="•"/>
              <a:defRPr/>
            </a:pPr>
            <a:r>
              <a:rPr lang="it-IT" dirty="0" smtClean="0"/>
              <a:t>Si può formulare un analogo paradosso per le proprietà</a:t>
            </a:r>
          </a:p>
          <a:p>
            <a:pPr eaLnBrk="1" fontAlgn="auto" hangingPunct="1">
              <a:spcAft>
                <a:spcPts val="0"/>
              </a:spcAft>
              <a:buFont typeface="Arial" pitchFamily="34" charset="0"/>
              <a:buChar char="•"/>
              <a:defRPr/>
            </a:pP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olo 1"/>
          <p:cNvSpPr>
            <a:spLocks noGrp="1"/>
          </p:cNvSpPr>
          <p:nvPr>
            <p:ph type="title"/>
          </p:nvPr>
        </p:nvSpPr>
        <p:spPr/>
        <p:txBody>
          <a:bodyPr/>
          <a:lstStyle/>
          <a:p>
            <a:pPr eaLnBrk="1" hangingPunct="1"/>
            <a:r>
              <a:rPr lang="it-IT" smtClean="0"/>
              <a:t>La teoria dei tipi</a:t>
            </a:r>
          </a:p>
        </p:txBody>
      </p:sp>
      <p:sp>
        <p:nvSpPr>
          <p:cNvPr id="3" name="Segnaposto contenuto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it-IT" dirty="0" smtClean="0"/>
              <a:t>Le classi sono ordinate gerarchicamente</a:t>
            </a:r>
          </a:p>
          <a:p>
            <a:pPr eaLnBrk="1" fontAlgn="auto" hangingPunct="1">
              <a:spcAft>
                <a:spcPts val="0"/>
              </a:spcAft>
              <a:buFont typeface="Arial" pitchFamily="34" charset="0"/>
              <a:buChar char="•"/>
              <a:defRPr/>
            </a:pPr>
            <a:r>
              <a:rPr lang="it-IT" dirty="0" smtClean="0"/>
              <a:t>Al primo livello (tipo logico), le classi degli individui (enti che non sono classi)</a:t>
            </a:r>
          </a:p>
          <a:p>
            <a:pPr eaLnBrk="1" fontAlgn="auto" hangingPunct="1">
              <a:spcAft>
                <a:spcPts val="0"/>
              </a:spcAft>
              <a:buFont typeface="Arial" pitchFamily="34" charset="0"/>
              <a:buChar char="•"/>
              <a:defRPr/>
            </a:pPr>
            <a:r>
              <a:rPr lang="it-IT" dirty="0" smtClean="0"/>
              <a:t>Al secondo, le classi di individui</a:t>
            </a:r>
          </a:p>
          <a:p>
            <a:pPr eaLnBrk="1" fontAlgn="auto" hangingPunct="1">
              <a:spcAft>
                <a:spcPts val="0"/>
              </a:spcAft>
              <a:buFont typeface="Arial" pitchFamily="34" charset="0"/>
              <a:buChar char="•"/>
              <a:defRPr/>
            </a:pPr>
            <a:r>
              <a:rPr lang="it-IT" dirty="0" smtClean="0"/>
              <a:t>Al terzo le classi di classi del secondo livello</a:t>
            </a:r>
          </a:p>
          <a:p>
            <a:pPr eaLnBrk="1" fontAlgn="auto" hangingPunct="1">
              <a:spcAft>
                <a:spcPts val="0"/>
              </a:spcAft>
              <a:buFont typeface="Arial" pitchFamily="34" charset="0"/>
              <a:buChar char="•"/>
              <a:defRPr/>
            </a:pPr>
            <a:r>
              <a:rPr lang="it-IT" dirty="0" smtClean="0"/>
              <a:t>Viene dunque esclusa a priori la possibilità di una classe che contiene una classe dello stesso livello e quindi è esclusa la possibilità dell'auto-appartenenza</a:t>
            </a:r>
          </a:p>
          <a:p>
            <a:pPr eaLnBrk="1" fontAlgn="auto" hangingPunct="1">
              <a:spcAft>
                <a:spcPts val="0"/>
              </a:spcAft>
              <a:buFont typeface="Arial" pitchFamily="34" charset="0"/>
              <a:buChar char="•"/>
              <a:defRPr/>
            </a:pPr>
            <a:r>
              <a:rPr lang="it-IT" dirty="0" smtClean="0"/>
              <a:t>Per dettagli v. la voce "teoria dei tipi" nell'enciclopedia filosofica Bompiani.</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olo 1"/>
          <p:cNvSpPr>
            <a:spLocks noGrp="1"/>
          </p:cNvSpPr>
          <p:nvPr>
            <p:ph type="title"/>
          </p:nvPr>
        </p:nvSpPr>
        <p:spPr/>
        <p:txBody>
          <a:bodyPr/>
          <a:lstStyle/>
          <a:p>
            <a:r>
              <a:rPr lang="it-IT" dirty="0" smtClean="0"/>
              <a:t>Le critiche di </a:t>
            </a:r>
            <a:r>
              <a:rPr lang="it-IT" dirty="0" smtClean="0"/>
              <a:t>Russell a </a:t>
            </a:r>
            <a:r>
              <a:rPr lang="it-IT" smtClean="0"/>
              <a:t>Meinong</a:t>
            </a:r>
            <a:endParaRPr lang="it-IT" dirty="0" smtClean="0"/>
          </a:p>
        </p:txBody>
      </p:sp>
      <p:sp>
        <p:nvSpPr>
          <p:cNvPr id="3" name="Segnaposto contenuto 2"/>
          <p:cNvSpPr>
            <a:spLocks noGrp="1"/>
          </p:cNvSpPr>
          <p:nvPr>
            <p:ph idx="1"/>
          </p:nvPr>
        </p:nvSpPr>
        <p:spPr/>
        <p:txBody>
          <a:bodyPr>
            <a:normAutofit fontScale="92500" lnSpcReduction="10000"/>
          </a:bodyPr>
          <a:lstStyle/>
          <a:p>
            <a:pPr>
              <a:defRPr/>
            </a:pPr>
            <a:r>
              <a:rPr lang="it-IT" dirty="0" smtClean="0"/>
              <a:t>(R1)	l’ammissione di oggetti impossibili comporta il rifiuto della legge logica di non contraddizione.</a:t>
            </a:r>
          </a:p>
          <a:p>
            <a:pPr>
              <a:defRPr/>
            </a:pPr>
            <a:r>
              <a:rPr lang="it-IT" dirty="0" smtClean="0"/>
              <a:t>(R2)	 L'enunciato "l’esistente quadrato rotondo è esistente" dovrebbe essere considerato vero da </a:t>
            </a:r>
            <a:r>
              <a:rPr lang="it-IT" dirty="0" err="1" smtClean="0"/>
              <a:t>Meinong</a:t>
            </a:r>
            <a:r>
              <a:rPr lang="it-IT" dirty="0" smtClean="0"/>
              <a:t>.</a:t>
            </a:r>
          </a:p>
          <a:p>
            <a:pPr>
              <a:defRPr/>
            </a:pPr>
            <a:r>
              <a:rPr lang="it-IT" dirty="0" smtClean="0"/>
              <a:t>(R3) Date queste difficoltà, e dal momento che la teoria delle descrizioni ci spiega come fare a meno di oggetti inesistenti</a:t>
            </a:r>
            <a:r>
              <a:rPr lang="it-IT" smtClean="0"/>
              <a:t>, è </a:t>
            </a:r>
            <a:r>
              <a:rPr lang="it-IT" dirty="0" smtClean="0"/>
              <a:t>meglio negare che vi siano oggetti inesistenti.</a:t>
            </a:r>
          </a:p>
          <a:p>
            <a:pPr>
              <a:defRPr/>
            </a:pP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p:txBody>
          <a:bodyPr rtlCol="0">
            <a:normAutofit fontScale="90000"/>
          </a:bodyPr>
          <a:lstStyle/>
          <a:p>
            <a:pPr eaLnBrk="1" fontAlgn="auto" hangingPunct="1">
              <a:spcAft>
                <a:spcPts val="0"/>
              </a:spcAft>
              <a:defRPr/>
            </a:pPr>
            <a:r>
              <a:rPr lang="it-IT" smtClean="0"/>
              <a:t>Problemi per la teoria delle descrizioni</a:t>
            </a:r>
          </a:p>
        </p:txBody>
      </p:sp>
      <p:sp>
        <p:nvSpPr>
          <p:cNvPr id="3" name="Segnaposto contenuto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it-IT" dirty="0" smtClean="0"/>
              <a:t>La montagna d'oro è d'oro</a:t>
            </a:r>
          </a:p>
          <a:p>
            <a:pPr eaLnBrk="1" fontAlgn="auto" hangingPunct="1">
              <a:spcAft>
                <a:spcPts val="0"/>
              </a:spcAft>
              <a:buFont typeface="Arial" pitchFamily="34" charset="0"/>
              <a:buChar char="•"/>
              <a:defRPr/>
            </a:pPr>
            <a:r>
              <a:rPr lang="it-IT" dirty="0" smtClean="0"/>
              <a:t>La montagna d'oro è possibile</a:t>
            </a:r>
          </a:p>
          <a:p>
            <a:pPr eaLnBrk="1" fontAlgn="auto" hangingPunct="1">
              <a:spcAft>
                <a:spcPts val="0"/>
              </a:spcAft>
              <a:buFont typeface="Arial" pitchFamily="34" charset="0"/>
              <a:buChar char="•"/>
              <a:defRPr/>
            </a:pPr>
            <a:r>
              <a:rPr lang="it-IT" dirty="0" smtClean="0"/>
              <a:t>Il quadrato rotondo è impossibile</a:t>
            </a:r>
          </a:p>
          <a:p>
            <a:pPr eaLnBrk="1" fontAlgn="auto" hangingPunct="1">
              <a:spcAft>
                <a:spcPts val="0"/>
              </a:spcAft>
              <a:buFont typeface="Arial" pitchFamily="34" charset="0"/>
              <a:buChar char="•"/>
              <a:defRPr/>
            </a:pPr>
            <a:r>
              <a:rPr lang="it-IT" dirty="0" smtClean="0"/>
              <a:t>Pinocchio è un oggetto fittizio</a:t>
            </a:r>
          </a:p>
          <a:p>
            <a:pPr eaLnBrk="1" fontAlgn="auto" hangingPunct="1">
              <a:spcAft>
                <a:spcPts val="0"/>
              </a:spcAft>
              <a:buFont typeface="Arial" pitchFamily="34" charset="0"/>
              <a:buChar char="•"/>
              <a:defRPr/>
            </a:pPr>
            <a:r>
              <a:rPr lang="it-IT" dirty="0" smtClean="0"/>
              <a:t>Pinocchio è più famoso di Cenerentola</a:t>
            </a:r>
          </a:p>
          <a:p>
            <a:pPr eaLnBrk="1" fontAlgn="auto" hangingPunct="1">
              <a:spcAft>
                <a:spcPts val="0"/>
              </a:spcAft>
              <a:buFont typeface="Arial" pitchFamily="34" charset="0"/>
              <a:buChar char="•"/>
              <a:defRPr/>
            </a:pPr>
            <a:r>
              <a:rPr lang="it-IT" dirty="0" err="1" smtClean="0"/>
              <a:t>Polifemo</a:t>
            </a:r>
            <a:r>
              <a:rPr lang="it-IT" dirty="0" smtClean="0"/>
              <a:t> è più alto di Napolitano</a:t>
            </a:r>
          </a:p>
          <a:p>
            <a:pPr eaLnBrk="1" fontAlgn="auto" hangingPunct="1">
              <a:spcAft>
                <a:spcPts val="0"/>
              </a:spcAft>
              <a:buFont typeface="Arial" pitchFamily="34" charset="0"/>
              <a:buChar char="•"/>
              <a:defRPr/>
            </a:pPr>
            <a:r>
              <a:rPr lang="it-IT" dirty="0" smtClean="0"/>
              <a:t>Tom crede che un fantasma ha urlato nella notte e John ritiene che esso sia prigioniero di </a:t>
            </a:r>
            <a:r>
              <a:rPr lang="it-IT" smtClean="0"/>
              <a:t>un incantesimo</a:t>
            </a:r>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TotalTime>
  <Words>1503</Words>
  <Application>Microsoft Office PowerPoint</Application>
  <PresentationFormat>Presentazione su schermo (4:3)</PresentationFormat>
  <Paragraphs>184</Paragraphs>
  <Slides>33</Slides>
  <Notes>33</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Tema di Office</vt:lpstr>
      <vt:lpstr>Diapositiva 1</vt:lpstr>
      <vt:lpstr>Esame intermedio</vt:lpstr>
      <vt:lpstr>Digressione sulla tesi dell'intenzionalità</vt:lpstr>
      <vt:lpstr>Digressione sulla tesi dell'intenzionalità (cont.)</vt:lpstr>
      <vt:lpstr>Principio d'indifferenza</vt:lpstr>
      <vt:lpstr>Il principio d'indipendenza</vt:lpstr>
      <vt:lpstr>La libertà d'assunzione</vt:lpstr>
      <vt:lpstr>Tesi semantiche</vt:lpstr>
      <vt:lpstr>Fil. Ling. 13-14</vt:lpstr>
      <vt:lpstr>Che direbbe Meinong su questi enunciati</vt:lpstr>
      <vt:lpstr>Torniamo a Russell ...</vt:lpstr>
      <vt:lpstr>la teoria delle descrizioni in sintesi</vt:lpstr>
      <vt:lpstr>la teoria delle descrizioni in sintesi (cont.)</vt:lpstr>
      <vt:lpstr>Diapositiva 14</vt:lpstr>
      <vt:lpstr>Le 3 condizioni</vt:lpstr>
      <vt:lpstr>I tre rompicapo di "On denoting"</vt:lpstr>
      <vt:lpstr>Esistenziali negativi</vt:lpstr>
      <vt:lpstr>Esistenziali negativi (2)</vt:lpstr>
      <vt:lpstr>Ambiguità degli esistenziali negativi</vt:lpstr>
      <vt:lpstr>Legge del terzo escluso</vt:lpstr>
      <vt:lpstr>Legge del terzo escluso (2)</vt:lpstr>
      <vt:lpstr>La soluzione</vt:lpstr>
      <vt:lpstr>Diapositiva 23</vt:lpstr>
      <vt:lpstr>Diapositiva 24</vt:lpstr>
      <vt:lpstr>Trattamento dei contesti intensionali in Russell</vt:lpstr>
      <vt:lpstr>contesti intensionali (cont.)</vt:lpstr>
      <vt:lpstr>Leggi sull'identità</vt:lpstr>
      <vt:lpstr>Diapositiva 28</vt:lpstr>
      <vt:lpstr>Diapositiva 29</vt:lpstr>
      <vt:lpstr>Il paradosso di Russell</vt:lpstr>
      <vt:lpstr>La teoria dei tipi</vt:lpstr>
      <vt:lpstr>Le critiche di Russell a Meinong</vt:lpstr>
      <vt:lpstr>Problemi per la teoria delle descrizioni</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Alexius Meinong</dc:title>
  <dc:creator>Francesco Orilia</dc:creator>
  <cp:lastModifiedBy>Francesco Orilia</cp:lastModifiedBy>
  <cp:revision>16</cp:revision>
  <dcterms:created xsi:type="dcterms:W3CDTF">2011-02-27T14:47:40Z</dcterms:created>
  <dcterms:modified xsi:type="dcterms:W3CDTF">2014-03-24T05:16:43Z</dcterms:modified>
</cp:coreProperties>
</file>