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06" r:id="rId3"/>
    <p:sldId id="305" r:id="rId4"/>
    <p:sldId id="295" r:id="rId5"/>
    <p:sldId id="258" r:id="rId6"/>
    <p:sldId id="261" r:id="rId7"/>
    <p:sldId id="257" r:id="rId8"/>
    <p:sldId id="308" r:id="rId9"/>
    <p:sldId id="259" r:id="rId10"/>
    <p:sldId id="310" r:id="rId11"/>
    <p:sldId id="311" r:id="rId12"/>
    <p:sldId id="260" r:id="rId13"/>
    <p:sldId id="296" r:id="rId14"/>
    <p:sldId id="312" r:id="rId15"/>
    <p:sldId id="297" r:id="rId16"/>
    <p:sldId id="298" r:id="rId17"/>
    <p:sldId id="276" r:id="rId18"/>
    <p:sldId id="269" r:id="rId1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C3960E-C700-455B-971C-15E8D934F21E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39F240-22D3-495B-9139-38E34B676E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922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547A6E-09AB-4439-BA83-23F0B2B8D4D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39F240-22D3-495B-9139-38E34B676E6B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FE456B-4CB7-4D97-A4E8-E0EAE6C46324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53418B-656A-4F64-8763-0883DC46E0BA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126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FBBDF6-6C66-44ED-9F7B-440FFE1176C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331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2BB4F7-C097-4686-A260-B40BB3BD0A5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FDFD58-24A1-4A66-9CEF-BF49EF86C37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39F240-22D3-495B-9139-38E34B676E6B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22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C52978-C145-4BAE-9E14-4FFCDC58B8E7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39F240-22D3-495B-9139-38E34B676E6B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39F240-22D3-495B-9139-38E34B676E6B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43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C5A6B8-A862-49AC-B154-D74F4089000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1261D6-88A2-4593-9908-B95E5F0A86E7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39F240-22D3-495B-9139-38E34B676E6B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6C1C1C-5BD7-4800-852A-BC9015FE8664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018843-954E-4199-8980-58E3CCEFC02A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AB9C48-4897-4A6B-84A5-ABCD1DC3364E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7D0FEC-B010-4082-8BF9-B3272316D340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E4B02-30F0-46A3-80D0-76C7E5FD77B1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791D-8EF9-4DF1-9CD2-DB3E43337B4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6AD93-AD8F-41CB-8B84-6C8D013E1334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436B6-4D56-4986-85AB-D1EA86523F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C7805-E87F-496B-8FFC-30F9141025FE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C87EE-5021-4C1A-9F06-51D1F801DEA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23730-A8F9-411E-AFE0-193443F9670C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9E1CA-7C57-4B5E-B305-E418FAE944E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78862-DA24-440C-9D38-5EB03880F2B2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8AA31-5B43-457B-8A62-7D4911B977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F3881-052C-4622-978A-2E18A36C3BA1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7C1D3-0127-4202-AA4E-6604F18077C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946F5-64FE-40A4-A2AD-AB07BF30CD85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89010-F4B5-45AF-87FB-9EBC2FF140F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FFB05-1A89-4795-8D6C-B5CD175C01C7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6A71C-35E1-4857-9C0B-46777AA0673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0322-A773-4221-9BE8-91442F1EEDE1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37504-DB36-4F62-87CA-3E45716419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0C10D-20E9-4A07-96EA-1608137765EA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17CAD-0875-43CA-AC9F-0D1E221D1DD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D64C9-1897-42DE-9568-EEE1593D8FB7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277AB-727D-4345-A5E9-9C72AA70746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47B542-3456-49D5-B6DF-A17BCCACB3FC}" type="datetimeFigureOut">
              <a:rPr lang="it-IT"/>
              <a:pPr>
                <a:defRPr/>
              </a:pPr>
              <a:t>02/03/2014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86B554-73E1-4B48-BC96-6B1A2E217C4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it.wikipedia.org/wiki/1925" TargetMode="External"/><Relationship Id="rId13" Type="http://schemas.openxmlformats.org/officeDocument/2006/relationships/hyperlink" Target="http://it.wikipedia.org/wiki/Logica_matematica" TargetMode="External"/><Relationship Id="rId3" Type="http://schemas.openxmlformats.org/officeDocument/2006/relationships/hyperlink" Target="http://it.wikipedia.org/wiki/Wismar" TargetMode="External"/><Relationship Id="rId7" Type="http://schemas.openxmlformats.org/officeDocument/2006/relationships/hyperlink" Target="http://it.wikipedia.org/wiki/26_luglio" TargetMode="External"/><Relationship Id="rId12" Type="http://schemas.openxmlformats.org/officeDocument/2006/relationships/hyperlink" Target="http://it.wikipedia.org/wiki/Germani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/index.php?title=Bad_Kleinen&amp;action=edit&amp;redlink=1" TargetMode="External"/><Relationship Id="rId11" Type="http://schemas.openxmlformats.org/officeDocument/2006/relationships/hyperlink" Target="http://it.wikipedia.org/wiki/Filosofo" TargetMode="External"/><Relationship Id="rId5" Type="http://schemas.openxmlformats.org/officeDocument/2006/relationships/hyperlink" Target="http://it.wikipedia.org/wiki/1848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://it.wikipedia.org/wiki/Logica" TargetMode="External"/><Relationship Id="rId4" Type="http://schemas.openxmlformats.org/officeDocument/2006/relationships/hyperlink" Target="http://it.wikipedia.org/wiki/8_novembre" TargetMode="External"/><Relationship Id="rId9" Type="http://schemas.openxmlformats.org/officeDocument/2006/relationships/hyperlink" Target="http://it.wikipedia.org/wiki/Matematico" TargetMode="External"/><Relationship Id="rId14" Type="http://schemas.openxmlformats.org/officeDocument/2006/relationships/hyperlink" Target="http://it.wikipedia.org/wiki/Filosofia_analitica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dirty="0" err="1" smtClean="0"/>
              <a:t>Lezz</a:t>
            </a:r>
            <a:r>
              <a:rPr lang="it-IT" dirty="0" smtClean="0"/>
              <a:t>. </a:t>
            </a:r>
            <a:r>
              <a:rPr lang="it-IT" dirty="0" smtClean="0"/>
              <a:t>4-6</a:t>
            </a:r>
            <a:endParaRPr lang="it-IT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Filosofia del linguaggio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2013-14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Semestre II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Prof. F. Orilia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13-14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Lezione 4</a:t>
            </a:r>
          </a:p>
          <a:p>
            <a:r>
              <a:rPr lang="it-IT" dirty="0" smtClean="0"/>
              <a:t>24/2/14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type</a:t>
            </a:r>
            <a:r>
              <a:rPr lang="it-IT" dirty="0" smtClean="0"/>
              <a:t> vs. </a:t>
            </a:r>
            <a:r>
              <a:rPr lang="it-IT" dirty="0" err="1" smtClean="0"/>
              <a:t>token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terminologia risale a </a:t>
            </a:r>
            <a:r>
              <a:rPr lang="it-IT" dirty="0" err="1" smtClean="0"/>
              <a:t>Peirce</a:t>
            </a:r>
            <a:endParaRPr lang="it-IT" dirty="0" smtClean="0"/>
          </a:p>
          <a:p>
            <a:r>
              <a:rPr lang="it-IT" dirty="0" smtClean="0"/>
              <a:t>Tipo</a:t>
            </a:r>
          </a:p>
          <a:p>
            <a:r>
              <a:rPr lang="it-IT" dirty="0" smtClean="0"/>
              <a:t>Occorrenza, replica</a:t>
            </a:r>
          </a:p>
          <a:p>
            <a:r>
              <a:rPr lang="it-IT" dirty="0" smtClean="0"/>
              <a:t>cane,</a:t>
            </a:r>
            <a:r>
              <a:rPr lang="it-IT" dirty="0" smtClean="0">
                <a:latin typeface="Rage Italic" pitchFamily="66" charset="0"/>
              </a:rPr>
              <a:t> </a:t>
            </a:r>
            <a:r>
              <a:rPr lang="it-IT" dirty="0" err="1" smtClean="0">
                <a:latin typeface="Rage Italic" pitchFamily="66" charset="0"/>
              </a:rPr>
              <a:t>cane</a:t>
            </a:r>
            <a:r>
              <a:rPr lang="it-IT" dirty="0" smtClean="0"/>
              <a:t>, </a:t>
            </a:r>
            <a:r>
              <a:rPr lang="it-IT" dirty="0" smtClean="0">
                <a:latin typeface="Bauhaus 93" pitchFamily="82" charset="0"/>
              </a:rPr>
              <a:t>cane</a:t>
            </a:r>
            <a:r>
              <a:rPr lang="it-IT" dirty="0" smtClean="0"/>
              <a:t>, </a:t>
            </a:r>
            <a:r>
              <a:rPr lang="it-IT" dirty="0" err="1" smtClean="0"/>
              <a:t>CANE</a:t>
            </a:r>
            <a:endParaRPr lang="it-IT" dirty="0" smtClean="0"/>
          </a:p>
          <a:p>
            <a:r>
              <a:rPr lang="it-IT" dirty="0" smtClean="0"/>
              <a:t>Tipi </a:t>
            </a:r>
            <a:r>
              <a:rPr lang="it-IT" smtClean="0"/>
              <a:t>e universali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mtClean="0"/>
              <a:t>Cenni di logica</a:t>
            </a:r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Frege</a:t>
            </a:r>
          </a:p>
        </p:txBody>
      </p:sp>
      <p:sp>
        <p:nvSpPr>
          <p:cNvPr id="1843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b="1" smtClean="0"/>
              <a:t>Friedrich Ludwig Gottlob Frege</a:t>
            </a:r>
            <a:r>
              <a:rPr lang="it-IT" smtClean="0"/>
              <a:t> (</a:t>
            </a:r>
            <a:r>
              <a:rPr lang="it-IT" smtClean="0">
                <a:hlinkClick r:id="rId3" tooltip="Wismar"/>
              </a:rPr>
              <a:t>Wismar</a:t>
            </a:r>
            <a:r>
              <a:rPr lang="it-IT" smtClean="0"/>
              <a:t>, </a:t>
            </a:r>
            <a:r>
              <a:rPr lang="it-IT" smtClean="0">
                <a:hlinkClick r:id="rId4" tooltip="8 novembre"/>
              </a:rPr>
              <a:t>8 novembre</a:t>
            </a:r>
            <a:r>
              <a:rPr lang="it-IT" smtClean="0"/>
              <a:t> </a:t>
            </a:r>
            <a:r>
              <a:rPr lang="it-IT" smtClean="0">
                <a:hlinkClick r:id="rId5" tooltip="1848"/>
              </a:rPr>
              <a:t>1848</a:t>
            </a:r>
            <a:r>
              <a:rPr lang="it-IT" smtClean="0"/>
              <a:t> – </a:t>
            </a:r>
            <a:r>
              <a:rPr lang="it-IT" smtClean="0">
                <a:hlinkClick r:id="rId6" tooltip="Bad Kleinen (pagina inesistente)"/>
              </a:rPr>
              <a:t>Bad Kleinen</a:t>
            </a:r>
            <a:r>
              <a:rPr lang="it-IT" smtClean="0"/>
              <a:t>, </a:t>
            </a:r>
            <a:r>
              <a:rPr lang="it-IT" smtClean="0">
                <a:hlinkClick r:id="rId7" tooltip="26 luglio"/>
              </a:rPr>
              <a:t>26 luglio</a:t>
            </a:r>
            <a:r>
              <a:rPr lang="it-IT" smtClean="0"/>
              <a:t> </a:t>
            </a:r>
            <a:r>
              <a:rPr lang="it-IT" smtClean="0">
                <a:hlinkClick r:id="rId8" tooltip="1925"/>
              </a:rPr>
              <a:t>1925</a:t>
            </a:r>
            <a:r>
              <a:rPr lang="it-IT" smtClean="0"/>
              <a:t>) è stato un </a:t>
            </a:r>
            <a:r>
              <a:rPr lang="it-IT" smtClean="0">
                <a:hlinkClick r:id="rId9" tooltip="Matematico"/>
              </a:rPr>
              <a:t>matematico</a:t>
            </a:r>
            <a:r>
              <a:rPr lang="it-IT" smtClean="0"/>
              <a:t>, </a:t>
            </a:r>
            <a:r>
              <a:rPr lang="it-IT" smtClean="0">
                <a:hlinkClick r:id="rId10" tooltip="Logica"/>
              </a:rPr>
              <a:t>logico</a:t>
            </a:r>
            <a:r>
              <a:rPr lang="it-IT" smtClean="0"/>
              <a:t> e </a:t>
            </a:r>
            <a:r>
              <a:rPr lang="it-IT" smtClean="0">
                <a:hlinkClick r:id="rId11" tooltip="Filosofo"/>
              </a:rPr>
              <a:t>filosofo</a:t>
            </a:r>
            <a:r>
              <a:rPr lang="it-IT" smtClean="0"/>
              <a:t> </a:t>
            </a:r>
            <a:r>
              <a:rPr lang="it-IT" smtClean="0">
                <a:hlinkClick r:id="rId12" tooltip="Germania"/>
              </a:rPr>
              <a:t>tedesco</a:t>
            </a:r>
            <a:r>
              <a:rPr lang="it-IT" smtClean="0"/>
              <a:t>, padre della </a:t>
            </a:r>
            <a:r>
              <a:rPr lang="it-IT" smtClean="0">
                <a:hlinkClick r:id="rId13" tooltip="Logica matematica"/>
              </a:rPr>
              <a:t>logica matematica</a:t>
            </a:r>
            <a:r>
              <a:rPr lang="it-IT" smtClean="0"/>
              <a:t> moderna e della </a:t>
            </a:r>
            <a:r>
              <a:rPr lang="it-IT" smtClean="0">
                <a:hlinkClick r:id="rId14" tooltip="Filosofia analitica"/>
              </a:rPr>
              <a:t>filosofia analitica</a:t>
            </a:r>
            <a:r>
              <a:rPr lang="it-IT" smtClean="0"/>
              <a:t>.</a:t>
            </a:r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</p:txBody>
      </p:sp>
      <p:pic>
        <p:nvPicPr>
          <p:cNvPr id="18436" name="Picture 2" descr="C:\Users\utente\Pictures\frege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86125" y="4214813"/>
            <a:ext cx="1928813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>Il sogno di </a:t>
            </a:r>
            <a:r>
              <a:rPr lang="it-IT" dirty="0" err="1" smtClean="0"/>
              <a:t>Leibniz</a:t>
            </a:r>
            <a:r>
              <a:rPr lang="it-IT" dirty="0" smtClean="0"/>
              <a:t> (1646-1716)</a:t>
            </a:r>
            <a:br>
              <a:rPr lang="it-IT" dirty="0" smtClean="0"/>
            </a:br>
            <a:endParaRPr lang="it-IT" dirty="0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Una caratteristica della ragione, mediante la quale le verità, in qualsiasi dominio, si presenterebbero alla ragione in virtù di un metodo di calcolo come nell’aritmetica e nell’algebra, purché essa si sottoponga al corso della deduzione. Di conseguenza, quando sorgeranno controversie fra due filosofi, non sarà più necessaria una discussione, come [non lo è] fra due calcolatori. Sarà sufficiente, infatti, che essi prendano in mano le penne, si siedano di fronte agli abachi e (se così piace, su invito di un amico) si dicano l’un l’altro: </a:t>
            </a:r>
            <a:r>
              <a:rPr lang="it-IT" dirty="0" err="1" smtClean="0"/>
              <a:t>Calculemus</a:t>
            </a:r>
            <a:r>
              <a:rPr lang="it-IT" dirty="0" smtClean="0"/>
              <a:t>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solidFill>
                  <a:srgbClr val="FF0000"/>
                </a:solidFill>
              </a:rPr>
              <a:t>Frege in qualche modo cerca di realizzare il sogno di </a:t>
            </a:r>
            <a:r>
              <a:rPr lang="it-IT" dirty="0" err="1" smtClean="0">
                <a:solidFill>
                  <a:srgbClr val="FF0000"/>
                </a:solidFill>
              </a:rPr>
              <a:t>Leibniz</a:t>
            </a:r>
            <a:r>
              <a:rPr lang="it-IT" dirty="0" smtClean="0">
                <a:solidFill>
                  <a:srgbClr val="FF0000"/>
                </a:solidFill>
              </a:rPr>
              <a:t>, ma deve scontrarsi con due grossi problemi: </a:t>
            </a:r>
            <a:r>
              <a:rPr lang="it-IT" u="sng" dirty="0" smtClean="0">
                <a:solidFill>
                  <a:srgbClr val="FF0000"/>
                </a:solidFill>
              </a:rPr>
              <a:t>contesti intensionali</a:t>
            </a:r>
            <a:r>
              <a:rPr lang="it-IT" dirty="0" smtClean="0">
                <a:solidFill>
                  <a:srgbClr val="FF0000"/>
                </a:solidFill>
              </a:rPr>
              <a:t> e </a:t>
            </a:r>
            <a:r>
              <a:rPr lang="it-IT" u="sng" dirty="0" smtClean="0">
                <a:solidFill>
                  <a:srgbClr val="FF0000"/>
                </a:solidFill>
              </a:rPr>
              <a:t>paradosso di Russell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Argomentazioni</a:t>
            </a:r>
          </a:p>
        </p:txBody>
      </p:sp>
      <p:sp>
        <p:nvSpPr>
          <p:cNvPr id="2048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Deduttive (la verità delle premesse garantisce la verità della conclusione)</a:t>
            </a:r>
          </a:p>
          <a:p>
            <a:pPr eaLnBrk="1" hangingPunct="1"/>
            <a:r>
              <a:rPr lang="it-IT" smtClean="0"/>
              <a:t>Induttive (la verità delle premesse NON garantisce la verità della conclusione)</a:t>
            </a:r>
          </a:p>
          <a:p>
            <a:pPr eaLnBrk="1" hangingPunct="1"/>
            <a:r>
              <a:rPr lang="it-IT" smtClean="0"/>
              <a:t>analisi delle argomentazioni deduttive e analisi del linguaggio vanno di pari passo in Frege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5</a:t>
            </a:r>
          </a:p>
          <a:p>
            <a:r>
              <a:rPr lang="it-IT" smtClean="0"/>
              <a:t>25/2/14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Logica del prim'ordine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Viene elaborata da Frege nella sua analisi delle argomentazioni deduttive più fondamentali, quelle basate sui "connettivi proposizionali" e i "quantificatori"</a:t>
            </a:r>
            <a:endParaRPr lang="it-IT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Si utilizza un linguaggio formale privo di ambiguità sintattiche, per non correre il rischio che un enunciato sia interpretato in modo diverso nel passare dalle premesse alla conclusione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i="1" dirty="0" smtClean="0"/>
              <a:t>P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</a:t>
            </a:r>
            <a:r>
              <a:rPr lang="it-IT" dirty="0" smtClean="0"/>
              <a:t> (</a:t>
            </a:r>
            <a:r>
              <a:rPr lang="it-IT" i="1" dirty="0" smtClean="0"/>
              <a:t>Q</a:t>
            </a:r>
            <a:r>
              <a:rPr lang="it-IT" dirty="0" smtClean="0"/>
              <a:t> &amp; </a:t>
            </a:r>
            <a:r>
              <a:rPr lang="it-IT" i="1" dirty="0" smtClean="0"/>
              <a:t>R</a:t>
            </a:r>
            <a:r>
              <a:rPr lang="it-IT" dirty="0" smtClean="0"/>
              <a:t>) versus (</a:t>
            </a:r>
            <a:r>
              <a:rPr lang="it-IT" i="1" dirty="0" smtClean="0"/>
              <a:t>P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</a:t>
            </a:r>
            <a:r>
              <a:rPr lang="it-IT" dirty="0" smtClean="0"/>
              <a:t> </a:t>
            </a:r>
            <a:r>
              <a:rPr lang="it-IT" i="1" dirty="0" smtClean="0"/>
              <a:t>Q</a:t>
            </a:r>
            <a:r>
              <a:rPr lang="it-IT" dirty="0" smtClean="0"/>
              <a:t>) &amp; </a:t>
            </a:r>
            <a:r>
              <a:rPr lang="it-IT" i="1" dirty="0" smtClean="0"/>
              <a:t>R</a:t>
            </a:r>
            <a:endParaRPr lang="it-IT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ambiguità lessicale vs. ambiguità sintattica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enunciato vs. proposizione (pensiero)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Enunciati atomici e molecolari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Napolitano è italiano</a:t>
            </a:r>
          </a:p>
          <a:p>
            <a:r>
              <a:rPr lang="it-IT" dirty="0" smtClean="0"/>
              <a:t>In</a:t>
            </a:r>
          </a:p>
          <a:p>
            <a:r>
              <a:rPr lang="it-IT" dirty="0" smtClean="0"/>
              <a:t>Napolitano è un presidente</a:t>
            </a:r>
          </a:p>
          <a:p>
            <a:r>
              <a:rPr lang="it-IT" dirty="0" err="1" smtClean="0"/>
              <a:t>Pn</a:t>
            </a:r>
            <a:endParaRPr lang="it-IT" dirty="0" smtClean="0"/>
          </a:p>
          <a:p>
            <a:r>
              <a:rPr lang="it-IT" dirty="0" smtClean="0"/>
              <a:t>Romeo ama Giulietta</a:t>
            </a:r>
          </a:p>
          <a:p>
            <a:r>
              <a:rPr lang="it-IT" dirty="0" smtClean="0"/>
              <a:t>Arg</a:t>
            </a:r>
          </a:p>
          <a:p>
            <a:r>
              <a:rPr lang="it-IT" dirty="0" smtClean="0"/>
              <a:t>se Napolitano è italiano allora Romeo ama Giulietta</a:t>
            </a:r>
          </a:p>
          <a:p>
            <a:r>
              <a:rPr lang="it-IT" dirty="0" smtClean="0"/>
              <a:t>In 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 Arg</a:t>
            </a:r>
          </a:p>
          <a:p>
            <a:r>
              <a:rPr lang="it-IT" dirty="0" smtClean="0"/>
              <a:t>In &amp; Arg</a:t>
            </a:r>
          </a:p>
          <a:p>
            <a:r>
              <a:rPr lang="it-IT" dirty="0" smtClean="0"/>
              <a:t>In </a:t>
            </a:r>
            <a:r>
              <a:rPr lang="it-IT" dirty="0" smtClean="0">
                <a:sym typeface="Symbol"/>
              </a:rPr>
              <a:t>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Arg</a:t>
            </a:r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Napolitano </a:t>
            </a:r>
            <a:r>
              <a:rPr lang="it-IT" dirty="0" smtClean="0"/>
              <a:t>è italiano e </a:t>
            </a:r>
            <a:r>
              <a:rPr lang="it-IT" dirty="0" smtClean="0"/>
              <a:t>Romeo </a:t>
            </a:r>
            <a:r>
              <a:rPr lang="it-IT" dirty="0" smtClean="0"/>
              <a:t>non ama </a:t>
            </a:r>
            <a:r>
              <a:rPr lang="it-IT" dirty="0" smtClean="0"/>
              <a:t>Giulietta</a:t>
            </a:r>
            <a:endParaRPr lang="it-IT" dirty="0" smtClean="0"/>
          </a:p>
          <a:p>
            <a:r>
              <a:rPr lang="it-IT" dirty="0" smtClean="0"/>
              <a:t>In </a:t>
            </a:r>
            <a:r>
              <a:rPr lang="it-IT" dirty="0" smtClean="0">
                <a:sym typeface="Symbol"/>
              </a:rPr>
              <a:t>&amp;</a:t>
            </a:r>
            <a:r>
              <a:rPr lang="it-IT" dirty="0" smtClean="0"/>
              <a:t> 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Arg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>Forma grammaticale vs. forma logica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(1) Giorgio è un uomo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(2) Giorgio cammina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(3) Giorgio ama Maria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(4) ogni uomo è mortale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(5) qualche uomo è mortale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(6) ogni uomo ama una donna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NB1: stessa forma grammaticale di (1), (4) (5), ma diversa forma logica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/>
              <a:t>NB2: ambiguità sintattica di (6): due diverse forme logiche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2355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(8)		ogni uomo è mortale;</a:t>
            </a:r>
          </a:p>
          <a:p>
            <a:r>
              <a:rPr lang="it-IT" smtClean="0"/>
              <a:t>(9)		nessun uomo è mortale;</a:t>
            </a:r>
          </a:p>
          <a:p>
            <a:r>
              <a:rPr lang="it-IT" smtClean="0"/>
              <a:t>(10)	qualche uomo è mortale;</a:t>
            </a:r>
          </a:p>
          <a:p>
            <a:r>
              <a:rPr lang="it-IT" smtClean="0"/>
              <a:t>(11)	qualche uomo non è mortale.</a:t>
            </a:r>
          </a:p>
          <a:p>
            <a:r>
              <a:rPr lang="it-IT" smtClean="0"/>
              <a:t> </a:t>
            </a:r>
            <a:r>
              <a:rPr lang="en-US" smtClean="0"/>
              <a:t>(8a)	</a:t>
            </a:r>
            <a:r>
              <a:rPr lang="en-US" smtClean="0">
                <a:sym typeface="Symbol" pitchFamily="18" charset="2"/>
              </a:rPr>
              <a:t></a:t>
            </a:r>
            <a:r>
              <a:rPr lang="en-US" i="1" smtClean="0"/>
              <a:t>x</a:t>
            </a:r>
            <a:r>
              <a:rPr lang="en-US" smtClean="0"/>
              <a:t>(</a:t>
            </a:r>
            <a:r>
              <a:rPr lang="en-US" i="1" smtClean="0"/>
              <a:t>F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 </a:t>
            </a:r>
            <a:r>
              <a:rPr lang="it-IT" smtClean="0">
                <a:sym typeface="Symbol" pitchFamily="18" charset="2"/>
              </a:rPr>
              <a:t></a:t>
            </a:r>
            <a:r>
              <a:rPr lang="it-IT" smtClean="0"/>
              <a:t>  </a:t>
            </a:r>
            <a:r>
              <a:rPr lang="en-US" i="1" smtClean="0"/>
              <a:t>G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));</a:t>
            </a:r>
            <a:endParaRPr lang="it-IT" smtClean="0"/>
          </a:p>
          <a:p>
            <a:r>
              <a:rPr lang="en-US" smtClean="0"/>
              <a:t>(9a)	</a:t>
            </a:r>
            <a:r>
              <a:rPr lang="en-US" smtClean="0">
                <a:sym typeface="Symbol" pitchFamily="18" charset="2"/>
              </a:rPr>
              <a:t> </a:t>
            </a:r>
            <a:r>
              <a:rPr lang="en-US" i="1" smtClean="0"/>
              <a:t>x</a:t>
            </a:r>
            <a:r>
              <a:rPr lang="en-US" smtClean="0"/>
              <a:t>(</a:t>
            </a:r>
            <a:r>
              <a:rPr lang="en-US" i="1" smtClean="0"/>
              <a:t>F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 </a:t>
            </a:r>
            <a:r>
              <a:rPr lang="it-IT" smtClean="0">
                <a:sym typeface="Symbol" pitchFamily="18" charset="2"/>
              </a:rPr>
              <a:t></a:t>
            </a:r>
            <a:r>
              <a:rPr lang="it-IT" smtClean="0"/>
              <a:t>  </a:t>
            </a:r>
            <a:r>
              <a:rPr lang="en-US" smtClean="0"/>
              <a:t>¬</a:t>
            </a:r>
            <a:r>
              <a:rPr lang="en-US" i="1" smtClean="0"/>
              <a:t>G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));</a:t>
            </a:r>
            <a:endParaRPr lang="it-IT" smtClean="0"/>
          </a:p>
          <a:p>
            <a:r>
              <a:rPr lang="en-US" smtClean="0"/>
              <a:t>(10a)	</a:t>
            </a:r>
            <a:r>
              <a:rPr lang="it-IT" smtClean="0">
                <a:sym typeface="Symbol" pitchFamily="18" charset="2"/>
              </a:rPr>
              <a:t>  </a:t>
            </a:r>
            <a:r>
              <a:rPr lang="en-US" i="1" smtClean="0"/>
              <a:t>x</a:t>
            </a:r>
            <a:r>
              <a:rPr lang="en-US" smtClean="0"/>
              <a:t>(</a:t>
            </a:r>
            <a:r>
              <a:rPr lang="en-US" i="1" smtClean="0"/>
              <a:t>F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 &amp; </a:t>
            </a:r>
            <a:r>
              <a:rPr lang="en-US" i="1" smtClean="0"/>
              <a:t>G</a:t>
            </a:r>
            <a:r>
              <a:rPr lang="en-US" smtClean="0"/>
              <a:t>(</a:t>
            </a:r>
            <a:r>
              <a:rPr lang="en-US" i="1" smtClean="0"/>
              <a:t>x</a:t>
            </a:r>
            <a:r>
              <a:rPr lang="en-US" smtClean="0"/>
              <a:t>));</a:t>
            </a:r>
            <a:endParaRPr lang="it-IT" smtClean="0"/>
          </a:p>
          <a:p>
            <a:r>
              <a:rPr lang="it-IT" smtClean="0"/>
              <a:t>(11a)	</a:t>
            </a:r>
            <a:r>
              <a:rPr lang="it-IT" smtClean="0">
                <a:sym typeface="Symbol" pitchFamily="18" charset="2"/>
              </a:rPr>
              <a:t>  </a:t>
            </a:r>
            <a:r>
              <a:rPr lang="it-IT" i="1" smtClean="0"/>
              <a:t>x</a:t>
            </a:r>
            <a:r>
              <a:rPr lang="it-IT" smtClean="0"/>
              <a:t>(</a:t>
            </a:r>
            <a:r>
              <a:rPr lang="it-IT" i="1" smtClean="0"/>
              <a:t>F</a:t>
            </a:r>
            <a:r>
              <a:rPr lang="it-IT" smtClean="0"/>
              <a:t>(</a:t>
            </a:r>
            <a:r>
              <a:rPr lang="it-IT" i="1" smtClean="0"/>
              <a:t>x</a:t>
            </a:r>
            <a:r>
              <a:rPr lang="it-IT" smtClean="0"/>
              <a:t>) &amp; ¬</a:t>
            </a:r>
            <a:r>
              <a:rPr lang="it-IT" i="1" smtClean="0"/>
              <a:t>G</a:t>
            </a:r>
            <a:r>
              <a:rPr lang="it-IT" smtClean="0"/>
              <a:t>(</a:t>
            </a:r>
            <a:r>
              <a:rPr lang="it-IT" i="1" smtClean="0"/>
              <a:t>x</a:t>
            </a:r>
            <a:r>
              <a:rPr lang="it-IT" smtClean="0"/>
              <a:t>)).</a:t>
            </a:r>
          </a:p>
          <a:p>
            <a:endParaRPr lang="it-IT" smtClean="0"/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6 (25-2-14, 2a ora)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2457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(12)	ogni uomo ama una donna.</a:t>
            </a:r>
          </a:p>
          <a:p>
            <a:r>
              <a:rPr lang="it-IT" smtClean="0"/>
              <a:t>(12a)	</a:t>
            </a:r>
            <a:r>
              <a:rPr lang="it-IT" smtClean="0">
                <a:sym typeface="Symbol" pitchFamily="18" charset="2"/>
              </a:rPr>
              <a:t></a:t>
            </a:r>
            <a:r>
              <a:rPr lang="it-IT" i="1" smtClean="0"/>
              <a:t>x</a:t>
            </a:r>
            <a:r>
              <a:rPr lang="it-IT" smtClean="0"/>
              <a:t>(</a:t>
            </a:r>
            <a:r>
              <a:rPr lang="it-IT" i="1" smtClean="0"/>
              <a:t>x</a:t>
            </a:r>
            <a:r>
              <a:rPr lang="it-IT" smtClean="0"/>
              <a:t> è un uomo </a:t>
            </a:r>
            <a:r>
              <a:rPr lang="it-IT" smtClean="0">
                <a:sym typeface="Symbol" pitchFamily="18" charset="2"/>
              </a:rPr>
              <a:t></a:t>
            </a:r>
            <a:r>
              <a:rPr lang="it-IT" smtClean="0"/>
              <a:t> </a:t>
            </a:r>
            <a:r>
              <a:rPr lang="it-IT" smtClean="0">
                <a:sym typeface="Symbol" pitchFamily="18" charset="2"/>
              </a:rPr>
              <a:t> </a:t>
            </a:r>
            <a:r>
              <a:rPr lang="it-IT" i="1" smtClean="0"/>
              <a:t>y</a:t>
            </a:r>
            <a:r>
              <a:rPr lang="it-IT" smtClean="0"/>
              <a:t>(</a:t>
            </a:r>
            <a:r>
              <a:rPr lang="it-IT" i="1" smtClean="0"/>
              <a:t>y</a:t>
            </a:r>
            <a:r>
              <a:rPr lang="it-IT" smtClean="0"/>
              <a:t> è una donna &amp; </a:t>
            </a:r>
            <a:r>
              <a:rPr lang="it-IT" i="1" smtClean="0"/>
              <a:t>x</a:t>
            </a:r>
            <a:r>
              <a:rPr lang="it-IT" smtClean="0"/>
              <a:t> ama </a:t>
            </a:r>
            <a:r>
              <a:rPr lang="it-IT" i="1" smtClean="0"/>
              <a:t>y</a:t>
            </a:r>
            <a:r>
              <a:rPr lang="it-IT" smtClean="0"/>
              <a:t>));</a:t>
            </a:r>
          </a:p>
          <a:p>
            <a:r>
              <a:rPr lang="it-IT" smtClean="0"/>
              <a:t>(12b)	</a:t>
            </a:r>
            <a:r>
              <a:rPr lang="it-IT" smtClean="0">
                <a:sym typeface="Symbol" pitchFamily="18" charset="2"/>
              </a:rPr>
              <a:t></a:t>
            </a:r>
            <a:r>
              <a:rPr lang="it-IT" i="1" smtClean="0"/>
              <a:t>y</a:t>
            </a:r>
            <a:r>
              <a:rPr lang="it-IT" smtClean="0"/>
              <a:t>(</a:t>
            </a:r>
            <a:r>
              <a:rPr lang="it-IT" i="1" smtClean="0"/>
              <a:t>y</a:t>
            </a:r>
            <a:r>
              <a:rPr lang="it-IT" smtClean="0"/>
              <a:t> è una donna &amp; </a:t>
            </a:r>
            <a:r>
              <a:rPr lang="it-IT" smtClean="0">
                <a:sym typeface="Symbol" pitchFamily="18" charset="2"/>
              </a:rPr>
              <a:t></a:t>
            </a:r>
            <a:r>
              <a:rPr lang="it-IT" i="1" smtClean="0"/>
              <a:t>x</a:t>
            </a:r>
            <a:r>
              <a:rPr lang="it-IT" smtClean="0"/>
              <a:t>(</a:t>
            </a:r>
            <a:r>
              <a:rPr lang="it-IT" i="1" smtClean="0"/>
              <a:t>x</a:t>
            </a:r>
            <a:r>
              <a:rPr lang="it-IT" smtClean="0"/>
              <a:t> è un uomo </a:t>
            </a:r>
            <a:r>
              <a:rPr lang="it-IT" smtClean="0">
                <a:sym typeface="Symbol" pitchFamily="18" charset="2"/>
              </a:rPr>
              <a:t></a:t>
            </a:r>
            <a:r>
              <a:rPr lang="it-IT" smtClean="0"/>
              <a:t>  </a:t>
            </a:r>
            <a:r>
              <a:rPr lang="it-IT" i="1" smtClean="0"/>
              <a:t>x</a:t>
            </a:r>
            <a:r>
              <a:rPr lang="it-IT" smtClean="0"/>
              <a:t> ama </a:t>
            </a:r>
            <a:r>
              <a:rPr lang="it-IT" i="1" smtClean="0"/>
              <a:t>y</a:t>
            </a:r>
            <a:r>
              <a:rPr lang="it-IT" smtClean="0"/>
              <a:t>)).</a:t>
            </a:r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mtClean="0"/>
              <a:t>Il dualismo semantico di Frege</a:t>
            </a:r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Il puzzle di Frege sul riferimento</a:t>
            </a:r>
          </a:p>
        </p:txBody>
      </p:sp>
      <p:sp>
        <p:nvSpPr>
          <p:cNvPr id="2662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(1) la stella della sera è la stella del mattino</a:t>
            </a:r>
          </a:p>
          <a:p>
            <a:r>
              <a:rPr lang="it-IT" smtClean="0"/>
              <a:t>(2) la stella della sera è la stella della sera</a:t>
            </a:r>
          </a:p>
          <a:p>
            <a:r>
              <a:rPr lang="it-IT" smtClean="0"/>
              <a:t>L'enunciato (1) è informativo</a:t>
            </a:r>
          </a:p>
          <a:p>
            <a:r>
              <a:rPr lang="it-IT" smtClean="0"/>
              <a:t>L'enunciato (2) non è informativo</a:t>
            </a:r>
          </a:p>
          <a:p>
            <a:r>
              <a:rPr lang="it-IT" smtClean="0"/>
              <a:t>(3) Giovanni crede che la stella della sera è un pianeta</a:t>
            </a:r>
          </a:p>
          <a:p>
            <a:r>
              <a:rPr lang="it-IT" smtClean="0"/>
              <a:t>??? (4) Giovanni crede che la stella del mattino è un pianeta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Intensionale vs. estensionale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it-IT" dirty="0" smtClean="0"/>
              <a:t>In un contesto intensionale NON posso scambiare termini che denotano lo stesso oggetto senza alterare il valore di verità </a:t>
            </a:r>
          </a:p>
          <a:p>
            <a:pPr lvl="1">
              <a:defRPr/>
            </a:pPr>
            <a:r>
              <a:rPr lang="it-IT" dirty="0" smtClean="0"/>
              <a:t> è possibile che </a:t>
            </a:r>
            <a:r>
              <a:rPr lang="it-IT" dirty="0" smtClean="0">
                <a:solidFill>
                  <a:srgbClr val="C00000"/>
                </a:solidFill>
              </a:rPr>
              <a:t>il numero dei pianeti </a:t>
            </a:r>
            <a:r>
              <a:rPr lang="it-IT" dirty="0" smtClean="0"/>
              <a:t>sia pari</a:t>
            </a:r>
          </a:p>
          <a:p>
            <a:pPr lvl="1">
              <a:defRPr/>
            </a:pPr>
            <a:r>
              <a:rPr lang="it-IT" dirty="0" smtClean="0"/>
              <a:t>??? è possibile che </a:t>
            </a:r>
            <a:r>
              <a:rPr lang="it-IT" dirty="0" smtClean="0">
                <a:solidFill>
                  <a:srgbClr val="C00000"/>
                </a:solidFill>
              </a:rPr>
              <a:t>nove </a:t>
            </a:r>
            <a:r>
              <a:rPr lang="it-IT" dirty="0" smtClean="0"/>
              <a:t>sia pari</a:t>
            </a:r>
          </a:p>
          <a:p>
            <a:pPr>
              <a:defRPr/>
            </a:pPr>
            <a:r>
              <a:rPr lang="it-IT" dirty="0" smtClean="0"/>
              <a:t>In un contesto estensionale posso scambiare termini che denotano lo stesso oggetto senza alterare il valore di verità</a:t>
            </a:r>
          </a:p>
          <a:p>
            <a:pPr lvl="1">
              <a:defRPr/>
            </a:pPr>
            <a:r>
              <a:rPr lang="it-IT" dirty="0" smtClean="0"/>
              <a:t> </a:t>
            </a:r>
            <a:r>
              <a:rPr lang="it-IT" dirty="0" smtClean="0">
                <a:solidFill>
                  <a:srgbClr val="92D050"/>
                </a:solidFill>
              </a:rPr>
              <a:t>Mozart  </a:t>
            </a:r>
            <a:r>
              <a:rPr lang="it-IT" dirty="0" smtClean="0"/>
              <a:t>è un musicista</a:t>
            </a:r>
          </a:p>
          <a:p>
            <a:pPr lvl="1">
              <a:defRPr/>
            </a:pPr>
            <a:r>
              <a:rPr lang="it-IT" dirty="0" smtClean="0">
                <a:solidFill>
                  <a:srgbClr val="92D050"/>
                </a:solidFill>
              </a:rPr>
              <a:t>L'autore del </a:t>
            </a:r>
            <a:r>
              <a:rPr lang="it-IT" i="1" smtClean="0">
                <a:solidFill>
                  <a:srgbClr val="92D050"/>
                </a:solidFill>
              </a:rPr>
              <a:t>Flauto magico </a:t>
            </a:r>
            <a:r>
              <a:rPr lang="it-IT" smtClean="0"/>
              <a:t>è </a:t>
            </a:r>
            <a:r>
              <a:rPr lang="it-IT" dirty="0" smtClean="0"/>
              <a:t>un musicista</a:t>
            </a:r>
          </a:p>
          <a:p>
            <a:pPr lvl="1">
              <a:defRPr/>
            </a:pPr>
            <a:endParaRPr lang="it-IT" dirty="0" smtClean="0"/>
          </a:p>
          <a:p>
            <a:pPr lvl="1"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651</Words>
  <Application>Microsoft Office PowerPoint</Application>
  <PresentationFormat>Presentazione su schermo (4:3)</PresentationFormat>
  <Paragraphs>99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Lezz. 4-6</vt:lpstr>
      <vt:lpstr>Fil Ling 13-14 </vt:lpstr>
      <vt:lpstr>type vs. token </vt:lpstr>
      <vt:lpstr>Cenni di logica</vt:lpstr>
      <vt:lpstr>Frege</vt:lpstr>
      <vt:lpstr>Il sogno di Leibniz (1646-1716) </vt:lpstr>
      <vt:lpstr>Argomentazioni</vt:lpstr>
      <vt:lpstr>Diapositiva 8</vt:lpstr>
      <vt:lpstr>Logica del prim'ordine</vt:lpstr>
      <vt:lpstr>Enunciati atomici e molecolari</vt:lpstr>
      <vt:lpstr>Diapositiva 11</vt:lpstr>
      <vt:lpstr>Forma grammaticale vs. forma logica</vt:lpstr>
      <vt:lpstr>Diapositiva 13</vt:lpstr>
      <vt:lpstr>Diapositiva 14</vt:lpstr>
      <vt:lpstr>Diapositiva 15</vt:lpstr>
      <vt:lpstr>Il dualismo semantico di Frege</vt:lpstr>
      <vt:lpstr>Il puzzle di Frege sul riferimento</vt:lpstr>
      <vt:lpstr>Intensionale vs. estensionale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Lez. 2</dc:title>
  <dc:creator>Francesco Orilia</dc:creator>
  <cp:lastModifiedBy>Francesco Orilia</cp:lastModifiedBy>
  <cp:revision>48</cp:revision>
  <dcterms:created xsi:type="dcterms:W3CDTF">2011-02-09T08:31:52Z</dcterms:created>
  <dcterms:modified xsi:type="dcterms:W3CDTF">2014-03-02T07:02:20Z</dcterms:modified>
</cp:coreProperties>
</file>