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1" d="100"/>
          <a:sy n="51" d="100"/>
        </p:scale>
        <p:origin x="-1219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7B9DE3-4FF7-4761-B4D0-B1D51C99BF56}" type="datetimeFigureOut">
              <a:rPr lang="it-IT" smtClean="0"/>
              <a:pPr/>
              <a:t>05/03/2014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48B142-E2DF-4718-AD74-74E625C17700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48B142-E2DF-4718-AD74-74E625C17700}" type="slidenum">
              <a:rPr lang="it-IT" smtClean="0"/>
              <a:pPr/>
              <a:t>1</a:t>
            </a:fld>
            <a:endParaRPr lang="it-IT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9875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t-IT" smtClean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80F0D80-01C8-4778-BABF-674E78F79E03}" type="slidenum">
              <a:rPr lang="it-IT" smtClean="0"/>
              <a:pPr>
                <a:defRPr/>
              </a:pPr>
              <a:t>2</a:t>
            </a:fld>
            <a:endParaRPr lang="it-IT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0899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t-IT" smtClean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1D4315C-513B-4C58-9EAA-877DACE2CEEB}" type="slidenum">
              <a:rPr lang="it-IT" smtClean="0"/>
              <a:pPr>
                <a:defRPr/>
              </a:pPr>
              <a:t>3</a:t>
            </a:fld>
            <a:endParaRPr lang="it-IT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23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t-IT" smtClean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436D77C-C4A2-464B-BD33-6435922763EC}" type="slidenum">
              <a:rPr lang="it-IT" smtClean="0"/>
              <a:pPr>
                <a:defRPr/>
              </a:pPr>
              <a:t>4</a:t>
            </a:fld>
            <a:endParaRPr lang="it-IT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2947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t-IT" smtClean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2FBF9F3-59CD-4C36-9111-24B4076D59E1}" type="slidenum">
              <a:rPr lang="it-IT" smtClean="0"/>
              <a:pPr>
                <a:defRPr/>
              </a:pPr>
              <a:t>5</a:t>
            </a:fld>
            <a:endParaRPr lang="it-IT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3971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t-IT" smtClean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FCC9D3D-3336-4B8A-84D7-E903CA058366}" type="slidenum">
              <a:rPr lang="it-IT" smtClean="0"/>
              <a:pPr>
                <a:defRPr/>
              </a:pPr>
              <a:t>6</a:t>
            </a:fld>
            <a:endParaRPr lang="it-IT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4995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t-IT" smtClean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10739FA-E505-4DD4-BA21-1F337A9D9E4C}" type="slidenum">
              <a:rPr lang="it-IT" smtClean="0"/>
              <a:pPr>
                <a:defRPr/>
              </a:pPr>
              <a:t>7</a:t>
            </a:fld>
            <a:endParaRPr lang="it-IT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6019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t-IT" smtClean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EE75DE7-94AE-4F74-B502-7D16EBD8C245}" type="slidenum">
              <a:rPr lang="it-IT" smtClean="0"/>
              <a:pPr>
                <a:defRPr/>
              </a:pPr>
              <a:t>8</a:t>
            </a:fld>
            <a:endParaRPr lang="it-I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292D41-721F-4701-9767-060D54AB8983}" type="datetimeFigureOut">
              <a:rPr lang="it-IT" smtClean="0"/>
              <a:pPr/>
              <a:t>05/03/2014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A2B29-3CFB-4C78-9801-9ABDFE25A746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292D41-721F-4701-9767-060D54AB8983}" type="datetimeFigureOut">
              <a:rPr lang="it-IT" smtClean="0"/>
              <a:pPr/>
              <a:t>05/03/2014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A2B29-3CFB-4C78-9801-9ABDFE25A746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292D41-721F-4701-9767-060D54AB8983}" type="datetimeFigureOut">
              <a:rPr lang="it-IT" smtClean="0"/>
              <a:pPr/>
              <a:t>05/03/2014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A2B29-3CFB-4C78-9801-9ABDFE25A746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292D41-721F-4701-9767-060D54AB8983}" type="datetimeFigureOut">
              <a:rPr lang="it-IT" smtClean="0"/>
              <a:pPr/>
              <a:t>05/03/2014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A2B29-3CFB-4C78-9801-9ABDFE25A746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292D41-721F-4701-9767-060D54AB8983}" type="datetimeFigureOut">
              <a:rPr lang="it-IT" smtClean="0"/>
              <a:pPr/>
              <a:t>05/03/2014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A2B29-3CFB-4C78-9801-9ABDFE25A746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292D41-721F-4701-9767-060D54AB8983}" type="datetimeFigureOut">
              <a:rPr lang="it-IT" smtClean="0"/>
              <a:pPr/>
              <a:t>05/03/2014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A2B29-3CFB-4C78-9801-9ABDFE25A746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292D41-721F-4701-9767-060D54AB8983}" type="datetimeFigureOut">
              <a:rPr lang="it-IT" smtClean="0"/>
              <a:pPr/>
              <a:t>05/03/2014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A2B29-3CFB-4C78-9801-9ABDFE25A746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292D41-721F-4701-9767-060D54AB8983}" type="datetimeFigureOut">
              <a:rPr lang="it-IT" smtClean="0"/>
              <a:pPr/>
              <a:t>05/03/2014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A2B29-3CFB-4C78-9801-9ABDFE25A746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292D41-721F-4701-9767-060D54AB8983}" type="datetimeFigureOut">
              <a:rPr lang="it-IT" smtClean="0"/>
              <a:pPr/>
              <a:t>05/03/2014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A2B29-3CFB-4C78-9801-9ABDFE25A746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292D41-721F-4701-9767-060D54AB8983}" type="datetimeFigureOut">
              <a:rPr lang="it-IT" smtClean="0"/>
              <a:pPr/>
              <a:t>05/03/2014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A2B29-3CFB-4C78-9801-9ABDFE25A746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292D41-721F-4701-9767-060D54AB8983}" type="datetimeFigureOut">
              <a:rPr lang="it-IT" smtClean="0"/>
              <a:pPr/>
              <a:t>05/03/2014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A2B29-3CFB-4C78-9801-9ABDFE25A746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292D41-721F-4701-9767-060D54AB8983}" type="datetimeFigureOut">
              <a:rPr lang="it-IT" smtClean="0"/>
              <a:pPr/>
              <a:t>05/03/2014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6A2B29-3CFB-4C78-9801-9ABDFE25A746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dirty="0" smtClean="0"/>
              <a:t>Fil. </a:t>
            </a:r>
            <a:r>
              <a:rPr lang="it-IT" dirty="0" err="1" smtClean="0"/>
              <a:t>Ling</a:t>
            </a:r>
            <a:r>
              <a:rPr lang="it-IT" dirty="0" smtClean="0"/>
              <a:t>.</a:t>
            </a:r>
            <a:br>
              <a:rPr lang="it-IT" dirty="0" smtClean="0"/>
            </a:br>
            <a:r>
              <a:rPr lang="it-IT" dirty="0" err="1" smtClean="0"/>
              <a:t>Lezz</a:t>
            </a:r>
            <a:r>
              <a:rPr lang="it-IT" dirty="0" smtClean="0"/>
              <a:t>. </a:t>
            </a:r>
            <a:r>
              <a:rPr lang="it-IT" dirty="0" smtClean="0"/>
              <a:t>7-8</a:t>
            </a:r>
            <a:endParaRPr lang="it-IT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it-IT" dirty="0" smtClean="0"/>
              <a:t>5/3/14</a:t>
            </a:r>
            <a:endParaRPr lang="it-IT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t-IT" smtClean="0"/>
              <a:t>La risposta di Frege</a:t>
            </a:r>
          </a:p>
        </p:txBody>
      </p:sp>
      <p:sp>
        <p:nvSpPr>
          <p:cNvPr id="28675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 eaLnBrk="1" hangingPunct="1"/>
            <a:r>
              <a:rPr lang="it-IT" smtClean="0"/>
              <a:t>Distinzione tra senso e referente</a:t>
            </a:r>
          </a:p>
          <a:p>
            <a:pPr lvl="1" eaLnBrk="1" hangingPunct="1"/>
            <a:r>
              <a:rPr lang="it-IT" smtClean="0"/>
              <a:t>il senso determina il referente</a:t>
            </a:r>
          </a:p>
          <a:p>
            <a:pPr lvl="1" eaLnBrk="1" hangingPunct="1"/>
            <a:r>
              <a:rPr lang="it-IT" smtClean="0"/>
              <a:t>senso di "=": una relazione tra due sensi (distinti) che sussiste se entrambi i sensi determinano lo stesso referente</a:t>
            </a:r>
          </a:p>
          <a:p>
            <a:pPr lvl="1" eaLnBrk="1" hangingPunct="1"/>
            <a:r>
              <a:rPr lang="it-IT" smtClean="0"/>
              <a:t>trattamento dei contesti intensionali: il senso diventa referente</a:t>
            </a:r>
          </a:p>
          <a:p>
            <a:endParaRPr lang="it-IT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342900" indent="-342900"/>
            <a:r>
              <a:rPr lang="it-IT" smtClean="0"/>
              <a:t>Distinzione tra senso e referente</a:t>
            </a:r>
            <a:br>
              <a:rPr lang="it-IT" smtClean="0"/>
            </a:br>
            <a:endParaRPr lang="it-IT" smtClean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defRPr/>
            </a:pPr>
            <a:r>
              <a:rPr lang="it-IT" dirty="0" smtClean="0"/>
              <a:t>Il senso (</a:t>
            </a:r>
            <a:r>
              <a:rPr lang="it-IT" dirty="0" err="1" smtClean="0"/>
              <a:t>Sinn</a:t>
            </a:r>
            <a:r>
              <a:rPr lang="it-IT" dirty="0" smtClean="0"/>
              <a:t>) è un'entità astratta, un concetto (nel senso ordinario di "concetto", ma attenzione all'uso peculiare che fa Frege della parola "concetto")</a:t>
            </a:r>
          </a:p>
          <a:p>
            <a:pPr>
              <a:defRPr/>
            </a:pPr>
            <a:r>
              <a:rPr lang="it-IT" dirty="0" smtClean="0"/>
              <a:t>Il referente (</a:t>
            </a:r>
            <a:r>
              <a:rPr lang="it-IT" dirty="0" err="1" smtClean="0"/>
              <a:t>Bedeutung</a:t>
            </a:r>
            <a:r>
              <a:rPr lang="it-IT" dirty="0" smtClean="0"/>
              <a:t>) è l'entità (nella realtà fisica) a cui rimanda il senso</a:t>
            </a:r>
          </a:p>
          <a:p>
            <a:pPr>
              <a:defRPr/>
            </a:pPr>
            <a:r>
              <a:rPr lang="it-IT" dirty="0" smtClean="0"/>
              <a:t>I sensi sono concepiti platonicamente come esistenti in un "terzo regno" (né realtà fisiche, né mentali)</a:t>
            </a:r>
          </a:p>
          <a:p>
            <a:pPr>
              <a:buFont typeface="Arial" charset="0"/>
              <a:buNone/>
              <a:defRPr/>
            </a:pPr>
            <a:endParaRPr lang="it-IT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smtClean="0"/>
              <a:t>Il senso determina il referente</a:t>
            </a:r>
            <a:br>
              <a:rPr lang="it-IT" smtClean="0"/>
            </a:br>
            <a:r>
              <a:rPr lang="it-IT" smtClean="0"/>
              <a:t>ma non viceversa</a:t>
            </a:r>
          </a:p>
        </p:txBody>
      </p:sp>
      <p:sp>
        <p:nvSpPr>
          <p:cNvPr id="3072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smtClean="0"/>
              <a:t>(1) se il senso di E1 e il senso di E2 sono identici allora i referenti di E1 ed E2 sono identici</a:t>
            </a:r>
          </a:p>
          <a:p>
            <a:pPr lvl="1"/>
            <a:r>
              <a:rPr lang="it-IT" smtClean="0"/>
              <a:t>Es: "la stella della sera" e "the evening  star"</a:t>
            </a:r>
          </a:p>
          <a:p>
            <a:r>
              <a:rPr lang="it-IT" smtClean="0"/>
              <a:t>(2)  Se i referenti di E1 ed E2 sono identici, non necessariamente i loro sensi sono identici</a:t>
            </a:r>
          </a:p>
          <a:p>
            <a:pPr lvl="1"/>
            <a:r>
              <a:rPr lang="it-IT" smtClean="0"/>
              <a:t>es. "la stella della sera"  e "la stella del mattino"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Composizionalità dei sensi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defRPr/>
            </a:pPr>
            <a:r>
              <a:rPr lang="it-IT" dirty="0" smtClean="0"/>
              <a:t>senso del termine singolare </a:t>
            </a:r>
            <a:r>
              <a:rPr lang="it-IT" dirty="0" err="1" smtClean="0"/>
              <a:t>---</a:t>
            </a:r>
            <a:r>
              <a:rPr lang="it-IT" dirty="0" smtClean="0"/>
              <a:t>&gt; senso o concetto INTENSIONALE individuale (Napolitano inteso come concetto che identifica una persona in particolare)</a:t>
            </a:r>
          </a:p>
          <a:p>
            <a:pPr>
              <a:defRPr/>
            </a:pPr>
            <a:r>
              <a:rPr lang="it-IT" dirty="0" smtClean="0"/>
              <a:t>senso del termine generale </a:t>
            </a:r>
            <a:r>
              <a:rPr lang="it-IT" dirty="0" err="1" smtClean="0"/>
              <a:t>---</a:t>
            </a:r>
            <a:r>
              <a:rPr lang="it-IT" dirty="0" smtClean="0"/>
              <a:t>&gt; concetto INTENSIONALE generale (... è un uomo)</a:t>
            </a:r>
          </a:p>
          <a:p>
            <a:pPr>
              <a:defRPr/>
            </a:pPr>
            <a:r>
              <a:rPr lang="it-IT" dirty="0" smtClean="0"/>
              <a:t>senso dell'enunciato </a:t>
            </a:r>
            <a:r>
              <a:rPr lang="it-IT" dirty="0" err="1" smtClean="0"/>
              <a:t>----</a:t>
            </a:r>
            <a:r>
              <a:rPr lang="it-IT" dirty="0" smtClean="0"/>
              <a:t>&gt; pensiero (proposizione) (Napolitano è un uomo)</a:t>
            </a:r>
          </a:p>
          <a:p>
            <a:pPr>
              <a:defRPr/>
            </a:pPr>
            <a:r>
              <a:rPr lang="it-IT" dirty="0" smtClean="0"/>
              <a:t>i sensi individuali e quelli generali si combinano COMPOSIZIONALMENTE per dar vita a pensieri (proposizioni)</a:t>
            </a:r>
          </a:p>
          <a:p>
            <a:pPr>
              <a:defRPr/>
            </a:pP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Composizionalità dei referenti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defRPr/>
            </a:pPr>
            <a:r>
              <a:rPr lang="it-IT" dirty="0" smtClean="0"/>
              <a:t>referente di termine singolare </a:t>
            </a:r>
            <a:r>
              <a:rPr lang="it-IT" dirty="0" err="1" smtClean="0"/>
              <a:t>---</a:t>
            </a:r>
            <a:r>
              <a:rPr lang="it-IT" dirty="0" smtClean="0"/>
              <a:t>&gt; oggetto (il pianeta Venere)</a:t>
            </a:r>
          </a:p>
          <a:p>
            <a:pPr>
              <a:defRPr/>
            </a:pPr>
            <a:r>
              <a:rPr lang="it-IT" dirty="0" smtClean="0"/>
              <a:t>referente di termine generale </a:t>
            </a:r>
            <a:r>
              <a:rPr lang="it-IT" dirty="0" err="1" smtClean="0"/>
              <a:t>---</a:t>
            </a:r>
            <a:r>
              <a:rPr lang="it-IT" dirty="0" smtClean="0"/>
              <a:t>&gt; classe di oggetti (più precisamente, per Frege, concetto ESTENSIONALE, inteso come funzione da oggetti a valori di verità (classe dei pianeti)</a:t>
            </a:r>
          </a:p>
          <a:p>
            <a:pPr>
              <a:defRPr/>
            </a:pPr>
            <a:r>
              <a:rPr lang="it-IT" dirty="0" smtClean="0"/>
              <a:t>Funzione: argomento o argomenti </a:t>
            </a:r>
            <a:r>
              <a:rPr lang="it-IT" dirty="0" err="1" smtClean="0"/>
              <a:t>----</a:t>
            </a:r>
            <a:r>
              <a:rPr lang="it-IT" dirty="0" smtClean="0"/>
              <a:t>&gt; valore</a:t>
            </a:r>
          </a:p>
          <a:p>
            <a:pPr>
              <a:defRPr/>
            </a:pPr>
            <a:r>
              <a:rPr lang="it-IT" dirty="0" smtClean="0"/>
              <a:t>referente di un enunciato </a:t>
            </a:r>
            <a:r>
              <a:rPr lang="it-IT" dirty="0" err="1" smtClean="0"/>
              <a:t>---</a:t>
            </a:r>
            <a:r>
              <a:rPr lang="it-IT" dirty="0" smtClean="0"/>
              <a:t>&gt; valore di verità (V o F)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Identità</a:t>
            </a:r>
          </a:p>
        </p:txBody>
      </p:sp>
      <p:sp>
        <p:nvSpPr>
          <p:cNvPr id="1536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defRPr/>
            </a:pPr>
            <a:r>
              <a:rPr lang="it-IT" dirty="0" smtClean="0"/>
              <a:t>senso di "=" </a:t>
            </a:r>
            <a:r>
              <a:rPr lang="it-IT" dirty="0" err="1" smtClean="0"/>
              <a:t>----</a:t>
            </a:r>
            <a:r>
              <a:rPr lang="it-IT" dirty="0" smtClean="0"/>
              <a:t>&gt; relazione tra due sensi individuali che sussiste quando entrambi determinano lo stesso referente</a:t>
            </a:r>
          </a:p>
          <a:p>
            <a:pPr>
              <a:defRPr/>
            </a:pPr>
            <a:r>
              <a:rPr lang="it-IT" dirty="0" smtClean="0"/>
              <a:t>referente di "=" </a:t>
            </a:r>
            <a:r>
              <a:rPr lang="it-IT" dirty="0" err="1" smtClean="0"/>
              <a:t>----</a:t>
            </a:r>
            <a:r>
              <a:rPr lang="it-IT" dirty="0" smtClean="0"/>
              <a:t>&gt; funzione a due posti che mi dà come valore V soltanto nel caso in cui i posti sono occupati dallo stesso oggetto</a:t>
            </a:r>
          </a:p>
          <a:p>
            <a:pPr>
              <a:buFont typeface="Arial" charset="0"/>
              <a:buNone/>
              <a:defRPr/>
            </a:pPr>
            <a:r>
              <a:rPr lang="it-IT" dirty="0" smtClean="0"/>
              <a:t>	NB: questa non è una definizione di "=" (sarebbe circolare perché userebbe "stesso" nel </a:t>
            </a:r>
            <a:r>
              <a:rPr lang="it-IT" dirty="0" err="1" smtClean="0"/>
              <a:t>definiendum</a:t>
            </a:r>
            <a:r>
              <a:rPr lang="it-IT" dirty="0" smtClean="0"/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Contesti intensionali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defRPr/>
            </a:pPr>
            <a:r>
              <a:rPr lang="it-IT" dirty="0" smtClean="0"/>
              <a:t>I sensi ordinari diventano referenti</a:t>
            </a:r>
          </a:p>
          <a:p>
            <a:pPr>
              <a:defRPr/>
            </a:pPr>
            <a:r>
              <a:rPr lang="it-IT" dirty="0" smtClean="0"/>
              <a:t>Al posto dei sensi ordinari, ci sono sensi di livello superiore</a:t>
            </a:r>
          </a:p>
          <a:p>
            <a:pPr>
              <a:defRPr/>
            </a:pPr>
            <a:r>
              <a:rPr lang="it-IT" dirty="0" smtClean="0"/>
              <a:t>(1) Giovanni crede che la stella del mattino è un pianeta</a:t>
            </a:r>
          </a:p>
          <a:p>
            <a:pPr>
              <a:defRPr/>
            </a:pPr>
            <a:r>
              <a:rPr lang="it-IT" dirty="0" smtClean="0"/>
              <a:t>(2) la stella della sera è la stella del mattino</a:t>
            </a:r>
          </a:p>
          <a:p>
            <a:pPr>
              <a:defRPr/>
            </a:pPr>
            <a:r>
              <a:rPr lang="it-IT" dirty="0" smtClean="0"/>
              <a:t>(3) non è vero che Giovanni crede che la stella della sera è un pianeta</a:t>
            </a:r>
          </a:p>
          <a:p>
            <a:pPr>
              <a:defRPr/>
            </a:pPr>
            <a:r>
              <a:rPr lang="it-IT" dirty="0" smtClean="0"/>
              <a:t>La frase (1) riguarda il senso di "la stella del mattino", poiché esprime una relazione tra Giovanni ed un pensiero che ha tale senso tra i suoi costituenti</a:t>
            </a:r>
          </a:p>
          <a:p>
            <a:pPr>
              <a:defRPr/>
            </a:pPr>
            <a:r>
              <a:rPr lang="it-IT" dirty="0" smtClean="0"/>
              <a:t>La frase (2) riguarda invece il referente di "la stella della sera", così come</a:t>
            </a:r>
          </a:p>
          <a:p>
            <a:pPr>
              <a:defRPr/>
            </a:pPr>
            <a:r>
              <a:rPr lang="it-IT" smtClean="0"/>
              <a:t>(4) </a:t>
            </a:r>
            <a:r>
              <a:rPr lang="it-IT" dirty="0" smtClean="0"/>
              <a:t>la stella della sera è un pianeta</a:t>
            </a:r>
          </a:p>
          <a:p>
            <a:pPr>
              <a:defRPr/>
            </a:pP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</TotalTime>
  <Words>508</Words>
  <Application>Microsoft Office PowerPoint</Application>
  <PresentationFormat>Presentazione su schermo (4:3)</PresentationFormat>
  <Paragraphs>47</Paragraphs>
  <Slides>8</Slides>
  <Notes>8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8</vt:i4>
      </vt:variant>
    </vt:vector>
  </HeadingPairs>
  <TitlesOfParts>
    <vt:vector size="9" baseType="lpstr">
      <vt:lpstr>Tema di Office</vt:lpstr>
      <vt:lpstr>Fil. Ling. Lezz. 7-8</vt:lpstr>
      <vt:lpstr>La risposta di Frege</vt:lpstr>
      <vt:lpstr>Distinzione tra senso e referente </vt:lpstr>
      <vt:lpstr>Il senso determina il referente ma non viceversa</vt:lpstr>
      <vt:lpstr>Composizionalità dei sensi</vt:lpstr>
      <vt:lpstr>Composizionalità dei referenti</vt:lpstr>
      <vt:lpstr>Identità</vt:lpstr>
      <vt:lpstr>Contesti intensionali</vt:lpstr>
    </vt:vector>
  </TitlesOfParts>
  <Company>Università degli Studi di Macerata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Fil. Ling. Lezz. 7- ...</dc:title>
  <dc:creator>Francesco Orilia</dc:creator>
  <cp:lastModifiedBy>Francesco Orilia</cp:lastModifiedBy>
  <cp:revision>3</cp:revision>
  <dcterms:created xsi:type="dcterms:W3CDTF">2014-03-02T07:00:17Z</dcterms:created>
  <dcterms:modified xsi:type="dcterms:W3CDTF">2014-03-05T21:43:50Z</dcterms:modified>
</cp:coreProperties>
</file>