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76" r:id="rId3"/>
    <p:sldId id="277" r:id="rId4"/>
    <p:sldId id="275" r:id="rId5"/>
    <p:sldId id="257" r:id="rId6"/>
    <p:sldId id="258" r:id="rId7"/>
    <p:sldId id="259" r:id="rId8"/>
    <p:sldId id="260" r:id="rId9"/>
    <p:sldId id="261" r:id="rId10"/>
    <p:sldId id="263" r:id="rId11"/>
    <p:sldId id="279" r:id="rId12"/>
    <p:sldId id="262" r:id="rId13"/>
    <p:sldId id="264" r:id="rId14"/>
    <p:sldId id="265" r:id="rId15"/>
    <p:sldId id="278" r:id="rId16"/>
    <p:sldId id="266" r:id="rId17"/>
    <p:sldId id="267" r:id="rId18"/>
    <p:sldId id="268" r:id="rId19"/>
    <p:sldId id="269" r:id="rId20"/>
    <p:sldId id="270" r:id="rId21"/>
    <p:sldId id="271" r:id="rId22"/>
    <p:sldId id="272" r:id="rId23"/>
    <p:sldId id="273" r:id="rId24"/>
    <p:sldId id="280" r:id="rId25"/>
    <p:sldId id="281" r:id="rId26"/>
    <p:sldId id="284" r:id="rId27"/>
    <p:sldId id="285" r:id="rId28"/>
    <p:sldId id="286" r:id="rId29"/>
    <p:sldId id="287" r:id="rId30"/>
    <p:sldId id="288" r:id="rId31"/>
    <p:sldId id="289" r:id="rId32"/>
    <p:sldId id="290" r:id="rId33"/>
    <p:sldId id="291" r:id="rId3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30452B-E8A6-4283-ADD9-3C4617D13E70}" type="datetimeFigureOut">
              <a:rPr lang="it-IT" smtClean="0"/>
              <a:pPr/>
              <a:t>12/03/2014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7BB985-75B8-4654-B5E2-0F7856EA4C8D}"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601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1EE75DE7-94AE-4F74-B502-7D16EBD8C245}"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704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04C0D81B-B7AB-4A37-AE35-5DEF7EC8AA0C}"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806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067BD4BD-CD40-4DF9-9BF7-6D3D9E19585C}"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909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689A9836-56F5-4F67-AA45-D097CE04B6B2}"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011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6810EE03-52E9-4A4C-9A8E-A610733CF971}"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216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FDAF9B34-179B-4DC5-99FF-BA0315F36CF4}"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113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D783BDE1-9341-47A0-97DF-0F6082A36C95}" type="slidenum">
              <a:rPr lang="it-IT" smtClean="0"/>
              <a:pPr>
                <a:defRPr/>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318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81994C8F-4ED3-4CFA-8D3F-09364A6274C9}"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421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A1E8AC71-3B85-459D-9DCF-0BDAAE4F2BEC}" type="slidenum">
              <a:rPr lang="it-IT" smtClean="0"/>
              <a:pPr>
                <a:defRPr/>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523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476F017D-2062-47EB-B761-8D48AF307CC8}" type="slidenum">
              <a:rPr lang="it-IT" smtClean="0"/>
              <a:pPr>
                <a:defRPr/>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625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36B70F8B-7C75-4E19-92F8-EA607115B054}" type="slidenum">
              <a:rPr lang="it-IT" smtClean="0"/>
              <a:pPr>
                <a:defRPr/>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728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935791B8-A69A-4703-AEFC-BBFCEF66F68D}" type="slidenum">
              <a:rPr lang="it-IT" smtClean="0"/>
              <a:pPr>
                <a:defRPr/>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830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E2EBA1F5-D544-489B-B7ED-800B4B5F7C8C}" type="slidenum">
              <a:rPr lang="it-IT" smtClean="0"/>
              <a:pPr>
                <a:defRPr/>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933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C6093827-1EE0-4E9C-BA5F-0E777BD4881D}" type="slidenum">
              <a:rPr lang="it-IT" smtClean="0"/>
              <a:pPr>
                <a:defRPr/>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035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22C63FBC-A733-41DA-9E59-E1E1390796EB}" type="slidenum">
              <a:rPr lang="it-IT" smtClean="0"/>
              <a:pPr>
                <a:defRPr/>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137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A2609EED-B1AB-4203-A464-9621C788F65B}" type="slidenum">
              <a:rPr lang="it-IT" smtClean="0"/>
              <a:pPr>
                <a:defRPr/>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240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664F7662-3D89-4443-BB86-310EDC0AF7BC}" type="slidenum">
              <a:rPr lang="it-IT" smtClean="0"/>
              <a:pPr>
                <a:defRPr/>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2150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946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BC415B-CE05-415E-BAE3-8EE60757D4BD}" type="slidenum">
              <a:rPr lang="it-IT" smtClean="0"/>
              <a:pPr fontAlgn="base">
                <a:spcBef>
                  <a:spcPct val="0"/>
                </a:spcBef>
                <a:spcAft>
                  <a:spcPct val="0"/>
                </a:spcAft>
                <a:defRPr/>
              </a:pPr>
              <a:t>24</a:t>
            </a:fld>
            <a:endParaRPr 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2253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0484"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7E2567-CDC0-42A9-8EC8-323FED8E0EEC}" type="slidenum">
              <a:rPr lang="it-IT" smtClean="0"/>
              <a:pPr fontAlgn="base">
                <a:spcBef>
                  <a:spcPct val="0"/>
                </a:spcBef>
                <a:spcAft>
                  <a:spcPct val="0"/>
                </a:spcAft>
                <a:defRPr/>
              </a:pPr>
              <a:t>25</a:t>
            </a:fld>
            <a:endParaRPr lang="it-IT"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D7BB985-75B8-4654-B5E2-0F7856EA4C8D}" type="slidenum">
              <a:rPr lang="it-IT" smtClean="0"/>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8195"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819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057155-0AA7-49F5-8FF8-0A4D40DBD707}" type="slidenum">
              <a:rPr lang="it-IT"/>
              <a:pPr fontAlgn="base">
                <a:spcBef>
                  <a:spcPct val="0"/>
                </a:spcBef>
                <a:spcAft>
                  <a:spcPct val="0"/>
                </a:spcAft>
              </a:pPr>
              <a:t>29</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9219"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922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CBA0D1-3F1A-4DB4-8CD9-6E03A2BDC49B}" type="slidenum">
              <a:rPr lang="it-IT"/>
              <a:pPr fontAlgn="base">
                <a:spcBef>
                  <a:spcPct val="0"/>
                </a:spcBef>
                <a:spcAft>
                  <a:spcPct val="0"/>
                </a:spcAft>
              </a:pPr>
              <a:t>30</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0243"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1024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2A8FE6-2C6A-4F12-B3B4-67109BA15929}" type="slidenum">
              <a:rPr lang="it-IT"/>
              <a:pPr fontAlgn="base">
                <a:spcBef>
                  <a:spcPct val="0"/>
                </a:spcBef>
                <a:spcAft>
                  <a:spcPct val="0"/>
                </a:spcAft>
              </a:pPr>
              <a:t>31</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1267"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11268"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58BC09A-F10F-4DF0-9591-7DD29CB9A4C3}" type="slidenum">
              <a:rPr lang="it-IT"/>
              <a:pPr fontAlgn="base">
                <a:spcBef>
                  <a:spcPct val="0"/>
                </a:spcBef>
                <a:spcAft>
                  <a:spcPct val="0"/>
                </a:spcAft>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2291"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12292"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7F4412-B889-4B2D-8BA0-11A75E55A484}" type="slidenum">
              <a:rPr lang="it-IT"/>
              <a:pPr fontAlgn="base">
                <a:spcBef>
                  <a:spcPct val="0"/>
                </a:spcBef>
                <a:spcAft>
                  <a:spcPct val="0"/>
                </a:spcAft>
              </a:pPr>
              <a:t>33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0C9CC7A-AFB4-4872-B39C-0CF26AB660EA}" type="datetimeFigureOut">
              <a:rPr lang="it-IT" smtClean="0"/>
              <a:pPr/>
              <a:t>12/03/2014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938CF8B-01FE-4060-952E-DB7B047DA142}"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9CC7A-AFB4-4872-B39C-0CF26AB660EA}" type="datetimeFigureOut">
              <a:rPr lang="it-IT" smtClean="0"/>
              <a:pPr/>
              <a:t>12/03/2014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8CF8B-01FE-4060-952E-DB7B047DA142}"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it.wikipedia.org/wiki/2_febbraio" TargetMode="External"/><Relationship Id="rId13" Type="http://schemas.openxmlformats.org/officeDocument/2006/relationships/hyperlink" Target="http://it.wikipedia.org/wiki/Galles" TargetMode="External"/><Relationship Id="rId3" Type="http://schemas.openxmlformats.org/officeDocument/2006/relationships/image" Target="../media/image4.jpeg"/><Relationship Id="rId7" Type="http://schemas.openxmlformats.org/officeDocument/2006/relationships/hyperlink" Target="http://it.wikipedia.org/wiki/Penrhyndeudraeth" TargetMode="External"/><Relationship Id="rId12" Type="http://schemas.openxmlformats.org/officeDocument/2006/relationships/hyperlink" Target="http://it.wikipedia.org/wiki/Matematico"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hyperlink" Target="http://it.wikipedia.org/wiki/1872" TargetMode="External"/><Relationship Id="rId11" Type="http://schemas.openxmlformats.org/officeDocument/2006/relationships/hyperlink" Target="http://it.wikipedia.org/wiki/Logica" TargetMode="External"/><Relationship Id="rId5" Type="http://schemas.openxmlformats.org/officeDocument/2006/relationships/hyperlink" Target="http://it.wikipedia.org/wiki/18_maggio" TargetMode="External"/><Relationship Id="rId15" Type="http://schemas.openxmlformats.org/officeDocument/2006/relationships/hyperlink" Target="http://it.wikipedia.org/wiki/Filosofia" TargetMode="External"/><Relationship Id="rId10" Type="http://schemas.openxmlformats.org/officeDocument/2006/relationships/hyperlink" Target="http://it.wikipedia.org/wiki/Filosofo" TargetMode="External"/><Relationship Id="rId4" Type="http://schemas.openxmlformats.org/officeDocument/2006/relationships/hyperlink" Target="http://it.wikipedia.org/w/index.php?title=Trellech&amp;action=edit&amp;redlink=1" TargetMode="External"/><Relationship Id="rId9" Type="http://schemas.openxmlformats.org/officeDocument/2006/relationships/hyperlink" Target="http://it.wikipedia.org/wiki/1970" TargetMode="External"/><Relationship Id="rId14" Type="http://schemas.openxmlformats.org/officeDocument/2006/relationships/hyperlink" Target="http://it.wikipedia.org/wiki/Movimento_pacifista"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it.wikipedia.org/wiki/27_novembre" TargetMode="External"/><Relationship Id="rId3" Type="http://schemas.openxmlformats.org/officeDocument/2006/relationships/image" Target="../media/image5.jpeg"/><Relationship Id="rId7" Type="http://schemas.openxmlformats.org/officeDocument/2006/relationships/hyperlink" Target="http://it.wikipedia.org/wiki/Graz" TargetMode="External"/><Relationship Id="rId12" Type="http://schemas.openxmlformats.org/officeDocument/2006/relationships/hyperlink" Target="http://it.wikipedia.org/wiki/1904"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hyperlink" Target="http://it.wikipedia.org/wiki/1853" TargetMode="External"/><Relationship Id="rId11" Type="http://schemas.openxmlformats.org/officeDocument/2006/relationships/hyperlink" Target="http://it.wikipedia.org/wiki/Austria" TargetMode="External"/><Relationship Id="rId5" Type="http://schemas.openxmlformats.org/officeDocument/2006/relationships/hyperlink" Target="http://it.wikipedia.org/wiki/17_luglio" TargetMode="External"/><Relationship Id="rId10" Type="http://schemas.openxmlformats.org/officeDocument/2006/relationships/hyperlink" Target="http://it.wikipedia.org/wiki/Filosofo" TargetMode="External"/><Relationship Id="rId4" Type="http://schemas.openxmlformats.org/officeDocument/2006/relationships/hyperlink" Target="http://it.wikipedia.org/wiki/Leopoli" TargetMode="External"/><Relationship Id="rId9" Type="http://schemas.openxmlformats.org/officeDocument/2006/relationships/hyperlink" Target="http://it.wikipedia.org/wiki/1920"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it.wikipedia.org/wiki/1920" TargetMode="External"/><Relationship Id="rId13" Type="http://schemas.openxmlformats.org/officeDocument/2006/relationships/hyperlink" Target="http://it.wikipedia.org/wiki/Logica" TargetMode="External"/><Relationship Id="rId18" Type="http://schemas.openxmlformats.org/officeDocument/2006/relationships/hyperlink" Target="http://it.wikipedia.org/wiki/Storia" TargetMode="External"/><Relationship Id="rId26" Type="http://schemas.openxmlformats.org/officeDocument/2006/relationships/hyperlink" Target="http://it.wikipedia.org/wiki/Psicologia_sperimentale" TargetMode="External"/><Relationship Id="rId3" Type="http://schemas.openxmlformats.org/officeDocument/2006/relationships/hyperlink" Target="http://it.wikipedia.org/wiki/Leopoli" TargetMode="External"/><Relationship Id="rId21" Type="http://schemas.openxmlformats.org/officeDocument/2006/relationships/hyperlink" Target="http://it.wikipedia.org/wiki/1875" TargetMode="External"/><Relationship Id="rId7" Type="http://schemas.openxmlformats.org/officeDocument/2006/relationships/hyperlink" Target="http://it.wikipedia.org/wiki/27_novembre" TargetMode="External"/><Relationship Id="rId12" Type="http://schemas.openxmlformats.org/officeDocument/2006/relationships/hyperlink" Target="http://it.wikipedia.org/wiki/Logica_deontica" TargetMode="External"/><Relationship Id="rId17" Type="http://schemas.openxmlformats.org/officeDocument/2006/relationships/hyperlink" Target="http://it.wikipedia.org/wiki/Universit%C3%A0_di_Vienna" TargetMode="External"/><Relationship Id="rId25" Type="http://schemas.openxmlformats.org/officeDocument/2006/relationships/hyperlink" Target="http://it.wikipedia.org/wiki/Scuola_di_Graz" TargetMode="External"/><Relationship Id="rId2" Type="http://schemas.openxmlformats.org/officeDocument/2006/relationships/notesSlide" Target="../notesSlides/notesSlide30.xml"/><Relationship Id="rId16" Type="http://schemas.openxmlformats.org/officeDocument/2006/relationships/hyperlink" Target="http://it.wikipedia.org/wiki/Vienna" TargetMode="External"/><Relationship Id="rId20" Type="http://schemas.openxmlformats.org/officeDocument/2006/relationships/hyperlink" Target="http://it.wikipedia.org/wiki/Franz_Brentano" TargetMode="External"/><Relationship Id="rId1" Type="http://schemas.openxmlformats.org/officeDocument/2006/relationships/slideLayout" Target="../slideLayouts/slideLayout2.xml"/><Relationship Id="rId6" Type="http://schemas.openxmlformats.org/officeDocument/2006/relationships/hyperlink" Target="http://it.wikipedia.org/wiki/Graz" TargetMode="External"/><Relationship Id="rId11" Type="http://schemas.openxmlformats.org/officeDocument/2006/relationships/hyperlink" Target="http://it.wikipedia.org/wiki/1904" TargetMode="External"/><Relationship Id="rId24" Type="http://schemas.openxmlformats.org/officeDocument/2006/relationships/hyperlink" Target="http://it.wikipedia.org/wiki/1894" TargetMode="External"/><Relationship Id="rId5" Type="http://schemas.openxmlformats.org/officeDocument/2006/relationships/hyperlink" Target="http://it.wikipedia.org/wiki/1853" TargetMode="External"/><Relationship Id="rId15" Type="http://schemas.openxmlformats.org/officeDocument/2006/relationships/hyperlink" Target="http://it.wikipedia.org/wiki/Ucraina" TargetMode="External"/><Relationship Id="rId23" Type="http://schemas.openxmlformats.org/officeDocument/2006/relationships/hyperlink" Target="http://it.wikipedia.org/wiki/1882" TargetMode="External"/><Relationship Id="rId10" Type="http://schemas.openxmlformats.org/officeDocument/2006/relationships/hyperlink" Target="http://it.wikipedia.org/wiki/Austria" TargetMode="External"/><Relationship Id="rId19" Type="http://schemas.openxmlformats.org/officeDocument/2006/relationships/hyperlink" Target="http://it.wikipedia.org/wiki/Filosofia" TargetMode="External"/><Relationship Id="rId4" Type="http://schemas.openxmlformats.org/officeDocument/2006/relationships/hyperlink" Target="http://it.wikipedia.org/wiki/17_luglio" TargetMode="External"/><Relationship Id="rId9" Type="http://schemas.openxmlformats.org/officeDocument/2006/relationships/hyperlink" Target="http://it.wikipedia.org/wiki/Filosofo" TargetMode="External"/><Relationship Id="rId14" Type="http://schemas.openxmlformats.org/officeDocument/2006/relationships/hyperlink" Target="http://it.wikipedia.org/wiki/Regno_Austro-Ungarico" TargetMode="External"/><Relationship Id="rId22" Type="http://schemas.openxmlformats.org/officeDocument/2006/relationships/hyperlink" Target="http://it.wikipedia.org/wiki/1878" TargetMode="External"/><Relationship Id="rId27" Type="http://schemas.openxmlformats.org/officeDocument/2006/relationships/hyperlink" Target="http://it.wikipedia.org/wiki/Biblioteca"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Fil </a:t>
            </a:r>
            <a:r>
              <a:rPr lang="it-IT" dirty="0" err="1" smtClean="0"/>
              <a:t>Ling</a:t>
            </a:r>
            <a:r>
              <a:rPr lang="it-IT" dirty="0" smtClean="0"/>
              <a:t> 13-14</a:t>
            </a:r>
            <a:endParaRPr lang="it-IT" dirty="0"/>
          </a:p>
        </p:txBody>
      </p:sp>
      <p:sp>
        <p:nvSpPr>
          <p:cNvPr id="3" name="Sottotitolo 2"/>
          <p:cNvSpPr>
            <a:spLocks noGrp="1"/>
          </p:cNvSpPr>
          <p:nvPr>
            <p:ph type="subTitle" idx="1"/>
          </p:nvPr>
        </p:nvSpPr>
        <p:spPr/>
        <p:txBody>
          <a:bodyPr/>
          <a:lstStyle/>
          <a:p>
            <a:r>
              <a:rPr lang="it-IT" dirty="0" err="1" smtClean="0"/>
              <a:t>Lezz</a:t>
            </a:r>
            <a:r>
              <a:rPr lang="it-IT" dirty="0" smtClean="0"/>
              <a:t>. </a:t>
            </a:r>
            <a:r>
              <a:rPr lang="it-IT" dirty="0" smtClean="0"/>
              <a:t>9-13</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Lezione 9 - 10/3/2014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Rinvii e Recuperi</a:t>
            </a:r>
            <a:endParaRPr lang="it-IT" dirty="0"/>
          </a:p>
        </p:txBody>
      </p:sp>
      <p:sp>
        <p:nvSpPr>
          <p:cNvPr id="3" name="Segnaposto contenuto 2"/>
          <p:cNvSpPr>
            <a:spLocks noGrp="1"/>
          </p:cNvSpPr>
          <p:nvPr>
            <p:ph idx="1"/>
          </p:nvPr>
        </p:nvSpPr>
        <p:spPr/>
        <p:txBody>
          <a:bodyPr/>
          <a:lstStyle/>
          <a:p>
            <a:r>
              <a:rPr lang="it-IT" dirty="0" smtClean="0"/>
              <a:t>NON si terranno le lezioni del 9 e 16 Aprile.</a:t>
            </a:r>
          </a:p>
          <a:p>
            <a:pPr>
              <a:buNone/>
            </a:pPr>
            <a:r>
              <a:rPr lang="it-IT" dirty="0" smtClean="0"/>
              <a:t>                      LEZIONI </a:t>
            </a:r>
            <a:r>
              <a:rPr lang="it-IT" dirty="0" err="1" smtClean="0"/>
              <a:t>DI</a:t>
            </a:r>
            <a:r>
              <a:rPr lang="it-IT" dirty="0" smtClean="0"/>
              <a:t> RECUPERO</a:t>
            </a:r>
          </a:p>
          <a:p>
            <a:r>
              <a:rPr lang="it-IT" dirty="0" smtClean="0">
                <a:solidFill>
                  <a:srgbClr val="FF0000"/>
                </a:solidFill>
              </a:rPr>
              <a:t>DOMANI</a:t>
            </a:r>
            <a:r>
              <a:rPr lang="it-IT" dirty="0" smtClean="0"/>
              <a:t>, Martedì 11 Marzo, ore 9-10, Aula A e ore 15-16, Aula D</a:t>
            </a:r>
          </a:p>
          <a:p>
            <a:r>
              <a:rPr lang="it-IT" dirty="0" smtClean="0"/>
              <a:t>Martedì 18 Marzo ore 9-10, Aula A e ore 15-16, Aula D</a:t>
            </a:r>
          </a:p>
          <a:p>
            <a:r>
              <a:rPr lang="it-IT" dirty="0" smtClean="0"/>
              <a:t>Martedì 25 Marzo, ore 9-10, Aula A e ore 15-16, Aula D</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Esprimere e denotare</a:t>
            </a:r>
            <a:endParaRPr lang="it-IT" dirty="0"/>
          </a:p>
        </p:txBody>
      </p:sp>
      <p:sp>
        <p:nvSpPr>
          <p:cNvPr id="3" name="Segnaposto contenuto 2"/>
          <p:cNvSpPr>
            <a:spLocks noGrp="1"/>
          </p:cNvSpPr>
          <p:nvPr>
            <p:ph idx="1"/>
          </p:nvPr>
        </p:nvSpPr>
        <p:spPr/>
        <p:txBody>
          <a:bodyPr/>
          <a:lstStyle/>
          <a:p>
            <a:r>
              <a:rPr lang="it-IT" dirty="0" smtClean="0"/>
              <a:t>Frege distingue tra senso e referente</a:t>
            </a:r>
          </a:p>
          <a:p>
            <a:r>
              <a:rPr lang="it-IT" dirty="0" smtClean="0"/>
              <a:t>La relazione che lega un termine al suo senso la chiamiamo </a:t>
            </a:r>
            <a:r>
              <a:rPr lang="it-IT" i="1" dirty="0" smtClean="0"/>
              <a:t>esprimere</a:t>
            </a:r>
          </a:p>
          <a:p>
            <a:r>
              <a:rPr lang="it-IT" dirty="0" smtClean="0"/>
              <a:t>La relazione che lega un termine al suo referente la chiamiamo </a:t>
            </a:r>
            <a:r>
              <a:rPr lang="it-IT" i="1" dirty="0" smtClean="0"/>
              <a:t>denotare </a:t>
            </a:r>
            <a:r>
              <a:rPr lang="it-IT" dirty="0" smtClean="0"/>
              <a:t>o </a:t>
            </a:r>
            <a:r>
              <a:rPr lang="it-IT" i="1" dirty="0" smtClean="0"/>
              <a:t>riferirsi </a:t>
            </a:r>
            <a:r>
              <a:rPr lang="it-IT" dirty="0" smtClean="0"/>
              <a:t>o </a:t>
            </a:r>
            <a:r>
              <a:rPr lang="it-IT" i="1" dirty="0" smtClean="0"/>
              <a:t>far riferimento</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1"/>
          <p:cNvSpPr>
            <a:spLocks noGrp="1"/>
          </p:cNvSpPr>
          <p:nvPr>
            <p:ph type="title"/>
          </p:nvPr>
        </p:nvSpPr>
        <p:spPr/>
        <p:txBody>
          <a:bodyPr>
            <a:normAutofit fontScale="90000"/>
          </a:bodyPr>
          <a:lstStyle/>
          <a:p>
            <a:r>
              <a:rPr lang="it-IT" dirty="0" smtClean="0"/>
              <a:t>Come Frege risolve il puzzle del riferimento</a:t>
            </a:r>
          </a:p>
        </p:txBody>
      </p:sp>
      <p:sp>
        <p:nvSpPr>
          <p:cNvPr id="3" name="Segnaposto contenuto 2"/>
          <p:cNvSpPr>
            <a:spLocks noGrp="1"/>
          </p:cNvSpPr>
          <p:nvPr>
            <p:ph idx="1"/>
          </p:nvPr>
        </p:nvSpPr>
        <p:spPr/>
        <p:txBody>
          <a:bodyPr>
            <a:normAutofit fontScale="77500" lnSpcReduction="20000"/>
          </a:bodyPr>
          <a:lstStyle/>
          <a:p>
            <a:pPr>
              <a:defRPr/>
            </a:pPr>
            <a:r>
              <a:rPr lang="it-IT" dirty="0" smtClean="0"/>
              <a:t>(1) Giovanni crede che la stella del mattino è un pianeta</a:t>
            </a:r>
          </a:p>
          <a:p>
            <a:pPr>
              <a:defRPr/>
            </a:pPr>
            <a:r>
              <a:rPr lang="it-IT" dirty="0" smtClean="0"/>
              <a:t>(2) la stella della sera è la stella del mattino</a:t>
            </a:r>
          </a:p>
          <a:p>
            <a:pPr>
              <a:defRPr/>
            </a:pPr>
            <a:r>
              <a:rPr lang="it-IT" dirty="0" smtClean="0"/>
              <a:t>(3) Giovanni crede che la stella della sera è un pianeta</a:t>
            </a:r>
          </a:p>
          <a:p>
            <a:pPr>
              <a:defRPr/>
            </a:pPr>
            <a:r>
              <a:rPr lang="it-IT" dirty="0" smtClean="0"/>
              <a:t>Nella frase (1)  "la stella del mattino" DENOTA il senso che esprime nei contesti estensionali (il suo senso ordinario) e quindi ESPRIME un senso di livello superiore</a:t>
            </a:r>
          </a:p>
          <a:p>
            <a:pPr>
              <a:defRPr/>
            </a:pPr>
            <a:r>
              <a:rPr lang="it-IT" dirty="0" smtClean="0"/>
              <a:t>Nella frase (2) "la stella del mattino" DENOTA il pianeta Venere (il suo referente ordinario) ed ESPRIME il suo senso ordinario</a:t>
            </a:r>
          </a:p>
          <a:p>
            <a:pPr>
              <a:defRPr/>
            </a:pPr>
            <a:r>
              <a:rPr lang="it-IT" smtClean="0"/>
              <a:t>Quindi, </a:t>
            </a:r>
            <a:r>
              <a:rPr lang="it-IT" dirty="0" smtClean="0"/>
              <a:t>"la stella del mattino" significa due cose diverse nelle due frasi e perciò NON possiamo applicare la legge </a:t>
            </a:r>
            <a:r>
              <a:rPr lang="it-IT" smtClean="0"/>
              <a:t>di sostituibilità degli </a:t>
            </a:r>
            <a:r>
              <a:rPr lang="it-IT" dirty="0" smtClean="0"/>
              <a:t>identici</a:t>
            </a:r>
          </a:p>
          <a:p>
            <a:pPr>
              <a:defRPr/>
            </a:pP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olo 1"/>
          <p:cNvSpPr>
            <a:spLocks noGrp="1"/>
          </p:cNvSpPr>
          <p:nvPr>
            <p:ph type="title"/>
          </p:nvPr>
        </p:nvSpPr>
        <p:spPr/>
        <p:txBody>
          <a:bodyPr/>
          <a:lstStyle/>
          <a:p>
            <a:r>
              <a:rPr lang="it-IT" dirty="0" smtClean="0"/>
              <a:t>Ambiguità sistematica</a:t>
            </a:r>
          </a:p>
        </p:txBody>
      </p:sp>
      <p:sp>
        <p:nvSpPr>
          <p:cNvPr id="3" name="Segnaposto contenuto 2"/>
          <p:cNvSpPr>
            <a:spLocks noGrp="1"/>
          </p:cNvSpPr>
          <p:nvPr>
            <p:ph idx="1"/>
          </p:nvPr>
        </p:nvSpPr>
        <p:spPr/>
        <p:txBody>
          <a:bodyPr>
            <a:normAutofit fontScale="92500" lnSpcReduction="20000"/>
          </a:bodyPr>
          <a:lstStyle/>
          <a:p>
            <a:pPr>
              <a:defRPr/>
            </a:pPr>
            <a:r>
              <a:rPr lang="it-IT" dirty="0" smtClean="0"/>
              <a:t>Per Frege tutti i termini sono sistematicamente ambigui perché cambiano di senso e referente a seconda che si trovano in un contesto intensionale o estensionale</a:t>
            </a:r>
          </a:p>
          <a:p>
            <a:pPr>
              <a:defRPr/>
            </a:pPr>
            <a:r>
              <a:rPr lang="it-IT" dirty="0" smtClean="0"/>
              <a:t>Confrontare con:</a:t>
            </a:r>
          </a:p>
          <a:p>
            <a:pPr>
              <a:buFont typeface="Arial" charset="0"/>
              <a:buNone/>
              <a:defRPr/>
            </a:pPr>
            <a:r>
              <a:rPr lang="it-IT" dirty="0" smtClean="0"/>
              <a:t>		Aristotele è un filosofo</a:t>
            </a:r>
          </a:p>
          <a:p>
            <a:pPr>
              <a:buFont typeface="Arial" charset="0"/>
              <a:buNone/>
              <a:defRPr/>
            </a:pPr>
            <a:r>
              <a:rPr lang="it-IT" dirty="0" smtClean="0"/>
              <a:t>		Aristotele (Onassis) è il secondo marito di 	Jacqueline Kennedy </a:t>
            </a:r>
          </a:p>
          <a:p>
            <a:pPr>
              <a:buFont typeface="Arial" charset="0"/>
              <a:buNone/>
              <a:defRPr/>
            </a:pPr>
            <a:r>
              <a:rPr lang="it-IT" dirty="0" smtClean="0"/>
              <a:t>		il secondo marito di Jacqueline Kennedy è 	un filosofo</a:t>
            </a:r>
          </a:p>
          <a:p>
            <a:pPr>
              <a:buFont typeface="Arial" charset="0"/>
              <a:buNone/>
              <a:defRPr/>
            </a:pPr>
            <a:endParaRPr lang="it-IT" dirty="0" smtClean="0"/>
          </a:p>
          <a:p>
            <a:pPr>
              <a:defRPr/>
            </a:pP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olo 1"/>
          <p:cNvSpPr>
            <a:spLocks noGrp="1"/>
          </p:cNvSpPr>
          <p:nvPr>
            <p:ph type="title"/>
          </p:nvPr>
        </p:nvSpPr>
        <p:spPr/>
        <p:txBody>
          <a:bodyPr>
            <a:normAutofit fontScale="90000"/>
          </a:bodyPr>
          <a:lstStyle/>
          <a:p>
            <a:r>
              <a:rPr lang="it-IT" smtClean="0"/>
              <a:t>Rappresentazione della gerarchia dei sensi</a:t>
            </a:r>
          </a:p>
        </p:txBody>
      </p:sp>
      <p:sp>
        <p:nvSpPr>
          <p:cNvPr id="3" name="Segnaposto contenuto 2"/>
          <p:cNvSpPr>
            <a:spLocks noGrp="1"/>
          </p:cNvSpPr>
          <p:nvPr>
            <p:ph idx="1"/>
          </p:nvPr>
        </p:nvSpPr>
        <p:spPr/>
        <p:txBody>
          <a:bodyPr>
            <a:normAutofit fontScale="85000" lnSpcReduction="10000"/>
          </a:bodyPr>
          <a:lstStyle/>
          <a:p>
            <a:pPr>
              <a:defRPr/>
            </a:pPr>
            <a:r>
              <a:rPr lang="it-IT" dirty="0" smtClean="0"/>
              <a:t>Contesto estensionale (La </a:t>
            </a:r>
            <a:r>
              <a:rPr lang="it-IT" dirty="0" err="1" smtClean="0"/>
              <a:t>sm</a:t>
            </a:r>
            <a:r>
              <a:rPr lang="it-IT" dirty="0" smtClean="0"/>
              <a:t> è un pianeta)</a:t>
            </a:r>
          </a:p>
          <a:p>
            <a:pPr>
              <a:defRPr/>
            </a:pPr>
            <a:r>
              <a:rPr lang="it-IT" dirty="0" smtClean="0"/>
              <a:t>referente primario di "a" = r("a")</a:t>
            </a:r>
          </a:p>
          <a:p>
            <a:pPr>
              <a:defRPr/>
            </a:pPr>
            <a:r>
              <a:rPr lang="it-IT" dirty="0" smtClean="0"/>
              <a:t>senso primario di "a" = s("a")</a:t>
            </a:r>
          </a:p>
          <a:p>
            <a:pPr>
              <a:defRPr/>
            </a:pPr>
            <a:r>
              <a:rPr lang="it-IT" dirty="0" smtClean="0"/>
              <a:t>Contesto intensionale di primo livello (Giovanni crede che la </a:t>
            </a:r>
            <a:r>
              <a:rPr lang="it-IT" dirty="0" err="1" smtClean="0"/>
              <a:t>sm</a:t>
            </a:r>
            <a:r>
              <a:rPr lang="it-IT" dirty="0" smtClean="0"/>
              <a:t> è un pianeta)</a:t>
            </a:r>
          </a:p>
          <a:p>
            <a:pPr>
              <a:defRPr/>
            </a:pPr>
            <a:r>
              <a:rPr lang="it-IT" dirty="0" smtClean="0"/>
              <a:t>referente secondario di "a" = s("a")</a:t>
            </a:r>
          </a:p>
          <a:p>
            <a:pPr>
              <a:defRPr/>
            </a:pPr>
            <a:r>
              <a:rPr lang="it-IT" dirty="0" smtClean="0"/>
              <a:t>senso secondario di "a" = s(</a:t>
            </a:r>
            <a:r>
              <a:rPr lang="it-IT" dirty="0" err="1" smtClean="0"/>
              <a:t>s</a:t>
            </a:r>
            <a:r>
              <a:rPr lang="it-IT" dirty="0" smtClean="0"/>
              <a:t>("a"))</a:t>
            </a:r>
          </a:p>
          <a:p>
            <a:pPr>
              <a:defRPr/>
            </a:pPr>
            <a:r>
              <a:rPr lang="it-IT" dirty="0" smtClean="0"/>
              <a:t>Contesto intensionale di secondo livello (Marta desidera che Giovanni creda che la </a:t>
            </a:r>
            <a:r>
              <a:rPr lang="it-IT" dirty="0" err="1" smtClean="0"/>
              <a:t>sm</a:t>
            </a:r>
            <a:r>
              <a:rPr lang="it-IT" dirty="0" smtClean="0"/>
              <a:t> è un pianeta)</a:t>
            </a:r>
          </a:p>
          <a:p>
            <a:pPr>
              <a:defRPr/>
            </a:pPr>
            <a:r>
              <a:rPr lang="it-IT" dirty="0" smtClean="0"/>
              <a:t>Ecc.</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p:cNvSpPr>
            <a:spLocks noGrp="1"/>
          </p:cNvSpPr>
          <p:nvPr>
            <p:ph type="title"/>
          </p:nvPr>
        </p:nvSpPr>
        <p:spPr/>
        <p:txBody>
          <a:bodyPr>
            <a:normAutofit fontScale="90000"/>
          </a:bodyPr>
          <a:lstStyle/>
          <a:p>
            <a:r>
              <a:rPr lang="it-IT" smtClean="0"/>
              <a:t>Gerarchia dei sensi e sostituibilità degli identici</a:t>
            </a:r>
          </a:p>
        </p:txBody>
      </p:sp>
      <p:sp>
        <p:nvSpPr>
          <p:cNvPr id="3" name="Segnaposto contenuto 2"/>
          <p:cNvSpPr>
            <a:spLocks noGrp="1"/>
          </p:cNvSpPr>
          <p:nvPr>
            <p:ph idx="1"/>
          </p:nvPr>
        </p:nvSpPr>
        <p:spPr/>
        <p:txBody>
          <a:bodyPr>
            <a:normAutofit fontScale="77500" lnSpcReduction="20000"/>
          </a:bodyPr>
          <a:lstStyle/>
          <a:p>
            <a:pPr>
              <a:defRPr/>
            </a:pPr>
            <a:r>
              <a:rPr lang="it-IT" dirty="0" smtClean="0"/>
              <a:t>(1) Giovanni crede che la </a:t>
            </a:r>
            <a:r>
              <a:rPr lang="it-IT" dirty="0" err="1" smtClean="0"/>
              <a:t>sm</a:t>
            </a:r>
            <a:r>
              <a:rPr lang="it-IT" dirty="0" smtClean="0"/>
              <a:t> è un pianeta</a:t>
            </a:r>
          </a:p>
          <a:p>
            <a:pPr>
              <a:defRPr/>
            </a:pPr>
            <a:r>
              <a:rPr lang="it-IT" dirty="0" smtClean="0"/>
              <a:t>Livello del referente: r("Giovanni")</a:t>
            </a:r>
            <a:r>
              <a:rPr lang="it-IT" dirty="0" err="1" smtClean="0"/>
              <a:t>+r</a:t>
            </a:r>
            <a:r>
              <a:rPr lang="it-IT" dirty="0" smtClean="0"/>
              <a:t>("crede") +[s("la </a:t>
            </a:r>
            <a:r>
              <a:rPr lang="it-IT" dirty="0" err="1" smtClean="0"/>
              <a:t>sm</a:t>
            </a:r>
            <a:r>
              <a:rPr lang="it-IT" dirty="0" smtClean="0"/>
              <a:t>") + s("è un pianeta")]</a:t>
            </a:r>
          </a:p>
          <a:p>
            <a:pPr>
              <a:defRPr/>
            </a:pPr>
            <a:r>
              <a:rPr lang="it-IT" dirty="0" smtClean="0"/>
              <a:t>Livello del senso:  s("Giovanni")</a:t>
            </a:r>
            <a:r>
              <a:rPr lang="it-IT" dirty="0" err="1" smtClean="0"/>
              <a:t>+s</a:t>
            </a:r>
            <a:r>
              <a:rPr lang="it-IT" dirty="0" smtClean="0"/>
              <a:t>("crede") +[s(</a:t>
            </a:r>
            <a:r>
              <a:rPr lang="it-IT" dirty="0" err="1" smtClean="0"/>
              <a:t>s</a:t>
            </a:r>
            <a:r>
              <a:rPr lang="it-IT" dirty="0" smtClean="0"/>
              <a:t>("la </a:t>
            </a:r>
            <a:r>
              <a:rPr lang="it-IT" dirty="0" err="1" smtClean="0"/>
              <a:t>sm</a:t>
            </a:r>
            <a:r>
              <a:rPr lang="it-IT" dirty="0" smtClean="0"/>
              <a:t>"))+ s(</a:t>
            </a:r>
            <a:r>
              <a:rPr lang="it-IT" dirty="0" err="1" smtClean="0"/>
              <a:t>s</a:t>
            </a:r>
            <a:r>
              <a:rPr lang="it-IT" dirty="0" smtClean="0"/>
              <a:t>("è un pianeta"))]</a:t>
            </a:r>
          </a:p>
          <a:p>
            <a:pPr>
              <a:defRPr/>
            </a:pPr>
            <a:r>
              <a:rPr lang="it-IT" dirty="0" smtClean="0"/>
              <a:t>(2) la </a:t>
            </a:r>
            <a:r>
              <a:rPr lang="it-IT" dirty="0" err="1" smtClean="0"/>
              <a:t>sm</a:t>
            </a:r>
            <a:r>
              <a:rPr lang="it-IT" dirty="0" smtClean="0"/>
              <a:t> = la ss</a:t>
            </a:r>
          </a:p>
          <a:p>
            <a:pPr>
              <a:defRPr/>
            </a:pPr>
            <a:r>
              <a:rPr lang="it-IT" dirty="0" smtClean="0"/>
              <a:t>Livello del referente: r("la </a:t>
            </a:r>
            <a:r>
              <a:rPr lang="it-IT" dirty="0" err="1" smtClean="0"/>
              <a:t>sm</a:t>
            </a:r>
            <a:r>
              <a:rPr lang="it-IT" dirty="0" smtClean="0"/>
              <a:t>")</a:t>
            </a:r>
            <a:r>
              <a:rPr lang="it-IT" dirty="0" err="1" smtClean="0"/>
              <a:t>+r</a:t>
            </a:r>
            <a:r>
              <a:rPr lang="it-IT" dirty="0" smtClean="0"/>
              <a:t>("=")</a:t>
            </a:r>
            <a:r>
              <a:rPr lang="it-IT" dirty="0" err="1" smtClean="0"/>
              <a:t>+r</a:t>
            </a:r>
            <a:r>
              <a:rPr lang="it-IT" dirty="0" smtClean="0"/>
              <a:t>("la ss")</a:t>
            </a:r>
          </a:p>
          <a:p>
            <a:pPr>
              <a:defRPr/>
            </a:pPr>
            <a:r>
              <a:rPr lang="it-IT" dirty="0" smtClean="0"/>
              <a:t>Il "significato globale" (referente/senso) di "la </a:t>
            </a:r>
            <a:r>
              <a:rPr lang="it-IT" dirty="0" err="1" smtClean="0"/>
              <a:t>sm</a:t>
            </a:r>
            <a:r>
              <a:rPr lang="it-IT" dirty="0" smtClean="0"/>
              <a:t>" cambia nel passaggio da (1) a (2)</a:t>
            </a:r>
          </a:p>
          <a:p>
            <a:pPr>
              <a:defRPr/>
            </a:pPr>
            <a:r>
              <a:rPr lang="it-IT" dirty="0" smtClean="0"/>
              <a:t>Ecco perché non possiamo applicare la legge di sostituibilità degli identici, ossia:</a:t>
            </a:r>
          </a:p>
          <a:p>
            <a:pPr>
              <a:defRPr/>
            </a:pPr>
            <a:r>
              <a:rPr lang="it-IT" dirty="0" smtClean="0"/>
              <a:t>a = b, P(a), quindi P(a/b)</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olo 1"/>
          <p:cNvSpPr>
            <a:spLocks noGrp="1"/>
          </p:cNvSpPr>
          <p:nvPr>
            <p:ph type="title"/>
          </p:nvPr>
        </p:nvSpPr>
        <p:spPr/>
        <p:txBody>
          <a:bodyPr>
            <a:normAutofit fontScale="90000"/>
          </a:bodyPr>
          <a:lstStyle/>
          <a:p>
            <a:r>
              <a:rPr lang="it-IT" smtClean="0"/>
              <a:t>Esistenza e termini singolari non denotanti</a:t>
            </a:r>
          </a:p>
        </p:txBody>
      </p:sp>
      <p:sp>
        <p:nvSpPr>
          <p:cNvPr id="3" name="Segnaposto contenuto 2"/>
          <p:cNvSpPr>
            <a:spLocks noGrp="1"/>
          </p:cNvSpPr>
          <p:nvPr>
            <p:ph idx="1"/>
          </p:nvPr>
        </p:nvSpPr>
        <p:spPr/>
        <p:txBody>
          <a:bodyPr>
            <a:normAutofit fontScale="85000" lnSpcReduction="10000"/>
          </a:bodyPr>
          <a:lstStyle/>
          <a:p>
            <a:pPr>
              <a:defRPr/>
            </a:pPr>
            <a:r>
              <a:rPr lang="it-IT" dirty="0" smtClean="0"/>
              <a:t>Ci sono termini singolari non denotanti (privi di referente) come "il cavallo alato"</a:t>
            </a:r>
          </a:p>
          <a:p>
            <a:pPr>
              <a:defRPr/>
            </a:pPr>
            <a:r>
              <a:rPr lang="it-IT" dirty="0" smtClean="0"/>
              <a:t>Corrispondentemente ci sono esistenziali negativi veri come</a:t>
            </a:r>
          </a:p>
          <a:p>
            <a:pPr lvl="1">
              <a:defRPr/>
            </a:pPr>
            <a:r>
              <a:rPr lang="it-IT" dirty="0" smtClean="0"/>
              <a:t>il cavallo alato non esiste</a:t>
            </a:r>
          </a:p>
          <a:p>
            <a:pPr>
              <a:defRPr/>
            </a:pPr>
            <a:r>
              <a:rPr lang="it-IT" dirty="0" smtClean="0"/>
              <a:t>Nei contesti estensionali come "... è un mammifero" generano frasi che tendiamo a giudicare non vere o che almeno ci danno perplessità</a:t>
            </a:r>
          </a:p>
          <a:p>
            <a:pPr>
              <a:defRPr/>
            </a:pPr>
            <a:r>
              <a:rPr lang="it-IT" dirty="0" smtClean="0"/>
              <a:t>Nei contesti intensionali possono senza problemi dare adito a enunciati veri:</a:t>
            </a:r>
          </a:p>
          <a:p>
            <a:pPr lvl="1">
              <a:defRPr/>
            </a:pPr>
            <a:r>
              <a:rPr lang="it-IT" dirty="0" smtClean="0"/>
              <a:t>Alcibiade credeva che il cavallo alato fosse bianco</a:t>
            </a:r>
          </a:p>
          <a:p>
            <a:pPr lvl="1">
              <a:buFont typeface="Arial" charset="0"/>
              <a:buNone/>
              <a:defRPr/>
            </a:pPr>
            <a:endParaRPr lang="it-IT"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1"/>
          <p:cNvSpPr>
            <a:spLocks noGrp="1"/>
          </p:cNvSpPr>
          <p:nvPr>
            <p:ph type="title"/>
          </p:nvPr>
        </p:nvSpPr>
        <p:spPr/>
        <p:txBody>
          <a:bodyPr>
            <a:normAutofit fontScale="90000"/>
          </a:bodyPr>
          <a:lstStyle/>
          <a:p>
            <a:r>
              <a:rPr lang="it-IT" smtClean="0"/>
              <a:t>Come Frege tratta i termini non denotanti</a:t>
            </a:r>
          </a:p>
        </p:txBody>
      </p:sp>
      <p:sp>
        <p:nvSpPr>
          <p:cNvPr id="3" name="Segnaposto contenuto 2"/>
          <p:cNvSpPr>
            <a:spLocks noGrp="1"/>
          </p:cNvSpPr>
          <p:nvPr>
            <p:ph idx="1"/>
          </p:nvPr>
        </p:nvSpPr>
        <p:spPr/>
        <p:txBody>
          <a:bodyPr>
            <a:normAutofit fontScale="77500" lnSpcReduction="20000"/>
          </a:bodyPr>
          <a:lstStyle/>
          <a:p>
            <a:pPr>
              <a:defRPr/>
            </a:pPr>
            <a:r>
              <a:rPr lang="it-IT" dirty="0" smtClean="0"/>
              <a:t>Se posti in un contesto estensionale (es. "il cavallo alato è bianco"), essi generano una frase priva di valore di verità</a:t>
            </a:r>
          </a:p>
          <a:p>
            <a:pPr lvl="1">
              <a:defRPr/>
            </a:pPr>
            <a:r>
              <a:rPr lang="it-IT" dirty="0" smtClean="0"/>
              <a:t>Motivo: la funzione che funge da referente del predicato non riceve in input un argomento e quindi non può dare V o F come risposta</a:t>
            </a:r>
          </a:p>
          <a:p>
            <a:pPr>
              <a:defRPr/>
            </a:pPr>
            <a:r>
              <a:rPr lang="it-IT" dirty="0" smtClean="0"/>
              <a:t>Se posti in un contesto intensionale (es. "nell'Odissea si racconta che Ulisse approdò ad Itaca immerso nel sonno") generano una frase con valore di verità</a:t>
            </a:r>
          </a:p>
          <a:p>
            <a:pPr lvl="1">
              <a:defRPr/>
            </a:pPr>
            <a:r>
              <a:rPr lang="it-IT" dirty="0" smtClean="0"/>
              <a:t>Motivo: nel contesto intensionale tali termini hanno un referente (cioè il senso che hanno nel contesto estensionale) e quindi la funzione che funge da referente del predicato riceve in input un argomento (il senso in questione)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Lezione 10</a:t>
            </a:r>
          </a:p>
          <a:p>
            <a:r>
              <a:rPr lang="it-IT" smtClean="0"/>
              <a:t>11/3/14, ore 9</a:t>
            </a:r>
            <a:endParaRPr lang="it-I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olo 1"/>
          <p:cNvSpPr>
            <a:spLocks noGrp="1"/>
          </p:cNvSpPr>
          <p:nvPr>
            <p:ph type="title"/>
          </p:nvPr>
        </p:nvSpPr>
        <p:spPr/>
        <p:txBody>
          <a:bodyPr>
            <a:normAutofit fontScale="90000"/>
          </a:bodyPr>
          <a:lstStyle/>
          <a:p>
            <a:r>
              <a:rPr lang="it-IT" smtClean="0"/>
              <a:t>Ancora sul confronto tra contesti intensionali ed estensionali</a:t>
            </a:r>
          </a:p>
        </p:txBody>
      </p:sp>
      <p:sp>
        <p:nvSpPr>
          <p:cNvPr id="3" name="Segnaposto contenuto 2"/>
          <p:cNvSpPr>
            <a:spLocks noGrp="1"/>
          </p:cNvSpPr>
          <p:nvPr>
            <p:ph idx="1"/>
          </p:nvPr>
        </p:nvSpPr>
        <p:spPr/>
        <p:txBody>
          <a:bodyPr>
            <a:normAutofit fontScale="92500" lnSpcReduction="20000"/>
          </a:bodyPr>
          <a:lstStyle/>
          <a:p>
            <a:pPr>
              <a:defRPr/>
            </a:pPr>
            <a:r>
              <a:rPr lang="it-IT" dirty="0" smtClean="0"/>
              <a:t>I contesti intensionali NON impegnano all'esistenza</a:t>
            </a:r>
          </a:p>
          <a:p>
            <a:pPr lvl="1">
              <a:defRPr/>
            </a:pPr>
            <a:r>
              <a:rPr lang="it-IT" dirty="0" smtClean="0"/>
              <a:t> Giovanni crede che il cavallo alato è bianco NON IMPLICA esiste un individuo (un cavallo alato) del quale Giovanni crede che è bianco</a:t>
            </a:r>
          </a:p>
          <a:p>
            <a:pPr lvl="1">
              <a:defRPr/>
            </a:pPr>
            <a:r>
              <a:rPr lang="it-IT" dirty="0" smtClean="0"/>
              <a:t>Nel futuro, l'uomo più veloce della terra correrà i 100 m. in 5 secondi NON IMPLICA  esiste (ora) un individuo (uomo) tale che nel futuro correrà i 100 m. in 5 secondi </a:t>
            </a:r>
          </a:p>
          <a:p>
            <a:pPr>
              <a:defRPr/>
            </a:pPr>
            <a:r>
              <a:rPr lang="it-IT" dirty="0" smtClean="0"/>
              <a:t>I contesti estensionali impegnano all'esistenza</a:t>
            </a:r>
          </a:p>
          <a:p>
            <a:pPr lvl="1">
              <a:defRPr/>
            </a:pPr>
            <a:r>
              <a:rPr lang="it-IT" dirty="0" smtClean="0"/>
              <a:t>Il cavallo alato è bianco IMPLICA esiste un individuo bianco</a:t>
            </a:r>
          </a:p>
          <a:p>
            <a:pPr>
              <a:defRPr/>
            </a:pP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olo 1"/>
          <p:cNvSpPr>
            <a:spLocks noGrp="1"/>
          </p:cNvSpPr>
          <p:nvPr>
            <p:ph type="title"/>
          </p:nvPr>
        </p:nvSpPr>
        <p:spPr/>
        <p:txBody>
          <a:bodyPr/>
          <a:lstStyle/>
          <a:p>
            <a:r>
              <a:rPr lang="it-IT" smtClean="0"/>
              <a:t>Presupposizioni</a:t>
            </a:r>
          </a:p>
        </p:txBody>
      </p:sp>
      <p:sp>
        <p:nvSpPr>
          <p:cNvPr id="3" name="Segnaposto contenuto 2"/>
          <p:cNvSpPr>
            <a:spLocks noGrp="1"/>
          </p:cNvSpPr>
          <p:nvPr>
            <p:ph idx="1"/>
          </p:nvPr>
        </p:nvSpPr>
        <p:spPr/>
        <p:txBody>
          <a:bodyPr>
            <a:normAutofit fontScale="85000" lnSpcReduction="10000"/>
          </a:bodyPr>
          <a:lstStyle/>
          <a:p>
            <a:pPr>
              <a:defRPr/>
            </a:pPr>
            <a:r>
              <a:rPr lang="it-IT" dirty="0" smtClean="0"/>
              <a:t>Quindi per Frege, che l'oggetto al quale si vuol fare riferimento con il termine singolare s esista è un presupposto della verità o falsità di un enunciato che contiene s</a:t>
            </a:r>
          </a:p>
          <a:p>
            <a:pPr>
              <a:defRPr/>
            </a:pPr>
            <a:r>
              <a:rPr lang="it-IT" dirty="0" smtClean="0"/>
              <a:t>Mario sta mangiando presuppone Mario esiste</a:t>
            </a:r>
          </a:p>
          <a:p>
            <a:pPr>
              <a:defRPr/>
            </a:pPr>
            <a:r>
              <a:rPr lang="it-IT" dirty="0" smtClean="0"/>
              <a:t>Mario Non sta mangiando presuppone Mario esiste</a:t>
            </a:r>
          </a:p>
          <a:p>
            <a:pPr>
              <a:defRPr/>
            </a:pPr>
            <a:r>
              <a:rPr lang="it-IT" dirty="0" smtClean="0"/>
              <a:t>Questo punto di vista è stato ripreso negli anni 50 del secolo scorso dal filosofo inglese P. F. Strawson (in polemica con Russell)</a:t>
            </a:r>
          </a:p>
          <a:p>
            <a:pPr>
              <a:defRPr/>
            </a:pPr>
            <a:r>
              <a:rPr lang="it-IT" dirty="0" smtClean="0"/>
              <a:t>In generale: Q presuppone P quando sia Q che non-Q implicano P</a:t>
            </a:r>
          </a:p>
          <a:p>
            <a:pPr>
              <a:defRPr/>
            </a:pP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olo 1"/>
          <p:cNvSpPr>
            <a:spLocks noGrp="1"/>
          </p:cNvSpPr>
          <p:nvPr>
            <p:ph type="title"/>
          </p:nvPr>
        </p:nvSpPr>
        <p:spPr/>
        <p:txBody>
          <a:bodyPr/>
          <a:lstStyle/>
          <a:p>
            <a:r>
              <a:rPr lang="it-IT" smtClean="0"/>
              <a:t>Cos'è l'esistenza secondo Frege?</a:t>
            </a:r>
          </a:p>
        </p:txBody>
      </p:sp>
      <p:sp>
        <p:nvSpPr>
          <p:cNvPr id="3" name="Segnaposto contenuto 2"/>
          <p:cNvSpPr>
            <a:spLocks noGrp="1"/>
          </p:cNvSpPr>
          <p:nvPr>
            <p:ph idx="1"/>
          </p:nvPr>
        </p:nvSpPr>
        <p:spPr/>
        <p:txBody>
          <a:bodyPr>
            <a:normAutofit fontScale="85000" lnSpcReduction="20000"/>
          </a:bodyPr>
          <a:lstStyle/>
          <a:p>
            <a:pPr>
              <a:defRPr/>
            </a:pPr>
            <a:r>
              <a:rPr lang="it-IT" dirty="0" smtClean="0"/>
              <a:t>E' una proprietà di classi (o di proprietà concetti) così come l'universalità espressa da "tutto" ed i numeri</a:t>
            </a:r>
          </a:p>
          <a:p>
            <a:pPr>
              <a:defRPr/>
            </a:pPr>
            <a:r>
              <a:rPr lang="it-IT" dirty="0" smtClean="0"/>
              <a:t>"i pianeti sono nove" vuol dire che la classe dei pianeti ha la proprietà nove, ossia contiene nove membri</a:t>
            </a:r>
          </a:p>
          <a:p>
            <a:pPr>
              <a:defRPr/>
            </a:pPr>
            <a:r>
              <a:rPr lang="it-IT" dirty="0" smtClean="0"/>
              <a:t>"tutto è materiale" vuol dire che la classe degli enti materiali ha la proprietà dell'universalità, ossia contiene tutto quello che esiste</a:t>
            </a:r>
          </a:p>
          <a:p>
            <a:pPr>
              <a:defRPr/>
            </a:pPr>
            <a:r>
              <a:rPr lang="it-IT" dirty="0" smtClean="0"/>
              <a:t>"esiste un pianeta" vuol dire che la classe dei pianeti ha la proprietà dell'esistenza, ossia, non è vuota, contiene almeno un elemento</a:t>
            </a:r>
          </a:p>
          <a:p>
            <a:pPr>
              <a:defRPr/>
            </a:pPr>
            <a:r>
              <a:rPr lang="it-IT" dirty="0" smtClean="0"/>
              <a:t>L'esistenza quindi non è una proprietà di cui, per es., Obama gode e il cavallo alato non gode.</a:t>
            </a:r>
          </a:p>
          <a:p>
            <a:pPr>
              <a:defRPr/>
            </a:pP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dirty="0" smtClean="0"/>
              <a:t>Lezione 11</a:t>
            </a:r>
          </a:p>
          <a:p>
            <a:r>
              <a:rPr lang="it-IT" dirty="0" smtClean="0"/>
              <a:t>11/3/14, ore 15</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olo 1"/>
          <p:cNvSpPr>
            <a:spLocks noGrp="1"/>
          </p:cNvSpPr>
          <p:nvPr>
            <p:ph type="title"/>
          </p:nvPr>
        </p:nvSpPr>
        <p:spPr/>
        <p:txBody>
          <a:bodyPr/>
          <a:lstStyle/>
          <a:p>
            <a:pPr eaLnBrk="1" hangingPunct="1"/>
            <a:r>
              <a:rPr lang="it-IT" smtClean="0"/>
              <a:t>La gerarchia dei concetti</a:t>
            </a:r>
          </a:p>
        </p:txBody>
      </p:sp>
      <p:sp>
        <p:nvSpPr>
          <p:cNvPr id="3" name="Segnaposto contenuto 2"/>
          <p:cNvSpPr>
            <a:spLocks noGrp="1"/>
          </p:cNvSpPr>
          <p:nvPr>
            <p:ph idx="1"/>
          </p:nvPr>
        </p:nvSpPr>
        <p:spPr/>
        <p:txBody>
          <a:bodyPr>
            <a:normAutofit fontScale="85000" lnSpcReduction="20000"/>
          </a:bodyPr>
          <a:lstStyle/>
          <a:p>
            <a:pPr eaLnBrk="1" hangingPunct="1">
              <a:defRPr/>
            </a:pPr>
            <a:r>
              <a:rPr lang="it-IT" dirty="0" smtClean="0"/>
              <a:t>Quindi secondo Frege l'esistenza, così come l'universalità e i numeri, è un concetto di secondo livello</a:t>
            </a:r>
          </a:p>
          <a:p>
            <a:pPr eaLnBrk="1" hangingPunct="1">
              <a:defRPr/>
            </a:pPr>
            <a:r>
              <a:rPr lang="it-IT" dirty="0" smtClean="0"/>
              <a:t>I concetti di livello 1 si applicano agli oggetti</a:t>
            </a:r>
          </a:p>
          <a:p>
            <a:pPr eaLnBrk="1" hangingPunct="1">
              <a:defRPr/>
            </a:pPr>
            <a:r>
              <a:rPr lang="it-IT" dirty="0" smtClean="0"/>
              <a:t>I concetti di livello 2 (quantificatori) a quelli di livello 1</a:t>
            </a:r>
          </a:p>
          <a:p>
            <a:pPr eaLnBrk="1" hangingPunct="1">
              <a:defRPr/>
            </a:pPr>
            <a:r>
              <a:rPr lang="it-IT" dirty="0" smtClean="0"/>
              <a:t>Ecc.</a:t>
            </a:r>
          </a:p>
          <a:p>
            <a:pPr eaLnBrk="1" hangingPunct="1">
              <a:defRPr/>
            </a:pPr>
            <a:r>
              <a:rPr lang="it-IT" dirty="0" smtClean="0"/>
              <a:t>'Zero' è, si potrebbe dire, la non esistenza, il concetto di livello 2 che si applica veridicamente ad un concetto di livello 1 (per es., 'unicorno') se e solo se non ci sono oggetti a cui tale concetto di livello 1 si applica veridicamente</a:t>
            </a:r>
          </a:p>
          <a:p>
            <a:pPr eaLnBrk="1" hangingPunct="1">
              <a:defRPr/>
            </a:pPr>
            <a:r>
              <a:rPr lang="it-IT" dirty="0" smtClean="0"/>
              <a:t>Frege usa l'espressione "cadere sotto un concetto"</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olo 1"/>
          <p:cNvSpPr>
            <a:spLocks noGrp="1"/>
          </p:cNvSpPr>
          <p:nvPr>
            <p:ph type="title"/>
          </p:nvPr>
        </p:nvSpPr>
        <p:spPr/>
        <p:txBody>
          <a:bodyPr/>
          <a:lstStyle/>
          <a:p>
            <a:pPr eaLnBrk="1" hangingPunct="1"/>
            <a:endParaRPr lang="it-IT" smtClean="0"/>
          </a:p>
        </p:txBody>
      </p:sp>
      <p:pic>
        <p:nvPicPr>
          <p:cNvPr id="45059" name="Picture 2" descr="C:\Users\utente\Pictures\unicorno%20di%20Gessner.jpg"/>
          <p:cNvPicPr>
            <a:picLocks noGrp="1" noChangeAspect="1" noChangeArrowheads="1"/>
          </p:cNvPicPr>
          <p:nvPr>
            <p:ph idx="1"/>
          </p:nvPr>
        </p:nvPicPr>
        <p:blipFill>
          <a:blip r:embed="rId3" cstate="print"/>
          <a:srcRect/>
          <a:stretch>
            <a:fillRect/>
          </a:stretch>
        </p:blipFill>
        <p:spPr>
          <a:xfrm>
            <a:off x="1214438" y="1643063"/>
            <a:ext cx="2713037" cy="2000250"/>
          </a:xfrm>
          <a:noFill/>
        </p:spPr>
      </p:pic>
      <p:sp>
        <p:nvSpPr>
          <p:cNvPr id="6" name="Ovale 5"/>
          <p:cNvSpPr/>
          <p:nvPr/>
        </p:nvSpPr>
        <p:spPr>
          <a:xfrm>
            <a:off x="5214938" y="2428875"/>
            <a:ext cx="3429000"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purtroppo non cado sotto alcun concetto </a:t>
            </a:r>
          </a:p>
          <a:p>
            <a:pPr algn="ctr">
              <a:defRPr/>
            </a:pPr>
            <a:r>
              <a:rPr lang="it-IT" dirty="0"/>
              <a:t>nemmeno sotto il concetto 'unicorno'</a:t>
            </a:r>
          </a:p>
        </p:txBody>
      </p:sp>
      <p:cxnSp>
        <p:nvCxnSpPr>
          <p:cNvPr id="8" name="Connettore 1 7"/>
          <p:cNvCxnSpPr/>
          <p:nvPr/>
        </p:nvCxnSpPr>
        <p:spPr>
          <a:xfrm>
            <a:off x="3429000" y="2857500"/>
            <a:ext cx="2071688" cy="285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ttore 1 10"/>
          <p:cNvCxnSpPr/>
          <p:nvPr/>
        </p:nvCxnSpPr>
        <p:spPr>
          <a:xfrm rot="10800000">
            <a:off x="3571875" y="2357438"/>
            <a:ext cx="1928813" cy="71437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olo 1"/>
          <p:cNvSpPr>
            <a:spLocks noGrp="1"/>
          </p:cNvSpPr>
          <p:nvPr>
            <p:ph type="title"/>
          </p:nvPr>
        </p:nvSpPr>
        <p:spPr>
          <a:xfrm>
            <a:off x="457200" y="274638"/>
            <a:ext cx="8229600" cy="3582987"/>
          </a:xfrm>
        </p:spPr>
        <p:txBody>
          <a:bodyPr/>
          <a:lstStyle/>
          <a:p>
            <a:pPr eaLnBrk="1" hangingPunct="1"/>
            <a:r>
              <a:rPr lang="it-IT" smtClean="0"/>
              <a:t>Spinoza morì di "substance abuse"</a:t>
            </a:r>
            <a:br>
              <a:rPr lang="it-IT" smtClean="0"/>
            </a:br>
            <a:r>
              <a:rPr lang="it-IT" smtClean="0"/>
              <a:t>Leibniz morì cadendo dalla finestra di una monade</a:t>
            </a:r>
            <a:br>
              <a:rPr lang="it-IT" smtClean="0"/>
            </a:br>
            <a:r>
              <a:rPr lang="it-IT" smtClean="0"/>
              <a:t/>
            </a:r>
            <a:br>
              <a:rPr lang="it-IT" smtClean="0"/>
            </a:br>
            <a:r>
              <a:rPr lang="it-IT" smtClean="0"/>
              <a:t>Come mori Frege?</a:t>
            </a:r>
          </a:p>
        </p:txBody>
      </p:sp>
      <p:pic>
        <p:nvPicPr>
          <p:cNvPr id="46083" name="Picture 3" descr="C:\Users\utente\Pictures\IMMAGINI INTERNET\images[1] (3).jpg"/>
          <p:cNvPicPr>
            <a:picLocks noChangeAspect="1" noChangeArrowheads="1"/>
          </p:cNvPicPr>
          <p:nvPr/>
        </p:nvPicPr>
        <p:blipFill>
          <a:blip r:embed="rId3" cstate="print"/>
          <a:srcRect/>
          <a:stretch>
            <a:fillRect/>
          </a:stretch>
        </p:blipFill>
        <p:spPr bwMode="auto">
          <a:xfrm>
            <a:off x="6875463" y="1844675"/>
            <a:ext cx="1747837" cy="2016125"/>
          </a:xfrm>
          <a:prstGeom prst="rect">
            <a:avLst/>
          </a:prstGeom>
          <a:noFill/>
          <a:ln w="9525">
            <a:noFill/>
            <a:miter lim="800000"/>
            <a:headEnd/>
            <a:tailEnd/>
          </a:ln>
        </p:spPr>
      </p:pic>
      <p:pic>
        <p:nvPicPr>
          <p:cNvPr id="46084" name="Picture 4" descr="C:\Users\utente\Pictures\IMMAGINI INTERNET\spinoza.jpg"/>
          <p:cNvPicPr>
            <a:picLocks noChangeAspect="1" noChangeArrowheads="1"/>
          </p:cNvPicPr>
          <p:nvPr/>
        </p:nvPicPr>
        <p:blipFill>
          <a:blip r:embed="rId4" cstate="print"/>
          <a:srcRect/>
          <a:stretch>
            <a:fillRect/>
          </a:stretch>
        </p:blipFill>
        <p:spPr bwMode="auto">
          <a:xfrm>
            <a:off x="395288" y="1844675"/>
            <a:ext cx="2143125" cy="214312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olo 1"/>
          <p:cNvSpPr>
            <a:spLocks noGrp="1"/>
          </p:cNvSpPr>
          <p:nvPr>
            <p:ph type="title"/>
          </p:nvPr>
        </p:nvSpPr>
        <p:spPr>
          <a:xfrm>
            <a:off x="457200" y="274638"/>
            <a:ext cx="8229600" cy="3797300"/>
          </a:xfrm>
        </p:spPr>
        <p:txBody>
          <a:bodyPr/>
          <a:lstStyle/>
          <a:p>
            <a:pPr eaLnBrk="1" hangingPunct="1"/>
            <a:r>
              <a:rPr lang="it-IT" smtClean="0"/>
              <a:t>"cadde sotto un concetto"</a:t>
            </a:r>
            <a:br>
              <a:rPr lang="it-IT" smtClean="0"/>
            </a:br>
            <a:r>
              <a:rPr lang="it-IT" smtClean="0"/>
              <a:t>Quale?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olo 1"/>
          <p:cNvSpPr>
            <a:spLocks noGrp="1"/>
          </p:cNvSpPr>
          <p:nvPr>
            <p:ph type="title"/>
          </p:nvPr>
        </p:nvSpPr>
        <p:spPr>
          <a:xfrm>
            <a:off x="457200" y="274638"/>
            <a:ext cx="8229600" cy="4511675"/>
          </a:xfrm>
        </p:spPr>
        <p:txBody>
          <a:bodyPr/>
          <a:lstStyle/>
          <a:p>
            <a:r>
              <a:rPr lang="it-IT" smtClean="0"/>
              <a:t>Alcune ipotesi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olo 1"/>
          <p:cNvSpPr>
            <a:spLocks noGrp="1"/>
          </p:cNvSpPr>
          <p:nvPr>
            <p:ph type="title"/>
          </p:nvPr>
        </p:nvSpPr>
        <p:spPr>
          <a:xfrm>
            <a:off x="457200" y="274638"/>
            <a:ext cx="8229600" cy="3582987"/>
          </a:xfrm>
        </p:spPr>
        <p:txBody>
          <a:bodyPr/>
          <a:lstStyle/>
          <a:p>
            <a:r>
              <a:rPr lang="it-IT" smtClean="0"/>
              <a:t>Sotto il concetto 'morto'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olo 1"/>
          <p:cNvSpPr>
            <a:spLocks noGrp="1"/>
          </p:cNvSpPr>
          <p:nvPr>
            <p:ph type="title"/>
          </p:nvPr>
        </p:nvSpPr>
        <p:spPr>
          <a:xfrm>
            <a:off x="500063" y="500063"/>
            <a:ext cx="8229600" cy="4643437"/>
          </a:xfrm>
        </p:spPr>
        <p:txBody>
          <a:bodyPr/>
          <a:lstStyle/>
          <a:p>
            <a:r>
              <a:rPr lang="it-IT" smtClean="0"/>
              <a:t>Oppure sotto</a:t>
            </a:r>
            <a:br>
              <a:rPr lang="it-IT" smtClean="0"/>
            </a:br>
            <a:r>
              <a:rPr lang="it-IT" smtClean="0"/>
              <a:t>'zero'</a:t>
            </a:r>
            <a:br>
              <a:rPr lang="it-IT" smtClean="0"/>
            </a:br>
            <a:r>
              <a:rPr lang="it-IT" smtClean="0"/>
              <a:t>'non-esistenza'</a:t>
            </a:r>
            <a:br>
              <a:rPr lang="it-IT" smtClean="0"/>
            </a:br>
            <a:r>
              <a:rPr lang="it-IT" smtClean="0"/>
              <a:t>'cavallo alato'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olo 1"/>
          <p:cNvSpPr>
            <a:spLocks noGrp="1"/>
          </p:cNvSpPr>
          <p:nvPr>
            <p:ph type="title"/>
          </p:nvPr>
        </p:nvSpPr>
        <p:spPr/>
        <p:txBody>
          <a:bodyPr/>
          <a:lstStyle/>
          <a:p>
            <a:pPr eaLnBrk="1" hangingPunct="1"/>
            <a:r>
              <a:rPr lang="it-IT" smtClean="0"/>
              <a:t>tre dati problematici per Frege </a:t>
            </a:r>
          </a:p>
        </p:txBody>
      </p:sp>
      <p:sp>
        <p:nvSpPr>
          <p:cNvPr id="51203" name="Segnaposto contenuto 2"/>
          <p:cNvSpPr>
            <a:spLocks noGrp="1"/>
          </p:cNvSpPr>
          <p:nvPr>
            <p:ph idx="1"/>
          </p:nvPr>
        </p:nvSpPr>
        <p:spPr/>
        <p:txBody>
          <a:bodyPr/>
          <a:lstStyle/>
          <a:p>
            <a:pPr eaLnBrk="1" hangingPunct="1"/>
            <a:r>
              <a:rPr lang="it-IT" smtClean="0"/>
              <a:t>Questi tre enunciati sembrano veri, ma per Frege sono né veri né falsi</a:t>
            </a:r>
          </a:p>
          <a:p>
            <a:pPr lvl="1" eaLnBrk="1" hangingPunct="1"/>
            <a:r>
              <a:rPr lang="it-IT" smtClean="0"/>
              <a:t>il cavallo alato non esiste</a:t>
            </a:r>
          </a:p>
          <a:p>
            <a:pPr lvl="1" eaLnBrk="1" hangingPunct="1"/>
            <a:r>
              <a:rPr lang="it-IT" smtClean="0"/>
              <a:t>il cavallo alato è un cavallo</a:t>
            </a:r>
          </a:p>
          <a:p>
            <a:pPr lvl="1" eaLnBrk="1" hangingPunct="1"/>
            <a:r>
              <a:rPr lang="it-IT" smtClean="0"/>
              <a:t> Polifemo è più alto di Ciampi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title"/>
          </p:nvPr>
        </p:nvSpPr>
        <p:spPr/>
        <p:txBody>
          <a:bodyPr/>
          <a:lstStyle/>
          <a:p>
            <a:pPr eaLnBrk="1" hangingPunct="1"/>
            <a:r>
              <a:rPr lang="it-IT" smtClean="0"/>
              <a:t>Bertrand Russell</a:t>
            </a:r>
          </a:p>
        </p:txBody>
      </p:sp>
      <p:pic>
        <p:nvPicPr>
          <p:cNvPr id="3075" name="Picture 2" descr="C:\Users\utente\Pictures\russell.jpg"/>
          <p:cNvPicPr>
            <a:picLocks noGrp="1" noChangeAspect="1" noChangeArrowheads="1"/>
          </p:cNvPicPr>
          <p:nvPr>
            <p:ph idx="1"/>
          </p:nvPr>
        </p:nvPicPr>
        <p:blipFill>
          <a:blip r:embed="rId3" cstate="print"/>
          <a:srcRect/>
          <a:stretch>
            <a:fillRect/>
          </a:stretch>
        </p:blipFill>
        <p:spPr>
          <a:xfrm>
            <a:off x="4645025" y="1484313"/>
            <a:ext cx="2971800" cy="3429000"/>
          </a:xfrm>
        </p:spPr>
      </p:pic>
      <p:sp>
        <p:nvSpPr>
          <p:cNvPr id="3076" name="Segnaposto testo 6"/>
          <p:cNvSpPr>
            <a:spLocks noGrp="1"/>
          </p:cNvSpPr>
          <p:nvPr>
            <p:ph type="body" sz="half" idx="2"/>
          </p:nvPr>
        </p:nvSpPr>
        <p:spPr/>
        <p:txBody>
          <a:bodyPr/>
          <a:lstStyle/>
          <a:p>
            <a:pPr eaLnBrk="1" hangingPunct="1"/>
            <a:r>
              <a:rPr lang="it-IT" b="1" smtClean="0"/>
              <a:t>Bertrand Arthur William Russell</a:t>
            </a:r>
            <a:r>
              <a:rPr lang="it-IT" smtClean="0"/>
              <a:t>, terzo conte Russell (</a:t>
            </a:r>
            <a:r>
              <a:rPr lang="it-IT" smtClean="0">
                <a:hlinkClick r:id="rId4" action="ppaction://hlinkfile" tooltip="Trellech (pagina inesistente)"/>
              </a:rPr>
              <a:t>Trellech</a:t>
            </a:r>
            <a:r>
              <a:rPr lang="it-IT" smtClean="0"/>
              <a:t>, </a:t>
            </a:r>
            <a:r>
              <a:rPr lang="it-IT" smtClean="0">
                <a:hlinkClick r:id="rId5" action="ppaction://hlinkfile" tooltip="18 maggio"/>
              </a:rPr>
              <a:t>18 maggio</a:t>
            </a:r>
            <a:r>
              <a:rPr lang="it-IT" smtClean="0"/>
              <a:t> </a:t>
            </a:r>
            <a:r>
              <a:rPr lang="it-IT" smtClean="0">
                <a:hlinkClick r:id="rId6" action="ppaction://hlinkfile" tooltip="1872"/>
              </a:rPr>
              <a:t>1872</a:t>
            </a:r>
            <a:r>
              <a:rPr lang="it-IT" smtClean="0"/>
              <a:t> – </a:t>
            </a:r>
            <a:r>
              <a:rPr lang="it-IT" smtClean="0">
                <a:hlinkClick r:id="rId7" action="ppaction://hlinkfile" tooltip="Penrhyndeudraeth"/>
              </a:rPr>
              <a:t>Penrhyndeudraeth</a:t>
            </a:r>
            <a:r>
              <a:rPr lang="it-IT" smtClean="0"/>
              <a:t>, </a:t>
            </a:r>
            <a:r>
              <a:rPr lang="it-IT" smtClean="0">
                <a:hlinkClick r:id="rId8" action="ppaction://hlinkfile" tooltip="2 febbraio"/>
              </a:rPr>
              <a:t>2 febbraio</a:t>
            </a:r>
            <a:r>
              <a:rPr lang="it-IT" smtClean="0"/>
              <a:t> </a:t>
            </a:r>
            <a:r>
              <a:rPr lang="it-IT" smtClean="0">
                <a:hlinkClick r:id="rId9" action="ppaction://hlinkfile" tooltip="1970"/>
              </a:rPr>
              <a:t>1970</a:t>
            </a:r>
            <a:r>
              <a:rPr lang="it-IT" smtClean="0"/>
              <a:t>), è stato un </a:t>
            </a:r>
            <a:r>
              <a:rPr lang="it-IT" smtClean="0">
                <a:hlinkClick r:id="rId10" action="ppaction://hlinkfile" tooltip="Filosofo"/>
              </a:rPr>
              <a:t>filosofo</a:t>
            </a:r>
            <a:r>
              <a:rPr lang="it-IT" smtClean="0"/>
              <a:t>, </a:t>
            </a:r>
            <a:r>
              <a:rPr lang="it-IT" smtClean="0">
                <a:hlinkClick r:id="rId11" action="ppaction://hlinkfile" tooltip="Logica"/>
              </a:rPr>
              <a:t>logico</a:t>
            </a:r>
            <a:r>
              <a:rPr lang="it-IT" smtClean="0"/>
              <a:t> e </a:t>
            </a:r>
            <a:r>
              <a:rPr lang="it-IT" smtClean="0">
                <a:hlinkClick r:id="rId12" action="ppaction://hlinkfile" tooltip="Matematico"/>
              </a:rPr>
              <a:t>matematico</a:t>
            </a:r>
            <a:r>
              <a:rPr lang="it-IT" smtClean="0"/>
              <a:t> </a:t>
            </a:r>
            <a:r>
              <a:rPr lang="it-IT" smtClean="0">
                <a:hlinkClick r:id="rId13" action="ppaction://hlinkfile" tooltip="Galles"/>
              </a:rPr>
              <a:t>gallese</a:t>
            </a:r>
            <a:r>
              <a:rPr lang="it-IT" smtClean="0"/>
              <a:t>.</a:t>
            </a:r>
          </a:p>
          <a:p>
            <a:pPr eaLnBrk="1" hangingPunct="1"/>
            <a:r>
              <a:rPr lang="it-IT" smtClean="0"/>
              <a:t>Fu anche un autorevole esponente del </a:t>
            </a:r>
            <a:r>
              <a:rPr lang="it-IT" smtClean="0">
                <a:hlinkClick r:id="rId14" action="ppaction://hlinkfile" tooltip="Movimento pacifista"/>
              </a:rPr>
              <a:t>movimento pacifista</a:t>
            </a:r>
            <a:r>
              <a:rPr lang="it-IT" smtClean="0"/>
              <a:t> e un divulgatore della </a:t>
            </a:r>
            <a:r>
              <a:rPr lang="it-IT" smtClean="0">
                <a:hlinkClick r:id="rId15" action="ppaction://hlinkfile" tooltip="Filosofia"/>
              </a:rPr>
              <a:t>filosofia</a:t>
            </a:r>
            <a:r>
              <a:rPr lang="it-IT" smtClean="0"/>
              <a:t>. In molti hanno guardato a Russell come a una sorta di profeta della vita creativa e razionale; al tempo stesso la sua posizione su molte questioni fu estremamente controversa.</a:t>
            </a:r>
          </a:p>
          <a:p>
            <a:pPr eaLnBrk="1" hangingPunct="1"/>
            <a:endParaRPr lang="it-IT" smtClean="0"/>
          </a:p>
          <a:p>
            <a:pPr eaLnBrk="1" hangingPunct="1"/>
            <a:r>
              <a:rPr lang="it-IT" smtClean="0"/>
              <a:t>(da Wikipedia)</a:t>
            </a:r>
          </a:p>
          <a:p>
            <a:pPr eaLnBrk="1" hangingPunct="1"/>
            <a:endParaRPr lang="it-IT"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lstStyle/>
          <a:p>
            <a:pPr eaLnBrk="1" hangingPunct="1"/>
            <a:r>
              <a:rPr lang="it-IT" dirty="0" smtClean="0"/>
              <a:t>La teoria delle descrizioni in sintesi</a:t>
            </a:r>
          </a:p>
        </p:txBody>
      </p:sp>
      <p:sp>
        <p:nvSpPr>
          <p:cNvPr id="3" name="Segnaposto contenuto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it-IT" dirty="0" smtClean="0"/>
              <a:t>(TD1)	un enunciato della forma «il </a:t>
            </a:r>
            <a:r>
              <a:rPr lang="it-IT" i="1" dirty="0" smtClean="0"/>
              <a:t>P</a:t>
            </a:r>
            <a:r>
              <a:rPr lang="it-IT" dirty="0" smtClean="0"/>
              <a:t> è </a:t>
            </a:r>
            <a:r>
              <a:rPr lang="it-IT" i="1" dirty="0" smtClean="0"/>
              <a:t>Q</a:t>
            </a:r>
            <a:r>
              <a:rPr lang="it-IT" dirty="0" smtClean="0"/>
              <a:t>» esprime la stessa proposizione del corrispondente enunciato della forma «vi è esattamente un oggetto che ha la proprietà </a:t>
            </a:r>
            <a:r>
              <a:rPr lang="it-IT" i="1" dirty="0" smtClean="0"/>
              <a:t>P</a:t>
            </a:r>
            <a:r>
              <a:rPr lang="it-IT" dirty="0" smtClean="0"/>
              <a:t> e tale oggetto ha la proprietà </a:t>
            </a:r>
            <a:r>
              <a:rPr lang="it-IT" i="1" dirty="0" smtClean="0"/>
              <a:t>Q</a:t>
            </a:r>
            <a:r>
              <a:rPr lang="it-IT" dirty="0" smtClean="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Lezioni 12-13</a:t>
            </a:r>
          </a:p>
          <a:p>
            <a:pPr lvl="1"/>
            <a:r>
              <a:rPr lang="it-IT" dirty="0" smtClean="0"/>
              <a:t>12/3/2014</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Russell e Frege</a:t>
            </a:r>
            <a:endParaRPr lang="it-IT" dirty="0"/>
          </a:p>
        </p:txBody>
      </p:sp>
      <p:sp>
        <p:nvSpPr>
          <p:cNvPr id="3" name="Segnaposto contenuto 2"/>
          <p:cNvSpPr>
            <a:spLocks noGrp="1"/>
          </p:cNvSpPr>
          <p:nvPr>
            <p:ph idx="1"/>
          </p:nvPr>
        </p:nvSpPr>
        <p:spPr/>
        <p:txBody>
          <a:bodyPr>
            <a:normAutofit lnSpcReduction="10000"/>
          </a:bodyPr>
          <a:lstStyle/>
          <a:p>
            <a:r>
              <a:rPr lang="it-IT" dirty="0" smtClean="0"/>
              <a:t>(TD1)	un enunciato della forma «il </a:t>
            </a:r>
            <a:r>
              <a:rPr lang="it-IT" i="1" dirty="0" smtClean="0"/>
              <a:t>P</a:t>
            </a:r>
            <a:r>
              <a:rPr lang="it-IT" dirty="0" smtClean="0"/>
              <a:t> è </a:t>
            </a:r>
            <a:r>
              <a:rPr lang="it-IT" i="1" dirty="0" smtClean="0"/>
              <a:t>Q</a:t>
            </a:r>
            <a:r>
              <a:rPr lang="it-IT" dirty="0" smtClean="0"/>
              <a:t>» esprime la stessa proposizione del corrispondente enunciato della forma «vi è esattamente un oggetto che ha la proprietà </a:t>
            </a:r>
            <a:r>
              <a:rPr lang="it-IT" i="1" dirty="0" smtClean="0"/>
              <a:t>P</a:t>
            </a:r>
            <a:r>
              <a:rPr lang="it-IT" dirty="0" smtClean="0"/>
              <a:t> e tale oggetto ha la proprietà </a:t>
            </a:r>
            <a:r>
              <a:rPr lang="it-IT" i="1" dirty="0" smtClean="0"/>
              <a:t>Q</a:t>
            </a:r>
            <a:r>
              <a:rPr lang="it-IT" dirty="0" smtClean="0"/>
              <a:t>».</a:t>
            </a:r>
          </a:p>
          <a:p>
            <a:r>
              <a:rPr lang="it-IT" dirty="0" smtClean="0"/>
              <a:t>Questa tesi, cardine della teoria delle descrizioni, si può ricollegare idealmente all'idea di Frege secondo la quale bisogna distinguere forma </a:t>
            </a:r>
            <a:r>
              <a:rPr lang="it-IT" dirty="0" err="1" smtClean="0"/>
              <a:t>logia</a:t>
            </a:r>
            <a:r>
              <a:rPr lang="it-IT" dirty="0" smtClean="0"/>
              <a:t> e forma grammaticale</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Russell e </a:t>
            </a:r>
            <a:r>
              <a:rPr lang="it-IT" dirty="0" err="1" smtClean="0"/>
              <a:t>Meinong</a:t>
            </a:r>
            <a:endParaRPr lang="it-IT" dirty="0"/>
          </a:p>
        </p:txBody>
      </p:sp>
      <p:sp>
        <p:nvSpPr>
          <p:cNvPr id="3" name="Segnaposto contenuto 2"/>
          <p:cNvSpPr>
            <a:spLocks noGrp="1"/>
          </p:cNvSpPr>
          <p:nvPr>
            <p:ph idx="1"/>
          </p:nvPr>
        </p:nvSpPr>
        <p:spPr/>
        <p:txBody>
          <a:bodyPr>
            <a:normAutofit fontScale="92500"/>
          </a:bodyPr>
          <a:lstStyle/>
          <a:p>
            <a:r>
              <a:rPr lang="it-IT" dirty="0" smtClean="0"/>
              <a:t>Ma prima di arrivare alla teoria delle descrizioni, contraddistinta dall'"attualismo", Russell è stato ispirato maggiormente da </a:t>
            </a:r>
            <a:r>
              <a:rPr lang="it-IT" dirty="0" err="1" smtClean="0"/>
              <a:t>Meinong</a:t>
            </a:r>
            <a:r>
              <a:rPr lang="it-IT" dirty="0" smtClean="0"/>
              <a:t> piuttosto che da Frege: Fase "possibilista" di Russell</a:t>
            </a:r>
          </a:p>
          <a:p>
            <a:r>
              <a:rPr lang="it-IT" dirty="0" smtClean="0"/>
              <a:t>Introduciamo quindi il punto di vista di </a:t>
            </a:r>
            <a:r>
              <a:rPr lang="it-IT" dirty="0" err="1" smtClean="0"/>
              <a:t>Meinong</a:t>
            </a:r>
            <a:endParaRPr lang="it-IT" dirty="0" smtClean="0"/>
          </a:p>
          <a:p>
            <a:r>
              <a:rPr lang="it-IT" dirty="0" smtClean="0"/>
              <a:t>Poi vedremo le sue analogie con il possibilismo del primo Russell e la sua marcata differenza dall'attualismo di Russell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olo 4"/>
          <p:cNvSpPr>
            <a:spLocks noGrp="1"/>
          </p:cNvSpPr>
          <p:nvPr>
            <p:ph type="title"/>
          </p:nvPr>
        </p:nvSpPr>
        <p:spPr/>
        <p:txBody>
          <a:bodyPr/>
          <a:lstStyle/>
          <a:p>
            <a:r>
              <a:rPr lang="it-IT" smtClean="0"/>
              <a:t>Alexius Meinong</a:t>
            </a:r>
          </a:p>
        </p:txBody>
      </p:sp>
      <p:sp>
        <p:nvSpPr>
          <p:cNvPr id="2051" name="Segnaposto testo 5"/>
          <p:cNvSpPr>
            <a:spLocks noGrp="1"/>
          </p:cNvSpPr>
          <p:nvPr>
            <p:ph type="body" idx="1"/>
          </p:nvPr>
        </p:nvSpPr>
        <p:spPr/>
        <p:txBody>
          <a:bodyPr/>
          <a:lstStyle/>
          <a:p>
            <a:endParaRPr lang="it-IT" smtClean="0"/>
          </a:p>
        </p:txBody>
      </p:sp>
      <p:pic>
        <p:nvPicPr>
          <p:cNvPr id="2052" name="Picture 2" descr="C:\Users\utente\Pictures\images[6].jpg"/>
          <p:cNvPicPr>
            <a:picLocks noGrp="1" noChangeAspect="1" noChangeArrowheads="1"/>
          </p:cNvPicPr>
          <p:nvPr>
            <p:ph sz="half" idx="2"/>
          </p:nvPr>
        </p:nvPicPr>
        <p:blipFill>
          <a:blip r:embed="rId3" cstate="print"/>
          <a:srcRect/>
          <a:stretch>
            <a:fillRect/>
          </a:stretch>
        </p:blipFill>
        <p:spPr>
          <a:xfrm>
            <a:off x="1285875" y="2643188"/>
            <a:ext cx="1785938" cy="2473325"/>
          </a:xfrm>
          <a:noFill/>
        </p:spPr>
      </p:pic>
      <p:sp>
        <p:nvSpPr>
          <p:cNvPr id="2053" name="Segnaposto testo 6"/>
          <p:cNvSpPr>
            <a:spLocks noGrp="1"/>
          </p:cNvSpPr>
          <p:nvPr>
            <p:ph type="body" sz="quarter" idx="3"/>
          </p:nvPr>
        </p:nvSpPr>
        <p:spPr/>
        <p:txBody>
          <a:bodyPr/>
          <a:lstStyle/>
          <a:p>
            <a:endParaRPr lang="it-IT" smtClean="0"/>
          </a:p>
        </p:txBody>
      </p:sp>
      <p:sp>
        <p:nvSpPr>
          <p:cNvPr id="2054" name="Segnaposto contenuto 7"/>
          <p:cNvSpPr>
            <a:spLocks noGrp="1"/>
          </p:cNvSpPr>
          <p:nvPr>
            <p:ph sz="quarter" idx="4"/>
          </p:nvPr>
        </p:nvSpPr>
        <p:spPr/>
        <p:txBody>
          <a:bodyPr/>
          <a:lstStyle/>
          <a:p>
            <a:r>
              <a:rPr lang="it-IT" b="1" smtClean="0"/>
              <a:t>Alexius Meinong</a:t>
            </a:r>
            <a:r>
              <a:rPr lang="it-IT" smtClean="0"/>
              <a:t>, cavaliere di Handschuchsheim (</a:t>
            </a:r>
            <a:r>
              <a:rPr lang="it-IT" smtClean="0">
                <a:hlinkClick r:id="rId4" action="ppaction://hlinkfile" tooltip="Leopoli"/>
              </a:rPr>
              <a:t>Lemberg</a:t>
            </a:r>
            <a:r>
              <a:rPr lang="it-IT" smtClean="0"/>
              <a:t>, </a:t>
            </a:r>
            <a:r>
              <a:rPr lang="it-IT" smtClean="0">
                <a:hlinkClick r:id="rId5" action="ppaction://hlinkfile" tooltip="17 luglio"/>
              </a:rPr>
              <a:t>17 luglio</a:t>
            </a:r>
            <a:r>
              <a:rPr lang="it-IT" smtClean="0"/>
              <a:t> </a:t>
            </a:r>
            <a:r>
              <a:rPr lang="it-IT" smtClean="0">
                <a:hlinkClick r:id="rId6" action="ppaction://hlinkfile" tooltip="1853"/>
              </a:rPr>
              <a:t>1853</a:t>
            </a:r>
            <a:r>
              <a:rPr lang="it-IT" smtClean="0"/>
              <a:t> – </a:t>
            </a:r>
            <a:r>
              <a:rPr lang="it-IT" smtClean="0">
                <a:hlinkClick r:id="rId7" action="ppaction://hlinkfile" tooltip="Graz"/>
              </a:rPr>
              <a:t>Graz</a:t>
            </a:r>
            <a:r>
              <a:rPr lang="it-IT" smtClean="0"/>
              <a:t>, </a:t>
            </a:r>
            <a:r>
              <a:rPr lang="it-IT" smtClean="0">
                <a:hlinkClick r:id="rId8" action="ppaction://hlinkfile" tooltip="27 novembre"/>
              </a:rPr>
              <a:t>27 novembre</a:t>
            </a:r>
            <a:r>
              <a:rPr lang="it-IT" smtClean="0"/>
              <a:t> </a:t>
            </a:r>
            <a:r>
              <a:rPr lang="it-IT" smtClean="0">
                <a:hlinkClick r:id="rId9" action="ppaction://hlinkfile" tooltip="1920"/>
              </a:rPr>
              <a:t>1920</a:t>
            </a:r>
            <a:r>
              <a:rPr lang="it-IT" smtClean="0"/>
              <a:t>), è stato un </a:t>
            </a:r>
            <a:r>
              <a:rPr lang="it-IT" smtClean="0">
                <a:hlinkClick r:id="rId10" action="ppaction://hlinkfile" tooltip="Filosofo"/>
              </a:rPr>
              <a:t>filosofo</a:t>
            </a:r>
            <a:r>
              <a:rPr lang="it-IT" smtClean="0"/>
              <a:t> </a:t>
            </a:r>
            <a:r>
              <a:rPr lang="it-IT" smtClean="0">
                <a:hlinkClick r:id="rId11" action="ppaction://hlinkfile" tooltip="Austria"/>
              </a:rPr>
              <a:t>austriaco</a:t>
            </a:r>
            <a:r>
              <a:rPr lang="it-IT" smtClean="0"/>
              <a:t>, noto principalmente per la sua opera </a:t>
            </a:r>
            <a:r>
              <a:rPr lang="it-IT" i="1" smtClean="0"/>
              <a:t>Über Gegenstandstheorie</a:t>
            </a:r>
            <a:r>
              <a:rPr lang="it-IT" smtClean="0"/>
              <a:t> ("Sulla Teoria degli Oggetti", </a:t>
            </a:r>
            <a:r>
              <a:rPr lang="it-IT" smtClean="0">
                <a:hlinkClick r:id="rId12" action="ppaction://hlinkfile" tooltip="1904"/>
              </a:rPr>
              <a:t>1904</a:t>
            </a:r>
            <a:r>
              <a:rPr lang="it-IT" smtClean="0"/>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title"/>
          </p:nvPr>
        </p:nvSpPr>
        <p:spPr/>
        <p:txBody>
          <a:bodyPr/>
          <a:lstStyle/>
          <a:p>
            <a:r>
              <a:rPr lang="it-IT" smtClean="0"/>
              <a:t>Meinong su wikipedia (con errori)</a:t>
            </a:r>
          </a:p>
        </p:txBody>
      </p:sp>
      <p:sp>
        <p:nvSpPr>
          <p:cNvPr id="3" name="Segnaposto contenuto 2"/>
          <p:cNvSpPr>
            <a:spLocks noGrp="1"/>
          </p:cNvSpPr>
          <p:nvPr>
            <p:ph idx="1"/>
          </p:nvPr>
        </p:nvSpPr>
        <p:spPr/>
        <p:txBody>
          <a:bodyPr rtlCol="0">
            <a:normAutofit fontScale="62500" lnSpcReduction="20000"/>
          </a:bodyPr>
          <a:lstStyle/>
          <a:p>
            <a:pPr fontAlgn="auto">
              <a:spcAft>
                <a:spcPts val="0"/>
              </a:spcAft>
              <a:buFont typeface="Arial" pitchFamily="34" charset="0"/>
              <a:buChar char="•"/>
              <a:defRPr/>
            </a:pPr>
            <a:r>
              <a:rPr lang="it-IT" b="1" dirty="0" err="1" smtClean="0"/>
              <a:t>Alexius</a:t>
            </a:r>
            <a:r>
              <a:rPr lang="it-IT" b="1" dirty="0" smtClean="0"/>
              <a:t> </a:t>
            </a:r>
            <a:r>
              <a:rPr lang="it-IT" b="1" dirty="0" err="1" smtClean="0"/>
              <a:t>Meinong</a:t>
            </a:r>
            <a:r>
              <a:rPr lang="it-IT" dirty="0" smtClean="0"/>
              <a:t>, cavaliere di </a:t>
            </a:r>
            <a:r>
              <a:rPr lang="it-IT" dirty="0" err="1" smtClean="0"/>
              <a:t>Handschuchsheim</a:t>
            </a:r>
            <a:r>
              <a:rPr lang="it-IT" dirty="0" smtClean="0"/>
              <a:t> (</a:t>
            </a:r>
            <a:r>
              <a:rPr lang="it-IT" dirty="0" err="1" smtClean="0">
                <a:hlinkClick r:id="rId3" action="ppaction://hlinkfile" tooltip="Leopoli"/>
              </a:rPr>
              <a:t>Lemberg</a:t>
            </a:r>
            <a:r>
              <a:rPr lang="it-IT" dirty="0" smtClean="0"/>
              <a:t>, </a:t>
            </a:r>
            <a:r>
              <a:rPr lang="it-IT" dirty="0" smtClean="0">
                <a:hlinkClick r:id="rId4" action="ppaction://hlinkfile" tooltip="17 luglio"/>
              </a:rPr>
              <a:t>17 luglio</a:t>
            </a:r>
            <a:r>
              <a:rPr lang="it-IT" dirty="0" smtClean="0"/>
              <a:t> </a:t>
            </a:r>
            <a:r>
              <a:rPr lang="it-IT" dirty="0" smtClean="0">
                <a:hlinkClick r:id="rId5" action="ppaction://hlinkfile" tooltip="1853"/>
              </a:rPr>
              <a:t>1853</a:t>
            </a:r>
            <a:r>
              <a:rPr lang="it-IT" dirty="0" smtClean="0"/>
              <a:t> – </a:t>
            </a:r>
            <a:r>
              <a:rPr lang="it-IT" dirty="0" smtClean="0">
                <a:hlinkClick r:id="rId6" action="ppaction://hlinkfile" tooltip="Graz"/>
              </a:rPr>
              <a:t>Graz</a:t>
            </a:r>
            <a:r>
              <a:rPr lang="it-IT" dirty="0" smtClean="0"/>
              <a:t>, </a:t>
            </a:r>
            <a:r>
              <a:rPr lang="it-IT" dirty="0" smtClean="0">
                <a:hlinkClick r:id="rId7" action="ppaction://hlinkfile" tooltip="27 novembre"/>
              </a:rPr>
              <a:t>27 novembre</a:t>
            </a:r>
            <a:r>
              <a:rPr lang="it-IT" dirty="0" smtClean="0"/>
              <a:t> </a:t>
            </a:r>
            <a:r>
              <a:rPr lang="it-IT" dirty="0" smtClean="0">
                <a:hlinkClick r:id="rId8" action="ppaction://hlinkfile" tooltip="1920"/>
              </a:rPr>
              <a:t>1920</a:t>
            </a:r>
            <a:r>
              <a:rPr lang="it-IT" dirty="0" smtClean="0"/>
              <a:t>), è stato un </a:t>
            </a:r>
            <a:r>
              <a:rPr lang="it-IT" dirty="0" smtClean="0">
                <a:hlinkClick r:id="rId9" action="ppaction://hlinkfile" tooltip="Filosofo"/>
              </a:rPr>
              <a:t>filosofo</a:t>
            </a:r>
            <a:r>
              <a:rPr lang="it-IT" dirty="0" smtClean="0"/>
              <a:t> </a:t>
            </a:r>
            <a:r>
              <a:rPr lang="it-IT" dirty="0" smtClean="0">
                <a:hlinkClick r:id="rId10" action="ppaction://hlinkfile" tooltip="Austria"/>
              </a:rPr>
              <a:t>austriaco</a:t>
            </a:r>
            <a:r>
              <a:rPr lang="it-IT" dirty="0" smtClean="0"/>
              <a:t>, noto principalmente per la sua opera </a:t>
            </a:r>
            <a:r>
              <a:rPr lang="it-IT" i="1" dirty="0" err="1" smtClean="0"/>
              <a:t>Über</a:t>
            </a:r>
            <a:r>
              <a:rPr lang="it-IT" i="1" dirty="0" smtClean="0"/>
              <a:t> </a:t>
            </a:r>
            <a:r>
              <a:rPr lang="it-IT" i="1" dirty="0" err="1" smtClean="0"/>
              <a:t>Gegenstandstheorie</a:t>
            </a:r>
            <a:r>
              <a:rPr lang="it-IT" dirty="0" smtClean="0"/>
              <a:t> ("Sulla Teoria degli Oggetti", </a:t>
            </a:r>
            <a:r>
              <a:rPr lang="it-IT" dirty="0" smtClean="0">
                <a:hlinkClick r:id="rId11" action="ppaction://hlinkfile" tooltip="1904"/>
              </a:rPr>
              <a:t>1904</a:t>
            </a:r>
            <a:r>
              <a:rPr lang="it-IT" dirty="0" smtClean="0"/>
              <a:t>) e per i suoi studi di </a:t>
            </a:r>
            <a:r>
              <a:rPr lang="it-IT" dirty="0" smtClean="0">
                <a:hlinkClick r:id="rId12" action="ppaction://hlinkfile" tooltip="Logica deontica"/>
              </a:rPr>
              <a:t>logica deontica</a:t>
            </a:r>
            <a:r>
              <a:rPr lang="it-IT" dirty="0" smtClean="0"/>
              <a:t> "La </a:t>
            </a:r>
            <a:r>
              <a:rPr lang="it-IT" b="1" dirty="0" smtClean="0"/>
              <a:t>logica deontica</a:t>
            </a:r>
            <a:r>
              <a:rPr lang="it-IT" dirty="0" smtClean="0"/>
              <a:t>, intesa come disciplina che si contrappone alla </a:t>
            </a:r>
            <a:r>
              <a:rPr lang="it-IT" dirty="0" smtClean="0">
                <a:hlinkClick r:id="rId13" action="ppaction://hlinkfile" tooltip="Logica"/>
              </a:rPr>
              <a:t>logica</a:t>
            </a:r>
            <a:r>
              <a:rPr lang="it-IT" dirty="0" smtClean="0"/>
              <a:t> classica,"</a:t>
            </a:r>
            <a:r>
              <a:rPr lang="it-IT" dirty="0" smtClean="0">
                <a:solidFill>
                  <a:srgbClr val="FF0000"/>
                </a:solidFill>
              </a:rPr>
              <a:t>[NO !!!], </a:t>
            </a:r>
            <a:r>
              <a:rPr lang="it-IT" dirty="0" smtClean="0"/>
              <a:t>basati sulla teoria degli oggetti inesistenti. Questa teoria si fonda sul fatto che sia possibile pensare ad un oggetto, quale la montagna d'oro, pur non esistendo un oggetto tale nel mondo esterno</a:t>
            </a:r>
          </a:p>
          <a:p>
            <a:pPr fontAlgn="auto">
              <a:spcAft>
                <a:spcPts val="0"/>
              </a:spcAft>
              <a:buFont typeface="Arial" pitchFamily="34" charset="0"/>
              <a:buChar char="•"/>
              <a:defRPr/>
            </a:pPr>
            <a:r>
              <a:rPr lang="it-IT" dirty="0" err="1" smtClean="0"/>
              <a:t>Meinong</a:t>
            </a:r>
            <a:r>
              <a:rPr lang="it-IT" dirty="0" smtClean="0"/>
              <a:t> nacque a </a:t>
            </a:r>
            <a:r>
              <a:rPr lang="it-IT" dirty="0" err="1" smtClean="0">
                <a:hlinkClick r:id="rId3" action="ppaction://hlinkfile" tooltip="Leopoli"/>
              </a:rPr>
              <a:t>Lemberg</a:t>
            </a:r>
            <a:r>
              <a:rPr lang="it-IT" dirty="0" smtClean="0"/>
              <a:t> nel </a:t>
            </a:r>
            <a:r>
              <a:rPr lang="it-IT" dirty="0" smtClean="0">
                <a:hlinkClick r:id="rId14" action="ppaction://hlinkfile" tooltip="Regno Austro-Ungarico"/>
              </a:rPr>
              <a:t>Regno Austro-Ungarico</a:t>
            </a:r>
            <a:r>
              <a:rPr lang="it-IT" dirty="0" smtClean="0"/>
              <a:t> (oggi </a:t>
            </a:r>
            <a:r>
              <a:rPr lang="it-IT" dirty="0" smtClean="0">
                <a:hlinkClick r:id="rId3" action="ppaction://hlinkfile" tooltip="Leopoli"/>
              </a:rPr>
              <a:t>L'</a:t>
            </a:r>
            <a:r>
              <a:rPr lang="it-IT" dirty="0" err="1" smtClean="0">
                <a:hlinkClick r:id="rId3" action="ppaction://hlinkfile" tooltip="Leopoli"/>
              </a:rPr>
              <a:t>vov</a:t>
            </a:r>
            <a:r>
              <a:rPr lang="it-IT" dirty="0" smtClean="0"/>
              <a:t> nell'</a:t>
            </a:r>
            <a:r>
              <a:rPr lang="it-IT" dirty="0" smtClean="0">
                <a:hlinkClick r:id="rId15" action="ppaction://hlinkfile" tooltip="Ucraina"/>
              </a:rPr>
              <a:t>Ucraina</a:t>
            </a:r>
            <a:r>
              <a:rPr lang="it-IT" dirty="0" smtClean="0"/>
              <a:t>) e morì a </a:t>
            </a:r>
            <a:r>
              <a:rPr lang="it-IT" dirty="0" smtClean="0">
                <a:hlinkClick r:id="rId6" action="ppaction://hlinkfile" tooltip="Graz"/>
              </a:rPr>
              <a:t>Graz</a:t>
            </a:r>
            <a:r>
              <a:rPr lang="it-IT" dirty="0" smtClean="0"/>
              <a:t>. Dopo avere frequentato il Ginnasio accademico di </a:t>
            </a:r>
            <a:r>
              <a:rPr lang="it-IT" dirty="0" smtClean="0">
                <a:hlinkClick r:id="rId16" action="ppaction://hlinkfile" tooltip="Vienna"/>
              </a:rPr>
              <a:t>Vienna</a:t>
            </a:r>
            <a:r>
              <a:rPr lang="it-IT" dirty="0" smtClean="0"/>
              <a:t> studiò all'</a:t>
            </a:r>
            <a:r>
              <a:rPr lang="it-IT" dirty="0" smtClean="0">
                <a:hlinkClick r:id="rId17" action="ppaction://hlinkfile" tooltip="Università di Vienna"/>
              </a:rPr>
              <a:t>Università di Vienna</a:t>
            </a:r>
            <a:r>
              <a:rPr lang="it-IT" dirty="0" smtClean="0"/>
              <a:t> e ottenne il dottorato in </a:t>
            </a:r>
            <a:r>
              <a:rPr lang="it-IT" dirty="0" smtClean="0">
                <a:hlinkClick r:id="rId18" action="ppaction://hlinkfile" tooltip="Storia"/>
              </a:rPr>
              <a:t>storia</a:t>
            </a:r>
            <a:r>
              <a:rPr lang="it-IT" dirty="0" smtClean="0"/>
              <a:t> dopodiché si volse alla </a:t>
            </a:r>
            <a:r>
              <a:rPr lang="it-IT" dirty="0" smtClean="0">
                <a:hlinkClick r:id="rId19" action="ppaction://hlinkfile" tooltip="Filosofia"/>
              </a:rPr>
              <a:t>filosofia</a:t>
            </a:r>
            <a:r>
              <a:rPr lang="it-IT" dirty="0" smtClean="0"/>
              <a:t> sotto la guida di </a:t>
            </a:r>
            <a:r>
              <a:rPr lang="it-IT" dirty="0" smtClean="0">
                <a:hlinkClick r:id="rId20" action="ppaction://hlinkfile" tooltip="Franz Brentano"/>
              </a:rPr>
              <a:t>Franz </a:t>
            </a:r>
            <a:r>
              <a:rPr lang="it-IT" dirty="0" err="1" smtClean="0">
                <a:hlinkClick r:id="rId20" action="ppaction://hlinkfile" tooltip="Franz Brentano"/>
              </a:rPr>
              <a:t>Brentano</a:t>
            </a:r>
            <a:r>
              <a:rPr lang="it-IT" dirty="0" smtClean="0"/>
              <a:t> (</a:t>
            </a:r>
            <a:r>
              <a:rPr lang="it-IT" dirty="0" smtClean="0">
                <a:hlinkClick r:id="rId21" action="ppaction://hlinkfile" tooltip="1875"/>
              </a:rPr>
              <a:t>1875</a:t>
            </a:r>
            <a:r>
              <a:rPr lang="it-IT" dirty="0" smtClean="0"/>
              <a:t> - </a:t>
            </a:r>
            <a:r>
              <a:rPr lang="it-IT" dirty="0" smtClean="0">
                <a:hlinkClick r:id="rId22" action="ppaction://hlinkfile" tooltip="1878"/>
              </a:rPr>
              <a:t>1878</a:t>
            </a:r>
            <a:r>
              <a:rPr lang="it-IT" dirty="0" smtClean="0"/>
              <a:t>). Nel </a:t>
            </a:r>
            <a:r>
              <a:rPr lang="it-IT" dirty="0" smtClean="0">
                <a:hlinkClick r:id="rId22" action="ppaction://hlinkfile" tooltip="1878"/>
              </a:rPr>
              <a:t>1878</a:t>
            </a:r>
            <a:r>
              <a:rPr lang="it-IT" dirty="0" smtClean="0"/>
              <a:t> si trasferì alla </a:t>
            </a:r>
            <a:r>
              <a:rPr lang="it-IT" dirty="0" err="1" smtClean="0"/>
              <a:t>Karl-Franzens-Universität</a:t>
            </a:r>
            <a:r>
              <a:rPr lang="it-IT" dirty="0" smtClean="0"/>
              <a:t> di </a:t>
            </a:r>
            <a:r>
              <a:rPr lang="it-IT" dirty="0" smtClean="0">
                <a:hlinkClick r:id="rId6" action="ppaction://hlinkfile" tooltip="Graz"/>
              </a:rPr>
              <a:t>Graz</a:t>
            </a:r>
            <a:r>
              <a:rPr lang="it-IT" dirty="0" smtClean="0"/>
              <a:t> come successore di </a:t>
            </a:r>
            <a:r>
              <a:rPr lang="it-IT" dirty="0" err="1" smtClean="0"/>
              <a:t>Riehl</a:t>
            </a:r>
            <a:r>
              <a:rPr lang="it-IT" dirty="0" smtClean="0"/>
              <a:t>, dove nel </a:t>
            </a:r>
            <a:r>
              <a:rPr lang="it-IT" dirty="0" smtClean="0">
                <a:hlinkClick r:id="rId23" action="ppaction://hlinkfile" tooltip="1882"/>
              </a:rPr>
              <a:t>1882</a:t>
            </a:r>
            <a:r>
              <a:rPr lang="it-IT" dirty="0" smtClean="0"/>
              <a:t> divenne professore straordinario di filosofia. Li fondò un istituto psicologico (nel </a:t>
            </a:r>
            <a:r>
              <a:rPr lang="it-IT" dirty="0" smtClean="0">
                <a:hlinkClick r:id="rId24" action="ppaction://hlinkfile" tooltip="1894"/>
              </a:rPr>
              <a:t>1894</a:t>
            </a:r>
            <a:r>
              <a:rPr lang="it-IT" dirty="0" smtClean="0"/>
              <a:t>) e la </a:t>
            </a:r>
            <a:r>
              <a:rPr lang="it-IT" dirty="0" smtClean="0">
                <a:hlinkClick r:id="rId25" action="ppaction://hlinkfile" tooltip="Scuola di Graz"/>
              </a:rPr>
              <a:t>Scuola di Graz</a:t>
            </a:r>
            <a:r>
              <a:rPr lang="it-IT" dirty="0" smtClean="0"/>
              <a:t> di </a:t>
            </a:r>
            <a:r>
              <a:rPr lang="it-IT" dirty="0" smtClean="0">
                <a:hlinkClick r:id="rId26" action="ppaction://hlinkfile" tooltip="Psicologia sperimentale"/>
              </a:rPr>
              <a:t>psicologia sperimentale</a:t>
            </a:r>
            <a:r>
              <a:rPr lang="it-IT" dirty="0" smtClean="0"/>
              <a:t>. Continuò a lavorare a Graz fino alla sua morte nel 1920 e le sue carte sono conservate nella </a:t>
            </a:r>
            <a:r>
              <a:rPr lang="it-IT" dirty="0" smtClean="0">
                <a:hlinkClick r:id="rId27" action="ppaction://hlinkfile" tooltip="Biblioteca"/>
              </a:rPr>
              <a:t>biblioteca</a:t>
            </a:r>
            <a:r>
              <a:rPr lang="it-IT" dirty="0" smtClean="0"/>
              <a:t> universitaria di Graz.</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lstStyle/>
          <a:p>
            <a:r>
              <a:rPr lang="it-IT" smtClean="0"/>
              <a:t>La teoria degli oggetti</a:t>
            </a:r>
          </a:p>
        </p:txBody>
      </p:sp>
      <p:sp>
        <p:nvSpPr>
          <p:cNvPr id="3" name="Segnaposto contenuto 2"/>
          <p:cNvSpPr>
            <a:spLocks noGrp="1"/>
          </p:cNvSpPr>
          <p:nvPr>
            <p:ph idx="1"/>
          </p:nvPr>
        </p:nvSpPr>
        <p:spPr/>
        <p:txBody>
          <a:bodyPr rtlCol="0">
            <a:normAutofit fontScale="77500" lnSpcReduction="20000"/>
          </a:bodyPr>
          <a:lstStyle/>
          <a:p>
            <a:pPr fontAlgn="auto">
              <a:spcAft>
                <a:spcPts val="0"/>
              </a:spcAft>
              <a:buFont typeface="Arial" pitchFamily="34" charset="0"/>
              <a:buChar char="•"/>
              <a:defRPr/>
            </a:pPr>
            <a:r>
              <a:rPr lang="it-IT" dirty="0" smtClean="0"/>
              <a:t>Ci sono oggetti esistenti e inesistenti</a:t>
            </a:r>
          </a:p>
          <a:p>
            <a:pPr fontAlgn="auto">
              <a:spcAft>
                <a:spcPts val="0"/>
              </a:spcAft>
              <a:buFont typeface="Arial" pitchFamily="34" charset="0"/>
              <a:buChar char="•"/>
              <a:defRPr/>
            </a:pPr>
            <a:r>
              <a:rPr lang="it-IT" dirty="0" smtClean="0"/>
              <a:t>Quindi il reame degli oggetti è un "</a:t>
            </a:r>
            <a:r>
              <a:rPr lang="it-IT" dirty="0" err="1" smtClean="0"/>
              <a:t>Aussersein</a:t>
            </a:r>
            <a:r>
              <a:rPr lang="it-IT" dirty="0" smtClean="0"/>
              <a:t>" (al di là dell'essere e del non-essere) che comprende sia ciò che vi è (esiste) che ciò che non vi è (non esiste o non sussiste) ["sussistenza" si applica a oggetti astratti e "esistenza" a oggetti concreti]</a:t>
            </a:r>
          </a:p>
          <a:p>
            <a:pPr fontAlgn="auto">
              <a:spcAft>
                <a:spcPts val="0"/>
              </a:spcAft>
              <a:buFont typeface="Arial" pitchFamily="34" charset="0"/>
              <a:buChar char="•"/>
              <a:defRPr/>
            </a:pPr>
            <a:r>
              <a:rPr lang="it-IT" dirty="0" smtClean="0"/>
              <a:t>Russell in POM parla di regno dell'essere che comprende come sottoinsieme il regno dell'esistenza (terminologia che preferisco)</a:t>
            </a:r>
          </a:p>
          <a:p>
            <a:pPr fontAlgn="auto">
              <a:spcAft>
                <a:spcPts val="0"/>
              </a:spcAft>
              <a:buFont typeface="Arial" pitchFamily="34" charset="0"/>
              <a:buChar char="•"/>
              <a:defRPr/>
            </a:pPr>
            <a:r>
              <a:rPr lang="it-IT" dirty="0" smtClean="0"/>
              <a:t>anche Russell in POM ammette oggetti che non esistono, ma solo se possibili (possibilismo), </a:t>
            </a:r>
            <a:r>
              <a:rPr lang="it-IT" dirty="0" err="1" smtClean="0"/>
              <a:t>Meinong</a:t>
            </a:r>
            <a:r>
              <a:rPr lang="it-IT" dirty="0" smtClean="0"/>
              <a:t> invece ammette anche oggetti impossibili come il quadrato rotondo</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p:cNvSpPr>
            <a:spLocks noGrp="1"/>
          </p:cNvSpPr>
          <p:nvPr>
            <p:ph type="title"/>
          </p:nvPr>
        </p:nvSpPr>
        <p:spPr/>
        <p:txBody>
          <a:bodyPr rtlCol="0">
            <a:normAutofit fontScale="90000"/>
          </a:bodyPr>
          <a:lstStyle/>
          <a:p>
            <a:pPr fontAlgn="auto">
              <a:spcAft>
                <a:spcPts val="0"/>
              </a:spcAft>
              <a:defRPr/>
            </a:pPr>
            <a:r>
              <a:rPr lang="it-IT" smtClean="0"/>
              <a:t>Le motivazioni principali per Meinong</a:t>
            </a:r>
          </a:p>
        </p:txBody>
      </p:sp>
      <p:sp>
        <p:nvSpPr>
          <p:cNvPr id="3" name="Segnaposto contenuto 2"/>
          <p:cNvSpPr>
            <a:spLocks noGrp="1"/>
          </p:cNvSpPr>
          <p:nvPr>
            <p:ph idx="1"/>
          </p:nvPr>
        </p:nvSpPr>
        <p:spPr/>
        <p:txBody>
          <a:bodyPr rtlCol="0">
            <a:normAutofit fontScale="77500" lnSpcReduction="20000"/>
          </a:bodyPr>
          <a:lstStyle/>
          <a:p>
            <a:pPr fontAlgn="auto">
              <a:spcAft>
                <a:spcPts val="0"/>
              </a:spcAft>
              <a:buFont typeface="Arial" pitchFamily="34" charset="0"/>
              <a:buChar char="•"/>
              <a:defRPr/>
            </a:pPr>
            <a:r>
              <a:rPr lang="it-IT" dirty="0" smtClean="0"/>
              <a:t>La tesi dell'intenzionalità di </a:t>
            </a:r>
            <a:r>
              <a:rPr lang="it-IT" dirty="0" err="1" smtClean="0"/>
              <a:t>Brentano</a:t>
            </a:r>
            <a:r>
              <a:rPr lang="it-IT" dirty="0" smtClean="0"/>
              <a:t>: ogni evento mentale è diretto ad un oggetto (si ha paura di qualcosa, si crede che qualcosa sia così e così, ecc.), detto </a:t>
            </a:r>
            <a:r>
              <a:rPr lang="it-IT" i="1" dirty="0" smtClean="0"/>
              <a:t>oggetto intenzionale</a:t>
            </a:r>
            <a:r>
              <a:rPr lang="it-IT" dirty="0" smtClean="0"/>
              <a:t>, che "</a:t>
            </a:r>
            <a:r>
              <a:rPr lang="it-IT" dirty="0" err="1" smtClean="0"/>
              <a:t>in-esiste</a:t>
            </a:r>
            <a:r>
              <a:rPr lang="it-IT" dirty="0" smtClean="0"/>
              <a:t>", esiste nell'evento mentale. Ma, dice </a:t>
            </a:r>
            <a:r>
              <a:rPr lang="it-IT" dirty="0" err="1" smtClean="0"/>
              <a:t>Meinong</a:t>
            </a:r>
            <a:r>
              <a:rPr lang="it-IT" dirty="0" smtClean="0"/>
              <a:t>, l'oggetto intenzionale può anche non esistere (posso aver paura di un fantasma). Allora, o abbandoniamo la tesi o ammettiamo che ci sono oggetti inesistenti.</a:t>
            </a:r>
          </a:p>
          <a:p>
            <a:pPr fontAlgn="auto">
              <a:spcAft>
                <a:spcPts val="0"/>
              </a:spcAft>
              <a:buFont typeface="Arial" pitchFamily="34" charset="0"/>
              <a:buChar char="•"/>
              <a:defRPr/>
            </a:pPr>
            <a:r>
              <a:rPr lang="it-IT" dirty="0" smtClean="0"/>
              <a:t>Esistenziali negativi come "il quadrato rotondo non esiste" possono essere veri</a:t>
            </a:r>
          </a:p>
          <a:p>
            <a:pPr fontAlgn="auto">
              <a:spcAft>
                <a:spcPts val="0"/>
              </a:spcAft>
              <a:buFont typeface="Arial" pitchFamily="34" charset="0"/>
              <a:buChar char="•"/>
              <a:defRPr/>
            </a:pPr>
            <a:r>
              <a:rPr lang="it-IT" dirty="0" smtClean="0"/>
              <a:t>Enunciati singolari analitici come "il cavallo alato è alato" sono veri</a:t>
            </a:r>
          </a:p>
          <a:p>
            <a:pPr fontAlgn="auto">
              <a:spcAft>
                <a:spcPts val="0"/>
              </a:spcAft>
              <a:buFont typeface="Arial" pitchFamily="34" charset="0"/>
              <a:buChar char="•"/>
              <a:defRPr/>
            </a:pPr>
            <a:r>
              <a:rPr lang="it-IT" dirty="0" smtClean="0"/>
              <a:t>Asserti come "il cavallo alato è possibile" sono veri.</a:t>
            </a:r>
          </a:p>
          <a:p>
            <a:pPr fontAlgn="auto">
              <a:spcAft>
                <a:spcPts val="0"/>
              </a:spcAft>
              <a:buFont typeface="Arial" pitchFamily="34" charset="0"/>
              <a:buChar char="•"/>
              <a:defRPr/>
            </a:pP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olo 1"/>
          <p:cNvSpPr>
            <a:spLocks noGrp="1"/>
          </p:cNvSpPr>
          <p:nvPr>
            <p:ph type="title"/>
          </p:nvPr>
        </p:nvSpPr>
        <p:spPr/>
        <p:txBody>
          <a:bodyPr rtlCol="0">
            <a:normAutofit fontScale="90000"/>
          </a:bodyPr>
          <a:lstStyle/>
          <a:p>
            <a:pPr fontAlgn="auto">
              <a:spcAft>
                <a:spcPts val="0"/>
              </a:spcAft>
              <a:defRPr/>
            </a:pPr>
            <a:r>
              <a:rPr lang="it-IT" smtClean="0"/>
              <a:t>Digressione sulla tesi dell'intenzionalità</a:t>
            </a:r>
          </a:p>
        </p:txBody>
      </p:sp>
      <p:sp>
        <p:nvSpPr>
          <p:cNvPr id="3" name="Segnaposto contenuto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it-IT" dirty="0" smtClean="0"/>
              <a:t>Secondo la tradizione che va da </a:t>
            </a:r>
            <a:r>
              <a:rPr lang="it-IT" dirty="0" err="1" smtClean="0"/>
              <a:t>Brentano</a:t>
            </a:r>
            <a:r>
              <a:rPr lang="it-IT" dirty="0" smtClean="0"/>
              <a:t> a </a:t>
            </a:r>
            <a:r>
              <a:rPr lang="it-IT" dirty="0" err="1" smtClean="0"/>
              <a:t>Meinong</a:t>
            </a:r>
            <a:r>
              <a:rPr lang="it-IT" dirty="0" smtClean="0"/>
              <a:t>, dobbiamo distinguere in un fenomeno mentale, l'atto (credere, desiderare, temere, ecc.), il contenuto dell'atto (ciò che indirizza l'atto verso un certo oggetto, per es. una rappresentazione psichica di un oggetto temuto) e l'oggetto dell'atto (per es., l'oggetto temuto)</a:t>
            </a:r>
          </a:p>
          <a:p>
            <a:pPr fontAlgn="auto">
              <a:spcAft>
                <a:spcPts val="0"/>
              </a:spcAft>
              <a:buFont typeface="Arial" pitchFamily="34" charset="0"/>
              <a:buChar char="•"/>
              <a:defRPr/>
            </a:pPr>
            <a:r>
              <a:rPr lang="it-IT" dirty="0" smtClean="0"/>
              <a:t>Secondo </a:t>
            </a:r>
            <a:r>
              <a:rPr lang="it-IT" dirty="0" err="1" smtClean="0"/>
              <a:t>Brentano</a:t>
            </a:r>
            <a:r>
              <a:rPr lang="it-IT" dirty="0" smtClean="0"/>
              <a:t>, l'intenzionalità è l'essenza del mentale, ciò che contraddistingue i fenomeni mentali da quelli fisici.</a:t>
            </a:r>
          </a:p>
          <a:p>
            <a:pPr fontAlgn="auto">
              <a:spcAft>
                <a:spcPts val="0"/>
              </a:spcAft>
              <a:buFont typeface="Arial" pitchFamily="34" charset="0"/>
              <a:buChar char="•"/>
              <a:defRPr/>
            </a:pPr>
            <a:r>
              <a:rPr lang="it-IT" dirty="0" smtClean="0"/>
              <a:t>Ma è veramente così?</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1984</Words>
  <Application>Microsoft Office PowerPoint</Application>
  <PresentationFormat>Presentazione su schermo (4:3)</PresentationFormat>
  <Paragraphs>165</Paragraphs>
  <Slides>33</Slides>
  <Notes>33</Notes>
  <HiddenSlides>0</HiddenSlides>
  <MMClips>0</MMClips>
  <ScaleCrop>false</ScaleCrop>
  <HeadingPairs>
    <vt:vector size="4" baseType="variant">
      <vt:variant>
        <vt:lpstr>Tema</vt:lpstr>
      </vt:variant>
      <vt:variant>
        <vt:i4>1</vt:i4>
      </vt:variant>
      <vt:variant>
        <vt:lpstr>Titoli diapositive</vt:lpstr>
      </vt:variant>
      <vt:variant>
        <vt:i4>33</vt:i4>
      </vt:variant>
    </vt:vector>
  </HeadingPairs>
  <TitlesOfParts>
    <vt:vector size="34" baseType="lpstr">
      <vt:lpstr>Tema di Office</vt:lpstr>
      <vt:lpstr>Fil Ling 13-14</vt:lpstr>
      <vt:lpstr>Diapositiva 2</vt:lpstr>
      <vt:lpstr>Rinvii e Recuperi</vt:lpstr>
      <vt:lpstr>Esprimere e denotare</vt:lpstr>
      <vt:lpstr>Come Frege risolve il puzzle del riferimento</vt:lpstr>
      <vt:lpstr>Ambiguità sistematica</vt:lpstr>
      <vt:lpstr>Rappresentazione della gerarchia dei sensi</vt:lpstr>
      <vt:lpstr>Gerarchia dei sensi e sostituibilità degli identici</vt:lpstr>
      <vt:lpstr>Esistenza e termini singolari non denotanti</vt:lpstr>
      <vt:lpstr>Come Frege tratta i termini non denotanti</vt:lpstr>
      <vt:lpstr>Diapositiva 11</vt:lpstr>
      <vt:lpstr>Ancora sul confronto tra contesti intensionali ed estensionali</vt:lpstr>
      <vt:lpstr>Presupposizioni</vt:lpstr>
      <vt:lpstr>Cos'è l'esistenza secondo Frege?</vt:lpstr>
      <vt:lpstr>Diapositiva 15</vt:lpstr>
      <vt:lpstr>La gerarchia dei concetti</vt:lpstr>
      <vt:lpstr>Diapositiva 17</vt:lpstr>
      <vt:lpstr>Spinoza morì di "substance abuse" Leibniz morì cadendo dalla finestra di una monade  Come mori Frege?</vt:lpstr>
      <vt:lpstr>"cadde sotto un concetto" Quale?</vt:lpstr>
      <vt:lpstr>Alcune ipotesi ...</vt:lpstr>
      <vt:lpstr>Sotto il concetto 'morto'</vt:lpstr>
      <vt:lpstr>Oppure sotto 'zero' 'non-esistenza' 'cavallo alato' ?</vt:lpstr>
      <vt:lpstr>tre dati problematici per Frege </vt:lpstr>
      <vt:lpstr>Bertrand Russell</vt:lpstr>
      <vt:lpstr>La teoria delle descrizioni in sintesi</vt:lpstr>
      <vt:lpstr>Diapositiva 26</vt:lpstr>
      <vt:lpstr>Russell e Frege</vt:lpstr>
      <vt:lpstr>Russell e Meinong</vt:lpstr>
      <vt:lpstr>Alexius Meinong</vt:lpstr>
      <vt:lpstr>Meinong su wikipedia (con errori)</vt:lpstr>
      <vt:lpstr>La teoria degli oggetti</vt:lpstr>
      <vt:lpstr>Le motivazioni principali per Meinong</vt:lpstr>
      <vt:lpstr>Digressione sulla tesi dell'intenzionalità</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 Ling 13-14</dc:title>
  <dc:creator>Francesco Orilia</dc:creator>
  <cp:lastModifiedBy>Francesco Orilia</cp:lastModifiedBy>
  <cp:revision>13</cp:revision>
  <dcterms:created xsi:type="dcterms:W3CDTF">2014-03-05T21:39:11Z</dcterms:created>
  <dcterms:modified xsi:type="dcterms:W3CDTF">2014-03-12T09:59:14Z</dcterms:modified>
</cp:coreProperties>
</file>