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64" r:id="rId2"/>
    <p:sldId id="263" r:id="rId3"/>
    <p:sldId id="256" r:id="rId4"/>
    <p:sldId id="257" r:id="rId5"/>
    <p:sldId id="258" r:id="rId6"/>
    <p:sldId id="260" r:id="rId7"/>
    <p:sldId id="261" r:id="rId8"/>
    <p:sldId id="262" r:id="rId9"/>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1" d="100"/>
          <a:sy n="51" d="100"/>
        </p:scale>
        <p:origin x="-1219"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71CCD57-AA2D-4440-8D11-95ED429CD821}" type="datetimeFigureOut">
              <a:rPr lang="it-IT" smtClean="0"/>
              <a:pPr/>
              <a:t>31/05/2014</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4FE7DB-CB87-49B4-B324-EC7A81809819}"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0A4FE7DB-CB87-49B4-B324-EC7A81809819}" type="slidenum">
              <a:rPr lang="it-IT" smtClean="0"/>
              <a:pPr/>
              <a:t>1</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0A4FE7DB-CB87-49B4-B324-EC7A81809819}" type="slidenum">
              <a:rPr lang="it-IT" smtClean="0"/>
              <a:pPr/>
              <a:t>2</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0A4FE7DB-CB87-49B4-B324-EC7A81809819}" type="slidenum">
              <a:rPr lang="it-IT" smtClean="0"/>
              <a:pPr/>
              <a:t>3</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0A4FE7DB-CB87-49B4-B324-EC7A81809819}" type="slidenum">
              <a:rPr lang="it-IT" smtClean="0"/>
              <a:pPr/>
              <a:t>4</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0A4FE7DB-CB87-49B4-B324-EC7A81809819}" type="slidenum">
              <a:rPr lang="it-IT" smtClean="0"/>
              <a:pPr/>
              <a:t>5</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0A4FE7DB-CB87-49B4-B324-EC7A81809819}" type="slidenum">
              <a:rPr lang="it-IT" smtClean="0"/>
              <a:pPr/>
              <a:t>6</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0A4FE7DB-CB87-49B4-B324-EC7A81809819}" type="slidenum">
              <a:rPr lang="it-IT" smtClean="0"/>
              <a:pPr/>
              <a:t>7</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0A4FE7DB-CB87-49B4-B324-EC7A81809819}" type="slidenum">
              <a:rPr lang="it-IT" smtClean="0"/>
              <a:pPr/>
              <a:t>8</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F2B595FF-9737-4573-A8CC-9123D677921C}" type="datetimeFigureOut">
              <a:rPr lang="it-IT" smtClean="0"/>
              <a:pPr/>
              <a:t>31/05/2014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A0434F9-224B-4DCA-97B2-1D595F78389E}"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F2B595FF-9737-4573-A8CC-9123D677921C}" type="datetimeFigureOut">
              <a:rPr lang="it-IT" smtClean="0"/>
              <a:pPr/>
              <a:t>31/05/2014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A0434F9-224B-4DCA-97B2-1D595F78389E}"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F2B595FF-9737-4573-A8CC-9123D677921C}" type="datetimeFigureOut">
              <a:rPr lang="it-IT" smtClean="0"/>
              <a:pPr/>
              <a:t>31/05/2014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A0434F9-224B-4DCA-97B2-1D595F78389E}"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F2B595FF-9737-4573-A8CC-9123D677921C}" type="datetimeFigureOut">
              <a:rPr lang="it-IT" smtClean="0"/>
              <a:pPr/>
              <a:t>31/05/2014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A0434F9-224B-4DCA-97B2-1D595F78389E}"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F2B595FF-9737-4573-A8CC-9123D677921C}" type="datetimeFigureOut">
              <a:rPr lang="it-IT" smtClean="0"/>
              <a:pPr/>
              <a:t>31/05/2014</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4A0434F9-224B-4DCA-97B2-1D595F78389E}"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F2B595FF-9737-4573-A8CC-9123D677921C}" type="datetimeFigureOut">
              <a:rPr lang="it-IT" smtClean="0"/>
              <a:pPr/>
              <a:t>31/05/2014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4A0434F9-224B-4DCA-97B2-1D595F78389E}"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F2B595FF-9737-4573-A8CC-9123D677921C}" type="datetimeFigureOut">
              <a:rPr lang="it-IT" smtClean="0"/>
              <a:pPr/>
              <a:t>31/05/2014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4A0434F9-224B-4DCA-97B2-1D595F78389E}"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F2B595FF-9737-4573-A8CC-9123D677921C}" type="datetimeFigureOut">
              <a:rPr lang="it-IT" smtClean="0"/>
              <a:pPr/>
              <a:t>31/05/2014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A0434F9-224B-4DCA-97B2-1D595F78389E}"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F2B595FF-9737-4573-A8CC-9123D677921C}" type="datetimeFigureOut">
              <a:rPr lang="it-IT" smtClean="0"/>
              <a:pPr/>
              <a:t>31/05/2014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A0434F9-224B-4DCA-97B2-1D595F78389E}"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F2B595FF-9737-4573-A8CC-9123D677921C}" type="datetimeFigureOut">
              <a:rPr lang="it-IT" smtClean="0"/>
              <a:pPr/>
              <a:t>31/05/2014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A0434F9-224B-4DCA-97B2-1D595F78389E}"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F2B595FF-9737-4573-A8CC-9123D677921C}" type="datetimeFigureOut">
              <a:rPr lang="it-IT" smtClean="0"/>
              <a:pPr/>
              <a:t>31/05/2014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A0434F9-224B-4DCA-97B2-1D595F78389E}"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B595FF-9737-4573-A8CC-9123D677921C}" type="datetimeFigureOut">
              <a:rPr lang="it-IT" smtClean="0"/>
              <a:pPr/>
              <a:t>31/05/2014</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0434F9-224B-4DCA-97B2-1D595F78389E}"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Lezione 21, 31-3-14</a:t>
            </a:r>
          </a:p>
          <a:p>
            <a:r>
              <a:rPr lang="it-IT" smtClean="0"/>
              <a:t>Relazione </a:t>
            </a:r>
            <a:r>
              <a:rPr lang="it-IT" dirty="0" smtClean="0"/>
              <a:t>di Lorenzo Iacono su Cap. 8, "Love's Bond", di </a:t>
            </a:r>
            <a:r>
              <a:rPr lang="it-IT" dirty="0" err="1" smtClean="0"/>
              <a:t>Nozick</a:t>
            </a:r>
            <a:r>
              <a:rPr lang="it-IT" dirty="0" smtClean="0"/>
              <a:t> (parte I)</a:t>
            </a:r>
            <a:endParaRPr lang="it-IT" dirty="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idx="1"/>
          </p:nvPr>
        </p:nvSpPr>
        <p:spPr/>
        <p:txBody>
          <a:bodyPr/>
          <a:lstStyle/>
          <a:p>
            <a:r>
              <a:rPr lang="it-IT" dirty="0" smtClean="0"/>
              <a:t>Relazione di Lorenzo </a:t>
            </a:r>
            <a:r>
              <a:rPr lang="it-IT" dirty="0" err="1" smtClean="0"/>
              <a:t>Iacono</a:t>
            </a:r>
            <a:r>
              <a:rPr lang="it-IT" dirty="0" smtClean="0"/>
              <a:t> su Cap. 8 di </a:t>
            </a:r>
            <a:r>
              <a:rPr lang="it-IT" dirty="0" err="1" smtClean="0"/>
              <a:t>Nozick</a:t>
            </a:r>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en-US" dirty="0" smtClean="0"/>
              <a:t>Chapter 8</a:t>
            </a:r>
            <a:r>
              <a:rPr lang="it-IT" dirty="0" smtClean="0"/>
              <a:t> </a:t>
            </a:r>
            <a:endParaRPr lang="it-IT" dirty="0"/>
          </a:p>
        </p:txBody>
      </p:sp>
      <p:sp>
        <p:nvSpPr>
          <p:cNvPr id="3" name="Sottotitolo 2"/>
          <p:cNvSpPr>
            <a:spLocks noGrp="1"/>
          </p:cNvSpPr>
          <p:nvPr>
            <p:ph type="subTitle" idx="1"/>
          </p:nvPr>
        </p:nvSpPr>
        <p:spPr/>
        <p:txBody>
          <a:bodyPr/>
          <a:lstStyle/>
          <a:p>
            <a:r>
              <a:rPr lang="it-IT" i="1" dirty="0" smtClean="0">
                <a:solidFill>
                  <a:schemeClr val="tx1"/>
                </a:solidFill>
              </a:rPr>
              <a:t>Love’s bond</a:t>
            </a:r>
            <a:endParaRPr lang="it-IT" i="1" dirty="0">
              <a:solidFill>
                <a:schemeClr val="tx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404664"/>
            <a:ext cx="8229600" cy="5976664"/>
          </a:xfrm>
        </p:spPr>
        <p:txBody>
          <a:bodyPr>
            <a:normAutofit/>
          </a:bodyPr>
          <a:lstStyle/>
          <a:p>
            <a:r>
              <a:rPr lang="en-US" sz="2000" dirty="0" smtClean="0"/>
              <a:t>The general phenomenon of love encompasses: </a:t>
            </a:r>
          </a:p>
          <a:p>
            <a:pPr>
              <a:buNone/>
            </a:pPr>
            <a:endParaRPr lang="en-US" sz="2000" dirty="0"/>
          </a:p>
          <a:p>
            <a:pPr>
              <a:buNone/>
            </a:pPr>
            <a:r>
              <a:rPr lang="en-US" sz="2000" dirty="0" smtClean="0"/>
              <a:t>Romantic love       The love of a parent for a child      Love of one’s country</a:t>
            </a:r>
          </a:p>
          <a:p>
            <a:pPr>
              <a:buNone/>
            </a:pPr>
            <a:endParaRPr lang="en-US" sz="2000" dirty="0"/>
          </a:p>
          <a:p>
            <a:pPr algn="ctr">
              <a:buNone/>
            </a:pPr>
            <a:endParaRPr lang="en-US" sz="2000" dirty="0" smtClean="0"/>
          </a:p>
          <a:p>
            <a:pPr algn="ctr">
              <a:buNone/>
            </a:pPr>
            <a:r>
              <a:rPr lang="en-US" sz="2000" dirty="0" smtClean="0"/>
              <a:t>What’s common to all love is this: Your own well-being is tied up with that of someone (or something) you love. </a:t>
            </a:r>
          </a:p>
          <a:p>
            <a:pPr algn="ctr">
              <a:buNone/>
            </a:pPr>
            <a:endParaRPr lang="en-US" sz="2000" dirty="0"/>
          </a:p>
          <a:p>
            <a:r>
              <a:rPr lang="en-US" sz="2000" dirty="0" smtClean="0"/>
              <a:t>What matters is the actual well-being  of your loved one, no just a preference</a:t>
            </a:r>
          </a:p>
          <a:p>
            <a:pPr>
              <a:buNone/>
            </a:pPr>
            <a:endParaRPr lang="en-US" sz="2000" dirty="0" smtClean="0"/>
          </a:p>
          <a:p>
            <a:pPr>
              <a:buNone/>
            </a:pPr>
            <a:r>
              <a:rPr lang="en-US" sz="2000" dirty="0" smtClean="0"/>
              <a:t>This extension of your own well-being (or ill-being) is what marks all the different kind of love:  - the love of children</a:t>
            </a:r>
          </a:p>
          <a:p>
            <a:pPr>
              <a:buNone/>
            </a:pPr>
            <a:r>
              <a:rPr lang="en-US" sz="2000" dirty="0"/>
              <a:t> </a:t>
            </a:r>
            <a:r>
              <a:rPr lang="en-US" sz="2000" dirty="0" smtClean="0"/>
              <a:t>                                         - the love of parents</a:t>
            </a:r>
          </a:p>
          <a:p>
            <a:pPr>
              <a:buNone/>
            </a:pPr>
            <a:r>
              <a:rPr lang="en-US" sz="2000" dirty="0"/>
              <a:t> </a:t>
            </a:r>
            <a:r>
              <a:rPr lang="en-US" sz="2000" dirty="0" smtClean="0"/>
              <a:t>                                         - the love of one’s people</a:t>
            </a:r>
          </a:p>
          <a:p>
            <a:pPr>
              <a:buNone/>
            </a:pPr>
            <a:r>
              <a:rPr lang="en-US" sz="2000" dirty="0"/>
              <a:t> </a:t>
            </a:r>
            <a:r>
              <a:rPr lang="en-US" sz="2000" dirty="0" smtClean="0"/>
              <a:t>                                         - the love of one’s country</a:t>
            </a:r>
          </a:p>
          <a:p>
            <a:pPr>
              <a:buNone/>
            </a:pPr>
            <a:endParaRPr lang="en-US" sz="2000" dirty="0" smtClean="0"/>
          </a:p>
          <a:p>
            <a:pPr>
              <a:buNone/>
            </a:pPr>
            <a:endParaRPr lang="en-US" sz="2000" dirty="0"/>
          </a:p>
          <a:p>
            <a:pPr algn="ctr">
              <a:buNone/>
            </a:pPr>
            <a:endParaRPr lang="en-US" sz="2000" dirty="0"/>
          </a:p>
        </p:txBody>
      </p:sp>
      <p:cxnSp>
        <p:nvCxnSpPr>
          <p:cNvPr id="23" name="Connettore 2 22"/>
          <p:cNvCxnSpPr/>
          <p:nvPr/>
        </p:nvCxnSpPr>
        <p:spPr>
          <a:xfrm>
            <a:off x="3995936" y="3645024"/>
            <a:ext cx="0" cy="7200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Connettore 2 25"/>
          <p:cNvCxnSpPr/>
          <p:nvPr/>
        </p:nvCxnSpPr>
        <p:spPr>
          <a:xfrm>
            <a:off x="3923928" y="764704"/>
            <a:ext cx="0"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Connettore 2 26"/>
          <p:cNvCxnSpPr/>
          <p:nvPr/>
        </p:nvCxnSpPr>
        <p:spPr>
          <a:xfrm>
            <a:off x="3923928" y="1628800"/>
            <a:ext cx="0" cy="5760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Connettore 2 29"/>
          <p:cNvCxnSpPr/>
          <p:nvPr/>
        </p:nvCxnSpPr>
        <p:spPr>
          <a:xfrm flipH="1">
            <a:off x="1475656" y="764704"/>
            <a:ext cx="360040"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Connettore 2 30"/>
          <p:cNvCxnSpPr/>
          <p:nvPr/>
        </p:nvCxnSpPr>
        <p:spPr>
          <a:xfrm>
            <a:off x="5796136" y="764704"/>
            <a:ext cx="432048"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3" name="Connettore 2 32"/>
          <p:cNvCxnSpPr/>
          <p:nvPr/>
        </p:nvCxnSpPr>
        <p:spPr>
          <a:xfrm flipH="1">
            <a:off x="1331640" y="1628800"/>
            <a:ext cx="360040" cy="5760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 name="Connettore 2 34"/>
          <p:cNvCxnSpPr/>
          <p:nvPr/>
        </p:nvCxnSpPr>
        <p:spPr>
          <a:xfrm>
            <a:off x="6228184" y="1628800"/>
            <a:ext cx="432048"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548680"/>
            <a:ext cx="8229600" cy="5577483"/>
          </a:xfrm>
        </p:spPr>
        <p:txBody>
          <a:bodyPr>
            <a:normAutofit/>
          </a:bodyPr>
          <a:lstStyle/>
          <a:p>
            <a:r>
              <a:rPr lang="en-US" sz="2000" dirty="0" err="1" smtClean="0"/>
              <a:t>Nozik</a:t>
            </a:r>
            <a:r>
              <a:rPr lang="en-US" sz="2000" dirty="0" smtClean="0"/>
              <a:t> now describes some characteristics of  “falling in love”</a:t>
            </a:r>
          </a:p>
          <a:p>
            <a:endParaRPr lang="en-US" sz="2000" dirty="0"/>
          </a:p>
          <a:p>
            <a:pPr>
              <a:buNone/>
            </a:pPr>
            <a:r>
              <a:rPr lang="en-US" sz="2000" dirty="0" smtClean="0"/>
              <a:t>  when the love is reciprocated    when the love is not equally reciprocated</a:t>
            </a:r>
          </a:p>
          <a:p>
            <a:pPr>
              <a:buNone/>
            </a:pPr>
            <a:endParaRPr lang="en-US" sz="2000" dirty="0"/>
          </a:p>
          <a:p>
            <a:r>
              <a:rPr lang="en-US" sz="2000" dirty="0" smtClean="0"/>
              <a:t>However and whenever infatuation begins, if given the </a:t>
            </a:r>
            <a:r>
              <a:rPr lang="en-US" sz="2000" dirty="0" err="1" smtClean="0"/>
              <a:t>opportunity,it</a:t>
            </a:r>
            <a:r>
              <a:rPr lang="en-US" sz="2000" dirty="0" smtClean="0"/>
              <a:t> transforms itself into continuing romantic love or else it disappears.</a:t>
            </a:r>
          </a:p>
          <a:p>
            <a:pPr>
              <a:buNone/>
            </a:pPr>
            <a:r>
              <a:rPr lang="en-US" sz="2000" dirty="0" smtClean="0"/>
              <a:t>     With this continuing romantic love, it feels to the two people that they have united to form and constitute a new entity in the world, what might be called a </a:t>
            </a:r>
            <a:r>
              <a:rPr lang="en-US" sz="2000" i="1" dirty="0" smtClean="0">
                <a:solidFill>
                  <a:srgbClr val="FF0000"/>
                </a:solidFill>
              </a:rPr>
              <a:t>we</a:t>
            </a:r>
            <a:r>
              <a:rPr lang="en-US" sz="2000" i="1" dirty="0" smtClean="0"/>
              <a:t>.  </a:t>
            </a:r>
          </a:p>
          <a:p>
            <a:pPr>
              <a:buNone/>
            </a:pPr>
            <a:endParaRPr lang="en-US" sz="2000" i="1" dirty="0"/>
          </a:p>
          <a:p>
            <a:pPr>
              <a:buNone/>
            </a:pPr>
            <a:r>
              <a:rPr lang="en-US" sz="2000" dirty="0"/>
              <a:t>I</a:t>
            </a:r>
            <a:r>
              <a:rPr lang="en-US" sz="2000" dirty="0" smtClean="0"/>
              <a:t>n what sense, then, do these people together constitute a new entity, a </a:t>
            </a:r>
            <a:r>
              <a:rPr lang="en-US" sz="2000" i="1" dirty="0" smtClean="0">
                <a:solidFill>
                  <a:srgbClr val="FF0000"/>
                </a:solidFill>
              </a:rPr>
              <a:t>we</a:t>
            </a:r>
            <a:r>
              <a:rPr lang="en-US" sz="2000" dirty="0" smtClean="0"/>
              <a:t>?</a:t>
            </a:r>
          </a:p>
          <a:p>
            <a:pPr>
              <a:buNone/>
            </a:pPr>
            <a:endParaRPr lang="en-US" sz="2000" i="1" dirty="0"/>
          </a:p>
          <a:p>
            <a:pPr>
              <a:buNone/>
            </a:pPr>
            <a:r>
              <a:rPr lang="en-US" sz="2000" dirty="0" smtClean="0"/>
              <a:t>That new entity is created by a new web of relationships between them which makes them no longer so separate.</a:t>
            </a:r>
          </a:p>
          <a:p>
            <a:pPr>
              <a:buNone/>
            </a:pPr>
            <a:endParaRPr lang="en-US" sz="2000" dirty="0"/>
          </a:p>
        </p:txBody>
      </p:sp>
      <p:cxnSp>
        <p:nvCxnSpPr>
          <p:cNvPr id="5" name="Connettore 2 4"/>
          <p:cNvCxnSpPr/>
          <p:nvPr/>
        </p:nvCxnSpPr>
        <p:spPr>
          <a:xfrm flipH="1">
            <a:off x="3275856" y="908720"/>
            <a:ext cx="2448272"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Connettore 2 6"/>
          <p:cNvCxnSpPr/>
          <p:nvPr/>
        </p:nvCxnSpPr>
        <p:spPr>
          <a:xfrm>
            <a:off x="6372200" y="908720"/>
            <a:ext cx="0"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Connettore 2 8"/>
          <p:cNvCxnSpPr/>
          <p:nvPr/>
        </p:nvCxnSpPr>
        <p:spPr>
          <a:xfrm>
            <a:off x="1547664" y="3645024"/>
            <a:ext cx="0"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Connettore 2 11"/>
          <p:cNvCxnSpPr/>
          <p:nvPr/>
        </p:nvCxnSpPr>
        <p:spPr>
          <a:xfrm>
            <a:off x="1547664" y="4365104"/>
            <a:ext cx="0"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95536" y="620688"/>
            <a:ext cx="8229600" cy="5616624"/>
          </a:xfrm>
        </p:spPr>
        <p:txBody>
          <a:bodyPr>
            <a:normAutofit/>
          </a:bodyPr>
          <a:lstStyle/>
          <a:p>
            <a:pPr marL="514350" indent="-514350">
              <a:buFont typeface="+mj-lt"/>
              <a:buAutoNum type="arabicPeriod"/>
            </a:pPr>
            <a:r>
              <a:rPr lang="en-US" sz="2000" dirty="0" smtClean="0"/>
              <a:t>Your own well-being is tied up with that of someone you love romantically;</a:t>
            </a:r>
          </a:p>
          <a:p>
            <a:pPr marL="514350" indent="-514350">
              <a:buNone/>
            </a:pPr>
            <a:endParaRPr lang="en-US" sz="2000" dirty="0" smtClean="0"/>
          </a:p>
          <a:p>
            <a:pPr marL="514350" indent="-514350">
              <a:buNone/>
            </a:pPr>
            <a:r>
              <a:rPr lang="en-US" sz="2000" dirty="0" smtClean="0"/>
              <a:t>2.     People who form a </a:t>
            </a:r>
            <a:r>
              <a:rPr lang="en-US" sz="2000" i="1" dirty="0" smtClean="0">
                <a:solidFill>
                  <a:srgbClr val="FF0000"/>
                </a:solidFill>
              </a:rPr>
              <a:t>we</a:t>
            </a:r>
            <a:r>
              <a:rPr lang="en-US" sz="2000" dirty="0" smtClean="0"/>
              <a:t> pool not only their well-being but also their autonomy;</a:t>
            </a:r>
          </a:p>
          <a:p>
            <a:pPr marL="514350" indent="-514350">
              <a:buNone/>
            </a:pPr>
            <a:r>
              <a:rPr lang="en-US" sz="2000" dirty="0" smtClean="0"/>
              <a:t>                                      “Somehow, decisions will be made together about how                                           </a:t>
            </a:r>
          </a:p>
          <a:p>
            <a:pPr marL="514350" indent="-514350">
              <a:buNone/>
            </a:pPr>
            <a:r>
              <a:rPr lang="en-US" sz="2000" dirty="0" smtClean="0"/>
              <a:t>                                         to be together”</a:t>
            </a:r>
          </a:p>
          <a:p>
            <a:pPr marL="514350" indent="-514350">
              <a:buNone/>
            </a:pPr>
            <a:endParaRPr lang="en-US" sz="2000" dirty="0" smtClean="0"/>
          </a:p>
          <a:p>
            <a:pPr marL="514350" indent="-514350">
              <a:buNone/>
            </a:pPr>
            <a:r>
              <a:rPr lang="en-US" sz="2000" dirty="0" smtClean="0"/>
              <a:t>                                        The term “couple” is not accidental.</a:t>
            </a:r>
          </a:p>
          <a:p>
            <a:pPr marL="514350" indent="-514350">
              <a:buNone/>
            </a:pPr>
            <a:endParaRPr lang="en-US" sz="2000" dirty="0"/>
          </a:p>
          <a:p>
            <a:pPr marL="514350" indent="-514350">
              <a:buAutoNum type="arabicPeriod" startAt="3"/>
            </a:pPr>
            <a:r>
              <a:rPr lang="en-US" sz="2000" dirty="0" smtClean="0"/>
              <a:t>To be part of a </a:t>
            </a:r>
            <a:r>
              <a:rPr lang="en-US" sz="2000" i="1" dirty="0" smtClean="0">
                <a:solidFill>
                  <a:srgbClr val="FF0000"/>
                </a:solidFill>
              </a:rPr>
              <a:t>we</a:t>
            </a:r>
            <a:r>
              <a:rPr lang="en-US" sz="2000" dirty="0" smtClean="0"/>
              <a:t> involves having a new identity, an additional one.</a:t>
            </a:r>
          </a:p>
          <a:p>
            <a:pPr marL="514350" indent="-514350">
              <a:buAutoNum type="arabicPeriod" startAt="3"/>
            </a:pPr>
            <a:endParaRPr lang="en-US" sz="2000" dirty="0"/>
          </a:p>
          <a:p>
            <a:pPr marL="514350" indent="-514350">
              <a:buNone/>
            </a:pPr>
            <a:r>
              <a:rPr lang="en-US" sz="2000" dirty="0" smtClean="0"/>
              <a:t>                  “Each becomes psychologically part of the other’s identity”</a:t>
            </a:r>
          </a:p>
        </p:txBody>
      </p:sp>
      <p:cxnSp>
        <p:nvCxnSpPr>
          <p:cNvPr id="5" name="Connettore 2 4"/>
          <p:cNvCxnSpPr/>
          <p:nvPr/>
        </p:nvCxnSpPr>
        <p:spPr>
          <a:xfrm>
            <a:off x="2195736" y="2204864"/>
            <a:ext cx="576064" cy="1440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Connettore 2 6"/>
          <p:cNvCxnSpPr/>
          <p:nvPr/>
        </p:nvCxnSpPr>
        <p:spPr>
          <a:xfrm>
            <a:off x="3995936" y="3068960"/>
            <a:ext cx="0"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Connettore 2 8"/>
          <p:cNvCxnSpPr/>
          <p:nvPr/>
        </p:nvCxnSpPr>
        <p:spPr>
          <a:xfrm>
            <a:off x="5076056" y="4509120"/>
            <a:ext cx="0"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76672"/>
            <a:ext cx="8229600" cy="5976664"/>
          </a:xfrm>
        </p:spPr>
        <p:txBody>
          <a:bodyPr>
            <a:normAutofit/>
          </a:bodyPr>
          <a:lstStyle/>
          <a:p>
            <a:pPr marL="457200" indent="-457200">
              <a:buAutoNum type="arabicPeriod" startAt="4"/>
            </a:pPr>
            <a:r>
              <a:rPr lang="en-US" sz="2000" dirty="0" smtClean="0"/>
              <a:t>It is not essential physical presence.</a:t>
            </a:r>
          </a:p>
          <a:p>
            <a:pPr marL="457200" indent="-457200">
              <a:buAutoNum type="arabicPeriod" startAt="4"/>
            </a:pPr>
            <a:endParaRPr lang="en-US" sz="2000" dirty="0" smtClean="0"/>
          </a:p>
          <a:p>
            <a:pPr marL="457200" indent="-457200">
              <a:buNone/>
            </a:pPr>
            <a:r>
              <a:rPr lang="en-US" sz="2000" dirty="0" smtClean="0"/>
              <a:t>        “So can one be with a love person who is not physically present, thinking what she would say, conversing with her, noticing things as she would, for her, because she is not there to notice, saying things to others that she </a:t>
            </a:r>
            <a:r>
              <a:rPr lang="en-US" sz="2000" dirty="0" err="1" smtClean="0"/>
              <a:t>wold</a:t>
            </a:r>
            <a:r>
              <a:rPr lang="en-US" sz="2000" dirty="0" smtClean="0"/>
              <a:t> say, in here tone of voice, carrying the full </a:t>
            </a:r>
            <a:r>
              <a:rPr lang="en-US" sz="2000" i="1" dirty="0" smtClean="0">
                <a:solidFill>
                  <a:srgbClr val="FF0000"/>
                </a:solidFill>
              </a:rPr>
              <a:t>we</a:t>
            </a:r>
            <a:r>
              <a:rPr lang="en-US" sz="2000" dirty="0" smtClean="0"/>
              <a:t> along” </a:t>
            </a:r>
          </a:p>
          <a:p>
            <a:pPr marL="457200" indent="-457200">
              <a:buNone/>
            </a:pPr>
            <a:endParaRPr lang="en-US" sz="2000" dirty="0"/>
          </a:p>
          <a:p>
            <a:pPr marL="457200" indent="-457200"/>
            <a:r>
              <a:rPr lang="en-US" sz="2000" dirty="0" smtClean="0"/>
              <a:t>We might diagram the </a:t>
            </a:r>
            <a:r>
              <a:rPr lang="en-US" sz="2000" i="1" dirty="0" smtClean="0">
                <a:solidFill>
                  <a:srgbClr val="FF0000"/>
                </a:solidFill>
              </a:rPr>
              <a:t>we</a:t>
            </a:r>
            <a:r>
              <a:rPr lang="en-US" sz="2000" i="1" dirty="0" smtClean="0"/>
              <a:t> </a:t>
            </a:r>
            <a:r>
              <a:rPr lang="en-US" sz="2000" dirty="0" smtClean="0"/>
              <a:t>as two figures with the boundary line between them erased where they come together. </a:t>
            </a:r>
          </a:p>
          <a:p>
            <a:pPr marL="457200" indent="-457200"/>
            <a:endParaRPr lang="en-US" sz="2000" dirty="0"/>
          </a:p>
          <a:p>
            <a:pPr marL="457200" indent="-457200"/>
            <a:r>
              <a:rPr lang="en-US" sz="2000" dirty="0" smtClean="0"/>
              <a:t>The individual self can be related to the </a:t>
            </a:r>
            <a:r>
              <a:rPr lang="en-US" sz="2000" i="1" dirty="0" smtClean="0">
                <a:solidFill>
                  <a:srgbClr val="FF0000"/>
                </a:solidFill>
              </a:rPr>
              <a:t>we</a:t>
            </a:r>
            <a:r>
              <a:rPr lang="en-US" sz="2000" dirty="0" smtClean="0"/>
              <a:t> it identifies with in two different ways.</a:t>
            </a:r>
          </a:p>
          <a:p>
            <a:pPr marL="457200" indent="-457200">
              <a:buNone/>
            </a:pPr>
            <a:r>
              <a:rPr lang="en-US" sz="2000" dirty="0"/>
              <a:t> </a:t>
            </a:r>
            <a:r>
              <a:rPr lang="en-US" sz="2000" dirty="0" smtClean="0"/>
              <a:t>                                        </a:t>
            </a:r>
            <a:r>
              <a:rPr lang="en-US" sz="1800" dirty="0" smtClean="0"/>
              <a:t>or it can see itself as a part of the </a:t>
            </a:r>
            <a:r>
              <a:rPr lang="en-US" sz="1800" i="1" dirty="0" smtClean="0"/>
              <a:t>we</a:t>
            </a:r>
            <a:r>
              <a:rPr lang="en-US" sz="1800" dirty="0" smtClean="0"/>
              <a:t>, as contained within it</a:t>
            </a:r>
          </a:p>
          <a:p>
            <a:pPr marL="457200" indent="-457200">
              <a:buNone/>
            </a:pPr>
            <a:r>
              <a:rPr lang="en-US" sz="1800" dirty="0" smtClean="0"/>
              <a:t>                        </a:t>
            </a:r>
            <a:r>
              <a:rPr lang="en-US" sz="1800" dirty="0"/>
              <a:t>i</a:t>
            </a:r>
            <a:r>
              <a:rPr lang="en-US" sz="1800" dirty="0" smtClean="0"/>
              <a:t>t can see the </a:t>
            </a:r>
            <a:r>
              <a:rPr lang="en-US" sz="1800" i="1" dirty="0" smtClean="0"/>
              <a:t>we</a:t>
            </a:r>
            <a:r>
              <a:rPr lang="en-US" sz="1800" dirty="0" smtClean="0"/>
              <a:t> as a very important aspect of itself</a:t>
            </a:r>
          </a:p>
          <a:p>
            <a:pPr marL="457200" indent="-457200">
              <a:buNone/>
            </a:pPr>
            <a:endParaRPr lang="en-US" sz="1800" dirty="0" smtClean="0"/>
          </a:p>
          <a:p>
            <a:pPr marL="457200" indent="-457200">
              <a:buFontTx/>
              <a:buChar char="-"/>
            </a:pPr>
            <a:r>
              <a:rPr lang="en-US" sz="2000" dirty="0" smtClean="0"/>
              <a:t>In either case, the </a:t>
            </a:r>
            <a:r>
              <a:rPr lang="en-US" sz="2000" i="1" dirty="0" smtClean="0">
                <a:solidFill>
                  <a:srgbClr val="FF0000"/>
                </a:solidFill>
              </a:rPr>
              <a:t>we</a:t>
            </a:r>
            <a:r>
              <a:rPr lang="en-US" sz="2000" dirty="0" smtClean="0"/>
              <a:t> need not consume an individual self or leave it</a:t>
            </a:r>
          </a:p>
          <a:p>
            <a:pPr marL="457200" indent="-457200">
              <a:buNone/>
            </a:pPr>
            <a:r>
              <a:rPr lang="en-US" sz="2000" dirty="0" smtClean="0"/>
              <a:t>        without any autonomy.</a:t>
            </a:r>
            <a:endParaRPr lang="en-US" sz="2000" dirty="0"/>
          </a:p>
        </p:txBody>
      </p:sp>
      <p:cxnSp>
        <p:nvCxnSpPr>
          <p:cNvPr id="5" name="Connettore 2 4"/>
          <p:cNvCxnSpPr/>
          <p:nvPr/>
        </p:nvCxnSpPr>
        <p:spPr>
          <a:xfrm>
            <a:off x="3995936" y="1052736"/>
            <a:ext cx="0"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Connettore 2 7"/>
          <p:cNvCxnSpPr/>
          <p:nvPr/>
        </p:nvCxnSpPr>
        <p:spPr>
          <a:xfrm>
            <a:off x="2123728" y="4581128"/>
            <a:ext cx="0"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Connettore 2 9"/>
          <p:cNvCxnSpPr/>
          <p:nvPr/>
        </p:nvCxnSpPr>
        <p:spPr>
          <a:xfrm>
            <a:off x="2555776" y="4509120"/>
            <a:ext cx="432048"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548680"/>
            <a:ext cx="8229600" cy="5760640"/>
          </a:xfrm>
        </p:spPr>
        <p:txBody>
          <a:bodyPr>
            <a:normAutofit/>
          </a:bodyPr>
          <a:lstStyle/>
          <a:p>
            <a:r>
              <a:rPr lang="en-US" sz="2000" dirty="0" smtClean="0"/>
              <a:t>Concluding:</a:t>
            </a:r>
          </a:p>
          <a:p>
            <a:pPr>
              <a:buNone/>
            </a:pPr>
            <a:r>
              <a:rPr lang="en-US" sz="2000" dirty="0" smtClean="0"/>
              <a:t>  </a:t>
            </a:r>
          </a:p>
          <a:p>
            <a:pPr>
              <a:buNone/>
            </a:pPr>
            <a:r>
              <a:rPr lang="en-US" sz="2000" dirty="0" smtClean="0"/>
              <a:t>  - The heart of the love relationship is how the lovers view it from the inside, how they feel about their partner and about themselves within it, and the particular ways in which they are good to each other.</a:t>
            </a:r>
          </a:p>
          <a:p>
            <a:pPr>
              <a:buNone/>
            </a:pPr>
            <a:endParaRPr lang="en-US" sz="2000" dirty="0"/>
          </a:p>
          <a:p>
            <a:pPr>
              <a:buNone/>
            </a:pPr>
            <a:r>
              <a:rPr lang="en-US" sz="2000" dirty="0" smtClean="0"/>
              <a:t>  -  To be made happy with yourself by being loved it must be you who is loved, not some feature such as your money.</a:t>
            </a:r>
          </a:p>
          <a:p>
            <a:pPr>
              <a:buNone/>
            </a:pPr>
            <a:endParaRPr lang="en-US" sz="2000" dirty="0" smtClean="0"/>
          </a:p>
          <a:p>
            <a:pPr>
              <a:buNone/>
            </a:pPr>
            <a:endParaRPr lang="en-US" sz="2000" dirty="0"/>
          </a:p>
          <a:p>
            <a:pPr>
              <a:buNone/>
            </a:pPr>
            <a:r>
              <a:rPr lang="en-US" sz="2000" dirty="0" smtClean="0"/>
              <a:t>     People want, as they say, to be loved “for themselves”</a:t>
            </a:r>
            <a:endParaRPr lang="en-US" sz="2000" dirty="0"/>
          </a:p>
          <a:p>
            <a:pPr>
              <a:buNone/>
            </a:pPr>
            <a:endParaRPr lang="en-US" sz="2000" dirty="0" smtClean="0"/>
          </a:p>
        </p:txBody>
      </p:sp>
      <p:cxnSp>
        <p:nvCxnSpPr>
          <p:cNvPr id="5" name="Connettore 2 4"/>
          <p:cNvCxnSpPr/>
          <p:nvPr/>
        </p:nvCxnSpPr>
        <p:spPr>
          <a:xfrm>
            <a:off x="2699792" y="3356992"/>
            <a:ext cx="0" cy="5760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Personalizzato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o">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119</TotalTime>
  <Words>600</Words>
  <Application>Microsoft Office PowerPoint</Application>
  <PresentationFormat>Presentazione su schermo (4:3)</PresentationFormat>
  <Paragraphs>68</Paragraphs>
  <Slides>8</Slides>
  <Notes>8</Notes>
  <HiddenSlides>0</HiddenSlides>
  <MMClips>0</MMClips>
  <ScaleCrop>false</ScaleCrop>
  <HeadingPairs>
    <vt:vector size="4" baseType="variant">
      <vt:variant>
        <vt:lpstr>Tema</vt:lpstr>
      </vt:variant>
      <vt:variant>
        <vt:i4>1</vt:i4>
      </vt:variant>
      <vt:variant>
        <vt:lpstr>Titoli diapositive</vt:lpstr>
      </vt:variant>
      <vt:variant>
        <vt:i4>8</vt:i4>
      </vt:variant>
    </vt:vector>
  </HeadingPairs>
  <TitlesOfParts>
    <vt:vector size="9" baseType="lpstr">
      <vt:lpstr>Tema di Office</vt:lpstr>
      <vt:lpstr>Diapositiva 1</vt:lpstr>
      <vt:lpstr>Diapositiva 2</vt:lpstr>
      <vt:lpstr>Chapter 8 </vt:lpstr>
      <vt:lpstr>Diapositiva 4</vt:lpstr>
      <vt:lpstr>Diapositiva 5</vt:lpstr>
      <vt:lpstr>Diapositiva 6</vt:lpstr>
      <vt:lpstr>Diapositiva 7</vt:lpstr>
      <vt:lpstr>Diapositiva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8</dc:title>
  <dc:creator>Utente</dc:creator>
  <cp:lastModifiedBy>Francesco Orilia</cp:lastModifiedBy>
  <cp:revision>14</cp:revision>
  <dcterms:created xsi:type="dcterms:W3CDTF">2014-03-29T21:33:11Z</dcterms:created>
  <dcterms:modified xsi:type="dcterms:W3CDTF">2014-05-31T16:16:49Z</dcterms:modified>
</cp:coreProperties>
</file>