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4EE0F-9050-4D3B-BC4B-4D1878C9D3FC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48990-B88A-484A-A4BF-DEFAE358EEA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8990-B88A-484A-A4BF-DEFAE358EEAE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8990-B88A-484A-A4BF-DEFAE358EEAE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8990-B88A-484A-A4BF-DEFAE358EEAE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8990-B88A-484A-A4BF-DEFAE358EEAE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8990-B88A-484A-A4BF-DEFAE358EEAE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8990-B88A-484A-A4BF-DEFAE358EEAE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8990-B88A-484A-A4BF-DEFAE358EEAE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8990-B88A-484A-A4BF-DEFAE358EEAE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8990-B88A-484A-A4BF-DEFAE358EEAE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8990-B88A-484A-A4BF-DEFAE358EEAE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8990-B88A-484A-A4BF-DEFAE358EEAE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8990-B88A-484A-A4BF-DEFAE358EEAE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48990-B88A-484A-A4BF-DEFAE358EEAE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5BE4C5-71B2-4215-ACB9-0295E615B6B8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EF31596-2D34-4568-B4F8-0F2B32D4E6A7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E4C5-71B2-4215-ACB9-0295E615B6B8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31596-2D34-4568-B4F8-0F2B32D4E6A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E4C5-71B2-4215-ACB9-0295E615B6B8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31596-2D34-4568-B4F8-0F2B32D4E6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E4C5-71B2-4215-ACB9-0295E615B6B8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31596-2D34-4568-B4F8-0F2B32D4E6A7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E4C5-71B2-4215-ACB9-0295E615B6B8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31596-2D34-4568-B4F8-0F2B32D4E6A7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E4C5-71B2-4215-ACB9-0295E615B6B8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31596-2D34-4568-B4F8-0F2B32D4E6A7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E4C5-71B2-4215-ACB9-0295E615B6B8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31596-2D34-4568-B4F8-0F2B32D4E6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E4C5-71B2-4215-ACB9-0295E615B6B8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31596-2D34-4568-B4F8-0F2B32D4E6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E4C5-71B2-4215-ACB9-0295E615B6B8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31596-2D34-4568-B4F8-0F2B32D4E6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E4C5-71B2-4215-ACB9-0295E615B6B8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31596-2D34-4568-B4F8-0F2B32D4E6A7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E4C5-71B2-4215-ACB9-0295E615B6B8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31596-2D34-4568-B4F8-0F2B32D4E6A7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65BE4C5-71B2-4215-ACB9-0295E615B6B8}" type="datetimeFigureOut">
              <a:rPr lang="it-IT" smtClean="0"/>
              <a:pPr/>
              <a:t>01/05/2014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EF31596-2D34-4568-B4F8-0F2B32D4E6A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Lez</a:t>
            </a:r>
            <a:r>
              <a:rPr lang="it-IT" dirty="0" smtClean="0"/>
              <a:t>. 30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presentazione di </a:t>
            </a:r>
            <a:r>
              <a:rPr lang="it-IT" dirty="0" err="1" smtClean="0"/>
              <a:t>di</a:t>
            </a:r>
            <a:r>
              <a:rPr lang="it-IT" dirty="0" smtClean="0"/>
              <a:t> Stella  alzano sul cap. "</a:t>
            </a:r>
            <a:r>
              <a:rPr lang="it-IT" dirty="0" err="1" smtClean="0"/>
              <a:t>Parents</a:t>
            </a:r>
            <a:r>
              <a:rPr lang="it-IT" dirty="0" smtClean="0"/>
              <a:t> and </a:t>
            </a:r>
            <a:r>
              <a:rPr lang="it-IT" dirty="0" err="1" smtClean="0"/>
              <a:t>chiledren</a:t>
            </a:r>
            <a:r>
              <a:rPr lang="it-IT" dirty="0" smtClean="0"/>
              <a:t>" di </a:t>
            </a:r>
            <a:r>
              <a:rPr lang="it-IT" dirty="0" err="1" smtClean="0"/>
              <a:t>Nozick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4941168"/>
            <a:ext cx="7772400" cy="1008112"/>
          </a:xfrm>
        </p:spPr>
        <p:txBody>
          <a:bodyPr>
            <a:normAutofit/>
          </a:bodyPr>
          <a:lstStyle/>
          <a:p>
            <a:r>
              <a:rPr lang="it-IT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hand521 BT" panose="03080802030307080304" pitchFamily="66" charset="0"/>
              </a:rPr>
              <a:t>Parents</a:t>
            </a:r>
            <a:r>
              <a:rPr lang="it-IT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hand521 BT" panose="03080802030307080304" pitchFamily="66" charset="0"/>
              </a:rPr>
              <a:t> &amp; </a:t>
            </a:r>
            <a:r>
              <a:rPr lang="it-IT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hand521 BT" panose="03080802030307080304" pitchFamily="66" charset="0"/>
              </a:rPr>
              <a:t>Children</a:t>
            </a:r>
            <a:endParaRPr lang="it-IT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eehand521 BT" panose="03080802030307080304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5949280"/>
            <a:ext cx="6400800" cy="908720"/>
          </a:xfrm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Freehand521 BT" panose="03080802030307080304" pitchFamily="66" charset="0"/>
              </a:rPr>
              <a:t>From </a:t>
            </a:r>
            <a:r>
              <a:rPr lang="it-IT" sz="24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Freehand521 BT" panose="03080802030307080304" pitchFamily="66" charset="0"/>
              </a:rPr>
              <a:t>Examined</a:t>
            </a:r>
            <a:r>
              <a:rPr lang="it-IT" sz="24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Freehand521 BT" panose="03080802030307080304" pitchFamily="66" charset="0"/>
              </a:rPr>
              <a:t> Life – </a:t>
            </a:r>
            <a:r>
              <a:rPr lang="it-IT" sz="24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Freehand521 BT" panose="03080802030307080304" pitchFamily="66" charset="0"/>
              </a:rPr>
              <a:t>Philosophical</a:t>
            </a:r>
            <a:r>
              <a:rPr lang="it-IT" sz="24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Freehand521 BT" panose="03080802030307080304" pitchFamily="66" charset="0"/>
              </a:rPr>
              <a:t> </a:t>
            </a:r>
            <a:r>
              <a:rPr lang="it-IT" sz="24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Freehand521 BT" panose="03080802030307080304" pitchFamily="66" charset="0"/>
              </a:rPr>
              <a:t>Meditations</a:t>
            </a:r>
            <a:r>
              <a:rPr lang="it-IT" sz="24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Freehand521 BT" panose="03080802030307080304" pitchFamily="66" charset="0"/>
              </a:rPr>
              <a:t> by Robert </a:t>
            </a:r>
            <a:r>
              <a:rPr lang="it-IT" sz="24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Freehand521 BT" panose="03080802030307080304" pitchFamily="66" charset="0"/>
              </a:rPr>
              <a:t>Nozick</a:t>
            </a:r>
            <a:endParaRPr lang="it-IT" sz="2400" dirty="0">
              <a:solidFill>
                <a:schemeClr val="bg2">
                  <a:lumMod val="40000"/>
                  <a:lumOff val="60000"/>
                </a:schemeClr>
              </a:solidFill>
              <a:latin typeface="Freehand521 BT" panose="030808020303070803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95580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it-IT" sz="2800" dirty="0" err="1" smtClean="0"/>
              <a:t>There</a:t>
            </a:r>
            <a:r>
              <a:rPr lang="it-IT" sz="2800" dirty="0" smtClean="0"/>
              <a:t> </a:t>
            </a:r>
            <a:r>
              <a:rPr lang="it-IT" sz="2800" dirty="0" err="1" smtClean="0"/>
              <a:t>is</a:t>
            </a:r>
            <a:r>
              <a:rPr lang="it-IT" sz="2800" dirty="0" smtClean="0"/>
              <a:t> </a:t>
            </a:r>
            <a:r>
              <a:rPr lang="it-IT" sz="2800" dirty="0" err="1" smtClean="0"/>
              <a:t>not</a:t>
            </a:r>
            <a:r>
              <a:rPr lang="it-IT" sz="2800" dirty="0" smtClean="0"/>
              <a:t> a </a:t>
            </a:r>
            <a:r>
              <a:rPr lang="it-IT" sz="2800" dirty="0" err="1" smtClean="0"/>
              <a:t>stronger</a:t>
            </a:r>
            <a:r>
              <a:rPr lang="it-IT" sz="2800" dirty="0" smtClean="0"/>
              <a:t> bond </a:t>
            </a:r>
            <a:r>
              <a:rPr lang="it-IT" sz="2800" dirty="0" err="1" smtClean="0"/>
              <a:t>than</a:t>
            </a:r>
            <a:r>
              <a:rPr lang="it-IT" sz="2800" dirty="0" smtClean="0"/>
              <a:t> </a:t>
            </a:r>
            <a:r>
              <a:rPr lang="it-IT" sz="2800" dirty="0" err="1" smtClean="0"/>
              <a:t>being</a:t>
            </a:r>
            <a:r>
              <a:rPr lang="it-IT" sz="2800" dirty="0" smtClean="0"/>
              <a:t> a </a:t>
            </a:r>
            <a:r>
              <a:rPr lang="it-IT" sz="2800" dirty="0" err="1" smtClean="0"/>
              <a:t>parent</a:t>
            </a:r>
            <a:r>
              <a:rPr lang="it-IT" sz="2800" dirty="0" smtClean="0"/>
              <a:t>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2800" dirty="0" smtClean="0"/>
              <a:t>The </a:t>
            </a:r>
            <a:r>
              <a:rPr lang="it-IT" sz="2800" dirty="0" err="1" smtClean="0"/>
              <a:t>relationship</a:t>
            </a:r>
            <a:r>
              <a:rPr lang="it-IT" sz="2800" dirty="0" smtClean="0"/>
              <a:t> of love </a:t>
            </a:r>
            <a:r>
              <a:rPr lang="it-IT" sz="2800" dirty="0" err="1" smtClean="0"/>
              <a:t>between</a:t>
            </a:r>
            <a:r>
              <a:rPr lang="it-IT" sz="2800" dirty="0" smtClean="0"/>
              <a:t> a </a:t>
            </a:r>
            <a:r>
              <a:rPr lang="it-IT" sz="2800" dirty="0" err="1" smtClean="0"/>
              <a:t>child</a:t>
            </a:r>
            <a:r>
              <a:rPr lang="it-IT" sz="2800" dirty="0" smtClean="0"/>
              <a:t> and a </a:t>
            </a:r>
            <a:r>
              <a:rPr lang="it-IT" sz="2800" dirty="0" err="1" smtClean="0"/>
              <a:t>parent</a:t>
            </a:r>
            <a:r>
              <a:rPr lang="it-IT" sz="2800" dirty="0" smtClean="0"/>
              <a:t> </a:t>
            </a:r>
            <a:r>
              <a:rPr lang="it-IT" sz="2800" dirty="0" err="1" smtClean="0"/>
              <a:t>is</a:t>
            </a:r>
            <a:r>
              <a:rPr lang="it-IT" sz="2800" dirty="0" smtClean="0"/>
              <a:t> </a:t>
            </a:r>
            <a:r>
              <a:rPr lang="it-IT" sz="2800" dirty="0" err="1" smtClean="0"/>
              <a:t>not</a:t>
            </a:r>
            <a:r>
              <a:rPr lang="it-IT" sz="2800" dirty="0" smtClean="0"/>
              <a:t> </a:t>
            </a:r>
            <a:r>
              <a:rPr lang="it-IT" sz="2800" dirty="0" err="1" smtClean="0"/>
              <a:t>only</a:t>
            </a:r>
            <a:r>
              <a:rPr lang="it-IT" sz="2800" dirty="0" smtClean="0"/>
              <a:t> </a:t>
            </a:r>
            <a:r>
              <a:rPr lang="it-IT" sz="2800" dirty="0" err="1" smtClean="0"/>
              <a:t>based</a:t>
            </a:r>
            <a:r>
              <a:rPr lang="it-IT" sz="2800" dirty="0" smtClean="0"/>
              <a:t> on </a:t>
            </a:r>
            <a:r>
              <a:rPr lang="it-IT" sz="2800" dirty="0" err="1" smtClean="0"/>
              <a:t>emotions</a:t>
            </a:r>
            <a:r>
              <a:rPr lang="it-IT" sz="2800" dirty="0"/>
              <a:t>:</a:t>
            </a:r>
            <a:r>
              <a:rPr lang="it-IT" sz="2800" dirty="0" smtClean="0"/>
              <a:t> </a:t>
            </a:r>
            <a:r>
              <a:rPr lang="it-IT" sz="2800" dirty="0" err="1" smtClean="0"/>
              <a:t>children</a:t>
            </a:r>
            <a:r>
              <a:rPr lang="it-IT" sz="2800" dirty="0" smtClean="0"/>
              <a:t>, in </a:t>
            </a:r>
            <a:r>
              <a:rPr lang="it-IT" sz="2800" dirty="0" err="1" smtClean="0"/>
              <a:t>fact</a:t>
            </a:r>
            <a:r>
              <a:rPr lang="it-IT" sz="2800" dirty="0" smtClean="0"/>
              <a:t>, are just </a:t>
            </a:r>
            <a:r>
              <a:rPr lang="it-IT" sz="2800" dirty="0" err="1" smtClean="0"/>
              <a:t>like</a:t>
            </a:r>
            <a:r>
              <a:rPr lang="it-IT" sz="2800" dirty="0" smtClean="0"/>
              <a:t> a body part for </a:t>
            </a:r>
            <a:r>
              <a:rPr lang="it-IT" sz="2800" dirty="0" err="1" smtClean="0"/>
              <a:t>their</a:t>
            </a:r>
            <a:r>
              <a:rPr lang="it-IT" sz="2800" dirty="0" smtClean="0"/>
              <a:t> </a:t>
            </a:r>
            <a:r>
              <a:rPr lang="it-IT" sz="2800" dirty="0" err="1" smtClean="0"/>
              <a:t>parents</a:t>
            </a:r>
            <a:r>
              <a:rPr lang="it-IT" sz="2800" dirty="0" smtClean="0"/>
              <a:t>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2800" dirty="0" err="1" smtClean="0"/>
              <a:t>As</a:t>
            </a:r>
            <a:r>
              <a:rPr lang="it-IT" sz="2800" dirty="0" smtClean="0"/>
              <a:t> </a:t>
            </a:r>
            <a:r>
              <a:rPr lang="it-IT" sz="2800" dirty="0" err="1" smtClean="0"/>
              <a:t>stated</a:t>
            </a:r>
            <a:r>
              <a:rPr lang="it-IT" sz="2800" dirty="0" smtClean="0"/>
              <a:t> by </a:t>
            </a:r>
            <a:r>
              <a:rPr lang="it-IT" sz="2800" dirty="0" err="1" smtClean="0"/>
              <a:t>Nozick</a:t>
            </a:r>
            <a:r>
              <a:rPr lang="it-IT" sz="2800" dirty="0" smtClean="0"/>
              <a:t>, </a:t>
            </a:r>
            <a:r>
              <a:rPr lang="it-IT" sz="2800" i="1" dirty="0" smtClean="0"/>
              <a:t>“</a:t>
            </a:r>
            <a:r>
              <a:rPr lang="it-IT" sz="2800" i="1" dirty="0" err="1" smtClean="0"/>
              <a:t>Parents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reside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within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their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children’s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unconscious</a:t>
            </a:r>
            <a:r>
              <a:rPr lang="it-IT" sz="2800" i="1" dirty="0" smtClean="0"/>
              <a:t>, </a:t>
            </a:r>
            <a:r>
              <a:rPr lang="it-IT" sz="2800" i="1" dirty="0" err="1" smtClean="0"/>
              <a:t>children</a:t>
            </a:r>
            <a:r>
              <a:rPr lang="it-IT" sz="2800" i="1" dirty="0" smtClean="0"/>
              <a:t> in </a:t>
            </a:r>
            <a:r>
              <a:rPr lang="it-IT" sz="2800" i="1" dirty="0" err="1" smtClean="0"/>
              <a:t>their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parents</a:t>
            </a:r>
            <a:r>
              <a:rPr lang="it-IT" sz="2800" i="1" dirty="0" smtClean="0"/>
              <a:t>’ </a:t>
            </a:r>
            <a:r>
              <a:rPr lang="it-IT" sz="2800" i="1" dirty="0" err="1" smtClean="0"/>
              <a:t>bodies</a:t>
            </a:r>
            <a:r>
              <a:rPr lang="it-IT" sz="2800" i="1" dirty="0" smtClean="0"/>
              <a:t>”</a:t>
            </a:r>
          </a:p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8490" y="404664"/>
            <a:ext cx="7756263" cy="1219742"/>
          </a:xfrm>
        </p:spPr>
        <p:txBody>
          <a:bodyPr>
            <a:noAutofit/>
          </a:bodyPr>
          <a:lstStyle/>
          <a:p>
            <a:r>
              <a:rPr lang="it-IT" sz="4000" i="1" dirty="0" smtClean="0"/>
              <a:t>“</a:t>
            </a:r>
            <a:r>
              <a:rPr lang="it-IT" sz="4000" i="1" dirty="0" err="1" smtClean="0"/>
              <a:t>Having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children</a:t>
            </a:r>
            <a:r>
              <a:rPr lang="it-IT" sz="4000" i="1" dirty="0" smtClean="0"/>
              <a:t> and </a:t>
            </a:r>
            <a:r>
              <a:rPr lang="it-IT" sz="4000" i="1" dirty="0" err="1" smtClean="0"/>
              <a:t>raising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them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gives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one’s</a:t>
            </a:r>
            <a:r>
              <a:rPr lang="it-IT" sz="4000" i="1" dirty="0" smtClean="0"/>
              <a:t> life </a:t>
            </a:r>
            <a:r>
              <a:rPr lang="it-IT" sz="4000" i="1" dirty="0" err="1" smtClean="0"/>
              <a:t>substance</a:t>
            </a:r>
            <a:r>
              <a:rPr lang="it-IT" sz="4000" i="1" dirty="0" smtClean="0"/>
              <a:t>”</a:t>
            </a:r>
            <a:endParaRPr lang="it-IT" sz="4000" i="1" dirty="0"/>
          </a:p>
        </p:txBody>
      </p:sp>
    </p:spTree>
    <p:extLst>
      <p:ext uri="{BB962C8B-B14F-4D97-AF65-F5344CB8AC3E}">
        <p14:creationId xmlns="" xmlns:p14="http://schemas.microsoft.com/office/powerpoint/2010/main" val="16604322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it-IT" sz="2800" dirty="0" err="1" smtClean="0"/>
              <a:t>It</a:t>
            </a:r>
            <a:r>
              <a:rPr lang="it-IT" sz="2800" dirty="0" smtClean="0"/>
              <a:t> </a:t>
            </a:r>
            <a:r>
              <a:rPr lang="it-IT" sz="2800" dirty="0" err="1" smtClean="0"/>
              <a:t>is</a:t>
            </a:r>
            <a:r>
              <a:rPr lang="it-IT" sz="2800" dirty="0" smtClean="0"/>
              <a:t> </a:t>
            </a:r>
            <a:r>
              <a:rPr lang="it-IT" sz="2800" dirty="0" err="1" smtClean="0"/>
              <a:t>wrong</a:t>
            </a:r>
            <a:r>
              <a:rPr lang="it-IT" sz="2800" dirty="0" smtClean="0"/>
              <a:t> to </a:t>
            </a:r>
            <a:r>
              <a:rPr lang="it-IT" sz="2800" dirty="0" err="1" smtClean="0"/>
              <a:t>burden</a:t>
            </a:r>
            <a:r>
              <a:rPr lang="it-IT" sz="2800" dirty="0" smtClean="0"/>
              <a:t> </a:t>
            </a:r>
            <a:r>
              <a:rPr lang="it-IT" sz="2800" dirty="0" err="1" smtClean="0"/>
              <a:t>our</a:t>
            </a:r>
            <a:r>
              <a:rPr lang="it-IT" sz="2800" dirty="0" smtClean="0"/>
              <a:t> </a:t>
            </a:r>
            <a:r>
              <a:rPr lang="it-IT" sz="2800" dirty="0" err="1" smtClean="0"/>
              <a:t>children</a:t>
            </a:r>
            <a:r>
              <a:rPr lang="it-IT" sz="2800" dirty="0" smtClean="0"/>
              <a:t> with </a:t>
            </a:r>
            <a:r>
              <a:rPr lang="it-IT" sz="2800" dirty="0" err="1" smtClean="0"/>
              <a:t>our</a:t>
            </a:r>
            <a:r>
              <a:rPr lang="it-IT" sz="2800" dirty="0" smtClean="0"/>
              <a:t> </a:t>
            </a:r>
            <a:r>
              <a:rPr lang="it-IT" sz="2800" dirty="0" err="1" smtClean="0"/>
              <a:t>expectations</a:t>
            </a:r>
            <a:r>
              <a:rPr lang="it-IT" sz="2800" dirty="0" smtClean="0"/>
              <a:t> and </a:t>
            </a:r>
            <a:r>
              <a:rPr lang="it-IT" sz="2800" dirty="0" err="1" smtClean="0"/>
              <a:t>ambitions</a:t>
            </a:r>
            <a:r>
              <a:rPr lang="it-IT" sz="2800" dirty="0" smtClean="0"/>
              <a:t>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2800" dirty="0" err="1" smtClean="0"/>
              <a:t>Still</a:t>
            </a:r>
            <a:r>
              <a:rPr lang="it-IT" sz="2800" dirty="0" smtClean="0"/>
              <a:t>, </a:t>
            </a:r>
            <a:r>
              <a:rPr lang="it-IT" sz="2800" dirty="0" err="1" smtClean="0"/>
              <a:t>parents</a:t>
            </a:r>
            <a:r>
              <a:rPr lang="it-IT" sz="2800" dirty="0" smtClean="0"/>
              <a:t> </a:t>
            </a:r>
            <a:r>
              <a:rPr lang="it-IT" sz="2800" dirty="0" err="1" smtClean="0"/>
              <a:t>perceive</a:t>
            </a:r>
            <a:r>
              <a:rPr lang="it-IT" sz="2800" dirty="0" smtClean="0"/>
              <a:t> the </a:t>
            </a:r>
            <a:r>
              <a:rPr lang="it-IT" sz="2800" dirty="0" err="1" smtClean="0"/>
              <a:t>qualities</a:t>
            </a:r>
            <a:r>
              <a:rPr lang="it-IT" sz="2800" dirty="0" smtClean="0"/>
              <a:t> and </a:t>
            </a:r>
            <a:r>
              <a:rPr lang="it-IT" sz="2800" dirty="0" err="1" smtClean="0"/>
              <a:t>achievements</a:t>
            </a:r>
            <a:r>
              <a:rPr lang="it-IT" sz="2800" dirty="0" smtClean="0"/>
              <a:t> of </a:t>
            </a:r>
            <a:r>
              <a:rPr lang="it-IT" sz="2800" dirty="0" err="1" smtClean="0"/>
              <a:t>their</a:t>
            </a:r>
            <a:r>
              <a:rPr lang="it-IT" sz="2800" dirty="0" smtClean="0"/>
              <a:t> </a:t>
            </a:r>
            <a:r>
              <a:rPr lang="it-IT" sz="2800" dirty="0" err="1" smtClean="0"/>
              <a:t>children</a:t>
            </a:r>
            <a:r>
              <a:rPr lang="it-IT" sz="2800" dirty="0" smtClean="0"/>
              <a:t> </a:t>
            </a:r>
            <a:r>
              <a:rPr lang="it-IT" sz="2800" dirty="0" err="1" smtClean="0"/>
              <a:t>as</a:t>
            </a:r>
            <a:r>
              <a:rPr lang="it-IT" sz="2800" dirty="0" smtClean="0"/>
              <a:t> a </a:t>
            </a:r>
            <a:r>
              <a:rPr lang="it-IT" sz="2800" dirty="0" err="1" smtClean="0"/>
              <a:t>sort</a:t>
            </a:r>
            <a:r>
              <a:rPr lang="it-IT" sz="2800" dirty="0" smtClean="0"/>
              <a:t> of </a:t>
            </a:r>
            <a:r>
              <a:rPr lang="it-IT" sz="2800" dirty="0" err="1" smtClean="0"/>
              <a:t>extension</a:t>
            </a:r>
            <a:r>
              <a:rPr lang="it-IT" sz="2800" dirty="0" smtClean="0"/>
              <a:t> of </a:t>
            </a:r>
            <a:r>
              <a:rPr lang="it-IT" sz="2800" dirty="0" err="1" smtClean="0"/>
              <a:t>their</a:t>
            </a:r>
            <a:r>
              <a:rPr lang="it-IT" sz="2800" dirty="0" smtClean="0"/>
              <a:t> </a:t>
            </a:r>
            <a:r>
              <a:rPr lang="it-IT" sz="2800" dirty="0" err="1" smtClean="0"/>
              <a:t>own</a:t>
            </a:r>
            <a:r>
              <a:rPr lang="it-IT" sz="2800" dirty="0" smtClean="0"/>
              <a:t> </a:t>
            </a:r>
            <a:r>
              <a:rPr lang="it-IT" sz="2800" dirty="0" err="1" smtClean="0"/>
              <a:t>identity</a:t>
            </a:r>
            <a:r>
              <a:rPr lang="it-IT" sz="2800" dirty="0" smtClean="0"/>
              <a:t>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2800" dirty="0" err="1" smtClean="0"/>
              <a:t>As</a:t>
            </a:r>
            <a:r>
              <a:rPr lang="it-IT" sz="2800" dirty="0" smtClean="0"/>
              <a:t> </a:t>
            </a:r>
            <a:r>
              <a:rPr lang="it-IT" sz="2800" dirty="0" err="1" smtClean="0"/>
              <a:t>parents</a:t>
            </a:r>
            <a:r>
              <a:rPr lang="it-IT" sz="2800" dirty="0" smtClean="0"/>
              <a:t>, </a:t>
            </a:r>
            <a:r>
              <a:rPr lang="it-IT" sz="2800" dirty="0" err="1" smtClean="0"/>
              <a:t>you</a:t>
            </a:r>
            <a:r>
              <a:rPr lang="it-IT" sz="2800" dirty="0" smtClean="0"/>
              <a:t> </a:t>
            </a:r>
            <a:r>
              <a:rPr lang="it-IT" sz="2800" dirty="0" err="1" smtClean="0"/>
              <a:t>get</a:t>
            </a:r>
            <a:r>
              <a:rPr lang="it-IT" sz="2800" dirty="0" smtClean="0"/>
              <a:t> the feeling </a:t>
            </a:r>
            <a:r>
              <a:rPr lang="it-IT" sz="2800" dirty="0" err="1" smtClean="0"/>
              <a:t>that</a:t>
            </a:r>
            <a:r>
              <a:rPr lang="it-IT" sz="2800" dirty="0" smtClean="0"/>
              <a:t> </a:t>
            </a:r>
            <a:r>
              <a:rPr lang="it-IT" sz="2800" i="1" dirty="0" smtClean="0"/>
              <a:t>“in </a:t>
            </a:r>
            <a:r>
              <a:rPr lang="it-IT" sz="2800" i="1" dirty="0" err="1" smtClean="0"/>
              <a:t>your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wider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identity’s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division</a:t>
            </a:r>
            <a:r>
              <a:rPr lang="it-IT" sz="2800" i="1" dirty="0" smtClean="0"/>
              <a:t> of </a:t>
            </a:r>
            <a:r>
              <a:rPr lang="it-IT" sz="2800" i="1" dirty="0" err="1" smtClean="0"/>
              <a:t>labor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they</a:t>
            </a:r>
            <a:r>
              <a:rPr lang="it-IT" sz="2800" i="1" dirty="0"/>
              <a:t> </a:t>
            </a:r>
            <a:r>
              <a:rPr lang="it-IT" sz="2800" i="1" dirty="0" smtClean="0"/>
              <a:t>(the </a:t>
            </a:r>
            <a:r>
              <a:rPr lang="it-IT" sz="2800" i="1" dirty="0" err="1" smtClean="0"/>
              <a:t>children</a:t>
            </a:r>
            <a:r>
              <a:rPr lang="it-IT" sz="2800" i="1" dirty="0" smtClean="0"/>
              <a:t>) are </a:t>
            </a:r>
            <a:r>
              <a:rPr lang="it-IT" sz="2800" i="1" dirty="0" err="1" smtClean="0"/>
              <a:t>taking</a:t>
            </a:r>
            <a:r>
              <a:rPr lang="it-IT" sz="2800" i="1" dirty="0" smtClean="0"/>
              <a:t> care of some </a:t>
            </a:r>
            <a:r>
              <a:rPr lang="it-IT" sz="2800" i="1" dirty="0" err="1" smtClean="0"/>
              <a:t>tasks</a:t>
            </a:r>
            <a:r>
              <a:rPr lang="it-IT" sz="2800" i="1" dirty="0" smtClean="0"/>
              <a:t>”</a:t>
            </a:r>
            <a:endParaRPr lang="it-IT" sz="2800" i="1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8490" y="332656"/>
            <a:ext cx="7756263" cy="1291750"/>
          </a:xfrm>
        </p:spPr>
        <p:txBody>
          <a:bodyPr>
            <a:noAutofit/>
          </a:bodyPr>
          <a:lstStyle/>
          <a:p>
            <a:r>
              <a:rPr lang="it-IT" sz="4000" i="1" dirty="0" smtClean="0"/>
              <a:t>“</a:t>
            </a:r>
            <a:r>
              <a:rPr lang="it-IT" sz="4000" i="1" dirty="0" err="1" smtClean="0"/>
              <a:t>Children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form</a:t>
            </a:r>
            <a:r>
              <a:rPr lang="it-IT" sz="4000" i="1" dirty="0" smtClean="0"/>
              <a:t> part of a </a:t>
            </a:r>
            <a:r>
              <a:rPr lang="it-IT" sz="4000" i="1" dirty="0" err="1" smtClean="0"/>
              <a:t>wider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identity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you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have</a:t>
            </a:r>
            <a:r>
              <a:rPr lang="it-IT" sz="4000" i="1" dirty="0" smtClean="0"/>
              <a:t>”</a:t>
            </a:r>
            <a:endParaRPr lang="it-IT" sz="4000" dirty="0"/>
          </a:p>
        </p:txBody>
      </p:sp>
    </p:spTree>
    <p:extLst>
      <p:ext uri="{BB962C8B-B14F-4D97-AF65-F5344CB8AC3E}">
        <p14:creationId xmlns="" xmlns:p14="http://schemas.microsoft.com/office/powerpoint/2010/main" val="33331355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32048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it-IT" sz="2600" dirty="0" err="1" smtClean="0"/>
              <a:t>As</a:t>
            </a:r>
            <a:r>
              <a:rPr lang="it-IT" sz="2600" dirty="0" smtClean="0"/>
              <a:t> </a:t>
            </a:r>
            <a:r>
              <a:rPr lang="it-IT" sz="2600" dirty="0" err="1" smtClean="0"/>
              <a:t>we</a:t>
            </a:r>
            <a:r>
              <a:rPr lang="it-IT" sz="2600" dirty="0" smtClean="0"/>
              <a:t> </a:t>
            </a:r>
            <a:r>
              <a:rPr lang="it-IT" sz="2600" dirty="0" err="1" smtClean="0"/>
              <a:t>enter</a:t>
            </a:r>
            <a:r>
              <a:rPr lang="it-IT" sz="2600" dirty="0" smtClean="0"/>
              <a:t> </a:t>
            </a:r>
            <a:r>
              <a:rPr lang="it-IT" sz="2600" dirty="0" err="1" smtClean="0"/>
              <a:t>adulthood</a:t>
            </a:r>
            <a:r>
              <a:rPr lang="it-IT" sz="2600" dirty="0" smtClean="0"/>
              <a:t>, </a:t>
            </a:r>
            <a:r>
              <a:rPr lang="it-IT" sz="2600" dirty="0" err="1" smtClean="0"/>
              <a:t>it</a:t>
            </a:r>
            <a:r>
              <a:rPr lang="it-IT" sz="2600" dirty="0" smtClean="0"/>
              <a:t> </a:t>
            </a:r>
            <a:r>
              <a:rPr lang="it-IT" sz="2600" dirty="0" err="1" smtClean="0"/>
              <a:t>becomes</a:t>
            </a:r>
            <a:r>
              <a:rPr lang="it-IT" sz="2600" dirty="0" smtClean="0"/>
              <a:t> the </a:t>
            </a:r>
            <a:r>
              <a:rPr lang="it-IT" sz="2600" dirty="0" err="1" smtClean="0"/>
              <a:t>grown</a:t>
            </a:r>
            <a:r>
              <a:rPr lang="it-IT" sz="2600" dirty="0" smtClean="0"/>
              <a:t>-up </a:t>
            </a:r>
            <a:r>
              <a:rPr lang="it-IT" sz="2600" dirty="0" err="1" smtClean="0"/>
              <a:t>child’s</a:t>
            </a:r>
            <a:r>
              <a:rPr lang="it-IT" sz="2600" dirty="0" smtClean="0"/>
              <a:t> task to take care of </a:t>
            </a:r>
            <a:r>
              <a:rPr lang="it-IT" sz="2600" dirty="0" err="1" smtClean="0"/>
              <a:t>his</a:t>
            </a:r>
            <a:r>
              <a:rPr lang="it-IT" sz="2600" dirty="0" smtClean="0"/>
              <a:t> </a:t>
            </a:r>
            <a:r>
              <a:rPr lang="it-IT" sz="2600" dirty="0" err="1" smtClean="0"/>
              <a:t>parents</a:t>
            </a:r>
            <a:r>
              <a:rPr lang="it-IT" sz="2600" dirty="0" smtClean="0"/>
              <a:t>. </a:t>
            </a:r>
            <a:br>
              <a:rPr lang="it-IT" sz="2600" dirty="0" smtClean="0"/>
            </a:br>
            <a:r>
              <a:rPr lang="it-IT" sz="2600" dirty="0" err="1" smtClean="0"/>
              <a:t>This</a:t>
            </a:r>
            <a:r>
              <a:rPr lang="it-IT" sz="2600" dirty="0" smtClean="0"/>
              <a:t> </a:t>
            </a:r>
            <a:r>
              <a:rPr lang="it-IT" sz="2600" dirty="0" err="1" smtClean="0"/>
              <a:t>is</a:t>
            </a:r>
            <a:r>
              <a:rPr lang="it-IT" sz="2600" dirty="0" smtClean="0"/>
              <a:t> a two-step </a:t>
            </a:r>
            <a:r>
              <a:rPr lang="it-IT" sz="2600" dirty="0" err="1" smtClean="0"/>
              <a:t>process</a:t>
            </a:r>
            <a:r>
              <a:rPr lang="it-IT" sz="2600" dirty="0" smtClean="0"/>
              <a:t>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it-IT" sz="2600" i="1" dirty="0" smtClean="0"/>
              <a:t>“</a:t>
            </a:r>
            <a:r>
              <a:rPr lang="it-IT" sz="2600" i="1" dirty="0" err="1" smtClean="0"/>
              <a:t>Taking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responsibility</a:t>
            </a:r>
            <a:r>
              <a:rPr lang="it-IT" sz="2600" i="1" dirty="0" smtClean="0"/>
              <a:t> for the state of the </a:t>
            </a:r>
            <a:r>
              <a:rPr lang="it-IT" sz="2600" i="1" dirty="0" err="1" smtClean="0"/>
              <a:t>relationship</a:t>
            </a:r>
            <a:r>
              <a:rPr lang="it-IT" sz="2600" i="1" dirty="0" smtClean="0"/>
              <a:t> ”;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it-IT" sz="2600" i="1" dirty="0"/>
              <a:t>“ </a:t>
            </a:r>
            <a:r>
              <a:rPr lang="it-IT" sz="2600" i="1" dirty="0" err="1"/>
              <a:t>Taking</a:t>
            </a:r>
            <a:r>
              <a:rPr lang="it-IT" sz="2600" i="1" dirty="0"/>
              <a:t> care of </a:t>
            </a:r>
            <a:r>
              <a:rPr lang="it-IT" sz="2600" i="1" dirty="0" err="1"/>
              <a:t>them</a:t>
            </a:r>
            <a:r>
              <a:rPr lang="it-IT" sz="2600" i="1" dirty="0"/>
              <a:t> </a:t>
            </a:r>
            <a:r>
              <a:rPr lang="it-IT" sz="2600" i="1" dirty="0" err="1"/>
              <a:t>when</a:t>
            </a:r>
            <a:r>
              <a:rPr lang="it-IT" sz="2600" i="1" dirty="0"/>
              <a:t> </a:t>
            </a:r>
            <a:r>
              <a:rPr lang="it-IT" sz="2600" i="1" dirty="0" err="1"/>
              <a:t>they</a:t>
            </a:r>
            <a:r>
              <a:rPr lang="it-IT" sz="2600" i="1" dirty="0"/>
              <a:t> are no </a:t>
            </a:r>
            <a:r>
              <a:rPr lang="it-IT" sz="2600" i="1" dirty="0" err="1"/>
              <a:t>longer</a:t>
            </a:r>
            <a:r>
              <a:rPr lang="it-IT" sz="2600" i="1" dirty="0"/>
              <a:t> </a:t>
            </a:r>
            <a:r>
              <a:rPr lang="it-IT" sz="2600" i="1" dirty="0" err="1"/>
              <a:t>able</a:t>
            </a:r>
            <a:r>
              <a:rPr lang="it-IT" sz="2600" i="1" dirty="0"/>
              <a:t> to </a:t>
            </a:r>
            <a:r>
              <a:rPr lang="it-IT" sz="2600" i="1" dirty="0" err="1"/>
              <a:t>cope</a:t>
            </a:r>
            <a:r>
              <a:rPr lang="it-IT" sz="2600" i="1" dirty="0"/>
              <a:t> </a:t>
            </a:r>
            <a:r>
              <a:rPr lang="it-IT" sz="2600" i="1" dirty="0" err="1"/>
              <a:t>fully</a:t>
            </a:r>
            <a:r>
              <a:rPr lang="it-IT" sz="2600" i="1" dirty="0"/>
              <a:t> for </a:t>
            </a:r>
            <a:r>
              <a:rPr lang="it-IT" sz="2600" i="1" dirty="0" err="1" smtClean="0"/>
              <a:t>themselves</a:t>
            </a:r>
            <a:r>
              <a:rPr lang="it-IT" sz="2600" i="1" dirty="0" smtClean="0"/>
              <a:t>”.</a:t>
            </a:r>
          </a:p>
          <a:p>
            <a:pPr marL="342900" lvl="2" indent="-342900">
              <a:buFont typeface="Wingdings" panose="05000000000000000000" pitchFamily="2" charset="2"/>
              <a:buChar char="v"/>
            </a:pPr>
            <a:r>
              <a:rPr lang="it-IT" sz="2600" i="1" dirty="0" smtClean="0"/>
              <a:t>“</a:t>
            </a:r>
            <a:r>
              <a:rPr lang="it-IT" sz="2600" i="1" dirty="0" err="1" smtClean="0"/>
              <a:t>If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adolescence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is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sometimes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marked</a:t>
            </a:r>
            <a:r>
              <a:rPr lang="it-IT" sz="2600" i="1" dirty="0" smtClean="0"/>
              <a:t> by </a:t>
            </a:r>
            <a:r>
              <a:rPr lang="it-IT" sz="2600" i="1" dirty="0" err="1" smtClean="0"/>
              <a:t>rebelling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against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one’s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parents</a:t>
            </a:r>
            <a:r>
              <a:rPr lang="it-IT" sz="2600" i="1" dirty="0" smtClean="0"/>
              <a:t> and </a:t>
            </a:r>
            <a:r>
              <a:rPr lang="it-IT" sz="2600" i="1" dirty="0" err="1" smtClean="0"/>
              <a:t>adulthood</a:t>
            </a:r>
            <a:r>
              <a:rPr lang="it-IT" sz="2600" i="1" dirty="0" smtClean="0"/>
              <a:t> by </a:t>
            </a:r>
            <a:r>
              <a:rPr lang="it-IT" sz="2600" i="1" dirty="0" err="1" smtClean="0"/>
              <a:t>becoming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independent</a:t>
            </a:r>
            <a:r>
              <a:rPr lang="it-IT" sz="2600" i="1" dirty="0" smtClean="0"/>
              <a:t> of </a:t>
            </a:r>
            <a:r>
              <a:rPr lang="it-IT" sz="2600" i="1" dirty="0" err="1" smtClean="0"/>
              <a:t>them</a:t>
            </a:r>
            <a:r>
              <a:rPr lang="it-IT" sz="2600" i="1" dirty="0" smtClean="0"/>
              <a:t>, </a:t>
            </a:r>
            <a:r>
              <a:rPr lang="it-IT" sz="2600" i="1" dirty="0" err="1" smtClean="0"/>
              <a:t>what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marks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maturity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is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becoming</a:t>
            </a:r>
            <a:r>
              <a:rPr lang="it-IT" sz="2600" i="1" dirty="0" smtClean="0"/>
              <a:t> a </a:t>
            </a:r>
            <a:r>
              <a:rPr lang="it-IT" sz="2600" i="1" dirty="0" err="1" smtClean="0"/>
              <a:t>parent</a:t>
            </a:r>
            <a:r>
              <a:rPr lang="it-IT" sz="2600" i="1" dirty="0" smtClean="0"/>
              <a:t> to </a:t>
            </a:r>
            <a:r>
              <a:rPr lang="it-IT" sz="2600" i="1" dirty="0" err="1" smtClean="0"/>
              <a:t>them</a:t>
            </a:r>
            <a:r>
              <a:rPr lang="it-IT" sz="2600" i="1" dirty="0" smtClean="0"/>
              <a:t>”.</a:t>
            </a:r>
          </a:p>
          <a:p>
            <a:pPr marL="1257300" lvl="2" indent="-342900">
              <a:buFont typeface="Wingdings" panose="05000000000000000000" pitchFamily="2" charset="2"/>
              <a:buChar char="v"/>
            </a:pPr>
            <a:endParaRPr lang="it-IT" i="1" dirty="0" smtClean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8490" y="404664"/>
            <a:ext cx="7756263" cy="1080120"/>
          </a:xfrm>
        </p:spPr>
        <p:txBody>
          <a:bodyPr>
            <a:noAutofit/>
          </a:bodyPr>
          <a:lstStyle/>
          <a:p>
            <a:r>
              <a:rPr lang="it-IT" sz="4000" i="1" dirty="0" smtClean="0"/>
              <a:t>“</a:t>
            </a:r>
            <a:r>
              <a:rPr lang="it-IT" sz="4000" i="1" dirty="0" err="1" smtClean="0"/>
              <a:t>Being</a:t>
            </a:r>
            <a:r>
              <a:rPr lang="it-IT" sz="4000" i="1" dirty="0" smtClean="0"/>
              <a:t> a </a:t>
            </a:r>
            <a:r>
              <a:rPr lang="it-IT" sz="4000" i="1" dirty="0" err="1" smtClean="0"/>
              <a:t>parent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helps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one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become</a:t>
            </a:r>
            <a:r>
              <a:rPr lang="it-IT" sz="4000" i="1" dirty="0" smtClean="0"/>
              <a:t> a </a:t>
            </a:r>
            <a:r>
              <a:rPr lang="it-IT" sz="4000" i="1" dirty="0" err="1" smtClean="0"/>
              <a:t>better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child</a:t>
            </a:r>
            <a:r>
              <a:rPr lang="it-IT" sz="4000" i="1" dirty="0" smtClean="0"/>
              <a:t>”</a:t>
            </a:r>
            <a:endParaRPr lang="it-IT" sz="4000" dirty="0"/>
          </a:p>
        </p:txBody>
      </p:sp>
    </p:spTree>
    <p:extLst>
      <p:ext uri="{BB962C8B-B14F-4D97-AF65-F5344CB8AC3E}">
        <p14:creationId xmlns="" xmlns:p14="http://schemas.microsoft.com/office/powerpoint/2010/main" val="32277340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>
            <a:spLocks noGrp="1"/>
          </p:cNvSpPr>
          <p:nvPr>
            <p:ph idx="4294967295"/>
          </p:nvPr>
        </p:nvSpPr>
        <p:spPr>
          <a:xfrm>
            <a:off x="395536" y="908720"/>
            <a:ext cx="8136904" cy="547303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it-IT" sz="2600" i="1" dirty="0" smtClean="0"/>
              <a:t>“</a:t>
            </a:r>
            <a:r>
              <a:rPr lang="it-IT" sz="2600" i="1" dirty="0" err="1" smtClean="0"/>
              <a:t>Being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grown</a:t>
            </a:r>
            <a:r>
              <a:rPr lang="it-IT" sz="2600" i="1" dirty="0" smtClean="0"/>
              <a:t>-up </a:t>
            </a:r>
            <a:r>
              <a:rPr lang="it-IT" sz="2600" i="1" dirty="0" err="1" smtClean="0"/>
              <a:t>is</a:t>
            </a:r>
            <a:r>
              <a:rPr lang="it-IT" sz="2600" i="1" dirty="0" smtClean="0"/>
              <a:t> a way of no </a:t>
            </a:r>
            <a:r>
              <a:rPr lang="it-IT" sz="2600" i="1" dirty="0" err="1" smtClean="0"/>
              <a:t>longer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being</a:t>
            </a:r>
            <a:r>
              <a:rPr lang="it-IT" sz="2600" i="1" dirty="0" smtClean="0"/>
              <a:t> a </a:t>
            </a:r>
            <a:r>
              <a:rPr lang="it-IT" sz="2600" i="1" dirty="0" err="1" smtClean="0"/>
              <a:t>child</a:t>
            </a:r>
            <a:r>
              <a:rPr lang="it-IT" sz="2600" i="1" dirty="0" smtClean="0"/>
              <a:t>, (…) </a:t>
            </a:r>
            <a:r>
              <a:rPr lang="it-IT" sz="2600" i="1" dirty="0" err="1" smtClean="0"/>
              <a:t>not</a:t>
            </a:r>
            <a:r>
              <a:rPr lang="it-IT" sz="2600" i="1" dirty="0" smtClean="0"/>
              <a:t> just by </a:t>
            </a:r>
            <a:r>
              <a:rPr lang="it-IT" sz="2600" i="1" dirty="0" err="1" smtClean="0"/>
              <a:t>acting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as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their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parent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but</a:t>
            </a:r>
            <a:r>
              <a:rPr lang="it-IT" sz="2600" i="1" dirty="0" smtClean="0"/>
              <a:t> by </a:t>
            </a:r>
            <a:r>
              <a:rPr lang="it-IT" sz="2600" i="1" dirty="0" err="1" smtClean="0"/>
              <a:t>stopping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needing</a:t>
            </a:r>
            <a:r>
              <a:rPr lang="it-IT" sz="2600" i="1" dirty="0" smtClean="0"/>
              <a:t> or </a:t>
            </a:r>
            <a:r>
              <a:rPr lang="it-IT" sz="2600" i="1" dirty="0" err="1" smtClean="0"/>
              <a:t>expecting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them</a:t>
            </a:r>
            <a:r>
              <a:rPr lang="it-IT" sz="2600" i="1" dirty="0" smtClean="0"/>
              <a:t> to </a:t>
            </a:r>
            <a:r>
              <a:rPr lang="it-IT" sz="2600" i="1" dirty="0" err="1" smtClean="0"/>
              <a:t>act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as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yours</a:t>
            </a:r>
            <a:r>
              <a:rPr lang="it-IT" sz="2600" i="1" dirty="0" smtClean="0"/>
              <a:t>”;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2600" dirty="0" err="1" smtClean="0"/>
              <a:t>Nothing</a:t>
            </a:r>
            <a:r>
              <a:rPr lang="it-IT" sz="2600" dirty="0" smtClean="0"/>
              <a:t> in the world can </a:t>
            </a:r>
            <a:r>
              <a:rPr lang="it-IT" sz="2600" dirty="0" err="1" smtClean="0"/>
              <a:t>represent</a:t>
            </a:r>
            <a:r>
              <a:rPr lang="it-IT" sz="2600" dirty="0" smtClean="0"/>
              <a:t> </a:t>
            </a:r>
            <a:r>
              <a:rPr lang="it-IT" sz="2600" dirty="0" err="1" smtClean="0"/>
              <a:t>symbolically</a:t>
            </a:r>
            <a:r>
              <a:rPr lang="it-IT" sz="2600" dirty="0" smtClean="0"/>
              <a:t> the love of </a:t>
            </a:r>
            <a:r>
              <a:rPr lang="it-IT" sz="2600" dirty="0" err="1" smtClean="0"/>
              <a:t>our</a:t>
            </a:r>
            <a:r>
              <a:rPr lang="it-IT" sz="2600" dirty="0" smtClean="0"/>
              <a:t> </a:t>
            </a:r>
            <a:r>
              <a:rPr lang="it-IT" sz="2600" dirty="0" err="1" smtClean="0"/>
              <a:t>parents</a:t>
            </a:r>
            <a:r>
              <a:rPr lang="it-IT" sz="2600" dirty="0" smtClean="0"/>
              <a:t>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2600" dirty="0" err="1" smtClean="0"/>
              <a:t>We</a:t>
            </a:r>
            <a:r>
              <a:rPr lang="it-IT" sz="2600" dirty="0" smtClean="0"/>
              <a:t> can </a:t>
            </a:r>
            <a:r>
              <a:rPr lang="it-IT" sz="2600" dirty="0" err="1" smtClean="0"/>
              <a:t>only</a:t>
            </a:r>
            <a:r>
              <a:rPr lang="it-IT" sz="2600" dirty="0" smtClean="0"/>
              <a:t> </a:t>
            </a:r>
            <a:r>
              <a:rPr lang="it-IT" sz="2600" dirty="0" err="1" smtClean="0"/>
              <a:t>find</a:t>
            </a:r>
            <a:r>
              <a:rPr lang="it-IT" sz="2600" dirty="0" smtClean="0"/>
              <a:t> a </a:t>
            </a:r>
            <a:r>
              <a:rPr lang="it-IT" sz="2600" dirty="0" err="1" smtClean="0"/>
              <a:t>substitute</a:t>
            </a:r>
            <a:r>
              <a:rPr lang="it-IT" sz="2600" dirty="0" smtClean="0"/>
              <a:t> </a:t>
            </a:r>
            <a:r>
              <a:rPr lang="it-IT" sz="2600" dirty="0" err="1" smtClean="0"/>
              <a:t>able</a:t>
            </a:r>
            <a:r>
              <a:rPr lang="it-IT" sz="2600" dirty="0" smtClean="0"/>
              <a:t> to </a:t>
            </a:r>
            <a:r>
              <a:rPr lang="it-IT" sz="2600" dirty="0" err="1" smtClean="0"/>
              <a:t>perform</a:t>
            </a:r>
            <a:r>
              <a:rPr lang="it-IT" sz="2600" dirty="0" smtClean="0"/>
              <a:t> </a:t>
            </a:r>
            <a:r>
              <a:rPr lang="it-IT" sz="2600" dirty="0" err="1" smtClean="0"/>
              <a:t>similar</a:t>
            </a:r>
            <a:r>
              <a:rPr lang="it-IT" sz="2600" dirty="0" smtClean="0"/>
              <a:t> </a:t>
            </a:r>
            <a:r>
              <a:rPr lang="it-IT" sz="2600" dirty="0" err="1" smtClean="0"/>
              <a:t>functions</a:t>
            </a:r>
            <a:r>
              <a:rPr lang="it-IT" sz="2600" dirty="0" smtClean="0"/>
              <a:t> to </a:t>
            </a:r>
            <a:r>
              <a:rPr lang="it-IT" sz="2600" dirty="0" err="1" smtClean="0"/>
              <a:t>that</a:t>
            </a:r>
            <a:r>
              <a:rPr lang="it-IT" sz="2600" dirty="0" smtClean="0"/>
              <a:t> love, or some of </a:t>
            </a:r>
            <a:r>
              <a:rPr lang="it-IT" sz="2600" dirty="0" err="1" smtClean="0"/>
              <a:t>them</a:t>
            </a:r>
            <a:r>
              <a:rPr lang="it-IT" sz="2600" dirty="0" smtClean="0"/>
              <a:t>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2600" i="1" dirty="0" smtClean="0"/>
              <a:t>“The </a:t>
            </a:r>
            <a:r>
              <a:rPr lang="it-IT" sz="2600" i="1" dirty="0" err="1" smtClean="0"/>
              <a:t>difference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between</a:t>
            </a:r>
            <a:r>
              <a:rPr lang="it-IT" sz="2600" i="1" dirty="0" smtClean="0"/>
              <a:t> a </a:t>
            </a:r>
            <a:r>
              <a:rPr lang="it-IT" sz="2600" i="1" dirty="0" err="1" smtClean="0"/>
              <a:t>substitute</a:t>
            </a:r>
            <a:r>
              <a:rPr lang="it-IT" sz="2600" i="1" dirty="0" smtClean="0"/>
              <a:t> for </a:t>
            </a:r>
            <a:r>
              <a:rPr lang="it-IT" sz="2600" i="1" dirty="0" err="1" smtClean="0"/>
              <a:t>something</a:t>
            </a:r>
            <a:r>
              <a:rPr lang="it-IT" sz="2600" i="1" dirty="0" smtClean="0"/>
              <a:t>, and </a:t>
            </a:r>
            <a:r>
              <a:rPr lang="it-IT" sz="2600" i="1" dirty="0" err="1" smtClean="0"/>
              <a:t>that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which</a:t>
            </a:r>
            <a:r>
              <a:rPr lang="it-IT" sz="2600" i="1" dirty="0" smtClean="0"/>
              <a:t> must be </a:t>
            </a:r>
            <a:r>
              <a:rPr lang="it-IT" sz="2600" i="1" dirty="0" err="1" smtClean="0"/>
              <a:t>it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symbolically</a:t>
            </a:r>
            <a:r>
              <a:rPr lang="it-IT" sz="2600" i="1" dirty="0" smtClean="0"/>
              <a:t>, </a:t>
            </a:r>
            <a:r>
              <a:rPr lang="it-IT" sz="2600" i="1" dirty="0" err="1" smtClean="0"/>
              <a:t>is</a:t>
            </a:r>
            <a:r>
              <a:rPr lang="it-IT" sz="2600" i="1" dirty="0" smtClean="0"/>
              <a:t> intricate and </a:t>
            </a:r>
            <a:r>
              <a:rPr lang="it-IT" sz="2600" i="1" dirty="0" err="1" smtClean="0"/>
              <a:t>complex</a:t>
            </a:r>
            <a:r>
              <a:rPr lang="it-IT" sz="2600" i="1" dirty="0" smtClean="0"/>
              <a:t>. </a:t>
            </a:r>
            <a:r>
              <a:rPr lang="it-IT" sz="2600" i="1" dirty="0" err="1" smtClean="0"/>
              <a:t>Yet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growing</a:t>
            </a:r>
            <a:r>
              <a:rPr lang="it-IT" sz="2600" i="1" dirty="0" smtClean="0"/>
              <a:t> up and </a:t>
            </a:r>
            <a:r>
              <a:rPr lang="it-IT" sz="2600" i="1" dirty="0" err="1" smtClean="0"/>
              <a:t>reaching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maturity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depends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upon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mastering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that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difference</a:t>
            </a:r>
            <a:r>
              <a:rPr lang="it-IT" sz="2600" i="1" dirty="0" smtClean="0"/>
              <a:t> and </a:t>
            </a:r>
            <a:r>
              <a:rPr lang="it-IT" sz="2600" i="1" dirty="0" err="1" smtClean="0"/>
              <a:t>turning</a:t>
            </a:r>
            <a:r>
              <a:rPr lang="it-IT" sz="2600" i="1" dirty="0" smtClean="0"/>
              <a:t>, </a:t>
            </a:r>
            <a:r>
              <a:rPr lang="it-IT" sz="2600" i="1" dirty="0" err="1" smtClean="0"/>
              <a:t>however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wistfully</a:t>
            </a:r>
            <a:r>
              <a:rPr lang="it-IT" sz="2600" i="1" dirty="0" smtClean="0"/>
              <a:t>, </a:t>
            </a:r>
            <a:r>
              <a:rPr lang="it-IT" sz="2600" i="1" dirty="0" err="1" smtClean="0"/>
              <a:t>toward</a:t>
            </a:r>
            <a:r>
              <a:rPr lang="it-IT" sz="2600" i="1" dirty="0" smtClean="0"/>
              <a:t> a </a:t>
            </a:r>
            <a:r>
              <a:rPr lang="it-IT" sz="2600" i="1" dirty="0" err="1" smtClean="0"/>
              <a:t>substitute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fit</a:t>
            </a:r>
            <a:r>
              <a:rPr lang="it-IT" sz="2600" i="1" dirty="0" smtClean="0"/>
              <a:t> for an </a:t>
            </a:r>
            <a:r>
              <a:rPr lang="it-IT" sz="2600" i="1" dirty="0" err="1" smtClean="0"/>
              <a:t>adult</a:t>
            </a:r>
            <a:r>
              <a:rPr lang="it-IT" sz="2600" i="1" dirty="0" smtClean="0"/>
              <a:t>.”</a:t>
            </a:r>
          </a:p>
          <a:p>
            <a:endParaRPr lang="it-IT" sz="2800" dirty="0"/>
          </a:p>
        </p:txBody>
      </p:sp>
    </p:spTree>
    <p:extLst>
      <p:ext uri="{BB962C8B-B14F-4D97-AF65-F5344CB8AC3E}">
        <p14:creationId xmlns="" xmlns:p14="http://schemas.microsoft.com/office/powerpoint/2010/main" val="5022766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it-IT" sz="2600" dirty="0" err="1" smtClean="0"/>
              <a:t>Even</a:t>
            </a:r>
            <a:r>
              <a:rPr lang="it-IT" sz="2600" dirty="0" smtClean="0"/>
              <a:t> </a:t>
            </a:r>
            <a:r>
              <a:rPr lang="it-IT" sz="2600" dirty="0" err="1" smtClean="0"/>
              <a:t>if</a:t>
            </a:r>
            <a:r>
              <a:rPr lang="it-IT" sz="2600" dirty="0" smtClean="0"/>
              <a:t> </a:t>
            </a:r>
            <a:r>
              <a:rPr lang="it-IT" sz="2600" dirty="0" err="1" smtClean="0"/>
              <a:t>we</a:t>
            </a:r>
            <a:r>
              <a:rPr lang="it-IT" sz="2600" dirty="0" smtClean="0"/>
              <a:t> can </a:t>
            </a:r>
            <a:r>
              <a:rPr lang="it-IT" sz="2600" dirty="0" err="1" smtClean="0"/>
              <a:t>say</a:t>
            </a:r>
            <a:r>
              <a:rPr lang="it-IT" sz="2600" dirty="0" smtClean="0"/>
              <a:t> </a:t>
            </a:r>
            <a:r>
              <a:rPr lang="it-IT" sz="2600" dirty="0" err="1" smtClean="0"/>
              <a:t>that</a:t>
            </a:r>
            <a:r>
              <a:rPr lang="it-IT" sz="2600" dirty="0" smtClean="0"/>
              <a:t> the </a:t>
            </a:r>
            <a:r>
              <a:rPr lang="it-IT" sz="2600" dirty="0" err="1" smtClean="0"/>
              <a:t>recipient</a:t>
            </a:r>
            <a:r>
              <a:rPr lang="it-IT" sz="2600" dirty="0" smtClean="0"/>
              <a:t> of an </a:t>
            </a:r>
            <a:r>
              <a:rPr lang="it-IT" sz="2600" dirty="0" err="1" smtClean="0"/>
              <a:t>inheritance</a:t>
            </a:r>
            <a:r>
              <a:rPr lang="it-IT" sz="2600" dirty="0" smtClean="0"/>
              <a:t> </a:t>
            </a:r>
            <a:r>
              <a:rPr lang="it-IT" sz="2600" dirty="0" err="1" smtClean="0"/>
              <a:t>earned</a:t>
            </a:r>
            <a:r>
              <a:rPr lang="it-IT" sz="2600" dirty="0" smtClean="0"/>
              <a:t> the </a:t>
            </a:r>
            <a:r>
              <a:rPr lang="it-IT" sz="2600" dirty="0" err="1" smtClean="0"/>
              <a:t>perpetual</a:t>
            </a:r>
            <a:r>
              <a:rPr lang="it-IT" sz="2600" dirty="0" smtClean="0"/>
              <a:t> love of the </a:t>
            </a:r>
            <a:r>
              <a:rPr lang="it-IT" sz="2600" dirty="0" err="1" smtClean="0"/>
              <a:t>original</a:t>
            </a:r>
            <a:r>
              <a:rPr lang="it-IT" sz="2600" dirty="0" smtClean="0"/>
              <a:t> creator of </a:t>
            </a:r>
            <a:r>
              <a:rPr lang="it-IT" sz="2600" dirty="0" err="1" smtClean="0"/>
              <a:t>wealth</a:t>
            </a:r>
            <a:r>
              <a:rPr lang="it-IT" sz="2600" dirty="0" smtClean="0"/>
              <a:t>, </a:t>
            </a:r>
            <a:r>
              <a:rPr lang="it-IT" sz="2600" dirty="0" err="1" smtClean="0"/>
              <a:t>it</a:t>
            </a:r>
            <a:r>
              <a:rPr lang="it-IT" sz="2600" dirty="0" smtClean="0"/>
              <a:t> </a:t>
            </a:r>
            <a:r>
              <a:rPr lang="it-IT" sz="2600" dirty="0" err="1" smtClean="0"/>
              <a:t>is</a:t>
            </a:r>
            <a:r>
              <a:rPr lang="it-IT" sz="2600" dirty="0" smtClean="0"/>
              <a:t> the </a:t>
            </a:r>
            <a:r>
              <a:rPr lang="it-IT" sz="2600" dirty="0" err="1" smtClean="0"/>
              <a:t>former</a:t>
            </a:r>
            <a:r>
              <a:rPr lang="it-IT" sz="2600" dirty="0" smtClean="0"/>
              <a:t> </a:t>
            </a:r>
            <a:r>
              <a:rPr lang="it-IT" sz="2600" dirty="0" err="1" smtClean="0"/>
              <a:t>who</a:t>
            </a:r>
            <a:r>
              <a:rPr lang="it-IT" sz="2600" dirty="0" smtClean="0"/>
              <a:t> </a:t>
            </a:r>
            <a:r>
              <a:rPr lang="it-IT" sz="2600" dirty="0" err="1" smtClean="0"/>
              <a:t>earned</a:t>
            </a:r>
            <a:r>
              <a:rPr lang="it-IT" sz="2600" dirty="0" smtClean="0"/>
              <a:t> the right of </a:t>
            </a:r>
            <a:r>
              <a:rPr lang="it-IT" sz="2600" dirty="0" err="1" smtClean="0"/>
              <a:t>manifesting</a:t>
            </a:r>
            <a:r>
              <a:rPr lang="it-IT" sz="2600" dirty="0" smtClean="0"/>
              <a:t> or </a:t>
            </a:r>
            <a:r>
              <a:rPr lang="it-IT" sz="2600" dirty="0" err="1" smtClean="0"/>
              <a:t>strenghtening</a:t>
            </a:r>
            <a:r>
              <a:rPr lang="it-IT" sz="2600" dirty="0" smtClean="0"/>
              <a:t> the bond with a </a:t>
            </a:r>
            <a:r>
              <a:rPr lang="it-IT" sz="2600" dirty="0" err="1" smtClean="0"/>
              <a:t>bequest</a:t>
            </a:r>
            <a:r>
              <a:rPr lang="it-IT" sz="2600" dirty="0" smtClean="0"/>
              <a:t>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2600" dirty="0" err="1" smtClean="0"/>
              <a:t>It</a:t>
            </a:r>
            <a:r>
              <a:rPr lang="it-IT" sz="2600" dirty="0" smtClean="0"/>
              <a:t> </a:t>
            </a:r>
            <a:r>
              <a:rPr lang="it-IT" sz="2600" dirty="0" err="1" smtClean="0"/>
              <a:t>happens</a:t>
            </a:r>
            <a:r>
              <a:rPr lang="it-IT" sz="2600" dirty="0" smtClean="0"/>
              <a:t> </a:t>
            </a:r>
            <a:r>
              <a:rPr lang="it-IT" sz="2600" dirty="0" err="1" smtClean="0"/>
              <a:t>frequently</a:t>
            </a:r>
            <a:r>
              <a:rPr lang="it-IT" sz="2600" dirty="0" smtClean="0"/>
              <a:t> </a:t>
            </a:r>
            <a:r>
              <a:rPr lang="it-IT" sz="2600" dirty="0" err="1" smtClean="0"/>
              <a:t>that</a:t>
            </a:r>
            <a:r>
              <a:rPr lang="it-IT" sz="2600" dirty="0" smtClean="0"/>
              <a:t> an </a:t>
            </a:r>
            <a:r>
              <a:rPr lang="it-IT" sz="2600" dirty="0" err="1" smtClean="0"/>
              <a:t>inheritance</a:t>
            </a:r>
            <a:r>
              <a:rPr lang="it-IT" sz="2600" dirty="0" smtClean="0"/>
              <a:t> </a:t>
            </a:r>
            <a:r>
              <a:rPr lang="it-IT" sz="2600" dirty="0" err="1" smtClean="0"/>
              <a:t>is</a:t>
            </a:r>
            <a:r>
              <a:rPr lang="it-IT" sz="2600" dirty="0" smtClean="0"/>
              <a:t> </a:t>
            </a:r>
            <a:r>
              <a:rPr lang="it-IT" sz="2600" dirty="0" err="1" smtClean="0"/>
              <a:t>passed</a:t>
            </a:r>
            <a:r>
              <a:rPr lang="it-IT" sz="2600" dirty="0" smtClean="0"/>
              <a:t> on for </a:t>
            </a:r>
            <a:r>
              <a:rPr lang="it-IT" sz="2600" dirty="0" err="1" smtClean="0"/>
              <a:t>generations</a:t>
            </a:r>
            <a:r>
              <a:rPr lang="it-IT" sz="2600" dirty="0" smtClean="0"/>
              <a:t>, </a:t>
            </a:r>
            <a:r>
              <a:rPr lang="it-IT" sz="2600" dirty="0" err="1" smtClean="0"/>
              <a:t>losing</a:t>
            </a:r>
            <a:r>
              <a:rPr lang="it-IT" sz="2600" dirty="0" smtClean="0"/>
              <a:t> </a:t>
            </a:r>
            <a:r>
              <a:rPr lang="it-IT" sz="2600" dirty="0" err="1" smtClean="0"/>
              <a:t>any</a:t>
            </a:r>
            <a:r>
              <a:rPr lang="it-IT" sz="2600" dirty="0" smtClean="0"/>
              <a:t> </a:t>
            </a:r>
            <a:r>
              <a:rPr lang="it-IT" sz="2600" dirty="0" err="1" smtClean="0"/>
              <a:t>emotional</a:t>
            </a:r>
            <a:r>
              <a:rPr lang="it-IT" sz="2600" dirty="0" smtClean="0"/>
              <a:t> </a:t>
            </a:r>
            <a:r>
              <a:rPr lang="it-IT" sz="2600" dirty="0" err="1" smtClean="0"/>
              <a:t>value</a:t>
            </a:r>
            <a:r>
              <a:rPr lang="it-IT" sz="2600" dirty="0" smtClean="0"/>
              <a:t> and </a:t>
            </a:r>
            <a:r>
              <a:rPr lang="it-IT" sz="2600" dirty="0" err="1" smtClean="0"/>
              <a:t>generating</a:t>
            </a:r>
            <a:r>
              <a:rPr lang="it-IT" sz="2600" dirty="0" smtClean="0"/>
              <a:t> </a:t>
            </a:r>
            <a:r>
              <a:rPr lang="it-IT" sz="2600" dirty="0" err="1" smtClean="0"/>
              <a:t>profound</a:t>
            </a:r>
            <a:r>
              <a:rPr lang="it-IT" sz="2600" dirty="0" smtClean="0"/>
              <a:t> social and </a:t>
            </a:r>
            <a:r>
              <a:rPr lang="it-IT" sz="2600" dirty="0" err="1" smtClean="0"/>
              <a:t>economical</a:t>
            </a:r>
            <a:r>
              <a:rPr lang="it-IT" sz="2600" dirty="0" smtClean="0"/>
              <a:t> </a:t>
            </a:r>
            <a:r>
              <a:rPr lang="it-IT" sz="2600" dirty="0" err="1" smtClean="0"/>
              <a:t>inequalities</a:t>
            </a:r>
            <a:r>
              <a:rPr lang="it-IT" sz="2600" dirty="0" smtClean="0"/>
              <a:t>;</a:t>
            </a:r>
            <a:endParaRPr lang="it-IT" sz="26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8490" y="404664"/>
            <a:ext cx="7756263" cy="1219742"/>
          </a:xfrm>
        </p:spPr>
        <p:txBody>
          <a:bodyPr>
            <a:noAutofit/>
          </a:bodyPr>
          <a:lstStyle/>
          <a:p>
            <a:r>
              <a:rPr lang="it-IT" sz="4000" i="1" dirty="0" smtClean="0"/>
              <a:t>“</a:t>
            </a:r>
            <a:r>
              <a:rPr lang="it-IT" sz="4000" i="1" dirty="0" err="1" smtClean="0"/>
              <a:t>Bequeathing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something</a:t>
            </a:r>
            <a:r>
              <a:rPr lang="it-IT" sz="4000" i="1" dirty="0" smtClean="0"/>
              <a:t> to </a:t>
            </a:r>
            <a:r>
              <a:rPr lang="it-IT" sz="4000" i="1" dirty="0" err="1" smtClean="0"/>
              <a:t>others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is</a:t>
            </a:r>
            <a:r>
              <a:rPr lang="it-IT" sz="4000" i="1" dirty="0" smtClean="0"/>
              <a:t> an </a:t>
            </a:r>
            <a:r>
              <a:rPr lang="it-IT" sz="4000" i="1" dirty="0" err="1" smtClean="0"/>
              <a:t>expression</a:t>
            </a:r>
            <a:r>
              <a:rPr lang="it-IT" sz="4000" i="1" dirty="0" smtClean="0"/>
              <a:t> of </a:t>
            </a:r>
            <a:r>
              <a:rPr lang="it-IT" sz="4000" i="1" dirty="0" err="1" smtClean="0"/>
              <a:t>caring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about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them</a:t>
            </a:r>
            <a:r>
              <a:rPr lang="it-IT" sz="4000" i="1" dirty="0" smtClean="0"/>
              <a:t>”</a:t>
            </a:r>
            <a:endParaRPr lang="it-IT" sz="4000" dirty="0"/>
          </a:p>
        </p:txBody>
      </p:sp>
    </p:spTree>
    <p:extLst>
      <p:ext uri="{BB962C8B-B14F-4D97-AF65-F5344CB8AC3E}">
        <p14:creationId xmlns="" xmlns:p14="http://schemas.microsoft.com/office/powerpoint/2010/main" val="3174026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611560" y="620688"/>
            <a:ext cx="7618040" cy="5505474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it-IT" sz="2800" dirty="0" err="1" smtClean="0"/>
              <a:t>Several</a:t>
            </a:r>
            <a:r>
              <a:rPr lang="it-IT" sz="2800" dirty="0" smtClean="0"/>
              <a:t> </a:t>
            </a:r>
            <a:r>
              <a:rPr lang="it-IT" sz="2800" dirty="0" err="1" smtClean="0"/>
              <a:t>philosophers</a:t>
            </a:r>
            <a:r>
              <a:rPr lang="it-IT" sz="2800" dirty="0" smtClean="0"/>
              <a:t> </a:t>
            </a:r>
            <a:r>
              <a:rPr lang="it-IT" sz="2800" dirty="0" err="1" smtClean="0"/>
              <a:t>have</a:t>
            </a:r>
            <a:r>
              <a:rPr lang="it-IT" sz="2800" dirty="0" smtClean="0"/>
              <a:t> </a:t>
            </a:r>
            <a:r>
              <a:rPr lang="it-IT" sz="2800" dirty="0" err="1" smtClean="0"/>
              <a:t>affirmed</a:t>
            </a:r>
            <a:r>
              <a:rPr lang="it-IT" sz="2800" dirty="0" smtClean="0"/>
              <a:t> </a:t>
            </a:r>
            <a:r>
              <a:rPr lang="it-IT" sz="2800" dirty="0" err="1" smtClean="0"/>
              <a:t>that</a:t>
            </a:r>
            <a:r>
              <a:rPr lang="it-IT" sz="2800" dirty="0" smtClean="0"/>
              <a:t> </a:t>
            </a:r>
            <a:r>
              <a:rPr lang="it-IT" sz="2800" dirty="0" err="1" smtClean="0"/>
              <a:t>who</a:t>
            </a:r>
            <a:r>
              <a:rPr lang="it-IT" sz="2800" dirty="0" smtClean="0"/>
              <a:t> </a:t>
            </a:r>
            <a:r>
              <a:rPr lang="it-IT" sz="2800" dirty="0" err="1" smtClean="0"/>
              <a:t>creates</a:t>
            </a:r>
            <a:r>
              <a:rPr lang="it-IT" sz="2800" dirty="0" smtClean="0"/>
              <a:t> or </a:t>
            </a:r>
            <a:r>
              <a:rPr lang="it-IT" sz="2800" dirty="0" err="1" smtClean="0"/>
              <a:t>earns</a:t>
            </a:r>
            <a:r>
              <a:rPr lang="it-IT" sz="2800" dirty="0" smtClean="0"/>
              <a:t> the </a:t>
            </a:r>
            <a:r>
              <a:rPr lang="it-IT" sz="2800" dirty="0" err="1" smtClean="0"/>
              <a:t>wealth</a:t>
            </a:r>
            <a:r>
              <a:rPr lang="it-IT" sz="2800" dirty="0" smtClean="0"/>
              <a:t> </a:t>
            </a:r>
            <a:r>
              <a:rPr lang="it-IT" sz="2800" dirty="0" err="1" smtClean="0"/>
              <a:t>places</a:t>
            </a:r>
            <a:r>
              <a:rPr lang="it-IT" sz="2800" dirty="0" smtClean="0"/>
              <a:t> part of </a:t>
            </a:r>
            <a:r>
              <a:rPr lang="it-IT" sz="2800" dirty="0" err="1" smtClean="0"/>
              <a:t>his</a:t>
            </a:r>
            <a:r>
              <a:rPr lang="it-IT" sz="2800" dirty="0" smtClean="0"/>
              <a:t> </a:t>
            </a:r>
            <a:r>
              <a:rPr lang="it-IT" sz="2800" dirty="0" err="1" smtClean="0"/>
              <a:t>essence</a:t>
            </a:r>
            <a:r>
              <a:rPr lang="it-IT" sz="2800" dirty="0" smtClean="0"/>
              <a:t> in </a:t>
            </a:r>
            <a:r>
              <a:rPr lang="it-IT" sz="2800" dirty="0" err="1" smtClean="0"/>
              <a:t>it</a:t>
            </a:r>
            <a:r>
              <a:rPr lang="it-IT" sz="2800" dirty="0" smtClean="0"/>
              <a:t>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2800" i="1" dirty="0" smtClean="0"/>
              <a:t>“</a:t>
            </a:r>
            <a:r>
              <a:rPr lang="it-IT" sz="2800" i="1" dirty="0" err="1" smtClean="0"/>
              <a:t>If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property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is</a:t>
            </a:r>
            <a:r>
              <a:rPr lang="it-IT" sz="2800" i="1" dirty="0" smtClean="0"/>
              <a:t> a bundle of </a:t>
            </a:r>
            <a:r>
              <a:rPr lang="it-IT" sz="2800" i="1" dirty="0" err="1" smtClean="0"/>
              <a:t>rights</a:t>
            </a:r>
            <a:r>
              <a:rPr lang="it-IT" sz="2800" i="1" dirty="0" smtClean="0"/>
              <a:t> to </a:t>
            </a:r>
            <a:r>
              <a:rPr lang="it-IT" sz="2800" i="1" dirty="0" err="1" smtClean="0"/>
              <a:t>something</a:t>
            </a:r>
            <a:r>
              <a:rPr lang="it-IT" sz="2800" i="1" dirty="0" smtClean="0"/>
              <a:t> (to </a:t>
            </a:r>
            <a:r>
              <a:rPr lang="it-IT" sz="2800" i="1" dirty="0" err="1" smtClean="0"/>
              <a:t>consume</a:t>
            </a:r>
            <a:r>
              <a:rPr lang="it-IT" sz="2800" i="1" dirty="0" smtClean="0"/>
              <a:t>, alter, transfer, </a:t>
            </a:r>
            <a:r>
              <a:rPr lang="it-IT" sz="2800" i="1" dirty="0" err="1" smtClean="0"/>
              <a:t>spend</a:t>
            </a:r>
            <a:r>
              <a:rPr lang="it-IT" sz="2800" i="1" dirty="0" smtClean="0"/>
              <a:t>, and </a:t>
            </a:r>
            <a:r>
              <a:rPr lang="it-IT" sz="2800" i="1" dirty="0" err="1" smtClean="0"/>
              <a:t>bequeath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it</a:t>
            </a:r>
            <a:r>
              <a:rPr lang="it-IT" sz="2800" i="1" dirty="0" smtClean="0"/>
              <a:t>) </a:t>
            </a:r>
            <a:r>
              <a:rPr lang="it-IT" sz="2800" i="1" dirty="0" err="1" smtClean="0"/>
              <a:t>then</a:t>
            </a:r>
            <a:r>
              <a:rPr lang="it-IT" sz="2800" i="1" dirty="0" smtClean="0"/>
              <a:t> in </a:t>
            </a:r>
            <a:r>
              <a:rPr lang="it-IT" sz="2800" i="1" dirty="0" err="1" smtClean="0"/>
              <a:t>bequest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not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all</a:t>
            </a:r>
            <a:r>
              <a:rPr lang="it-IT" sz="2800" i="1" dirty="0" smtClean="0"/>
              <a:t> of </a:t>
            </a:r>
            <a:r>
              <a:rPr lang="it-IT" sz="2800" i="1" dirty="0" err="1" smtClean="0"/>
              <a:t>these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rights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get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transferred</a:t>
            </a:r>
            <a:r>
              <a:rPr lang="it-IT" sz="2800" i="1" dirty="0" smtClean="0"/>
              <a:t>, and in </a:t>
            </a:r>
            <a:r>
              <a:rPr lang="it-IT" sz="2800" i="1" dirty="0" err="1" smtClean="0"/>
              <a:t>particular</a:t>
            </a:r>
            <a:r>
              <a:rPr lang="it-IT" sz="2800" i="1" dirty="0" smtClean="0"/>
              <a:t> the right to </a:t>
            </a:r>
            <a:r>
              <a:rPr lang="it-IT" sz="2800" i="1" dirty="0" err="1" smtClean="0"/>
              <a:t>bequeath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that</a:t>
            </a:r>
            <a:r>
              <a:rPr lang="it-IT" sz="2800" i="1" dirty="0" smtClean="0"/>
              <a:t> item </a:t>
            </a:r>
            <a:r>
              <a:rPr lang="it-IT" sz="2800" i="1" dirty="0" err="1" smtClean="0"/>
              <a:t>does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not</a:t>
            </a:r>
            <a:r>
              <a:rPr lang="it-IT" sz="2800" i="1" dirty="0" smtClean="0"/>
              <a:t> - </a:t>
            </a:r>
            <a:r>
              <a:rPr lang="it-IT" sz="2800" i="1" dirty="0" err="1" smtClean="0"/>
              <a:t>this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adheres</a:t>
            </a:r>
            <a:r>
              <a:rPr lang="it-IT" sz="2800" i="1" dirty="0" smtClean="0"/>
              <a:t> to the </a:t>
            </a:r>
            <a:r>
              <a:rPr lang="it-IT" sz="2800" i="1" dirty="0" err="1" smtClean="0"/>
              <a:t>original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earner</a:t>
            </a:r>
            <a:r>
              <a:rPr lang="it-IT" sz="2800" i="1" dirty="0" smtClean="0"/>
              <a:t> or creator”.</a:t>
            </a:r>
          </a:p>
          <a:p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7192482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it-IT" sz="2600" dirty="0" smtClean="0"/>
              <a:t>To </a:t>
            </a:r>
            <a:r>
              <a:rPr lang="it-IT" sz="2600" dirty="0" err="1" smtClean="0"/>
              <a:t>restructure</a:t>
            </a:r>
            <a:r>
              <a:rPr lang="it-IT" sz="2600" dirty="0" smtClean="0"/>
              <a:t> an </a:t>
            </a:r>
            <a:r>
              <a:rPr lang="it-IT" sz="2600" dirty="0" err="1" smtClean="0"/>
              <a:t>institution</a:t>
            </a:r>
            <a:r>
              <a:rPr lang="it-IT" sz="2600" dirty="0" smtClean="0"/>
              <a:t> of </a:t>
            </a:r>
            <a:r>
              <a:rPr lang="it-IT" sz="2600" dirty="0" err="1" smtClean="0"/>
              <a:t>inheritance</a:t>
            </a:r>
            <a:r>
              <a:rPr lang="it-IT" sz="2600" dirty="0" smtClean="0"/>
              <a:t>, </a:t>
            </a:r>
            <a:r>
              <a:rPr lang="it-IT" sz="2600" dirty="0" err="1" smtClean="0"/>
              <a:t>introducing</a:t>
            </a:r>
            <a:r>
              <a:rPr lang="it-IT" sz="2600" dirty="0" smtClean="0"/>
              <a:t> </a:t>
            </a:r>
            <a:r>
              <a:rPr lang="it-IT" sz="2600" dirty="0" err="1" smtClean="0"/>
              <a:t>two</a:t>
            </a:r>
            <a:r>
              <a:rPr lang="it-IT" sz="2600" dirty="0" smtClean="0"/>
              <a:t> </a:t>
            </a:r>
            <a:r>
              <a:rPr lang="it-IT" sz="2600" dirty="0" err="1" smtClean="0"/>
              <a:t>specifications</a:t>
            </a:r>
            <a:r>
              <a:rPr lang="it-IT" sz="2600" dirty="0" smtClean="0"/>
              <a:t>:</a:t>
            </a:r>
          </a:p>
          <a:p>
            <a:pPr marL="900113" lvl="1" indent="-369888">
              <a:buFont typeface="Arial" panose="020B0604020202020204" pitchFamily="34" charset="0"/>
              <a:buChar char="•"/>
            </a:pPr>
            <a:r>
              <a:rPr lang="it-IT" sz="2600" dirty="0" smtClean="0"/>
              <a:t>the </a:t>
            </a:r>
            <a:r>
              <a:rPr lang="it-IT" sz="2600" dirty="0" err="1" smtClean="0"/>
              <a:t>amount</a:t>
            </a:r>
            <a:r>
              <a:rPr lang="it-IT" sz="2600" dirty="0" smtClean="0"/>
              <a:t> </a:t>
            </a:r>
            <a:r>
              <a:rPr lang="it-IT" sz="2600" dirty="0" err="1" smtClean="0"/>
              <a:t>that</a:t>
            </a:r>
            <a:r>
              <a:rPr lang="it-IT" sz="2600" dirty="0" smtClean="0"/>
              <a:t> a </a:t>
            </a:r>
            <a:r>
              <a:rPr lang="it-IT" sz="2600" dirty="0" err="1" smtClean="0"/>
              <a:t>person</a:t>
            </a:r>
            <a:r>
              <a:rPr lang="it-IT" sz="2600" dirty="0" smtClean="0"/>
              <a:t> </a:t>
            </a:r>
            <a:r>
              <a:rPr lang="it-IT" sz="2600" dirty="0" err="1" smtClean="0"/>
              <a:t>has</a:t>
            </a:r>
            <a:r>
              <a:rPr lang="it-IT" sz="2600" dirty="0" smtClean="0"/>
              <a:t> </a:t>
            </a:r>
            <a:r>
              <a:rPr lang="it-IT" sz="2600" dirty="0" err="1" smtClean="0"/>
              <a:t>inherited</a:t>
            </a:r>
            <a:r>
              <a:rPr lang="it-IT" sz="2600" dirty="0" smtClean="0"/>
              <a:t> </a:t>
            </a:r>
            <a:r>
              <a:rPr lang="it-IT" sz="2600" dirty="0" err="1" smtClean="0"/>
              <a:t>himself</a:t>
            </a:r>
            <a:r>
              <a:rPr lang="it-IT" sz="2600" dirty="0" smtClean="0"/>
              <a:t> </a:t>
            </a:r>
            <a:r>
              <a:rPr lang="it-IT" sz="2600" dirty="0" err="1" smtClean="0"/>
              <a:t>will</a:t>
            </a:r>
            <a:r>
              <a:rPr lang="it-IT" sz="2600" dirty="0" smtClean="0"/>
              <a:t> be </a:t>
            </a:r>
            <a:r>
              <a:rPr lang="it-IT" sz="2600" dirty="0" err="1" smtClean="0"/>
              <a:t>subtracted</a:t>
            </a:r>
            <a:r>
              <a:rPr lang="it-IT" sz="2600" dirty="0" smtClean="0"/>
              <a:t> from the estate he </a:t>
            </a:r>
            <a:r>
              <a:rPr lang="it-IT" sz="2600" dirty="0" err="1" smtClean="0"/>
              <a:t>is</a:t>
            </a:r>
            <a:r>
              <a:rPr lang="it-IT" sz="2600" dirty="0" smtClean="0"/>
              <a:t> </a:t>
            </a:r>
            <a:r>
              <a:rPr lang="it-IT" sz="2600" dirty="0" err="1" smtClean="0"/>
              <a:t>able</a:t>
            </a:r>
            <a:r>
              <a:rPr lang="it-IT" sz="2600" dirty="0" smtClean="0"/>
              <a:t> to </a:t>
            </a:r>
            <a:r>
              <a:rPr lang="it-IT" sz="2600" dirty="0" err="1" smtClean="0"/>
              <a:t>bequeath</a:t>
            </a:r>
            <a:r>
              <a:rPr lang="it-IT" sz="2600" dirty="0" smtClean="0"/>
              <a:t>;</a:t>
            </a:r>
          </a:p>
          <a:p>
            <a:pPr marL="900113" lvl="1" indent="-369888">
              <a:buFont typeface="Arial" panose="020B0604020202020204" pitchFamily="34" charset="0"/>
              <a:buChar char="•"/>
            </a:pPr>
            <a:r>
              <a:rPr lang="it-IT" sz="2600" i="1" dirty="0" smtClean="0"/>
              <a:t>“A </a:t>
            </a:r>
            <a:r>
              <a:rPr lang="it-IT" sz="2600" i="1" dirty="0" err="1" smtClean="0"/>
              <a:t>person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may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not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bequeath</a:t>
            </a:r>
            <a:r>
              <a:rPr lang="it-IT" sz="2600" i="1" dirty="0" smtClean="0"/>
              <a:t> to </a:t>
            </a:r>
            <a:r>
              <a:rPr lang="it-IT" sz="2600" i="1" dirty="0" err="1" smtClean="0"/>
              <a:t>two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unborn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persons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who</a:t>
            </a:r>
            <a:r>
              <a:rPr lang="it-IT" sz="2600" i="1" dirty="0" smtClean="0"/>
              <a:t> are in </a:t>
            </a:r>
            <a:r>
              <a:rPr lang="it-IT" sz="2600" i="1" dirty="0" err="1" smtClean="0"/>
              <a:t>different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generations</a:t>
            </a:r>
            <a:r>
              <a:rPr lang="it-IT" sz="2600" i="1" dirty="0" smtClean="0"/>
              <a:t> of </a:t>
            </a:r>
            <a:r>
              <a:rPr lang="it-IT" sz="2600" i="1" dirty="0" err="1" smtClean="0"/>
              <a:t>descent</a:t>
            </a:r>
            <a:r>
              <a:rPr lang="it-IT" sz="2600" i="1" dirty="0" smtClean="0"/>
              <a:t> from some last </a:t>
            </a:r>
            <a:r>
              <a:rPr lang="it-IT" sz="2600" i="1" dirty="0" err="1" smtClean="0"/>
              <a:t>already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existing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node</a:t>
            </a:r>
            <a:r>
              <a:rPr lang="it-IT" sz="2600" i="1" dirty="0" smtClean="0"/>
              <a:t> of a family </a:t>
            </a:r>
            <a:r>
              <a:rPr lang="it-IT" sz="2600" i="1" dirty="0" err="1" smtClean="0"/>
              <a:t>tree</a:t>
            </a:r>
            <a:r>
              <a:rPr lang="it-IT" sz="2600" i="1" dirty="0" smtClean="0"/>
              <a:t>”.</a:t>
            </a:r>
            <a:endParaRPr lang="it-IT" sz="26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282154"/>
          </a:xfrm>
        </p:spPr>
        <p:txBody>
          <a:bodyPr>
            <a:noAutofit/>
          </a:bodyPr>
          <a:lstStyle/>
          <a:p>
            <a:r>
              <a:rPr lang="it-IT" sz="4000" i="1" dirty="0" smtClean="0"/>
              <a:t>A </a:t>
            </a:r>
            <a:r>
              <a:rPr lang="it-IT" sz="4000" i="1" dirty="0" err="1" smtClean="0"/>
              <a:t>possible</a:t>
            </a:r>
            <a:r>
              <a:rPr lang="it-IT" sz="4000" i="1" dirty="0" smtClean="0"/>
              <a:t> </a:t>
            </a:r>
            <a:r>
              <a:rPr lang="it-IT" sz="4000" i="1" dirty="0" err="1" smtClean="0"/>
              <a:t>solution</a:t>
            </a:r>
            <a:r>
              <a:rPr lang="it-IT" sz="4000" i="1" dirty="0" smtClean="0"/>
              <a:t> to the </a:t>
            </a:r>
            <a:r>
              <a:rPr lang="it-IT" sz="4000" i="1" dirty="0" err="1" smtClean="0"/>
              <a:t>problem</a:t>
            </a:r>
            <a:r>
              <a:rPr lang="it-IT" sz="4000" i="1" dirty="0" smtClean="0"/>
              <a:t> of </a:t>
            </a:r>
            <a:r>
              <a:rPr lang="it-IT" sz="4000" i="1" dirty="0" err="1" smtClean="0"/>
              <a:t>inequalities</a:t>
            </a:r>
            <a:endParaRPr lang="it-IT" sz="4000" i="1" dirty="0"/>
          </a:p>
        </p:txBody>
      </p:sp>
    </p:spTree>
    <p:extLst>
      <p:ext uri="{BB962C8B-B14F-4D97-AF65-F5344CB8AC3E}">
        <p14:creationId xmlns="" xmlns:p14="http://schemas.microsoft.com/office/powerpoint/2010/main" val="3044761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it-IT" sz="2600" i="1" dirty="0" smtClean="0"/>
              <a:t>“</a:t>
            </a:r>
            <a:r>
              <a:rPr lang="it-IT" sz="2600" i="1" dirty="0" err="1" smtClean="0"/>
              <a:t>Wealthy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people</a:t>
            </a:r>
            <a:r>
              <a:rPr lang="it-IT" sz="2600" i="1" dirty="0" smtClean="0"/>
              <a:t> devote </a:t>
            </a:r>
            <a:r>
              <a:rPr lang="it-IT" sz="2600" i="1" dirty="0" err="1" smtClean="0"/>
              <a:t>their</a:t>
            </a:r>
            <a:r>
              <a:rPr lang="it-IT" sz="2600" i="1" dirty="0" smtClean="0"/>
              <a:t> time to </a:t>
            </a:r>
            <a:r>
              <a:rPr lang="it-IT" sz="2600" i="1" dirty="0" err="1" smtClean="0"/>
              <a:t>amassing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money</a:t>
            </a:r>
            <a:r>
              <a:rPr lang="it-IT" sz="2600" i="1" dirty="0" smtClean="0"/>
              <a:t> and </a:t>
            </a:r>
            <a:r>
              <a:rPr lang="it-IT" sz="2600" i="1" dirty="0" err="1" smtClean="0"/>
              <a:t>spending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it</a:t>
            </a:r>
            <a:r>
              <a:rPr lang="it-IT" sz="2600" i="1" dirty="0" smtClean="0"/>
              <a:t>; </a:t>
            </a:r>
            <a:r>
              <a:rPr lang="it-IT" sz="2600" i="1" dirty="0" err="1" smtClean="0"/>
              <a:t>they</a:t>
            </a:r>
            <a:r>
              <a:rPr lang="it-IT" sz="2600" i="1" dirty="0" smtClean="0"/>
              <a:t> are </a:t>
            </a:r>
            <a:r>
              <a:rPr lang="it-IT" sz="2600" i="1" dirty="0" err="1" smtClean="0"/>
              <a:t>able</a:t>
            </a:r>
            <a:r>
              <a:rPr lang="it-IT" sz="2600" i="1" dirty="0" smtClean="0"/>
              <a:t> to pass </a:t>
            </a:r>
            <a:r>
              <a:rPr lang="it-IT" sz="2600" i="1" dirty="0" err="1" smtClean="0"/>
              <a:t>this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money</a:t>
            </a:r>
            <a:r>
              <a:rPr lang="it-IT" sz="2600" i="1" dirty="0" smtClean="0"/>
              <a:t> on to </a:t>
            </a:r>
            <a:r>
              <a:rPr lang="it-IT" sz="2600" i="1" dirty="0" err="1" smtClean="0"/>
              <a:t>their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children</a:t>
            </a:r>
            <a:r>
              <a:rPr lang="it-IT" sz="2600" i="1" dirty="0" smtClean="0"/>
              <a:t>. How </a:t>
            </a:r>
            <a:r>
              <a:rPr lang="it-IT" sz="2600" i="1" dirty="0" err="1" smtClean="0"/>
              <a:t>may</a:t>
            </a:r>
            <a:r>
              <a:rPr lang="it-IT" sz="2600" i="1" dirty="0" smtClean="0"/>
              <a:t> the </a:t>
            </a:r>
            <a:r>
              <a:rPr lang="it-IT" sz="2600" i="1" dirty="0" err="1" smtClean="0"/>
              <a:t>rest</a:t>
            </a:r>
            <a:r>
              <a:rPr lang="it-IT" sz="2600" i="1" dirty="0" smtClean="0"/>
              <a:t> of </a:t>
            </a:r>
            <a:r>
              <a:rPr lang="it-IT" sz="2600" i="1" dirty="0" err="1" smtClean="0"/>
              <a:t>us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leave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what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we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have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been</a:t>
            </a:r>
            <a:r>
              <a:rPr lang="it-IT" sz="2600" i="1" dirty="0" smtClean="0"/>
              <a:t> </a:t>
            </a:r>
            <a:r>
              <a:rPr lang="it-IT" sz="2600" i="1" dirty="0" err="1" smtClean="0"/>
              <a:t>concerned</a:t>
            </a:r>
            <a:r>
              <a:rPr lang="it-IT" sz="2600" i="1" dirty="0" smtClean="0"/>
              <a:t> with? ”;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2600" dirty="0" err="1" smtClean="0"/>
              <a:t>We</a:t>
            </a:r>
            <a:r>
              <a:rPr lang="it-IT" sz="2600" dirty="0" smtClean="0"/>
              <a:t> </a:t>
            </a:r>
            <a:r>
              <a:rPr lang="it-IT" sz="2600" dirty="0" err="1" smtClean="0"/>
              <a:t>spend</a:t>
            </a:r>
            <a:r>
              <a:rPr lang="it-IT" sz="2600" dirty="0" smtClean="0"/>
              <a:t> </a:t>
            </a:r>
            <a:r>
              <a:rPr lang="it-IT" sz="2600" dirty="0" err="1" smtClean="0"/>
              <a:t>our</a:t>
            </a:r>
            <a:r>
              <a:rPr lang="it-IT" sz="2600" dirty="0" smtClean="0"/>
              <a:t> life </a:t>
            </a:r>
            <a:r>
              <a:rPr lang="it-IT" sz="2600" dirty="0" err="1" smtClean="0"/>
              <a:t>researching</a:t>
            </a:r>
            <a:r>
              <a:rPr lang="it-IT" sz="2600" dirty="0"/>
              <a:t> </a:t>
            </a:r>
            <a:r>
              <a:rPr lang="it-IT" sz="2600" dirty="0" smtClean="0"/>
              <a:t>and </a:t>
            </a:r>
            <a:r>
              <a:rPr lang="it-IT" sz="2600" dirty="0" err="1" smtClean="0"/>
              <a:t>learning</a:t>
            </a:r>
            <a:r>
              <a:rPr lang="it-IT" sz="2600" dirty="0" smtClean="0"/>
              <a:t> with </a:t>
            </a:r>
            <a:r>
              <a:rPr lang="it-IT" sz="2600" dirty="0" err="1" smtClean="0"/>
              <a:t>passion</a:t>
            </a:r>
            <a:r>
              <a:rPr lang="it-IT" sz="2600" dirty="0" smtClean="0"/>
              <a:t>, </a:t>
            </a:r>
            <a:r>
              <a:rPr lang="it-IT" sz="2600" dirty="0" err="1" smtClean="0"/>
              <a:t>how</a:t>
            </a:r>
            <a:r>
              <a:rPr lang="it-IT" sz="2600" dirty="0" smtClean="0"/>
              <a:t> can </a:t>
            </a:r>
            <a:r>
              <a:rPr lang="it-IT" sz="2600" dirty="0" err="1" smtClean="0"/>
              <a:t>we</a:t>
            </a:r>
            <a:r>
              <a:rPr lang="it-IT" sz="2600" dirty="0" smtClean="0"/>
              <a:t> pass </a:t>
            </a:r>
            <a:r>
              <a:rPr lang="it-IT" sz="2600" dirty="0" err="1" smtClean="0"/>
              <a:t>at</a:t>
            </a:r>
            <a:r>
              <a:rPr lang="it-IT" sz="2600" dirty="0" smtClean="0"/>
              <a:t> </a:t>
            </a:r>
            <a:r>
              <a:rPr lang="it-IT" sz="2600" dirty="0" err="1" smtClean="0"/>
              <a:t>least</a:t>
            </a:r>
            <a:r>
              <a:rPr lang="it-IT" sz="2600" dirty="0" smtClean="0"/>
              <a:t> some of </a:t>
            </a:r>
            <a:r>
              <a:rPr lang="it-IT" sz="2600" dirty="0" err="1" smtClean="0"/>
              <a:t>this</a:t>
            </a:r>
            <a:r>
              <a:rPr lang="it-IT" sz="2600" dirty="0" smtClean="0"/>
              <a:t> </a:t>
            </a:r>
            <a:r>
              <a:rPr lang="it-IT" sz="2600" dirty="0" err="1" smtClean="0"/>
              <a:t>knowledge</a:t>
            </a:r>
            <a:r>
              <a:rPr lang="it-IT" sz="2600" dirty="0"/>
              <a:t> </a:t>
            </a:r>
            <a:r>
              <a:rPr lang="it-IT" sz="2600" dirty="0" smtClean="0"/>
              <a:t>and some of </a:t>
            </a:r>
            <a:r>
              <a:rPr lang="it-IT" sz="2600" dirty="0" err="1" smtClean="0"/>
              <a:t>this</a:t>
            </a:r>
            <a:r>
              <a:rPr lang="it-IT" sz="2600" dirty="0" smtClean="0"/>
              <a:t> “</a:t>
            </a:r>
            <a:r>
              <a:rPr lang="it-IT" sz="2600" dirty="0" err="1" smtClean="0"/>
              <a:t>other</a:t>
            </a:r>
            <a:r>
              <a:rPr lang="it-IT" sz="2600" dirty="0" smtClean="0"/>
              <a:t>” </a:t>
            </a:r>
            <a:r>
              <a:rPr lang="it-IT" sz="2600" dirty="0" err="1" smtClean="0"/>
              <a:t>wealth</a:t>
            </a:r>
            <a:r>
              <a:rPr lang="it-IT" sz="2600" dirty="0" smtClean="0"/>
              <a:t> on to </a:t>
            </a:r>
            <a:r>
              <a:rPr lang="it-IT" sz="2600" dirty="0" err="1" smtClean="0"/>
              <a:t>our</a:t>
            </a:r>
            <a:r>
              <a:rPr lang="it-IT" sz="2600" dirty="0" smtClean="0"/>
              <a:t> </a:t>
            </a:r>
            <a:r>
              <a:rPr lang="it-IT" sz="2600" dirty="0" err="1" smtClean="0"/>
              <a:t>children</a:t>
            </a:r>
            <a:r>
              <a:rPr lang="it-IT" sz="2600" dirty="0" smtClean="0"/>
              <a:t>?</a:t>
            </a:r>
            <a:endParaRPr lang="it-IT" sz="26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i="1" dirty="0" smtClean="0"/>
              <a:t>The </a:t>
            </a:r>
            <a:r>
              <a:rPr lang="it-IT" sz="4400" i="1" dirty="0" err="1" smtClean="0"/>
              <a:t>other</a:t>
            </a:r>
            <a:r>
              <a:rPr lang="it-IT" sz="4400" i="1" dirty="0" smtClean="0"/>
              <a:t> </a:t>
            </a:r>
            <a:r>
              <a:rPr lang="it-IT" sz="4400" i="1" dirty="0" err="1" smtClean="0"/>
              <a:t>inheritance</a:t>
            </a:r>
            <a:endParaRPr lang="it-IT" sz="4400" i="1" dirty="0"/>
          </a:p>
        </p:txBody>
      </p:sp>
    </p:spTree>
    <p:extLst>
      <p:ext uri="{BB962C8B-B14F-4D97-AF65-F5344CB8AC3E}">
        <p14:creationId xmlns="" xmlns:p14="http://schemas.microsoft.com/office/powerpoint/2010/main" val="17036197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9247" y="2420888"/>
            <a:ext cx="7745505" cy="370527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it-IT" sz="2600" dirty="0" err="1" smtClean="0"/>
              <a:t>Nozick</a:t>
            </a:r>
            <a:r>
              <a:rPr lang="it-IT" sz="2600" dirty="0" smtClean="0"/>
              <a:t> </a:t>
            </a:r>
            <a:r>
              <a:rPr lang="it-IT" sz="2600" dirty="0" err="1" smtClean="0"/>
              <a:t>imagines</a:t>
            </a:r>
            <a:r>
              <a:rPr lang="it-IT" sz="2600" dirty="0" smtClean="0"/>
              <a:t> a </a:t>
            </a:r>
            <a:r>
              <a:rPr lang="it-IT" sz="2600" dirty="0" err="1" smtClean="0"/>
              <a:t>pill</a:t>
            </a:r>
            <a:r>
              <a:rPr lang="it-IT" sz="2600" dirty="0" smtClean="0"/>
              <a:t> </a:t>
            </a:r>
            <a:r>
              <a:rPr lang="it-IT" sz="2600" dirty="0" err="1" smtClean="0"/>
              <a:t>able</a:t>
            </a:r>
            <a:r>
              <a:rPr lang="it-IT" sz="2600" dirty="0" smtClean="0"/>
              <a:t> to incorporate the </a:t>
            </a:r>
            <a:r>
              <a:rPr lang="it-IT" sz="2600" dirty="0" err="1" smtClean="0"/>
              <a:t>acquired</a:t>
            </a:r>
            <a:r>
              <a:rPr lang="it-IT" sz="2600" dirty="0" smtClean="0"/>
              <a:t> </a:t>
            </a:r>
            <a:r>
              <a:rPr lang="it-IT" sz="2600" dirty="0" err="1" smtClean="0"/>
              <a:t>knowledge</a:t>
            </a:r>
            <a:r>
              <a:rPr lang="it-IT" sz="2600" dirty="0" smtClean="0"/>
              <a:t> and </a:t>
            </a:r>
            <a:r>
              <a:rPr lang="it-IT" sz="2600" dirty="0" err="1" smtClean="0"/>
              <a:t>wisdom</a:t>
            </a:r>
            <a:r>
              <a:rPr lang="it-IT" sz="2600" dirty="0"/>
              <a:t> </a:t>
            </a:r>
            <a:r>
              <a:rPr lang="it-IT" sz="2600" dirty="0" smtClean="0"/>
              <a:t>for </a:t>
            </a:r>
            <a:r>
              <a:rPr lang="it-IT" sz="2600" dirty="0" err="1" smtClean="0"/>
              <a:t>our</a:t>
            </a:r>
            <a:r>
              <a:rPr lang="it-IT" sz="2600" dirty="0" smtClean="0"/>
              <a:t> </a:t>
            </a:r>
            <a:r>
              <a:rPr lang="it-IT" sz="2600" dirty="0" err="1" smtClean="0"/>
              <a:t>children</a:t>
            </a:r>
            <a:r>
              <a:rPr lang="it-IT" sz="2600" dirty="0" smtClean="0"/>
              <a:t> to </a:t>
            </a:r>
            <a:r>
              <a:rPr lang="it-IT" sz="2600" dirty="0" err="1" smtClean="0"/>
              <a:t>ingest</a:t>
            </a:r>
            <a:r>
              <a:rPr lang="it-IT" sz="2600" dirty="0" smtClean="0"/>
              <a:t>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2600" dirty="0" smtClean="0"/>
              <a:t>To </a:t>
            </a:r>
            <a:r>
              <a:rPr lang="it-IT" sz="2600" dirty="0" err="1" smtClean="0"/>
              <a:t>avoid</a:t>
            </a:r>
            <a:r>
              <a:rPr lang="it-IT" sz="2600" dirty="0" smtClean="0"/>
              <a:t> </a:t>
            </a:r>
            <a:r>
              <a:rPr lang="it-IT" sz="2600" dirty="0" err="1" smtClean="0"/>
              <a:t>wealthy</a:t>
            </a:r>
            <a:r>
              <a:rPr lang="it-IT" sz="2600" dirty="0" smtClean="0"/>
              <a:t> </a:t>
            </a:r>
            <a:r>
              <a:rPr lang="it-IT" sz="2600" dirty="0" err="1" smtClean="0"/>
              <a:t>people</a:t>
            </a:r>
            <a:r>
              <a:rPr lang="it-IT" sz="2600" dirty="0" smtClean="0"/>
              <a:t> from </a:t>
            </a:r>
            <a:r>
              <a:rPr lang="it-IT" sz="2600" dirty="0" err="1" smtClean="0"/>
              <a:t>buying</a:t>
            </a:r>
            <a:r>
              <a:rPr lang="it-IT" sz="2600" dirty="0" smtClean="0"/>
              <a:t> </a:t>
            </a:r>
            <a:r>
              <a:rPr lang="it-IT" sz="2600" dirty="0" err="1" smtClean="0"/>
              <a:t>this</a:t>
            </a:r>
            <a:r>
              <a:rPr lang="it-IT" sz="2600" dirty="0" smtClean="0"/>
              <a:t> </a:t>
            </a:r>
            <a:r>
              <a:rPr lang="it-IT" sz="2600" dirty="0" err="1" smtClean="0"/>
              <a:t>other</a:t>
            </a:r>
            <a:r>
              <a:rPr lang="it-IT" sz="2600" dirty="0" smtClean="0"/>
              <a:t> </a:t>
            </a:r>
            <a:r>
              <a:rPr lang="it-IT" sz="2600" dirty="0" err="1" smtClean="0"/>
              <a:t>wealth</a:t>
            </a:r>
            <a:r>
              <a:rPr lang="it-IT" sz="2600" dirty="0" smtClean="0"/>
              <a:t> with </a:t>
            </a:r>
            <a:r>
              <a:rPr lang="it-IT" sz="2600" dirty="0" err="1" smtClean="0"/>
              <a:t>money</a:t>
            </a:r>
            <a:r>
              <a:rPr lang="it-IT" sz="2600" dirty="0" smtClean="0"/>
              <a:t>,  </a:t>
            </a:r>
            <a:r>
              <a:rPr lang="it-IT" sz="2600" dirty="0" err="1" smtClean="0"/>
              <a:t>Nozick</a:t>
            </a:r>
            <a:r>
              <a:rPr lang="it-IT" sz="2600" dirty="0" smtClean="0"/>
              <a:t> </a:t>
            </a:r>
            <a:r>
              <a:rPr lang="it-IT" sz="2600" dirty="0" err="1" smtClean="0"/>
              <a:t>suggests</a:t>
            </a:r>
            <a:r>
              <a:rPr lang="it-IT" sz="2600" dirty="0" smtClean="0"/>
              <a:t> </a:t>
            </a:r>
            <a:r>
              <a:rPr lang="it-IT" sz="2600" dirty="0" err="1" smtClean="0"/>
              <a:t>asking</a:t>
            </a:r>
            <a:r>
              <a:rPr lang="it-IT" sz="2600" dirty="0" smtClean="0"/>
              <a:t> science </a:t>
            </a:r>
            <a:r>
              <a:rPr lang="it-IT" sz="2600" dirty="0" err="1" smtClean="0"/>
              <a:t>experts</a:t>
            </a:r>
            <a:r>
              <a:rPr lang="it-IT" sz="2600" dirty="0" smtClean="0"/>
              <a:t> to </a:t>
            </a:r>
            <a:r>
              <a:rPr lang="it-IT" sz="2600" dirty="0" err="1" smtClean="0"/>
              <a:t>develop</a:t>
            </a:r>
            <a:r>
              <a:rPr lang="it-IT" sz="2600" dirty="0" smtClean="0"/>
              <a:t> a </a:t>
            </a:r>
            <a:r>
              <a:rPr lang="it-IT" sz="2600" dirty="0" err="1" smtClean="0"/>
              <a:t>transmission</a:t>
            </a:r>
            <a:r>
              <a:rPr lang="it-IT" sz="2600" dirty="0" smtClean="0"/>
              <a:t> </a:t>
            </a:r>
            <a:r>
              <a:rPr lang="it-IT" sz="2600" dirty="0" err="1" smtClean="0"/>
              <a:t>system</a:t>
            </a:r>
            <a:r>
              <a:rPr lang="it-IT" sz="2600" dirty="0" smtClean="0"/>
              <a:t> of </a:t>
            </a:r>
            <a:r>
              <a:rPr lang="it-IT" sz="2600" dirty="0" err="1" smtClean="0"/>
              <a:t>this</a:t>
            </a:r>
            <a:r>
              <a:rPr lang="it-IT" sz="2600" dirty="0" smtClean="0"/>
              <a:t> </a:t>
            </a:r>
            <a:r>
              <a:rPr lang="it-IT" sz="2600" dirty="0" err="1" smtClean="0"/>
              <a:t>knowledge</a:t>
            </a:r>
            <a:r>
              <a:rPr lang="it-IT" sz="2600" dirty="0" smtClean="0"/>
              <a:t> </a:t>
            </a:r>
            <a:r>
              <a:rPr lang="it-IT" sz="2600" dirty="0" err="1" smtClean="0"/>
              <a:t>based</a:t>
            </a:r>
            <a:r>
              <a:rPr lang="it-IT" sz="2600" dirty="0" smtClean="0"/>
              <a:t> on the </a:t>
            </a:r>
            <a:r>
              <a:rPr lang="it-IT" sz="2600" dirty="0" err="1" smtClean="0"/>
              <a:t>partial</a:t>
            </a:r>
            <a:r>
              <a:rPr lang="it-IT" sz="2600" dirty="0" smtClean="0"/>
              <a:t> </a:t>
            </a:r>
            <a:r>
              <a:rPr lang="it-IT" sz="2600" dirty="0" err="1" smtClean="0"/>
              <a:t>genetic</a:t>
            </a:r>
            <a:r>
              <a:rPr lang="it-IT" sz="2600" dirty="0" smtClean="0"/>
              <a:t> match </a:t>
            </a:r>
            <a:r>
              <a:rPr lang="it-IT" sz="2600" dirty="0" err="1" smtClean="0"/>
              <a:t>between</a:t>
            </a:r>
            <a:r>
              <a:rPr lang="it-IT" sz="2600" dirty="0" smtClean="0"/>
              <a:t> the </a:t>
            </a:r>
            <a:r>
              <a:rPr lang="it-IT" sz="2600" dirty="0" err="1" smtClean="0"/>
              <a:t>recipient’s</a:t>
            </a:r>
            <a:r>
              <a:rPr lang="it-IT" sz="2600" dirty="0" smtClean="0"/>
              <a:t> </a:t>
            </a:r>
            <a:r>
              <a:rPr lang="it-IT" sz="2600" dirty="0" err="1" smtClean="0"/>
              <a:t>neurons</a:t>
            </a:r>
            <a:r>
              <a:rPr lang="it-IT" sz="2600" dirty="0" smtClean="0"/>
              <a:t> and the </a:t>
            </a:r>
            <a:r>
              <a:rPr lang="it-IT" sz="2600" dirty="0" err="1" smtClean="0"/>
              <a:t>donor’s</a:t>
            </a:r>
            <a:r>
              <a:rPr lang="it-IT" sz="2600" dirty="0" smtClean="0"/>
              <a:t>.</a:t>
            </a:r>
            <a:endParaRPr lang="it-IT" sz="26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800" i="1" dirty="0" smtClean="0"/>
              <a:t>The </a:t>
            </a:r>
            <a:r>
              <a:rPr lang="it-IT" sz="4800" i="1" dirty="0" err="1" smtClean="0"/>
              <a:t>pill</a:t>
            </a:r>
            <a:endParaRPr lang="it-IT" sz="4800" i="1" dirty="0"/>
          </a:p>
        </p:txBody>
      </p:sp>
    </p:spTree>
    <p:extLst>
      <p:ext uri="{BB962C8B-B14F-4D97-AF65-F5344CB8AC3E}">
        <p14:creationId xmlns="" xmlns:p14="http://schemas.microsoft.com/office/powerpoint/2010/main" val="26856180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755576" y="836712"/>
            <a:ext cx="7632848" cy="55450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it-IT" sz="2800" dirty="0" smtClean="0"/>
              <a:t>Of </a:t>
            </a:r>
            <a:r>
              <a:rPr lang="it-IT" sz="2800" dirty="0" err="1" smtClean="0"/>
              <a:t>course</a:t>
            </a:r>
            <a:r>
              <a:rPr lang="it-IT" sz="2800" dirty="0" smtClean="0"/>
              <a:t>, </a:t>
            </a:r>
            <a:r>
              <a:rPr lang="it-IT" sz="2800" dirty="0" err="1" smtClean="0"/>
              <a:t>children</a:t>
            </a:r>
            <a:r>
              <a:rPr lang="it-IT" sz="2800" dirty="0" smtClean="0"/>
              <a:t> </a:t>
            </a:r>
            <a:r>
              <a:rPr lang="it-IT" sz="2800" dirty="0" err="1" smtClean="0"/>
              <a:t>would</a:t>
            </a:r>
            <a:r>
              <a:rPr lang="it-IT" sz="2800" dirty="0" smtClean="0"/>
              <a:t> </a:t>
            </a:r>
            <a:r>
              <a:rPr lang="it-IT" sz="2800" dirty="0" err="1" smtClean="0"/>
              <a:t>not</a:t>
            </a:r>
            <a:r>
              <a:rPr lang="it-IT" sz="2800" dirty="0" smtClean="0"/>
              <a:t> </a:t>
            </a:r>
            <a:r>
              <a:rPr lang="it-IT" sz="2800" dirty="0" err="1" smtClean="0"/>
              <a:t>become</a:t>
            </a:r>
            <a:r>
              <a:rPr lang="it-IT" sz="2800" dirty="0" smtClean="0"/>
              <a:t> </a:t>
            </a:r>
            <a:r>
              <a:rPr lang="it-IT" sz="2800" dirty="0" err="1" smtClean="0"/>
              <a:t>clones</a:t>
            </a:r>
            <a:r>
              <a:rPr lang="it-IT" sz="2800" dirty="0" smtClean="0"/>
              <a:t> of </a:t>
            </a:r>
            <a:r>
              <a:rPr lang="it-IT" sz="2800" dirty="0" err="1" smtClean="0"/>
              <a:t>their</a:t>
            </a:r>
            <a:r>
              <a:rPr lang="it-IT" sz="2800" dirty="0" smtClean="0"/>
              <a:t> </a:t>
            </a:r>
            <a:r>
              <a:rPr lang="it-IT" sz="2800" dirty="0" err="1" smtClean="0"/>
              <a:t>parents</a:t>
            </a:r>
            <a:r>
              <a:rPr lang="it-IT" sz="2800" dirty="0" smtClean="0"/>
              <a:t>, </a:t>
            </a:r>
            <a:r>
              <a:rPr lang="it-IT" sz="2800" dirty="0" err="1" smtClean="0"/>
              <a:t>they</a:t>
            </a:r>
            <a:r>
              <a:rPr lang="it-IT" sz="2800" dirty="0" smtClean="0"/>
              <a:t> </a:t>
            </a:r>
            <a:r>
              <a:rPr lang="it-IT" sz="2800" dirty="0" err="1" smtClean="0"/>
              <a:t>would</a:t>
            </a:r>
            <a:r>
              <a:rPr lang="it-IT" sz="2800" dirty="0" smtClean="0"/>
              <a:t> </a:t>
            </a:r>
            <a:r>
              <a:rPr lang="it-IT" sz="2800" dirty="0" err="1" smtClean="0"/>
              <a:t>absorb</a:t>
            </a:r>
            <a:r>
              <a:rPr lang="it-IT" sz="2800" dirty="0" smtClean="0"/>
              <a:t> </a:t>
            </a:r>
            <a:r>
              <a:rPr lang="it-IT" sz="2800" dirty="0" err="1" smtClean="0"/>
              <a:t>this</a:t>
            </a:r>
            <a:r>
              <a:rPr lang="it-IT" sz="2800" dirty="0" smtClean="0"/>
              <a:t> </a:t>
            </a:r>
            <a:r>
              <a:rPr lang="it-IT" sz="2800" dirty="0" err="1" smtClean="0"/>
              <a:t>knowledge</a:t>
            </a:r>
            <a:r>
              <a:rPr lang="it-IT" sz="2800" dirty="0" smtClean="0"/>
              <a:t> and </a:t>
            </a:r>
            <a:r>
              <a:rPr lang="it-IT" sz="2800" dirty="0" err="1" smtClean="0"/>
              <a:t>critically</a:t>
            </a:r>
            <a:r>
              <a:rPr lang="it-IT" sz="2800" dirty="0" smtClean="0"/>
              <a:t> </a:t>
            </a:r>
            <a:r>
              <a:rPr lang="it-IT" sz="2800" dirty="0" err="1" smtClean="0"/>
              <a:t>build</a:t>
            </a:r>
            <a:r>
              <a:rPr lang="it-IT" sz="2800" dirty="0" smtClean="0"/>
              <a:t> </a:t>
            </a:r>
            <a:r>
              <a:rPr lang="it-IT" sz="2800" dirty="0" err="1" smtClean="0"/>
              <a:t>their</a:t>
            </a:r>
            <a:r>
              <a:rPr lang="it-IT" sz="2800" dirty="0" smtClean="0"/>
              <a:t> </a:t>
            </a:r>
            <a:r>
              <a:rPr lang="it-IT" sz="2800" dirty="0" err="1" smtClean="0"/>
              <a:t>own</a:t>
            </a:r>
            <a:r>
              <a:rPr lang="it-IT" sz="2800" dirty="0" smtClean="0"/>
              <a:t> </a:t>
            </a:r>
            <a:r>
              <a:rPr lang="it-IT" sz="2800" dirty="0" err="1" smtClean="0"/>
              <a:t>starting</a:t>
            </a:r>
            <a:r>
              <a:rPr lang="it-IT" sz="2800" dirty="0" smtClean="0"/>
              <a:t> from </a:t>
            </a:r>
            <a:r>
              <a:rPr lang="it-IT" sz="2800" dirty="0" err="1" smtClean="0"/>
              <a:t>this</a:t>
            </a:r>
            <a:r>
              <a:rPr lang="it-IT" sz="2800" dirty="0" smtClean="0"/>
              <a:t> </a:t>
            </a:r>
            <a:r>
              <a:rPr lang="it-IT" sz="2800" dirty="0" err="1" smtClean="0"/>
              <a:t>inherited</a:t>
            </a:r>
            <a:r>
              <a:rPr lang="it-IT" sz="2800" dirty="0" smtClean="0"/>
              <a:t> base;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sz="2800" dirty="0" err="1" smtClean="0"/>
              <a:t>All</a:t>
            </a:r>
            <a:r>
              <a:rPr lang="it-IT" sz="2800" dirty="0" smtClean="0"/>
              <a:t> of </a:t>
            </a:r>
            <a:r>
              <a:rPr lang="it-IT" sz="2800" dirty="0" err="1" smtClean="0"/>
              <a:t>this</a:t>
            </a:r>
            <a:r>
              <a:rPr lang="it-IT" sz="2800" dirty="0" smtClean="0"/>
              <a:t> </a:t>
            </a:r>
            <a:r>
              <a:rPr lang="it-IT" sz="2800" dirty="0" err="1" smtClean="0"/>
              <a:t>is</a:t>
            </a:r>
            <a:r>
              <a:rPr lang="it-IT" sz="2800" dirty="0" smtClean="0"/>
              <a:t> </a:t>
            </a:r>
            <a:r>
              <a:rPr lang="it-IT" sz="2800" dirty="0" err="1" smtClean="0"/>
              <a:t>not</a:t>
            </a:r>
            <a:r>
              <a:rPr lang="it-IT" sz="2800" dirty="0" smtClean="0"/>
              <a:t> </a:t>
            </a:r>
            <a:r>
              <a:rPr lang="it-IT" sz="2800" dirty="0" err="1" smtClean="0"/>
              <a:t>desirable</a:t>
            </a:r>
            <a:r>
              <a:rPr lang="it-IT" sz="2800" dirty="0" smtClean="0"/>
              <a:t>: </a:t>
            </a:r>
            <a:r>
              <a:rPr lang="it-IT" sz="2800" i="1" dirty="0" smtClean="0"/>
              <a:t>“</a:t>
            </a:r>
            <a:r>
              <a:rPr lang="it-IT" sz="2800" i="1" dirty="0" err="1" smtClean="0"/>
              <a:t>It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would</a:t>
            </a:r>
            <a:r>
              <a:rPr lang="it-IT" sz="2800" i="1" dirty="0" smtClean="0"/>
              <a:t> be oppressive </a:t>
            </a:r>
            <a:r>
              <a:rPr lang="it-IT" sz="2800" i="1" dirty="0" err="1" smtClean="0"/>
              <a:t>if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inequalities</a:t>
            </a:r>
            <a:r>
              <a:rPr lang="it-IT" sz="2800" i="1" dirty="0" smtClean="0"/>
              <a:t> of </a:t>
            </a:r>
            <a:r>
              <a:rPr lang="it-IT" sz="2800" i="1" dirty="0" err="1" smtClean="0"/>
              <a:t>understanding</a:t>
            </a:r>
            <a:r>
              <a:rPr lang="it-IT" sz="2800" i="1" dirty="0" smtClean="0"/>
              <a:t> and </a:t>
            </a:r>
            <a:r>
              <a:rPr lang="it-IT" sz="2800" i="1" dirty="0" err="1" smtClean="0"/>
              <a:t>knowledge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were</a:t>
            </a:r>
            <a:r>
              <a:rPr lang="it-IT" sz="2800" i="1" dirty="0" smtClean="0"/>
              <a:t> to pile up over </a:t>
            </a:r>
            <a:r>
              <a:rPr lang="it-IT" sz="2800" i="1" dirty="0" err="1" smtClean="0"/>
              <a:t>generations</a:t>
            </a:r>
            <a:r>
              <a:rPr lang="it-IT" sz="2800" i="1" dirty="0" smtClean="0"/>
              <a:t>. And </a:t>
            </a:r>
            <a:r>
              <a:rPr lang="it-IT" sz="2800" i="1" dirty="0" err="1" smtClean="0"/>
              <a:t>given</a:t>
            </a:r>
            <a:r>
              <a:rPr lang="it-IT" sz="2800" i="1" dirty="0" smtClean="0"/>
              <a:t> the ways in </a:t>
            </a:r>
            <a:r>
              <a:rPr lang="it-IT" sz="2800" i="1" dirty="0" err="1" smtClean="0"/>
              <a:t>which</a:t>
            </a:r>
            <a:r>
              <a:rPr lang="it-IT" sz="2800" i="1" dirty="0" smtClean="0"/>
              <a:t> some </a:t>
            </a:r>
            <a:r>
              <a:rPr lang="it-IT" sz="2800" i="1" dirty="0" err="1" smtClean="0"/>
              <a:t>knowledge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builds</a:t>
            </a:r>
            <a:r>
              <a:rPr lang="it-IT" sz="2800" i="1" dirty="0" smtClean="0"/>
              <a:t> and </a:t>
            </a:r>
            <a:r>
              <a:rPr lang="it-IT" sz="2800" i="1" dirty="0" err="1" smtClean="0"/>
              <a:t>depends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upon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other</a:t>
            </a:r>
            <a:r>
              <a:rPr lang="it-IT" sz="2800" i="1" dirty="0" smtClean="0"/>
              <a:t>, </a:t>
            </a:r>
            <a:r>
              <a:rPr lang="it-IT" sz="2800" i="1" dirty="0" err="1" smtClean="0"/>
              <a:t>it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does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not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make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any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sense</a:t>
            </a:r>
            <a:r>
              <a:rPr lang="it-IT" sz="2800" i="1" dirty="0" smtClean="0"/>
              <a:t> to contemplate a </a:t>
            </a:r>
            <a:r>
              <a:rPr lang="it-IT" sz="2800" i="1" dirty="0" err="1" smtClean="0"/>
              <a:t>system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analogous</a:t>
            </a:r>
            <a:r>
              <a:rPr lang="it-IT" sz="2800" i="1" dirty="0" smtClean="0"/>
              <a:t> to the </a:t>
            </a:r>
            <a:r>
              <a:rPr lang="it-IT" sz="2800" i="1" dirty="0" err="1" smtClean="0"/>
              <a:t>one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we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suggested</a:t>
            </a:r>
            <a:r>
              <a:rPr lang="it-IT" sz="2800" i="1" dirty="0" smtClean="0"/>
              <a:t> for </a:t>
            </a:r>
            <a:r>
              <a:rPr lang="it-IT" sz="2800" i="1" dirty="0" err="1" smtClean="0"/>
              <a:t>material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wealth</a:t>
            </a:r>
            <a:r>
              <a:rPr lang="it-IT" sz="2800" i="1" dirty="0" smtClean="0"/>
              <a:t>.”;</a:t>
            </a:r>
            <a:endParaRPr lang="it-IT" sz="2800" i="1" dirty="0"/>
          </a:p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3818939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9247" y="2564904"/>
            <a:ext cx="7745505" cy="356125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it-IT" sz="2600" dirty="0" err="1" smtClean="0"/>
              <a:t>As</a:t>
            </a:r>
            <a:r>
              <a:rPr lang="it-IT" sz="2600" dirty="0" smtClean="0"/>
              <a:t> </a:t>
            </a:r>
            <a:r>
              <a:rPr lang="it-IT" sz="2600" dirty="0" err="1" smtClean="0"/>
              <a:t>Nozick</a:t>
            </a:r>
            <a:r>
              <a:rPr lang="it-IT" sz="2600" dirty="0" smtClean="0"/>
              <a:t> </a:t>
            </a:r>
            <a:r>
              <a:rPr lang="it-IT" sz="2600" dirty="0" err="1" smtClean="0"/>
              <a:t>points</a:t>
            </a:r>
            <a:r>
              <a:rPr lang="it-IT" sz="2600" dirty="0" smtClean="0"/>
              <a:t> out, </a:t>
            </a:r>
            <a:r>
              <a:rPr lang="it-IT" sz="2600" dirty="0" err="1" smtClean="0"/>
              <a:t>important</a:t>
            </a:r>
            <a:r>
              <a:rPr lang="it-IT" sz="2600" dirty="0" smtClean="0"/>
              <a:t> </a:t>
            </a:r>
            <a:r>
              <a:rPr lang="it-IT" sz="2600" dirty="0" err="1" smtClean="0"/>
              <a:t>values</a:t>
            </a:r>
            <a:r>
              <a:rPr lang="it-IT" sz="2600" dirty="0" smtClean="0"/>
              <a:t> </a:t>
            </a:r>
            <a:r>
              <a:rPr lang="it-IT" sz="2600" dirty="0" err="1" smtClean="0"/>
              <a:t>such</a:t>
            </a:r>
            <a:r>
              <a:rPr lang="it-IT" sz="2600" dirty="0" smtClean="0"/>
              <a:t> </a:t>
            </a:r>
            <a:r>
              <a:rPr lang="it-IT" sz="2600" dirty="0" err="1" smtClean="0"/>
              <a:t>as</a:t>
            </a:r>
            <a:r>
              <a:rPr lang="it-IT" sz="2600" dirty="0" smtClean="0"/>
              <a:t> </a:t>
            </a:r>
            <a:r>
              <a:rPr lang="it-IT" sz="2600" dirty="0" err="1" smtClean="0"/>
              <a:t>knowledge</a:t>
            </a:r>
            <a:r>
              <a:rPr lang="it-IT" sz="2600" dirty="0" smtClean="0"/>
              <a:t>, </a:t>
            </a:r>
            <a:r>
              <a:rPr lang="it-IT" sz="2600" dirty="0" err="1" smtClean="0"/>
              <a:t>curiosity</a:t>
            </a:r>
            <a:r>
              <a:rPr lang="it-IT" sz="2600" dirty="0" smtClean="0"/>
              <a:t> and </a:t>
            </a:r>
            <a:r>
              <a:rPr lang="it-IT" sz="2600" dirty="0" err="1" smtClean="0"/>
              <a:t>passion</a:t>
            </a:r>
            <a:r>
              <a:rPr lang="it-IT" sz="2600" dirty="0" smtClean="0"/>
              <a:t> are </a:t>
            </a:r>
            <a:r>
              <a:rPr lang="it-IT" sz="2600" dirty="0" err="1" smtClean="0"/>
              <a:t>worth</a:t>
            </a:r>
            <a:r>
              <a:rPr lang="it-IT" sz="2600" dirty="0" smtClean="0"/>
              <a:t> </a:t>
            </a:r>
            <a:r>
              <a:rPr lang="it-IT" sz="2600" dirty="0" err="1" smtClean="0"/>
              <a:t>passing</a:t>
            </a:r>
            <a:r>
              <a:rPr lang="it-IT" sz="2600" dirty="0" smtClean="0"/>
              <a:t> on </a:t>
            </a:r>
            <a:r>
              <a:rPr lang="it-IT" sz="2600" dirty="0" err="1" smtClean="0"/>
              <a:t>not</a:t>
            </a:r>
            <a:r>
              <a:rPr lang="it-IT" sz="2600" dirty="0" smtClean="0"/>
              <a:t> </a:t>
            </a:r>
            <a:r>
              <a:rPr lang="it-IT" sz="2600" dirty="0" err="1" smtClean="0"/>
              <a:t>only</a:t>
            </a:r>
            <a:r>
              <a:rPr lang="it-IT" sz="2600" dirty="0" smtClean="0"/>
              <a:t> to </a:t>
            </a:r>
            <a:r>
              <a:rPr lang="it-IT" sz="2600" dirty="0" err="1" smtClean="0"/>
              <a:t>our</a:t>
            </a:r>
            <a:r>
              <a:rPr lang="it-IT" sz="2600" dirty="0" smtClean="0"/>
              <a:t> </a:t>
            </a:r>
            <a:r>
              <a:rPr lang="it-IT" sz="2600" dirty="0" err="1" smtClean="0"/>
              <a:t>children</a:t>
            </a:r>
            <a:r>
              <a:rPr lang="it-IT" sz="2600" dirty="0" smtClean="0"/>
              <a:t>. </a:t>
            </a:r>
            <a:r>
              <a:rPr lang="it-IT" sz="2600" dirty="0" err="1" smtClean="0"/>
              <a:t>As</a:t>
            </a:r>
            <a:r>
              <a:rPr lang="it-IT" sz="2600" dirty="0" smtClean="0"/>
              <a:t> </a:t>
            </a:r>
            <a:r>
              <a:rPr lang="it-IT" sz="2600" dirty="0" err="1" smtClean="0"/>
              <a:t>parents</a:t>
            </a:r>
            <a:r>
              <a:rPr lang="it-IT" sz="2600" dirty="0" smtClean="0"/>
              <a:t>, </a:t>
            </a:r>
            <a:r>
              <a:rPr lang="it-IT" sz="2600" dirty="0" err="1"/>
              <a:t>w</a:t>
            </a:r>
            <a:r>
              <a:rPr lang="it-IT" sz="2600" dirty="0" err="1" smtClean="0"/>
              <a:t>hat</a:t>
            </a:r>
            <a:r>
              <a:rPr lang="it-IT" sz="2600" dirty="0" smtClean="0"/>
              <a:t> </a:t>
            </a:r>
            <a:r>
              <a:rPr lang="it-IT" sz="2600" dirty="0" err="1" smtClean="0"/>
              <a:t>we</a:t>
            </a:r>
            <a:r>
              <a:rPr lang="it-IT" sz="2600" dirty="0" smtClean="0"/>
              <a:t> can transfer </a:t>
            </a:r>
            <a:r>
              <a:rPr lang="it-IT" sz="2600" dirty="0" err="1" smtClean="0"/>
              <a:t>directly</a:t>
            </a:r>
            <a:r>
              <a:rPr lang="it-IT" sz="2600" dirty="0" smtClean="0"/>
              <a:t> to </a:t>
            </a:r>
            <a:r>
              <a:rPr lang="it-IT" sz="2600" dirty="0" err="1" smtClean="0"/>
              <a:t>our</a:t>
            </a:r>
            <a:r>
              <a:rPr lang="it-IT" sz="2600" dirty="0" smtClean="0"/>
              <a:t> </a:t>
            </a:r>
            <a:r>
              <a:rPr lang="it-IT" sz="2600" dirty="0" err="1" smtClean="0"/>
              <a:t>children</a:t>
            </a:r>
            <a:r>
              <a:rPr lang="it-IT" sz="2600" dirty="0" smtClean="0"/>
              <a:t> </a:t>
            </a:r>
            <a:r>
              <a:rPr lang="it-IT" sz="2600" dirty="0" err="1" smtClean="0"/>
              <a:t>is</a:t>
            </a:r>
            <a:r>
              <a:rPr lang="it-IT" sz="2600" dirty="0" smtClean="0"/>
              <a:t> </a:t>
            </a:r>
            <a:r>
              <a:rPr lang="it-IT" sz="2600" dirty="0" err="1" smtClean="0"/>
              <a:t>instead</a:t>
            </a:r>
            <a:r>
              <a:rPr lang="it-IT" sz="2600" dirty="0" smtClean="0"/>
              <a:t> a model and the </a:t>
            </a:r>
            <a:r>
              <a:rPr lang="it-IT" sz="2600" dirty="0" err="1" smtClean="0"/>
              <a:t>ability</a:t>
            </a:r>
            <a:r>
              <a:rPr lang="it-IT" sz="2600" dirty="0" smtClean="0"/>
              <a:t> to </a:t>
            </a:r>
            <a:r>
              <a:rPr lang="it-IT" sz="2600" dirty="0" err="1" smtClean="0"/>
              <a:t>choose</a:t>
            </a:r>
            <a:r>
              <a:rPr lang="it-IT" sz="2600" dirty="0" smtClean="0"/>
              <a:t>.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i="1" dirty="0" err="1" smtClean="0"/>
              <a:t>Conclusions</a:t>
            </a:r>
            <a:endParaRPr lang="it-IT" sz="4400" i="1" dirty="0"/>
          </a:p>
        </p:txBody>
      </p:sp>
    </p:spTree>
    <p:extLst>
      <p:ext uri="{BB962C8B-B14F-4D97-AF65-F5344CB8AC3E}">
        <p14:creationId xmlns="" xmlns:p14="http://schemas.microsoft.com/office/powerpoint/2010/main" val="2928804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pertina">
  <a:themeElements>
    <a:clrScheme name="Copertin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opertin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pertin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311</TotalTime>
  <Words>819</Words>
  <Application>Microsoft Office PowerPoint</Application>
  <PresentationFormat>Presentazione su schermo (4:3)</PresentationFormat>
  <Paragraphs>53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Copertina</vt:lpstr>
      <vt:lpstr>Lez. 30</vt:lpstr>
      <vt:lpstr>Parents &amp; Children</vt:lpstr>
      <vt:lpstr>“Having children and raising them gives one’s life substance”</vt:lpstr>
      <vt:lpstr>“Children form part of a wider identity you have”</vt:lpstr>
      <vt:lpstr>“Being a parent helps one become a better child”</vt:lpstr>
      <vt:lpstr>Diapositiva 6</vt:lpstr>
      <vt:lpstr>“Bequeathing something to others is an expression of caring about them”</vt:lpstr>
      <vt:lpstr>Diapositiva 8</vt:lpstr>
      <vt:lpstr>A possible solution to the problem of inequalities</vt:lpstr>
      <vt:lpstr>The other inheritance</vt:lpstr>
      <vt:lpstr>The pill</vt:lpstr>
      <vt:lpstr>Diapositiva 12</vt:lpstr>
      <vt:lpstr>Conclusions</vt:lpstr>
    </vt:vector>
  </TitlesOfParts>
  <Company>MTM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Parents &amp; Children</dc:title>
  <dc:creator>francesco</dc:creator>
  <cp:lastModifiedBy>Francesco Orilia</cp:lastModifiedBy>
  <cp:revision>35</cp:revision>
  <dcterms:created xsi:type="dcterms:W3CDTF">2014-04-22T14:28:12Z</dcterms:created>
  <dcterms:modified xsi:type="dcterms:W3CDTF">2014-05-01T10:38:36Z</dcterms:modified>
</cp:coreProperties>
</file>