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9" r:id="rId3"/>
    <p:sldId id="261" r:id="rId4"/>
    <p:sldId id="266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6B1846-E733-46FB-9657-631C9F146B71}" type="datetimeFigureOut">
              <a:rPr lang="it-IT" smtClean="0"/>
              <a:pPr/>
              <a:t>02/03/2014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0C7BEF-748C-4905-847B-58A28F9EB3E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FB0B0-583B-457E-BC82-A4DA4C65EC00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0C7BEF-748C-4905-847B-58A28F9EB3E7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0C7BEF-748C-4905-847B-58A28F9EB3E7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0C7BEF-748C-4905-847B-58A28F9EB3E7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0C7BEF-748C-4905-847B-58A28F9EB3E7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0C7BEF-748C-4905-847B-58A28F9EB3E7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0C7BEF-748C-4905-847B-58A28F9EB3E7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0DF-F8AF-4A7A-96D9-E0403B8C91B4}" type="datetimeFigureOut">
              <a:rPr lang="it-IT" smtClean="0"/>
              <a:pPr/>
              <a:t>02/03/2014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9C3DE-06F4-40AE-A400-4BE051C1517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0DF-F8AF-4A7A-96D9-E0403B8C91B4}" type="datetimeFigureOut">
              <a:rPr lang="it-IT" smtClean="0"/>
              <a:pPr/>
              <a:t>02/03/2014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9C3DE-06F4-40AE-A400-4BE051C1517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0DF-F8AF-4A7A-96D9-E0403B8C91B4}" type="datetimeFigureOut">
              <a:rPr lang="it-IT" smtClean="0"/>
              <a:pPr/>
              <a:t>02/03/2014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9C3DE-06F4-40AE-A400-4BE051C1517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0DF-F8AF-4A7A-96D9-E0403B8C91B4}" type="datetimeFigureOut">
              <a:rPr lang="it-IT" smtClean="0"/>
              <a:pPr/>
              <a:t>02/03/2014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9C3DE-06F4-40AE-A400-4BE051C1517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0DF-F8AF-4A7A-96D9-E0403B8C91B4}" type="datetimeFigureOut">
              <a:rPr lang="it-IT" smtClean="0"/>
              <a:pPr/>
              <a:t>02/03/2014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9C3DE-06F4-40AE-A400-4BE051C1517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0DF-F8AF-4A7A-96D9-E0403B8C91B4}" type="datetimeFigureOut">
              <a:rPr lang="it-IT" smtClean="0"/>
              <a:pPr/>
              <a:t>02/03/2014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9C3DE-06F4-40AE-A400-4BE051C1517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0DF-F8AF-4A7A-96D9-E0403B8C91B4}" type="datetimeFigureOut">
              <a:rPr lang="it-IT" smtClean="0"/>
              <a:pPr/>
              <a:t>02/03/2014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9C3DE-06F4-40AE-A400-4BE051C1517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0DF-F8AF-4A7A-96D9-E0403B8C91B4}" type="datetimeFigureOut">
              <a:rPr lang="it-IT" smtClean="0"/>
              <a:pPr/>
              <a:t>02/03/2014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9C3DE-06F4-40AE-A400-4BE051C1517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0DF-F8AF-4A7A-96D9-E0403B8C91B4}" type="datetimeFigureOut">
              <a:rPr lang="it-IT" smtClean="0"/>
              <a:pPr/>
              <a:t>02/03/2014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9C3DE-06F4-40AE-A400-4BE051C1517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0DF-F8AF-4A7A-96D9-E0403B8C91B4}" type="datetimeFigureOut">
              <a:rPr lang="it-IT" smtClean="0"/>
              <a:pPr/>
              <a:t>02/03/2014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9C3DE-06F4-40AE-A400-4BE051C1517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0DF-F8AF-4A7A-96D9-E0403B8C91B4}" type="datetimeFigureOut">
              <a:rPr lang="it-IT" smtClean="0"/>
              <a:pPr/>
              <a:t>02/03/2014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9C3DE-06F4-40AE-A400-4BE051C1517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2C0DF-F8AF-4A7A-96D9-E0403B8C91B4}" type="datetimeFigureOut">
              <a:rPr lang="it-IT" smtClean="0"/>
              <a:pPr/>
              <a:t>02/03/2014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9C3DE-06F4-40AE-A400-4BE051C1517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Testi in inglese</a:t>
            </a:r>
            <a:br>
              <a:rPr lang="it-IT" dirty="0" smtClean="0"/>
            </a:br>
            <a:r>
              <a:rPr lang="it-IT" dirty="0" smtClean="0"/>
              <a:t>13-14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err="1" smtClean="0"/>
              <a:t>Lez</a:t>
            </a:r>
            <a:r>
              <a:rPr lang="it-IT" dirty="0" smtClean="0"/>
              <a:t>. 6 su </a:t>
            </a:r>
            <a:r>
              <a:rPr lang="it-IT" dirty="0" err="1" smtClean="0"/>
              <a:t>Lowe</a:t>
            </a:r>
            <a:r>
              <a:rPr lang="it-IT" dirty="0" smtClean="0"/>
              <a:t> and free </a:t>
            </a:r>
            <a:r>
              <a:rPr lang="it-IT" dirty="0" err="1" smtClean="0"/>
              <a:t>will</a:t>
            </a:r>
            <a:endParaRPr lang="it-IT" dirty="0" smtClean="0"/>
          </a:p>
          <a:p>
            <a:r>
              <a:rPr lang="it-IT" dirty="0" smtClean="0"/>
              <a:t>25 Feb. 2014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The </a:t>
            </a:r>
            <a:r>
              <a:rPr lang="it-IT" dirty="0" err="1" smtClean="0"/>
              <a:t>libertarian</a:t>
            </a:r>
            <a:r>
              <a:rPr lang="it-IT" dirty="0" smtClean="0"/>
              <a:t>'s dilemma (da </a:t>
            </a:r>
            <a:r>
              <a:rPr lang="it-IT" i="1" dirty="0" smtClean="0"/>
              <a:t>Personal </a:t>
            </a:r>
            <a:r>
              <a:rPr lang="it-IT" i="1" dirty="0" err="1" smtClean="0"/>
              <a:t>Agency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problem may be posed in the form of a dilemma.</a:t>
            </a:r>
          </a:p>
          <a:p>
            <a:r>
              <a:rPr lang="en-US" dirty="0"/>
              <a:t>All of our actions, including our supposedly free ones, are (it may be </a:t>
            </a:r>
            <a:r>
              <a:rPr lang="en-US" dirty="0" smtClean="0"/>
              <a:t>said) just </a:t>
            </a:r>
            <a:r>
              <a:rPr lang="en-US" i="1" dirty="0"/>
              <a:t>events, and all events are either causally determined by prior events </a:t>
            </a:r>
            <a:r>
              <a:rPr lang="en-US" i="1" dirty="0" smtClean="0"/>
              <a:t>or </a:t>
            </a:r>
            <a:r>
              <a:rPr lang="en-US" dirty="0" smtClean="0"/>
              <a:t>else </a:t>
            </a:r>
            <a:r>
              <a:rPr lang="en-US" dirty="0"/>
              <a:t>are chance occurrences (though their chances may be fixed by </a:t>
            </a:r>
            <a:r>
              <a:rPr lang="en-US" dirty="0" smtClean="0"/>
              <a:t>prior events</a:t>
            </a:r>
            <a:r>
              <a:rPr lang="en-US" dirty="0"/>
              <a:t>). Either way, there is no room for the notion that </a:t>
            </a:r>
            <a:r>
              <a:rPr lang="en-US" i="1" dirty="0"/>
              <a:t>we are the </a:t>
            </a:r>
            <a:r>
              <a:rPr lang="en-US" i="1" dirty="0" smtClean="0"/>
              <a:t>authors </a:t>
            </a:r>
            <a:r>
              <a:rPr lang="en-US" dirty="0" smtClean="0"/>
              <a:t>of </a:t>
            </a:r>
            <a:r>
              <a:rPr lang="en-US" dirty="0"/>
              <a:t>our actions in any sense that would suit the libertarian</a:t>
            </a:r>
            <a:r>
              <a:rPr lang="en-US" dirty="0" smtClean="0"/>
              <a:t>. (p. 160).</a:t>
            </a:r>
          </a:p>
          <a:p>
            <a:r>
              <a:rPr lang="en-US" dirty="0" err="1" smtClean="0"/>
              <a:t>Alternativa</a:t>
            </a:r>
            <a:r>
              <a:rPr lang="en-US" dirty="0" smtClean="0"/>
              <a:t> </a:t>
            </a:r>
            <a:r>
              <a:rPr lang="en-US" dirty="0" err="1" smtClean="0"/>
              <a:t>respinta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Lowe: </a:t>
            </a:r>
            <a:r>
              <a:rPr lang="en-US" dirty="0" err="1" smtClean="0"/>
              <a:t>compatibilismo</a:t>
            </a:r>
            <a:r>
              <a:rPr lang="en-US" dirty="0" smtClean="0"/>
              <a:t>, </a:t>
            </a:r>
            <a:r>
              <a:rPr lang="en-US" dirty="0" err="1" smtClean="0"/>
              <a:t>fisicalismo</a:t>
            </a:r>
            <a:r>
              <a:rPr lang="en-US" dirty="0" smtClean="0"/>
              <a:t>, le </a:t>
            </a:r>
            <a:r>
              <a:rPr lang="en-US" dirty="0" err="1" smtClean="0"/>
              <a:t>ragioni</a:t>
            </a:r>
            <a:r>
              <a:rPr lang="en-US" dirty="0" smtClean="0"/>
              <a:t> </a:t>
            </a:r>
            <a:r>
              <a:rPr lang="en-US" dirty="0" err="1" smtClean="0"/>
              <a:t>sono</a:t>
            </a:r>
            <a:r>
              <a:rPr lang="en-US" dirty="0" smtClean="0"/>
              <a:t> cause</a:t>
            </a:r>
          </a:p>
          <a:p>
            <a:r>
              <a:rPr lang="en-US" dirty="0" smtClean="0"/>
              <a:t>Lowe </a:t>
            </a:r>
            <a:r>
              <a:rPr lang="en-US" dirty="0" err="1" smtClean="0"/>
              <a:t>vuole</a:t>
            </a:r>
            <a:r>
              <a:rPr lang="en-US" dirty="0" smtClean="0"/>
              <a:t> </a:t>
            </a:r>
            <a:r>
              <a:rPr lang="en-US" dirty="0" err="1" smtClean="0"/>
              <a:t>uscire</a:t>
            </a:r>
            <a:r>
              <a:rPr lang="en-US" dirty="0" smtClean="0"/>
              <a:t> </a:t>
            </a:r>
            <a:r>
              <a:rPr lang="en-US" dirty="0" err="1" smtClean="0"/>
              <a:t>dal</a:t>
            </a:r>
            <a:r>
              <a:rPr lang="en-US" dirty="0" smtClean="0"/>
              <a:t> dilemma </a:t>
            </a:r>
            <a:r>
              <a:rPr lang="en-US" dirty="0" err="1" smtClean="0"/>
              <a:t>riscattando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libertarianismo</a:t>
            </a:r>
            <a:endParaRPr lang="en-US" dirty="0" smtClean="0"/>
          </a:p>
          <a:p>
            <a:r>
              <a:rPr lang="en-US" dirty="0" smtClean="0"/>
              <a:t>(Lo </a:t>
            </a:r>
            <a:r>
              <a:rPr lang="en-US" dirty="0" err="1" smtClean="0"/>
              <a:t>strumento</a:t>
            </a:r>
            <a:r>
              <a:rPr lang="en-US" dirty="0" smtClean="0"/>
              <a:t>: </a:t>
            </a:r>
            <a:r>
              <a:rPr lang="en-US" dirty="0" err="1" smtClean="0"/>
              <a:t>riduzione</a:t>
            </a:r>
            <a:r>
              <a:rPr lang="en-US" dirty="0" smtClean="0"/>
              <a:t> di event causation a substance causation (p. 162); ma è </a:t>
            </a:r>
            <a:r>
              <a:rPr lang="en-US" dirty="0" err="1" smtClean="0"/>
              <a:t>veramente</a:t>
            </a:r>
            <a:r>
              <a:rPr lang="en-US" dirty="0" smtClean="0"/>
              <a:t> </a:t>
            </a:r>
            <a:r>
              <a:rPr lang="en-US" dirty="0" err="1" smtClean="0"/>
              <a:t>questa</a:t>
            </a:r>
            <a:r>
              <a:rPr lang="en-US" dirty="0" smtClean="0"/>
              <a:t> la </a:t>
            </a:r>
            <a:r>
              <a:rPr lang="en-US" dirty="0" err="1" smtClean="0"/>
              <a:t>chiave</a:t>
            </a:r>
            <a:r>
              <a:rPr lang="en-US" smtClean="0"/>
              <a:t>?)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Lowe</a:t>
            </a:r>
            <a:r>
              <a:rPr lang="it-IT" dirty="0" smtClean="0"/>
              <a:t> in </a:t>
            </a:r>
            <a:r>
              <a:rPr lang="it-IT" i="1" dirty="0" smtClean="0"/>
              <a:t>Personal </a:t>
            </a:r>
            <a:r>
              <a:rPr lang="it-IT" i="1" dirty="0" err="1" smtClean="0"/>
              <a:t>Agency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dirty="0" smtClean="0"/>
              <a:t>Free </a:t>
            </a:r>
            <a:r>
              <a:rPr lang="it-IT" dirty="0" err="1" smtClean="0"/>
              <a:t>will</a:t>
            </a:r>
            <a:r>
              <a:rPr lang="it-IT" dirty="0" smtClean="0"/>
              <a:t> </a:t>
            </a:r>
            <a:r>
              <a:rPr lang="it-IT" dirty="0" err="1" smtClean="0"/>
              <a:t>consists</a:t>
            </a:r>
            <a:r>
              <a:rPr lang="it-IT" dirty="0" smtClean="0"/>
              <a:t> in </a:t>
            </a:r>
            <a:r>
              <a:rPr lang="it-IT" dirty="0" err="1" smtClean="0"/>
              <a:t>acting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a </a:t>
            </a:r>
            <a:r>
              <a:rPr lang="it-IT" dirty="0" err="1" smtClean="0"/>
              <a:t>reason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 a </a:t>
            </a:r>
            <a:r>
              <a:rPr lang="it-IT" dirty="0" err="1" smtClean="0"/>
              <a:t>reason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(I </a:t>
            </a:r>
            <a:r>
              <a:rPr lang="it-IT" dirty="0" err="1" smtClean="0"/>
              <a:t>would</a:t>
            </a:r>
            <a:r>
              <a:rPr lang="it-IT" dirty="0" smtClean="0"/>
              <a:t> </a:t>
            </a:r>
            <a:r>
              <a:rPr lang="it-IT" dirty="0" err="1" smtClean="0"/>
              <a:t>say</a:t>
            </a:r>
            <a:r>
              <a:rPr lang="it-IT" dirty="0" smtClean="0"/>
              <a:t>) </a:t>
            </a:r>
            <a:r>
              <a:rPr lang="it-IT" dirty="0" err="1" smtClean="0"/>
              <a:t>proposition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the </a:t>
            </a:r>
            <a:r>
              <a:rPr lang="it-IT" dirty="0" err="1" smtClean="0"/>
              <a:t>agent</a:t>
            </a:r>
            <a:r>
              <a:rPr lang="it-IT" dirty="0" smtClean="0"/>
              <a:t> </a:t>
            </a:r>
            <a:r>
              <a:rPr lang="it-IT" dirty="0" err="1" smtClean="0"/>
              <a:t>believes</a:t>
            </a:r>
            <a:r>
              <a:rPr lang="it-IT" dirty="0" smtClean="0"/>
              <a:t> and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aware</a:t>
            </a:r>
            <a:r>
              <a:rPr lang="it-IT" dirty="0" smtClean="0"/>
              <a:t> of [</a:t>
            </a:r>
            <a:r>
              <a:rPr lang="it-IT" dirty="0" err="1" smtClean="0"/>
              <a:t>Lowe</a:t>
            </a:r>
            <a:r>
              <a:rPr lang="it-IT" dirty="0" smtClean="0"/>
              <a:t>: " </a:t>
            </a:r>
            <a:r>
              <a:rPr lang="it-IT" dirty="0" err="1" smtClean="0"/>
              <a:t>SoA</a:t>
            </a:r>
            <a:r>
              <a:rPr lang="it-IT" dirty="0" smtClean="0"/>
              <a:t>",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see</a:t>
            </a:r>
            <a:r>
              <a:rPr lang="it-IT" dirty="0" smtClean="0"/>
              <a:t> n. 7, p. 184, </a:t>
            </a:r>
            <a:r>
              <a:rPr lang="it-IT" dirty="0" err="1" smtClean="0"/>
              <a:t>which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("</a:t>
            </a:r>
            <a:r>
              <a:rPr lang="it-IT" dirty="0" err="1" smtClean="0"/>
              <a:t>fact</a:t>
            </a:r>
            <a:r>
              <a:rPr lang="it-IT" dirty="0" smtClean="0"/>
              <a:t>") or </a:t>
            </a:r>
            <a:r>
              <a:rPr lang="it-IT" dirty="0" err="1" smtClean="0"/>
              <a:t>may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obtain</a:t>
            </a:r>
            <a:r>
              <a:rPr lang="it-IT" dirty="0" smtClean="0"/>
              <a:t>)]</a:t>
            </a:r>
          </a:p>
          <a:p>
            <a:pPr>
              <a:buNone/>
            </a:pPr>
            <a:r>
              <a:rPr lang="it-IT" dirty="0" smtClean="0"/>
              <a:t>The </a:t>
            </a:r>
            <a:r>
              <a:rPr lang="it-IT" dirty="0" err="1" smtClean="0"/>
              <a:t>agent</a:t>
            </a:r>
            <a:r>
              <a:rPr lang="it-IT" dirty="0" smtClean="0"/>
              <a:t> in </a:t>
            </a:r>
            <a:r>
              <a:rPr lang="it-IT" dirty="0" err="1" smtClean="0"/>
              <a:t>deliberation</a:t>
            </a:r>
            <a:r>
              <a:rPr lang="it-IT" dirty="0" smtClean="0"/>
              <a:t> </a:t>
            </a:r>
            <a:r>
              <a:rPr lang="it-IT" dirty="0" err="1" smtClean="0"/>
              <a:t>typically</a:t>
            </a:r>
            <a:r>
              <a:rPr lang="it-IT" dirty="0" smtClean="0"/>
              <a:t> </a:t>
            </a:r>
            <a:r>
              <a:rPr lang="it-IT" dirty="0" err="1" smtClean="0"/>
              <a:t>weighs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against</a:t>
            </a:r>
            <a:r>
              <a:rPr lang="it-IT" dirty="0" smtClean="0"/>
              <a:t>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reasons</a:t>
            </a:r>
            <a:r>
              <a:rPr lang="it-IT" dirty="0" smtClean="0"/>
              <a:t> and </a:t>
            </a:r>
            <a:r>
              <a:rPr lang="it-IT" i="1" dirty="0" err="1" smtClean="0"/>
              <a:t>chooses</a:t>
            </a:r>
            <a:r>
              <a:rPr lang="it-IT" i="1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a </a:t>
            </a:r>
            <a:r>
              <a:rPr lang="it-IT" dirty="0" err="1" smtClean="0"/>
              <a:t>mental</a:t>
            </a:r>
            <a:r>
              <a:rPr lang="it-IT" dirty="0" smtClean="0"/>
              <a:t> </a:t>
            </a:r>
            <a:r>
              <a:rPr lang="it-IT" dirty="0" err="1" smtClean="0"/>
              <a:t>act</a:t>
            </a:r>
            <a:r>
              <a:rPr lang="it-IT" dirty="0" smtClean="0"/>
              <a:t> of free </a:t>
            </a:r>
            <a:r>
              <a:rPr lang="it-IT" i="1" dirty="0" err="1" smtClean="0"/>
              <a:t>choice</a:t>
            </a:r>
            <a:r>
              <a:rPr lang="it-IT" i="1" dirty="0" smtClean="0"/>
              <a:t> </a:t>
            </a:r>
            <a:r>
              <a:rPr lang="it-IT" dirty="0" smtClean="0"/>
              <a:t>(a </a:t>
            </a:r>
            <a:r>
              <a:rPr lang="it-IT" dirty="0" err="1" smtClean="0"/>
              <a:t>volition</a:t>
            </a:r>
            <a:r>
              <a:rPr lang="it-IT" dirty="0" smtClean="0"/>
              <a:t>)</a:t>
            </a:r>
          </a:p>
          <a:p>
            <a:pPr>
              <a:buNone/>
            </a:pPr>
            <a:r>
              <a:rPr lang="it-IT" dirty="0" smtClean="0"/>
              <a:t>The </a:t>
            </a:r>
            <a:r>
              <a:rPr lang="it-IT" dirty="0" err="1" smtClean="0"/>
              <a:t>volition</a:t>
            </a:r>
            <a:r>
              <a:rPr lang="it-IT" dirty="0" smtClean="0"/>
              <a:t> </a:t>
            </a:r>
            <a:r>
              <a:rPr lang="it-IT" dirty="0" err="1" smtClean="0"/>
              <a:t>typically</a:t>
            </a:r>
            <a:r>
              <a:rPr lang="it-IT" dirty="0" smtClean="0"/>
              <a:t> </a:t>
            </a:r>
            <a:r>
              <a:rPr lang="it-IT" dirty="0" err="1" smtClean="0"/>
              <a:t>causes</a:t>
            </a:r>
            <a:r>
              <a:rPr lang="it-IT" dirty="0" smtClean="0"/>
              <a:t> a </a:t>
            </a:r>
            <a:r>
              <a:rPr lang="it-IT" dirty="0" err="1" smtClean="0"/>
              <a:t>physical</a:t>
            </a:r>
            <a:r>
              <a:rPr lang="it-IT" dirty="0" smtClean="0"/>
              <a:t> (</a:t>
            </a:r>
            <a:r>
              <a:rPr lang="it-IT" dirty="0" err="1" smtClean="0"/>
              <a:t>bodily</a:t>
            </a:r>
            <a:r>
              <a:rPr lang="it-IT" dirty="0" smtClean="0"/>
              <a:t>) </a:t>
            </a:r>
            <a:r>
              <a:rPr lang="it-IT" dirty="0" err="1" smtClean="0"/>
              <a:t>event</a:t>
            </a:r>
            <a:r>
              <a:rPr lang="it-IT" dirty="0" smtClean="0"/>
              <a:t> (</a:t>
            </a:r>
            <a:r>
              <a:rPr lang="it-IT" dirty="0" err="1" smtClean="0"/>
              <a:t>downward</a:t>
            </a:r>
            <a:r>
              <a:rPr lang="it-IT" dirty="0" smtClean="0"/>
              <a:t> </a:t>
            </a:r>
            <a:r>
              <a:rPr lang="it-IT" dirty="0" err="1" smtClean="0"/>
              <a:t>causation</a:t>
            </a:r>
            <a:r>
              <a:rPr lang="it-IT" dirty="0" smtClean="0"/>
              <a:t>, </a:t>
            </a:r>
            <a:r>
              <a:rPr lang="it-IT" dirty="0" err="1" smtClean="0"/>
              <a:t>denial</a:t>
            </a:r>
            <a:r>
              <a:rPr lang="it-IT" dirty="0" smtClean="0"/>
              <a:t> of </a:t>
            </a:r>
            <a:r>
              <a:rPr lang="it-IT" dirty="0" err="1" smtClean="0"/>
              <a:t>physical</a:t>
            </a:r>
            <a:r>
              <a:rPr lang="it-IT" dirty="0" smtClean="0"/>
              <a:t> </a:t>
            </a:r>
            <a:r>
              <a:rPr lang="it-IT" dirty="0" err="1" smtClean="0"/>
              <a:t>closure</a:t>
            </a:r>
            <a:r>
              <a:rPr lang="it-IT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 smtClean="0"/>
              <a:t>The </a:t>
            </a:r>
            <a:r>
              <a:rPr lang="it-IT" dirty="0" err="1" smtClean="0"/>
              <a:t>volition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UNCAUSED (</a:t>
            </a:r>
            <a:r>
              <a:rPr lang="it-IT" dirty="0" err="1" smtClean="0"/>
              <a:t>spontaneous</a:t>
            </a:r>
            <a:r>
              <a:rPr lang="it-IT" dirty="0" smtClean="0"/>
              <a:t>),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irrational</a:t>
            </a:r>
            <a:r>
              <a:rPr lang="it-IT" dirty="0" smtClean="0"/>
              <a:t> or pure chance, </a:t>
            </a:r>
            <a:r>
              <a:rPr lang="it-IT" dirty="0" err="1" smtClean="0"/>
              <a:t>because</a:t>
            </a:r>
            <a:r>
              <a:rPr lang="it-IT" dirty="0" smtClean="0"/>
              <a:t> </a:t>
            </a:r>
            <a:r>
              <a:rPr lang="it-IT" dirty="0" err="1" smtClean="0"/>
              <a:t>based</a:t>
            </a:r>
            <a:r>
              <a:rPr lang="it-IT" dirty="0" smtClean="0"/>
              <a:t> on </a:t>
            </a:r>
            <a:r>
              <a:rPr lang="it-IT" dirty="0" err="1" smtClean="0"/>
              <a:t>reasons</a:t>
            </a:r>
            <a:r>
              <a:rPr lang="it-IT" dirty="0" smtClean="0"/>
              <a:t> (</a:t>
            </a:r>
            <a:r>
              <a:rPr lang="it-IT" dirty="0" err="1" smtClean="0"/>
              <a:t>which</a:t>
            </a:r>
            <a:r>
              <a:rPr lang="it-IT" dirty="0" smtClean="0"/>
              <a:t> are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causes</a:t>
            </a:r>
            <a:r>
              <a:rPr lang="it-IT" dirty="0" smtClean="0"/>
              <a:t>)</a:t>
            </a:r>
          </a:p>
          <a:p>
            <a:pPr>
              <a:buNone/>
            </a:pPr>
            <a:r>
              <a:rPr lang="it-IT" dirty="0" err="1" smtClean="0"/>
              <a:t>Reasons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contents</a:t>
            </a:r>
            <a:r>
              <a:rPr lang="it-IT" dirty="0" smtClean="0"/>
              <a:t> or </a:t>
            </a:r>
            <a:r>
              <a:rPr lang="it-IT" dirty="0" err="1" smtClean="0"/>
              <a:t>beliefs</a:t>
            </a:r>
            <a:r>
              <a:rPr lang="it-IT" dirty="0" smtClean="0"/>
              <a:t> or </a:t>
            </a:r>
            <a:r>
              <a:rPr lang="it-IT" dirty="0" err="1" smtClean="0"/>
              <a:t>contents</a:t>
            </a:r>
            <a:r>
              <a:rPr lang="it-IT" dirty="0" smtClean="0"/>
              <a:t> of </a:t>
            </a:r>
            <a:r>
              <a:rPr lang="it-IT" dirty="0" err="1" smtClean="0"/>
              <a:t>desire</a:t>
            </a:r>
            <a:r>
              <a:rPr lang="it-IT" dirty="0" smtClean="0"/>
              <a:t> (PA, p. 186)</a:t>
            </a:r>
          </a:p>
          <a:p>
            <a:pPr>
              <a:buNone/>
            </a:pPr>
            <a:r>
              <a:rPr lang="it-IT" dirty="0" smtClean="0"/>
              <a:t>A </a:t>
            </a:r>
            <a:r>
              <a:rPr lang="it-IT" dirty="0" err="1" smtClean="0"/>
              <a:t>volition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caused</a:t>
            </a:r>
            <a:r>
              <a:rPr lang="it-IT" dirty="0" smtClean="0"/>
              <a:t> (and </a:t>
            </a:r>
            <a:r>
              <a:rPr lang="it-IT" dirty="0" err="1" smtClean="0"/>
              <a:t>thus</a:t>
            </a:r>
            <a:r>
              <a:rPr lang="it-IT" dirty="0" smtClean="0"/>
              <a:t> </a:t>
            </a:r>
            <a:r>
              <a:rPr lang="it-IT" dirty="0" err="1" smtClean="0"/>
              <a:t>compelled</a:t>
            </a:r>
            <a:r>
              <a:rPr lang="it-IT" dirty="0" smtClean="0"/>
              <a:t>)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belief</a:t>
            </a:r>
            <a:r>
              <a:rPr lang="it-IT" dirty="0" smtClean="0"/>
              <a:t> and </a:t>
            </a:r>
            <a:r>
              <a:rPr lang="it-IT" dirty="0" err="1" smtClean="0"/>
              <a:t>desire</a:t>
            </a:r>
            <a:r>
              <a:rPr lang="it-IT" dirty="0" smtClean="0"/>
              <a:t> STATES </a:t>
            </a:r>
            <a:r>
              <a:rPr lang="it-IT" dirty="0" err="1" smtClean="0"/>
              <a:t>is</a:t>
            </a:r>
            <a:r>
              <a:rPr lang="it-IT" dirty="0" smtClean="0"/>
              <a:t> NOT free (pp. 180-181)</a:t>
            </a:r>
          </a:p>
          <a:p>
            <a:pPr>
              <a:buNone/>
            </a:pPr>
            <a:r>
              <a:rPr lang="it-IT" dirty="0" err="1" smtClean="0">
                <a:solidFill>
                  <a:srgbClr val="FF0000"/>
                </a:solidFill>
              </a:rPr>
              <a:t>Role</a:t>
            </a:r>
            <a:r>
              <a:rPr lang="it-IT" dirty="0" smtClean="0">
                <a:solidFill>
                  <a:srgbClr val="FF0000"/>
                </a:solidFill>
              </a:rPr>
              <a:t> of </a:t>
            </a:r>
            <a:r>
              <a:rPr lang="it-IT" dirty="0" err="1" smtClean="0">
                <a:solidFill>
                  <a:srgbClr val="FF0000"/>
                </a:solidFill>
              </a:rPr>
              <a:t>indeterminism</a:t>
            </a:r>
            <a:r>
              <a:rPr lang="it-IT" dirty="0" smtClean="0">
                <a:solidFill>
                  <a:srgbClr val="FF0000"/>
                </a:solidFill>
              </a:rPr>
              <a:t>. </a:t>
            </a:r>
            <a:r>
              <a:rPr lang="it-IT" dirty="0" err="1" smtClean="0">
                <a:solidFill>
                  <a:srgbClr val="FF0000"/>
                </a:solidFill>
              </a:rPr>
              <a:t>See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next</a:t>
            </a:r>
            <a:r>
              <a:rPr lang="it-IT" dirty="0" smtClean="0">
                <a:solidFill>
                  <a:srgbClr val="FF0000"/>
                </a:solidFill>
              </a:rPr>
              <a:t> slide.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Arbitrary</a:t>
            </a:r>
            <a:r>
              <a:rPr lang="it-IT" dirty="0" smtClean="0"/>
              <a:t>,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uncaused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The </a:t>
            </a:r>
            <a:r>
              <a:rPr lang="it-IT" dirty="0" err="1" smtClean="0"/>
              <a:t>choice</a:t>
            </a:r>
            <a:r>
              <a:rPr lang="it-IT" dirty="0" smtClean="0"/>
              <a:t>, qua </a:t>
            </a:r>
            <a:r>
              <a:rPr lang="it-IT" dirty="0" err="1" smtClean="0"/>
              <a:t>uncaused</a:t>
            </a:r>
            <a:r>
              <a:rPr lang="it-IT" dirty="0" smtClean="0"/>
              <a:t>,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causally</a:t>
            </a:r>
            <a:r>
              <a:rPr lang="it-IT" dirty="0" smtClean="0"/>
              <a:t> </a:t>
            </a:r>
            <a:r>
              <a:rPr lang="it-IT" dirty="0" err="1" smtClean="0"/>
              <a:t>determined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prior</a:t>
            </a:r>
            <a:r>
              <a:rPr lang="it-IT" dirty="0" smtClean="0"/>
              <a:t> </a:t>
            </a:r>
            <a:r>
              <a:rPr lang="it-IT" dirty="0" err="1" smtClean="0"/>
              <a:t>events</a:t>
            </a:r>
            <a:r>
              <a:rPr lang="it-IT" dirty="0" smtClean="0"/>
              <a:t>.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indeterministic</a:t>
            </a:r>
            <a:r>
              <a:rPr lang="it-IT" dirty="0" smtClean="0"/>
              <a:t>.</a:t>
            </a:r>
          </a:p>
          <a:p>
            <a:r>
              <a:rPr lang="it-IT" dirty="0" err="1" smtClean="0"/>
              <a:t>But</a:t>
            </a:r>
            <a:r>
              <a:rPr lang="it-IT" dirty="0" smtClean="0"/>
              <a:t>,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then</a:t>
            </a:r>
            <a:r>
              <a:rPr lang="it-IT" dirty="0" smtClean="0"/>
              <a:t> </a:t>
            </a:r>
            <a:r>
              <a:rPr lang="it-IT" dirty="0" err="1" smtClean="0"/>
              <a:t>arbitrary</a:t>
            </a:r>
            <a:r>
              <a:rPr lang="it-IT" dirty="0" smtClean="0"/>
              <a:t>?</a:t>
            </a:r>
          </a:p>
          <a:p>
            <a:r>
              <a:rPr lang="it-IT" dirty="0" smtClean="0"/>
              <a:t>The replay </a:t>
            </a:r>
            <a:r>
              <a:rPr lang="it-IT" dirty="0" err="1" smtClean="0"/>
              <a:t>argument</a:t>
            </a:r>
            <a:r>
              <a:rPr lang="it-IT" dirty="0" smtClean="0"/>
              <a:t> (</a:t>
            </a:r>
            <a:r>
              <a:rPr lang="it-IT" dirty="0" err="1" smtClean="0"/>
              <a:t>by</a:t>
            </a:r>
            <a:r>
              <a:rPr lang="it-IT" dirty="0" smtClean="0"/>
              <a:t> Van </a:t>
            </a:r>
            <a:r>
              <a:rPr lang="it-IT" dirty="0" err="1" smtClean="0"/>
              <a:t>Inwagen</a:t>
            </a:r>
            <a:r>
              <a:rPr lang="it-IT" dirty="0" smtClean="0"/>
              <a:t>; </a:t>
            </a:r>
            <a:r>
              <a:rPr lang="it-IT" dirty="0" err="1" smtClean="0"/>
              <a:t>discussed</a:t>
            </a:r>
            <a:r>
              <a:rPr lang="it-IT" dirty="0" smtClean="0"/>
              <a:t> at p. 682 </a:t>
            </a:r>
            <a:r>
              <a:rPr lang="it-IT" dirty="0" err="1" smtClean="0"/>
              <a:t>pf</a:t>
            </a:r>
            <a:r>
              <a:rPr lang="it-IT" dirty="0" smtClean="0"/>
              <a:t> the PPR </a:t>
            </a:r>
            <a:r>
              <a:rPr lang="it-IT" dirty="0" err="1" smtClean="0"/>
              <a:t>paper</a:t>
            </a:r>
            <a:r>
              <a:rPr lang="it-IT" dirty="0" smtClean="0"/>
              <a:t>) </a:t>
            </a:r>
            <a:r>
              <a:rPr lang="it-IT" dirty="0" err="1" smtClean="0"/>
              <a:t>is</a:t>
            </a:r>
            <a:r>
              <a:rPr lang="it-IT" dirty="0" smtClean="0"/>
              <a:t> a </a:t>
            </a:r>
            <a:r>
              <a:rPr lang="it-IT" dirty="0" err="1" smtClean="0"/>
              <a:t>mental</a:t>
            </a:r>
            <a:r>
              <a:rPr lang="it-IT" dirty="0" smtClean="0"/>
              <a:t> </a:t>
            </a:r>
            <a:r>
              <a:rPr lang="it-IT" dirty="0" err="1" smtClean="0"/>
              <a:t>experiment</a:t>
            </a:r>
            <a:r>
              <a:rPr lang="it-IT" dirty="0" smtClean="0"/>
              <a:t> </a:t>
            </a:r>
            <a:r>
              <a:rPr lang="it-IT" dirty="0" err="1" smtClean="0"/>
              <a:t>intended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convince </a:t>
            </a:r>
            <a:r>
              <a:rPr lang="it-IT" dirty="0" err="1" smtClean="0"/>
              <a:t>us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the </a:t>
            </a:r>
            <a:r>
              <a:rPr lang="it-IT" dirty="0" err="1" smtClean="0"/>
              <a:t>answer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'yes'.</a:t>
            </a:r>
          </a:p>
          <a:p>
            <a:r>
              <a:rPr lang="it-IT" dirty="0" smtClean="0"/>
              <a:t>Jane </a:t>
            </a:r>
            <a:r>
              <a:rPr lang="it-IT" dirty="0" err="1" smtClean="0"/>
              <a:t>must</a:t>
            </a:r>
            <a:r>
              <a:rPr lang="it-IT" dirty="0" smtClean="0"/>
              <a:t> deliberate: </a:t>
            </a:r>
            <a:r>
              <a:rPr lang="it-IT" dirty="0" err="1" smtClean="0"/>
              <a:t>lying</a:t>
            </a:r>
            <a:r>
              <a:rPr lang="it-IT" dirty="0" smtClean="0"/>
              <a:t> or </a:t>
            </a:r>
            <a:r>
              <a:rPr lang="it-IT" dirty="0" err="1" smtClean="0"/>
              <a:t>truthtelling</a:t>
            </a:r>
            <a:r>
              <a:rPr lang="it-IT" dirty="0" smtClean="0"/>
              <a:t>.</a:t>
            </a:r>
          </a:p>
          <a:p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God</a:t>
            </a:r>
            <a:r>
              <a:rPr lang="it-IT" dirty="0" smtClean="0"/>
              <a:t> </a:t>
            </a:r>
            <a:r>
              <a:rPr lang="it-IT" dirty="0" err="1" smtClean="0"/>
              <a:t>were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"replay" </a:t>
            </a:r>
            <a:r>
              <a:rPr lang="it-IT" dirty="0" err="1" smtClean="0"/>
              <a:t>things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would</a:t>
            </a:r>
            <a:r>
              <a:rPr lang="it-IT" dirty="0" smtClean="0"/>
              <a:t> </a:t>
            </a:r>
            <a:r>
              <a:rPr lang="it-IT" dirty="0" err="1" smtClean="0"/>
              <a:t>see</a:t>
            </a:r>
            <a:r>
              <a:rPr lang="it-IT" dirty="0" smtClean="0"/>
              <a:t> more or </a:t>
            </a:r>
            <a:r>
              <a:rPr lang="it-IT" dirty="0" err="1" smtClean="0"/>
              <a:t>less</a:t>
            </a:r>
            <a:r>
              <a:rPr lang="it-IT" dirty="0" smtClean="0"/>
              <a:t> 50% of the </a:t>
            </a:r>
            <a:r>
              <a:rPr lang="it-IT" dirty="0" err="1" smtClean="0"/>
              <a:t>times</a:t>
            </a:r>
            <a:r>
              <a:rPr lang="it-IT" dirty="0" smtClean="0"/>
              <a:t> </a:t>
            </a:r>
            <a:r>
              <a:rPr lang="it-IT" dirty="0" err="1" smtClean="0"/>
              <a:t>truthtelling</a:t>
            </a:r>
            <a:r>
              <a:rPr lang="it-IT" dirty="0" smtClean="0"/>
              <a:t> </a:t>
            </a:r>
            <a:r>
              <a:rPr lang="it-IT" dirty="0" err="1" smtClean="0"/>
              <a:t>choice</a:t>
            </a:r>
            <a:r>
              <a:rPr lang="it-IT" dirty="0" smtClean="0"/>
              <a:t> and 50%  </a:t>
            </a:r>
            <a:r>
              <a:rPr lang="it-IT" dirty="0" err="1" smtClean="0"/>
              <a:t>lie</a:t>
            </a:r>
            <a:r>
              <a:rPr lang="it-IT" dirty="0" smtClean="0"/>
              <a:t> </a:t>
            </a:r>
            <a:r>
              <a:rPr lang="it-IT" dirty="0" err="1" smtClean="0"/>
              <a:t>choice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Lowe</a:t>
            </a:r>
            <a:r>
              <a:rPr lang="it-IT" dirty="0" smtClean="0"/>
              <a:t>'s </a:t>
            </a:r>
            <a:r>
              <a:rPr lang="it-IT" dirty="0" err="1" smtClean="0"/>
              <a:t>reply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just the single </a:t>
            </a:r>
            <a:r>
              <a:rPr lang="it-IT" dirty="0" err="1" smtClean="0"/>
              <a:t>act</a:t>
            </a:r>
            <a:r>
              <a:rPr lang="it-IT" dirty="0" smtClean="0"/>
              <a:t> of </a:t>
            </a:r>
            <a:r>
              <a:rPr lang="it-IT" dirty="0" err="1" smtClean="0"/>
              <a:t>choice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a chance </a:t>
            </a:r>
            <a:r>
              <a:rPr lang="it-IT" dirty="0" err="1" smtClean="0"/>
              <a:t>event</a:t>
            </a:r>
            <a:endParaRPr lang="it-IT" dirty="0" smtClean="0"/>
          </a:p>
          <a:p>
            <a:r>
              <a:rPr lang="it-IT" dirty="0" smtClean="0"/>
              <a:t>The </a:t>
            </a:r>
            <a:r>
              <a:rPr lang="it-IT" dirty="0" err="1" smtClean="0"/>
              <a:t>whole</a:t>
            </a:r>
            <a:r>
              <a:rPr lang="it-IT" dirty="0" smtClean="0"/>
              <a:t> </a:t>
            </a:r>
            <a:r>
              <a:rPr lang="it-IT" dirty="0" err="1" smtClean="0"/>
              <a:t>deliberation</a:t>
            </a:r>
            <a:r>
              <a:rPr lang="it-IT" dirty="0" smtClean="0"/>
              <a:t> </a:t>
            </a:r>
            <a:r>
              <a:rPr lang="it-IT" dirty="0" err="1" smtClean="0"/>
              <a:t>process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indeterminist</a:t>
            </a:r>
            <a:r>
              <a:rPr lang="it-IT" dirty="0" smtClean="0"/>
              <a:t> </a:t>
            </a:r>
            <a:r>
              <a:rPr lang="it-IT" dirty="0" err="1" smtClean="0"/>
              <a:t>process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the </a:t>
            </a:r>
            <a:r>
              <a:rPr lang="it-IT" dirty="0" err="1" smtClean="0"/>
              <a:t>following</a:t>
            </a:r>
            <a:r>
              <a:rPr lang="it-IT" dirty="0" smtClean="0"/>
              <a:t> </a:t>
            </a:r>
            <a:r>
              <a:rPr lang="it-IT" dirty="0" err="1" smtClean="0"/>
              <a:t>characteristics</a:t>
            </a:r>
            <a:r>
              <a:rPr lang="it-IT" dirty="0" smtClean="0"/>
              <a:t>:</a:t>
            </a:r>
          </a:p>
          <a:p>
            <a:r>
              <a:rPr lang="it-IT" dirty="0" err="1" smtClean="0"/>
              <a:t>There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a "</a:t>
            </a:r>
            <a:r>
              <a:rPr lang="it-IT" dirty="0" err="1" smtClean="0"/>
              <a:t>choice-set</a:t>
            </a:r>
            <a:r>
              <a:rPr lang="it-IT" dirty="0" smtClean="0"/>
              <a:t>" of </a:t>
            </a:r>
            <a:r>
              <a:rPr lang="it-IT" dirty="0" err="1" smtClean="0"/>
              <a:t>possible</a:t>
            </a:r>
            <a:r>
              <a:rPr lang="it-IT" dirty="0" smtClean="0"/>
              <a:t> </a:t>
            </a:r>
            <a:r>
              <a:rPr lang="it-IT" dirty="0" err="1" smtClean="0"/>
              <a:t>options</a:t>
            </a:r>
            <a:r>
              <a:rPr lang="it-IT" dirty="0" smtClean="0"/>
              <a:t> in the </a:t>
            </a:r>
            <a:r>
              <a:rPr lang="it-IT" dirty="0" err="1" smtClean="0"/>
              <a:t>deliberator</a:t>
            </a:r>
            <a:r>
              <a:rPr lang="it-IT" dirty="0" smtClean="0"/>
              <a:t>'s mind: A, B, C, ..., </a:t>
            </a:r>
            <a:r>
              <a:rPr lang="it-IT" dirty="0" smtClean="0">
                <a:solidFill>
                  <a:srgbClr val="FF0000"/>
                </a:solidFill>
              </a:rPr>
              <a:t>BELIEVED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open</a:t>
            </a:r>
          </a:p>
          <a:p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her</a:t>
            </a:r>
            <a:r>
              <a:rPr lang="it-IT" dirty="0" smtClean="0"/>
              <a:t> </a:t>
            </a:r>
            <a:r>
              <a:rPr lang="it-IT" dirty="0" err="1" smtClean="0"/>
              <a:t>brain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in state N </a:t>
            </a:r>
            <a:r>
              <a:rPr lang="it-IT" dirty="0" err="1" smtClean="0"/>
              <a:t>before</a:t>
            </a:r>
            <a:r>
              <a:rPr lang="it-IT" dirty="0" smtClean="0"/>
              <a:t> the </a:t>
            </a:r>
            <a:r>
              <a:rPr lang="it-IT" dirty="0" err="1" smtClean="0"/>
              <a:t>decision</a:t>
            </a:r>
            <a:r>
              <a:rPr lang="it-IT" dirty="0" smtClean="0"/>
              <a:t>, </a:t>
            </a:r>
            <a:r>
              <a:rPr lang="it-IT" dirty="0" err="1" smtClean="0"/>
              <a:t>each</a:t>
            </a:r>
            <a:r>
              <a:rPr lang="it-IT" dirty="0" smtClean="0"/>
              <a:t> motor </a:t>
            </a:r>
            <a:r>
              <a:rPr lang="it-IT" dirty="0" err="1" smtClean="0"/>
              <a:t>neural</a:t>
            </a:r>
            <a:r>
              <a:rPr lang="it-IT" dirty="0" smtClean="0"/>
              <a:t> state n(A), n(B), n(C) [</a:t>
            </a:r>
            <a:r>
              <a:rPr lang="it-IT" dirty="0" err="1" smtClean="0"/>
              <a:t>each</a:t>
            </a:r>
            <a:r>
              <a:rPr lang="it-IT" dirty="0" smtClean="0"/>
              <a:t> </a:t>
            </a:r>
            <a:r>
              <a:rPr lang="it-IT" dirty="0" err="1" smtClean="0"/>
              <a:t>causing</a:t>
            </a:r>
            <a:r>
              <a:rPr lang="it-IT" dirty="0" smtClean="0"/>
              <a:t> a </a:t>
            </a:r>
            <a:r>
              <a:rPr lang="it-IT" dirty="0" err="1" smtClean="0"/>
              <a:t>distinct</a:t>
            </a:r>
            <a:r>
              <a:rPr lang="it-IT" dirty="0" smtClean="0"/>
              <a:t> </a:t>
            </a:r>
            <a:r>
              <a:rPr lang="it-IT" dirty="0" err="1" smtClean="0"/>
              <a:t>bodily</a:t>
            </a:r>
            <a:r>
              <a:rPr lang="it-IT" dirty="0" smtClean="0"/>
              <a:t> </a:t>
            </a:r>
            <a:r>
              <a:rPr lang="it-IT" dirty="0" err="1" smtClean="0"/>
              <a:t>movement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initiates</a:t>
            </a:r>
            <a:r>
              <a:rPr lang="it-IT" dirty="0" smtClean="0"/>
              <a:t> the </a:t>
            </a:r>
            <a:r>
              <a:rPr lang="it-IT" dirty="0" err="1" smtClean="0"/>
              <a:t>implementation</a:t>
            </a:r>
            <a:r>
              <a:rPr lang="it-IT" dirty="0" smtClean="0"/>
              <a:t> of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option</a:t>
            </a:r>
            <a:r>
              <a:rPr lang="it-IT" dirty="0" smtClean="0"/>
              <a:t>], </a:t>
            </a:r>
            <a:r>
              <a:rPr lang="it-IT" dirty="0" err="1" smtClean="0"/>
              <a:t>must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physically</a:t>
            </a:r>
            <a:r>
              <a:rPr lang="it-IT" dirty="0" smtClean="0"/>
              <a:t> </a:t>
            </a:r>
            <a:r>
              <a:rPr lang="it-IT" dirty="0" err="1" smtClean="0"/>
              <a:t>possible</a:t>
            </a:r>
            <a:r>
              <a:rPr lang="it-IT" dirty="0" smtClean="0"/>
              <a:t>, </a:t>
            </a:r>
            <a:r>
              <a:rPr lang="it-IT" dirty="0" err="1" smtClean="0"/>
              <a:t>given</a:t>
            </a:r>
            <a:r>
              <a:rPr lang="it-IT" dirty="0" smtClean="0"/>
              <a:t> N, </a:t>
            </a:r>
            <a:r>
              <a:rPr lang="it-IT" dirty="0" err="1" smtClean="0"/>
              <a:t>during</a:t>
            </a:r>
            <a:r>
              <a:rPr lang="it-IT" dirty="0" smtClean="0"/>
              <a:t> the </a:t>
            </a:r>
            <a:r>
              <a:rPr lang="it-IT" dirty="0" err="1" smtClean="0"/>
              <a:t>deliberation</a:t>
            </a:r>
            <a:r>
              <a:rPr lang="it-IT" dirty="0" smtClean="0"/>
              <a:t> </a:t>
            </a:r>
            <a:r>
              <a:rPr lang="it-IT" dirty="0" err="1" smtClean="0"/>
              <a:t>period</a:t>
            </a:r>
            <a:r>
              <a:rPr lang="it-IT" dirty="0" smtClean="0"/>
              <a:t>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Lowe</a:t>
            </a:r>
            <a:r>
              <a:rPr lang="it-IT" dirty="0" smtClean="0"/>
              <a:t>'s </a:t>
            </a:r>
            <a:r>
              <a:rPr lang="it-IT" dirty="0" err="1" smtClean="0"/>
              <a:t>reply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The </a:t>
            </a:r>
            <a:r>
              <a:rPr lang="it-IT" dirty="0" err="1" smtClean="0"/>
              <a:t>probabilities</a:t>
            </a:r>
            <a:r>
              <a:rPr lang="it-IT" dirty="0" smtClean="0"/>
              <a:t> of the </a:t>
            </a:r>
            <a:r>
              <a:rPr lang="it-IT" dirty="0" err="1" smtClean="0"/>
              <a:t>option</a:t>
            </a:r>
            <a:r>
              <a:rPr lang="it-IT" dirty="0" smtClean="0"/>
              <a:t> </a:t>
            </a:r>
            <a:r>
              <a:rPr lang="it-IT" dirty="0" err="1" smtClean="0"/>
              <a:t>change</a:t>
            </a:r>
            <a:r>
              <a:rPr lang="it-IT" dirty="0" smtClean="0"/>
              <a:t> </a:t>
            </a:r>
            <a:r>
              <a:rPr lang="it-IT" dirty="0" err="1" smtClean="0"/>
              <a:t>continuosuly</a:t>
            </a:r>
            <a:r>
              <a:rPr lang="it-IT" dirty="0" smtClean="0"/>
              <a:t> </a:t>
            </a:r>
            <a:r>
              <a:rPr lang="it-IT" dirty="0" err="1" smtClean="0"/>
              <a:t>during</a:t>
            </a:r>
            <a:r>
              <a:rPr lang="it-IT" dirty="0" smtClean="0"/>
              <a:t> the </a:t>
            </a:r>
            <a:r>
              <a:rPr lang="it-IT" dirty="0" err="1" smtClean="0"/>
              <a:t>process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the end</a:t>
            </a:r>
          </a:p>
          <a:p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chance,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because</a:t>
            </a:r>
            <a:r>
              <a:rPr lang="it-IT" dirty="0" smtClean="0"/>
              <a:t>, the </a:t>
            </a:r>
            <a:r>
              <a:rPr lang="it-IT" dirty="0" err="1" smtClean="0"/>
              <a:t>deliberator</a:t>
            </a:r>
            <a:r>
              <a:rPr lang="it-IT" dirty="0" smtClean="0"/>
              <a:t>, Jane, </a:t>
            </a:r>
            <a:r>
              <a:rPr lang="it-IT" dirty="0" err="1" smtClean="0"/>
              <a:t>evaluates</a:t>
            </a:r>
            <a:r>
              <a:rPr lang="it-IT" dirty="0" smtClean="0"/>
              <a:t> </a:t>
            </a:r>
            <a:r>
              <a:rPr lang="it-IT" dirty="0" err="1" smtClean="0"/>
              <a:t>reasons</a:t>
            </a:r>
            <a:r>
              <a:rPr lang="it-IT" dirty="0" smtClean="0"/>
              <a:t>, </a:t>
            </a:r>
            <a:r>
              <a:rPr lang="it-IT" dirty="0" err="1" smtClean="0"/>
              <a:t>without</a:t>
            </a:r>
            <a:r>
              <a:rPr lang="it-IT" dirty="0" smtClean="0"/>
              <a:t> </a:t>
            </a:r>
            <a:r>
              <a:rPr lang="it-IT" dirty="0" err="1" smtClean="0"/>
              <a:t>knowing</a:t>
            </a:r>
            <a:r>
              <a:rPr lang="it-IT" dirty="0" smtClean="0"/>
              <a:t> </a:t>
            </a:r>
            <a:r>
              <a:rPr lang="it-IT" dirty="0" err="1" smtClean="0"/>
              <a:t>how</a:t>
            </a:r>
            <a:r>
              <a:rPr lang="it-IT" dirty="0" smtClean="0"/>
              <a:t> </a:t>
            </a:r>
            <a:r>
              <a:rPr lang="it-IT" dirty="0" err="1" smtClean="0"/>
              <a:t>she</a:t>
            </a:r>
            <a:r>
              <a:rPr lang="it-IT" dirty="0" smtClean="0"/>
              <a:t> </a:t>
            </a:r>
            <a:r>
              <a:rPr lang="it-IT" dirty="0" err="1" smtClean="0"/>
              <a:t>will</a:t>
            </a:r>
            <a:r>
              <a:rPr lang="it-IT" dirty="0" smtClean="0"/>
              <a:t> </a:t>
            </a:r>
            <a:r>
              <a:rPr lang="it-IT" dirty="0" err="1" smtClean="0"/>
              <a:t>choose</a:t>
            </a:r>
            <a:endParaRPr lang="it-IT" dirty="0" smtClean="0"/>
          </a:p>
          <a:p>
            <a:r>
              <a:rPr lang="it-IT" dirty="0" err="1" smtClean="0"/>
              <a:t>She</a:t>
            </a:r>
            <a:r>
              <a:rPr lang="it-IT" dirty="0" smtClean="0"/>
              <a:t> </a:t>
            </a:r>
            <a:r>
              <a:rPr lang="it-IT" dirty="0" err="1" smtClean="0"/>
              <a:t>weights</a:t>
            </a:r>
            <a:r>
              <a:rPr lang="it-IT" dirty="0" smtClean="0"/>
              <a:t> [assegna pesi] and </a:t>
            </a:r>
            <a:r>
              <a:rPr lang="it-IT" dirty="0" err="1" smtClean="0"/>
              <a:t>weighs</a:t>
            </a:r>
            <a:r>
              <a:rPr lang="it-IT" dirty="0" smtClean="0"/>
              <a:t> [pesa] the </a:t>
            </a:r>
            <a:r>
              <a:rPr lang="it-IT" dirty="0" err="1" smtClean="0"/>
              <a:t>reasons</a:t>
            </a:r>
            <a:endParaRPr lang="it-IT" dirty="0" smtClean="0"/>
          </a:p>
          <a:p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God</a:t>
            </a:r>
            <a:r>
              <a:rPr lang="it-IT" dirty="0" smtClean="0"/>
              <a:t> </a:t>
            </a:r>
            <a:r>
              <a:rPr lang="it-IT" dirty="0" err="1" smtClean="0"/>
              <a:t>ordered</a:t>
            </a:r>
            <a:r>
              <a:rPr lang="it-IT" dirty="0" smtClean="0"/>
              <a:t> a replay, the </a:t>
            </a:r>
            <a:r>
              <a:rPr lang="it-IT" dirty="0" err="1" smtClean="0"/>
              <a:t>outcome</a:t>
            </a:r>
            <a:r>
              <a:rPr lang="it-IT" dirty="0" smtClean="0"/>
              <a:t> </a:t>
            </a:r>
            <a:r>
              <a:rPr lang="it-IT" dirty="0" err="1" smtClean="0"/>
              <a:t>might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different</a:t>
            </a:r>
            <a:r>
              <a:rPr lang="it-IT" dirty="0" smtClean="0"/>
              <a:t>, BUT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because</a:t>
            </a:r>
            <a:r>
              <a:rPr lang="it-IT" dirty="0" smtClean="0"/>
              <a:t> </a:t>
            </a:r>
            <a:r>
              <a:rPr lang="it-IT" dirty="0" err="1" smtClean="0"/>
              <a:t>she</a:t>
            </a:r>
            <a:r>
              <a:rPr lang="it-IT" dirty="0" smtClean="0"/>
              <a:t> </a:t>
            </a:r>
            <a:r>
              <a:rPr lang="it-IT" dirty="0" err="1" smtClean="0"/>
              <a:t>would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judged</a:t>
            </a:r>
            <a:r>
              <a:rPr lang="it-IT" dirty="0" smtClean="0"/>
              <a:t> on the </a:t>
            </a:r>
            <a:r>
              <a:rPr lang="it-IT" dirty="0" err="1" smtClean="0"/>
              <a:t>basis</a:t>
            </a:r>
            <a:r>
              <a:rPr lang="it-IT" dirty="0" smtClean="0"/>
              <a:t> of </a:t>
            </a:r>
            <a:r>
              <a:rPr lang="it-IT" dirty="0" err="1" smtClean="0"/>
              <a:t>different</a:t>
            </a:r>
            <a:r>
              <a:rPr lang="it-IT" dirty="0" smtClean="0"/>
              <a:t>(</a:t>
            </a:r>
            <a:r>
              <a:rPr lang="it-IT" dirty="0" err="1" smtClean="0"/>
              <a:t>ly</a:t>
            </a:r>
            <a:r>
              <a:rPr lang="it-IT" dirty="0" smtClean="0"/>
              <a:t> </a:t>
            </a:r>
            <a:r>
              <a:rPr lang="it-IT" dirty="0" err="1" smtClean="0"/>
              <a:t>weighted</a:t>
            </a:r>
            <a:r>
              <a:rPr lang="it-IT" dirty="0" smtClean="0"/>
              <a:t>) </a:t>
            </a:r>
            <a:r>
              <a:rPr lang="it-IT" dirty="0" err="1" smtClean="0"/>
              <a:t>reasons</a:t>
            </a:r>
            <a:r>
              <a:rPr lang="it-IT" dirty="0" smtClean="0"/>
              <a:t> (PPR, p. 684).</a:t>
            </a:r>
          </a:p>
          <a:p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tilts</a:t>
            </a:r>
            <a:r>
              <a:rPr lang="it-IT" dirty="0" smtClean="0"/>
              <a:t> the </a:t>
            </a:r>
            <a:r>
              <a:rPr lang="it-IT" dirty="0" err="1" smtClean="0"/>
              <a:t>balance</a:t>
            </a:r>
            <a:r>
              <a:rPr lang="it-IT" dirty="0" smtClean="0"/>
              <a:t>? Jane's </a:t>
            </a:r>
            <a:r>
              <a:rPr lang="it-IT" dirty="0" err="1" smtClean="0"/>
              <a:t>character</a:t>
            </a:r>
            <a:r>
              <a:rPr lang="it-IT" dirty="0" smtClean="0"/>
              <a:t> (p. 687)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633</Words>
  <Application>Microsoft Office PowerPoint</Application>
  <PresentationFormat>Presentazione su schermo (4:3)</PresentationFormat>
  <Paragraphs>42</Paragraphs>
  <Slides>7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Testi in inglese 13-14</vt:lpstr>
      <vt:lpstr>The libertarian's dilemma (da Personal Agency)</vt:lpstr>
      <vt:lpstr>Lowe in Personal Agency</vt:lpstr>
      <vt:lpstr>Diapositiva 4</vt:lpstr>
      <vt:lpstr>Arbitrary, if uncaused?</vt:lpstr>
      <vt:lpstr>Lowe's reply</vt:lpstr>
      <vt:lpstr>Lowe's reply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 in inglese 13-14</dc:title>
  <dc:creator>Francesco Orilia</dc:creator>
  <cp:lastModifiedBy>Francesco Orilia</cp:lastModifiedBy>
  <cp:revision>12</cp:revision>
  <dcterms:created xsi:type="dcterms:W3CDTF">2014-02-22T09:03:53Z</dcterms:created>
  <dcterms:modified xsi:type="dcterms:W3CDTF">2014-03-02T07:15:25Z</dcterms:modified>
</cp:coreProperties>
</file>