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
  </p:notesMasterIdLst>
  <p:sldIdLst>
    <p:sldId id="277" r:id="rId2"/>
    <p:sldId id="256" r:id="rId3"/>
    <p:sldId id="270" r:id="rId4"/>
    <p:sldId id="257" r:id="rId5"/>
    <p:sldId id="258" r:id="rId6"/>
    <p:sldId id="259" r:id="rId7"/>
    <p:sldId id="272" r:id="rId8"/>
    <p:sldId id="271" r:id="rId9"/>
    <p:sldId id="262" r:id="rId10"/>
    <p:sldId id="261" r:id="rId11"/>
    <p:sldId id="276" r:id="rId12"/>
    <p:sldId id="263" r:id="rId13"/>
    <p:sldId id="264" r:id="rId14"/>
    <p:sldId id="265" r:id="rId15"/>
    <p:sldId id="266" r:id="rId16"/>
    <p:sldId id="268" r:id="rId17"/>
    <p:sldId id="267" r:id="rId18"/>
    <p:sldId id="269" r:id="rId19"/>
    <p:sldId id="273" r:id="rId20"/>
    <p:sldId id="275" r:id="rId21"/>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58" autoAdjust="0"/>
  </p:normalViewPr>
  <p:slideViewPr>
    <p:cSldViewPr>
      <p:cViewPr varScale="1">
        <p:scale>
          <a:sx n="52" d="100"/>
          <a:sy n="52" d="100"/>
        </p:scale>
        <p:origin x="-1200"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6D0E638-D9DE-4E0B-936B-6703D038710F}" type="datetimeFigureOut">
              <a:rPr lang="it-IT"/>
              <a:pPr>
                <a:defRPr/>
              </a:pPr>
              <a:t>06/04/2014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D3E48CA-79EF-4D79-896F-7E0E96581789}"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457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458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9926AF-1D7D-42F8-B417-35C24940DB7B}" type="slidenum">
              <a:rPr lang="it-IT" smtClean="0"/>
              <a:pPr fontAlgn="base">
                <a:spcBef>
                  <a:spcPct val="0"/>
                </a:spcBef>
                <a:spcAft>
                  <a:spcPct val="0"/>
                </a:spcAft>
                <a:defRPr/>
              </a:pPr>
              <a:t>2</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560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591C8DC2-7B08-4D0C-B91E-1C64CEABCAB9}"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662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5604"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6E2343-48F3-4D89-807E-4E2B06E323CD}" type="slidenum">
              <a:rPr lang="it-IT" smtClean="0"/>
              <a:pPr fontAlgn="base">
                <a:spcBef>
                  <a:spcPct val="0"/>
                </a:spcBef>
                <a:spcAft>
                  <a:spcPct val="0"/>
                </a:spcAft>
                <a:defRPr/>
              </a:pPr>
              <a:t>16</a:t>
            </a:fld>
            <a:endParaRPr 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BD3E48CA-79EF-4D79-896F-7E0E96581789}" type="slidenum">
              <a:rPr lang="it-IT" smtClean="0"/>
              <a:pPr>
                <a:defRPr/>
              </a:pPr>
              <a:t>20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Segnaposto data 9"/>
          <p:cNvSpPr>
            <a:spLocks noGrp="1"/>
          </p:cNvSpPr>
          <p:nvPr>
            <p:ph type="dt" sz="half" idx="10"/>
          </p:nvPr>
        </p:nvSpPr>
        <p:spPr/>
        <p:txBody>
          <a:bodyPr/>
          <a:lstStyle>
            <a:lvl1pPr>
              <a:defRPr/>
            </a:lvl1pPr>
          </a:lstStyle>
          <a:p>
            <a:pPr>
              <a:defRPr/>
            </a:pPr>
            <a:fld id="{CF6CDB6B-9655-4310-8E77-60A7AAD23111}" type="datetimeFigureOut">
              <a:rPr lang="it-IT"/>
              <a:pPr>
                <a:defRPr/>
              </a:pPr>
              <a:t>06/04/2014</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C73F4E72-ACD9-4F1C-8F3C-8F772C86378A}"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0AB4BCA9-2BBE-433D-BFCA-88D460A9208C}" type="datetimeFigureOut">
              <a:rPr lang="it-IT"/>
              <a:pPr>
                <a:defRPr/>
              </a:pPr>
              <a:t>06/04/2014</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49F0888C-2E4A-4591-AAF5-968698FB24A8}"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Segnaposto data 9"/>
          <p:cNvSpPr>
            <a:spLocks noGrp="1"/>
          </p:cNvSpPr>
          <p:nvPr>
            <p:ph type="dt" sz="half" idx="10"/>
          </p:nvPr>
        </p:nvSpPr>
        <p:spPr/>
        <p:txBody>
          <a:bodyPr/>
          <a:lstStyle>
            <a:lvl1pPr>
              <a:defRPr/>
            </a:lvl1pPr>
          </a:lstStyle>
          <a:p>
            <a:pPr>
              <a:defRPr/>
            </a:pPr>
            <a:fld id="{2929D4BA-CF69-4850-8D4E-4AD156DA3720}" type="datetimeFigureOut">
              <a:rPr lang="it-IT"/>
              <a:pPr>
                <a:defRPr/>
              </a:pPr>
              <a:t>06/04/2014</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5A7F43F4-933E-4FD4-8B00-EE7D42215B9D}"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86470A65-D05D-4E29-A08A-4EE5447E04E1}" type="datetimeFigureOut">
              <a:rPr lang="it-IT"/>
              <a:pPr>
                <a:defRPr/>
              </a:pPr>
              <a:t>06/04/2014</a:t>
            </a:fld>
            <a:endParaRPr lang="it-IT"/>
          </a:p>
        </p:txBody>
      </p:sp>
      <p:sp>
        <p:nvSpPr>
          <p:cNvPr id="6" name="Segnaposto piè di pagina 21"/>
          <p:cNvSpPr>
            <a:spLocks noGrp="1"/>
          </p:cNvSpPr>
          <p:nvPr>
            <p:ph type="ftr" sz="quarter" idx="11"/>
          </p:nvPr>
        </p:nvSpPr>
        <p:spPr/>
        <p:txBody>
          <a:bodyPr/>
          <a:lstStyle>
            <a:lvl1pPr>
              <a:defRPr/>
            </a:lvl1pPr>
          </a:lstStyle>
          <a:p>
            <a:pPr>
              <a:defRPr/>
            </a:pPr>
            <a:endParaRPr lang="it-IT"/>
          </a:p>
        </p:txBody>
      </p:sp>
      <p:sp>
        <p:nvSpPr>
          <p:cNvPr id="7" name="Segnaposto numero diapositiva 17"/>
          <p:cNvSpPr>
            <a:spLocks noGrp="1"/>
          </p:cNvSpPr>
          <p:nvPr>
            <p:ph type="sldNum" sz="quarter" idx="12"/>
          </p:nvPr>
        </p:nvSpPr>
        <p:spPr/>
        <p:txBody>
          <a:bodyPr/>
          <a:lstStyle>
            <a:lvl1pPr>
              <a:defRPr/>
            </a:lvl1pPr>
          </a:lstStyle>
          <a:p>
            <a:pPr>
              <a:defRPr/>
            </a:pPr>
            <a:fld id="{9A534E83-37BD-4B7F-9CFC-1C754A001948}"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9"/>
          <p:cNvSpPr>
            <a:spLocks noGrp="1"/>
          </p:cNvSpPr>
          <p:nvPr>
            <p:ph type="dt" sz="half" idx="10"/>
          </p:nvPr>
        </p:nvSpPr>
        <p:spPr/>
        <p:txBody>
          <a:bodyPr/>
          <a:lstStyle>
            <a:lvl1pPr>
              <a:defRPr/>
            </a:lvl1pPr>
          </a:lstStyle>
          <a:p>
            <a:pPr>
              <a:defRPr/>
            </a:pPr>
            <a:fld id="{7F4FCD3D-E9FF-4E7B-AA80-5D646FEAA155}" type="datetimeFigureOut">
              <a:rPr lang="it-IT"/>
              <a:pPr>
                <a:defRPr/>
              </a:pPr>
              <a:t>06/04/2014</a:t>
            </a:fld>
            <a:endParaRPr lang="it-IT"/>
          </a:p>
        </p:txBody>
      </p:sp>
      <p:sp>
        <p:nvSpPr>
          <p:cNvPr id="8" name="Segnaposto piè di pagina 21"/>
          <p:cNvSpPr>
            <a:spLocks noGrp="1"/>
          </p:cNvSpPr>
          <p:nvPr>
            <p:ph type="ftr" sz="quarter" idx="11"/>
          </p:nvPr>
        </p:nvSpPr>
        <p:spPr/>
        <p:txBody>
          <a:bodyPr/>
          <a:lstStyle>
            <a:lvl1pPr>
              <a:defRPr/>
            </a:lvl1pPr>
          </a:lstStyle>
          <a:p>
            <a:pPr>
              <a:defRPr/>
            </a:pPr>
            <a:endParaRPr lang="it-IT"/>
          </a:p>
        </p:txBody>
      </p:sp>
      <p:sp>
        <p:nvSpPr>
          <p:cNvPr id="9" name="Segnaposto numero diapositiva 17"/>
          <p:cNvSpPr>
            <a:spLocks noGrp="1"/>
          </p:cNvSpPr>
          <p:nvPr>
            <p:ph type="sldNum" sz="quarter" idx="12"/>
          </p:nvPr>
        </p:nvSpPr>
        <p:spPr/>
        <p:txBody>
          <a:bodyPr/>
          <a:lstStyle>
            <a:lvl1pPr>
              <a:defRPr/>
            </a:lvl1pPr>
          </a:lstStyle>
          <a:p>
            <a:pPr>
              <a:defRPr/>
            </a:pPr>
            <a:fld id="{BCA61671-6242-4468-BC90-E242C9113208}"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data 9"/>
          <p:cNvSpPr>
            <a:spLocks noGrp="1"/>
          </p:cNvSpPr>
          <p:nvPr>
            <p:ph type="dt" sz="half" idx="10"/>
          </p:nvPr>
        </p:nvSpPr>
        <p:spPr/>
        <p:txBody>
          <a:bodyPr/>
          <a:lstStyle>
            <a:lvl1pPr>
              <a:defRPr/>
            </a:lvl1pPr>
          </a:lstStyle>
          <a:p>
            <a:pPr>
              <a:defRPr/>
            </a:pPr>
            <a:fld id="{7B45BDF6-3822-4A8A-B715-C880E6F16089}" type="datetimeFigureOut">
              <a:rPr lang="it-IT"/>
              <a:pPr>
                <a:defRPr/>
              </a:pPr>
              <a:t>06/04/2014</a:t>
            </a:fld>
            <a:endParaRPr lang="it-IT"/>
          </a:p>
        </p:txBody>
      </p:sp>
      <p:sp>
        <p:nvSpPr>
          <p:cNvPr id="4" name="Segnaposto piè di pagina 21"/>
          <p:cNvSpPr>
            <a:spLocks noGrp="1"/>
          </p:cNvSpPr>
          <p:nvPr>
            <p:ph type="ftr" sz="quarter" idx="11"/>
          </p:nvPr>
        </p:nvSpPr>
        <p:spPr/>
        <p:txBody>
          <a:bodyPr/>
          <a:lstStyle>
            <a:lvl1pPr>
              <a:defRPr/>
            </a:lvl1pPr>
          </a:lstStyle>
          <a:p>
            <a:pPr>
              <a:defRPr/>
            </a:pPr>
            <a:endParaRPr lang="it-IT"/>
          </a:p>
        </p:txBody>
      </p:sp>
      <p:sp>
        <p:nvSpPr>
          <p:cNvPr id="5" name="Segnaposto numero diapositiva 17"/>
          <p:cNvSpPr>
            <a:spLocks noGrp="1"/>
          </p:cNvSpPr>
          <p:nvPr>
            <p:ph type="sldNum" sz="quarter" idx="12"/>
          </p:nvPr>
        </p:nvSpPr>
        <p:spPr/>
        <p:txBody>
          <a:bodyPr/>
          <a:lstStyle>
            <a:lvl1pPr>
              <a:defRPr/>
            </a:lvl1pPr>
          </a:lstStyle>
          <a:p>
            <a:pPr>
              <a:defRPr/>
            </a:pPr>
            <a:fld id="{87B2789D-4801-4256-9CDF-DE852F34F65D}"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9"/>
          <p:cNvSpPr>
            <a:spLocks noGrp="1"/>
          </p:cNvSpPr>
          <p:nvPr>
            <p:ph type="dt" sz="half" idx="10"/>
          </p:nvPr>
        </p:nvSpPr>
        <p:spPr/>
        <p:txBody>
          <a:bodyPr/>
          <a:lstStyle>
            <a:lvl1pPr>
              <a:defRPr/>
            </a:lvl1pPr>
          </a:lstStyle>
          <a:p>
            <a:pPr>
              <a:defRPr/>
            </a:pPr>
            <a:fld id="{AF424595-220D-438C-9AA5-F2404872CBF3}" type="datetimeFigureOut">
              <a:rPr lang="it-IT"/>
              <a:pPr>
                <a:defRPr/>
              </a:pPr>
              <a:t>06/04/2014</a:t>
            </a:fld>
            <a:endParaRPr lang="it-IT"/>
          </a:p>
        </p:txBody>
      </p:sp>
      <p:sp>
        <p:nvSpPr>
          <p:cNvPr id="3" name="Segnaposto piè di pagina 21"/>
          <p:cNvSpPr>
            <a:spLocks noGrp="1"/>
          </p:cNvSpPr>
          <p:nvPr>
            <p:ph type="ftr" sz="quarter" idx="11"/>
          </p:nvPr>
        </p:nvSpPr>
        <p:spPr/>
        <p:txBody>
          <a:bodyPr/>
          <a:lstStyle>
            <a:lvl1pPr>
              <a:defRPr/>
            </a:lvl1pPr>
          </a:lstStyle>
          <a:p>
            <a:pPr>
              <a:defRPr/>
            </a:pPr>
            <a:endParaRPr lang="it-IT"/>
          </a:p>
        </p:txBody>
      </p:sp>
      <p:sp>
        <p:nvSpPr>
          <p:cNvPr id="4" name="Segnaposto numero diapositiva 17"/>
          <p:cNvSpPr>
            <a:spLocks noGrp="1"/>
          </p:cNvSpPr>
          <p:nvPr>
            <p:ph type="sldNum" sz="quarter" idx="12"/>
          </p:nvPr>
        </p:nvSpPr>
        <p:spPr/>
        <p:txBody>
          <a:bodyPr/>
          <a:lstStyle>
            <a:lvl1pPr>
              <a:defRPr/>
            </a:lvl1pPr>
          </a:lstStyle>
          <a:p>
            <a:pPr>
              <a:defRPr/>
            </a:pPr>
            <a:fld id="{78F7048B-9ED8-496D-A3A1-934275C4AE26}"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0675B77C-5667-4399-B58D-205C6E79B82A}" type="datetimeFigureOut">
              <a:rPr lang="it-IT"/>
              <a:pPr>
                <a:defRPr/>
              </a:pPr>
              <a:t>06/04/2014</a:t>
            </a:fld>
            <a:endParaRPr lang="it-IT"/>
          </a:p>
        </p:txBody>
      </p:sp>
      <p:sp>
        <p:nvSpPr>
          <p:cNvPr id="6" name="Segnaposto piè di pagina 21"/>
          <p:cNvSpPr>
            <a:spLocks noGrp="1"/>
          </p:cNvSpPr>
          <p:nvPr>
            <p:ph type="ftr" sz="quarter" idx="11"/>
          </p:nvPr>
        </p:nvSpPr>
        <p:spPr/>
        <p:txBody>
          <a:bodyPr/>
          <a:lstStyle>
            <a:lvl1pPr>
              <a:defRPr/>
            </a:lvl1pPr>
          </a:lstStyle>
          <a:p>
            <a:pPr>
              <a:defRPr/>
            </a:pPr>
            <a:endParaRPr lang="it-IT"/>
          </a:p>
        </p:txBody>
      </p:sp>
      <p:sp>
        <p:nvSpPr>
          <p:cNvPr id="7" name="Segnaposto numero diapositiva 17"/>
          <p:cNvSpPr>
            <a:spLocks noGrp="1"/>
          </p:cNvSpPr>
          <p:nvPr>
            <p:ph type="sldNum" sz="quarter" idx="12"/>
          </p:nvPr>
        </p:nvSpPr>
        <p:spPr/>
        <p:txBody>
          <a:bodyPr/>
          <a:lstStyle>
            <a:lvl1pPr>
              <a:defRPr/>
            </a:lvl1pPr>
          </a:lstStyle>
          <a:p>
            <a:pPr>
              <a:defRPr/>
            </a:pPr>
            <a:fld id="{F61A27A0-FA90-49A8-A297-3748FA7A46DB}"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itaglia e arrotonda singolo angolo rettangolo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riangolo rettangolo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igura a mano libera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igura a mano libera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olo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Segnaposto testo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Segnaposto data 4"/>
          <p:cNvSpPr>
            <a:spLocks noGrp="1"/>
          </p:cNvSpPr>
          <p:nvPr>
            <p:ph type="dt" sz="half" idx="10"/>
          </p:nvPr>
        </p:nvSpPr>
        <p:spPr/>
        <p:txBody>
          <a:bodyPr/>
          <a:lstStyle>
            <a:lvl1pPr>
              <a:defRPr/>
            </a:lvl1pPr>
          </a:lstStyle>
          <a:p>
            <a:pPr>
              <a:defRPr/>
            </a:pPr>
            <a:fld id="{733D37C8-4F57-4CEF-BE44-1864B7BEB618}" type="datetimeFigureOut">
              <a:rPr lang="it-IT"/>
              <a:pPr>
                <a:defRPr/>
              </a:pPr>
              <a:t>06/04/2014</a:t>
            </a:fld>
            <a:endParaRPr lang="it-IT"/>
          </a:p>
        </p:txBody>
      </p:sp>
      <p:sp>
        <p:nvSpPr>
          <p:cNvPr id="10" name="Segnaposto piè di pagina 5"/>
          <p:cNvSpPr>
            <a:spLocks noGrp="1"/>
          </p:cNvSpPr>
          <p:nvPr>
            <p:ph type="ftr" sz="quarter" idx="11"/>
          </p:nvPr>
        </p:nvSpPr>
        <p:spPr/>
        <p:txBody>
          <a:bodyPr/>
          <a:lstStyle>
            <a:lvl1pPr>
              <a:defRPr/>
            </a:lvl1pPr>
          </a:lstStyle>
          <a:p>
            <a:pPr>
              <a:defRPr/>
            </a:pPr>
            <a:endParaRPr lang="it-IT"/>
          </a:p>
        </p:txBody>
      </p:sp>
      <p:sp>
        <p:nvSpPr>
          <p:cNvPr id="11" name="Segnaposto numero diapositiva 6"/>
          <p:cNvSpPr>
            <a:spLocks noGrp="1"/>
          </p:cNvSpPr>
          <p:nvPr>
            <p:ph type="sldNum" sz="quarter" idx="12"/>
          </p:nvPr>
        </p:nvSpPr>
        <p:spPr>
          <a:xfrm>
            <a:off x="8077200" y="6356350"/>
            <a:ext cx="609600" cy="365125"/>
          </a:xfrm>
        </p:spPr>
        <p:txBody>
          <a:bodyPr/>
          <a:lstStyle>
            <a:lvl1pPr>
              <a:defRPr/>
            </a:lvl1pPr>
          </a:lstStyle>
          <a:p>
            <a:pPr>
              <a:defRPr/>
            </a:pPr>
            <a:fld id="{56923F4A-3069-4CCA-B67E-26BCCB063D81}"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868B695E-826E-4863-A05C-9F6CF4379A7D}" type="datetimeFigureOut">
              <a:rPr lang="it-IT"/>
              <a:pPr>
                <a:defRPr/>
              </a:pPr>
              <a:t>06/04/2014</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CFAEC0E8-A214-443C-9F34-C09B74038ABF}"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6FD7E873-4686-4FD8-BBD7-D7EEB424FDDD}" type="datetimeFigureOut">
              <a:rPr lang="it-IT"/>
              <a:pPr>
                <a:defRPr/>
              </a:pPr>
              <a:t>06/04/2014</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65290F38-24F8-4108-B1D5-6CFD3CCB9C68}"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igura a mano libera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Segnaposto titolo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1029" name="Segnaposto testo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4895AD26-4709-424B-9BB6-CA93301563F3}" type="datetimeFigureOut">
              <a:rPr lang="it-IT"/>
              <a:pPr>
                <a:defRPr/>
              </a:pPr>
              <a:t>06/04/2014</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563BD3DA-EEA2-4293-9389-47BFE03141D6}" type="slidenum">
              <a:rPr lang="it-IT"/>
              <a:pPr>
                <a:defRPr/>
              </a:pPr>
              <a:t>‹N›</a:t>
            </a:fld>
            <a:endParaRPr lang="it-IT"/>
          </a:p>
        </p:txBody>
      </p:sp>
      <p:grpSp>
        <p:nvGrpSpPr>
          <p:cNvPr id="1033" name="Gruppo 1"/>
          <p:cNvGrpSpPr>
            <a:grpSpLocks/>
          </p:cNvGrpSpPr>
          <p:nvPr/>
        </p:nvGrpSpPr>
        <p:grpSpPr bwMode="auto">
          <a:xfrm>
            <a:off x="-19050" y="203200"/>
            <a:ext cx="9180513" cy="647700"/>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7" r:id="rId9"/>
    <p:sldLayoutId id="2147483765" r:id="rId10"/>
    <p:sldLayoutId id="214748376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DC7708"/>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DC7708"/>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052736"/>
            <a:ext cx="7851648" cy="1828800"/>
          </a:xfrm>
        </p:spPr>
        <p:txBody>
          <a:bodyPr/>
          <a:lstStyle/>
          <a:p>
            <a:pPr algn="ctr" eaLnBrk="1" fontAlgn="auto" hangingPunct="1">
              <a:spcAft>
                <a:spcPts val="0"/>
              </a:spcAft>
              <a:defRPr/>
            </a:pPr>
            <a:r>
              <a:rPr lang="en-GB" dirty="0" err="1" smtClean="0">
                <a:solidFill>
                  <a:srgbClr val="FF0000"/>
                </a:solidFill>
              </a:rPr>
              <a:t>Analisi</a:t>
            </a:r>
            <a:r>
              <a:rPr lang="en-GB" dirty="0" smtClean="0">
                <a:solidFill>
                  <a:srgbClr val="FF0000"/>
                </a:solidFill>
              </a:rPr>
              <a:t> </a:t>
            </a:r>
            <a:r>
              <a:rPr lang="en-GB" dirty="0" err="1" smtClean="0">
                <a:solidFill>
                  <a:srgbClr val="FF0000"/>
                </a:solidFill>
              </a:rPr>
              <a:t>dei</a:t>
            </a:r>
            <a:r>
              <a:rPr lang="en-GB" dirty="0" smtClean="0">
                <a:solidFill>
                  <a:srgbClr val="FF0000"/>
                </a:solidFill>
              </a:rPr>
              <a:t> </a:t>
            </a:r>
            <a:r>
              <a:rPr lang="en-GB" dirty="0" err="1" smtClean="0">
                <a:solidFill>
                  <a:srgbClr val="FF0000"/>
                </a:solidFill>
              </a:rPr>
              <a:t>testi</a:t>
            </a:r>
            <a:r>
              <a:rPr lang="en-GB" dirty="0" smtClean="0">
                <a:solidFill>
                  <a:srgbClr val="FF0000"/>
                </a:solidFill>
              </a:rPr>
              <a:t> </a:t>
            </a:r>
            <a:r>
              <a:rPr lang="en-GB" dirty="0" err="1" smtClean="0">
                <a:solidFill>
                  <a:srgbClr val="FF0000"/>
                </a:solidFill>
              </a:rPr>
              <a:t>filosofici</a:t>
            </a:r>
            <a:r>
              <a:rPr lang="en-GB" dirty="0" smtClean="0">
                <a:solidFill>
                  <a:srgbClr val="FF0000"/>
                </a:solidFill>
              </a:rPr>
              <a:t> in lingua </a:t>
            </a:r>
            <a:r>
              <a:rPr lang="en-GB" dirty="0" err="1" smtClean="0">
                <a:solidFill>
                  <a:srgbClr val="FF0000"/>
                </a:solidFill>
              </a:rPr>
              <a:t>inglese</a:t>
            </a:r>
            <a:endParaRPr lang="en-GB" dirty="0">
              <a:solidFill>
                <a:srgbClr val="FF0000"/>
              </a:solidFill>
            </a:endParaRPr>
          </a:p>
        </p:txBody>
      </p:sp>
      <p:sp>
        <p:nvSpPr>
          <p:cNvPr id="3075" name="Sottotitolo 2"/>
          <p:cNvSpPr>
            <a:spLocks noGrp="1"/>
          </p:cNvSpPr>
          <p:nvPr>
            <p:ph type="subTitle" idx="1"/>
          </p:nvPr>
        </p:nvSpPr>
        <p:spPr>
          <a:xfrm>
            <a:off x="539750" y="3068638"/>
            <a:ext cx="8070850" cy="3529012"/>
          </a:xfrm>
        </p:spPr>
        <p:txBody>
          <a:bodyPr>
            <a:normAutofit fontScale="92500" lnSpcReduction="20000"/>
          </a:bodyPr>
          <a:lstStyle/>
          <a:p>
            <a:pPr marR="0" algn="ctr" eaLnBrk="1" hangingPunct="1">
              <a:lnSpc>
                <a:spcPct val="80000"/>
              </a:lnSpc>
            </a:pPr>
            <a:r>
              <a:rPr lang="en-GB" sz="2800" dirty="0" smtClean="0">
                <a:solidFill>
                  <a:srgbClr val="FF0000"/>
                </a:solidFill>
              </a:rPr>
              <a:t>2013/2014</a:t>
            </a:r>
            <a:endParaRPr lang="en-GB" sz="1600" dirty="0" smtClean="0">
              <a:solidFill>
                <a:srgbClr val="FF0000"/>
              </a:solidFill>
            </a:endParaRPr>
          </a:p>
          <a:p>
            <a:pPr marR="0" algn="ctr" eaLnBrk="1" hangingPunct="1">
              <a:lnSpc>
                <a:spcPct val="80000"/>
              </a:lnSpc>
            </a:pPr>
            <a:endParaRPr lang="en-GB" sz="3400" dirty="0" smtClean="0"/>
          </a:p>
          <a:p>
            <a:pPr marR="0" algn="ctr" eaLnBrk="1" hangingPunct="1">
              <a:lnSpc>
                <a:spcPct val="80000"/>
              </a:lnSpc>
            </a:pPr>
            <a:r>
              <a:rPr lang="en-GB" sz="3400" dirty="0" smtClean="0"/>
              <a:t>RELATIONS OF CHAPTER “</a:t>
            </a:r>
            <a:r>
              <a:rPr lang="en-GB" sz="3400" i="1" dirty="0" smtClean="0"/>
              <a:t>EMOTIONS</a:t>
            </a:r>
            <a:r>
              <a:rPr lang="en-GB" sz="3400" dirty="0" smtClean="0"/>
              <a:t>”</a:t>
            </a:r>
          </a:p>
          <a:p>
            <a:pPr marR="0" algn="ctr" eaLnBrk="1" hangingPunct="1">
              <a:lnSpc>
                <a:spcPct val="80000"/>
              </a:lnSpc>
            </a:pPr>
            <a:r>
              <a:rPr lang="en-GB" sz="1400" dirty="0" smtClean="0"/>
              <a:t> </a:t>
            </a:r>
          </a:p>
          <a:p>
            <a:pPr marR="0" algn="ctr" eaLnBrk="1" hangingPunct="1">
              <a:lnSpc>
                <a:spcPct val="80000"/>
              </a:lnSpc>
            </a:pPr>
            <a:r>
              <a:rPr lang="en-GB" sz="2200" dirty="0" smtClean="0"/>
              <a:t>(In the Book of Robert </a:t>
            </a:r>
            <a:r>
              <a:rPr lang="en-GB" sz="2200" dirty="0" err="1" smtClean="0"/>
              <a:t>Nozick</a:t>
            </a:r>
            <a:r>
              <a:rPr lang="en-GB" sz="2200" dirty="0" smtClean="0"/>
              <a:t> “</a:t>
            </a:r>
            <a:r>
              <a:rPr lang="en-GB" sz="2200" i="1" dirty="0" smtClean="0"/>
              <a:t>Examined Life</a:t>
            </a:r>
            <a:r>
              <a:rPr lang="en-GB" sz="2200" dirty="0" smtClean="0"/>
              <a:t>”)</a:t>
            </a:r>
          </a:p>
          <a:p>
            <a:pPr marR="0" algn="ctr" eaLnBrk="1" hangingPunct="1">
              <a:lnSpc>
                <a:spcPct val="80000"/>
              </a:lnSpc>
            </a:pPr>
            <a:endParaRPr lang="en-GB" sz="2200" dirty="0" smtClean="0"/>
          </a:p>
          <a:p>
            <a:pPr marR="0" algn="ctr" eaLnBrk="1" hangingPunct="1">
              <a:lnSpc>
                <a:spcPct val="80000"/>
              </a:lnSpc>
            </a:pPr>
            <a:r>
              <a:rPr lang="en-GB" sz="2200" dirty="0" err="1" smtClean="0"/>
              <a:t>Lezione</a:t>
            </a:r>
            <a:r>
              <a:rPr lang="en-GB" sz="2200" smtClean="0"/>
              <a:t> 22</a:t>
            </a:r>
          </a:p>
          <a:p>
            <a:pPr marR="0" algn="ctr" eaLnBrk="1" hangingPunct="1">
              <a:lnSpc>
                <a:spcPct val="80000"/>
              </a:lnSpc>
            </a:pPr>
            <a:r>
              <a:rPr lang="en-GB" sz="2200" smtClean="0"/>
              <a:t>31/3/14</a:t>
            </a:r>
            <a:endParaRPr lang="en-GB" sz="2200" smtClean="0"/>
          </a:p>
          <a:p>
            <a:pPr marR="0" algn="ctr" eaLnBrk="1" hangingPunct="1">
              <a:lnSpc>
                <a:spcPct val="80000"/>
              </a:lnSpc>
            </a:pPr>
            <a:endParaRPr lang="en-GB" sz="2200" dirty="0" smtClean="0"/>
          </a:p>
          <a:p>
            <a:pPr marR="0" algn="ctr" eaLnBrk="1" hangingPunct="1">
              <a:lnSpc>
                <a:spcPct val="80000"/>
              </a:lnSpc>
            </a:pPr>
            <a:r>
              <a:rPr lang="en-GB" sz="2200" dirty="0" smtClean="0"/>
              <a:t>by</a:t>
            </a:r>
          </a:p>
          <a:p>
            <a:pPr marR="0" algn="ctr" eaLnBrk="1" hangingPunct="1">
              <a:lnSpc>
                <a:spcPct val="80000"/>
              </a:lnSpc>
            </a:pPr>
            <a:endParaRPr lang="en-GB" sz="2200" dirty="0" smtClean="0"/>
          </a:p>
          <a:p>
            <a:pPr marR="0" algn="ctr" eaLnBrk="1" hangingPunct="1">
              <a:lnSpc>
                <a:spcPct val="80000"/>
              </a:lnSpc>
            </a:pPr>
            <a:r>
              <a:rPr lang="en-GB" sz="2200" dirty="0" smtClean="0"/>
              <a:t>Gabriele </a:t>
            </a:r>
            <a:r>
              <a:rPr lang="en-GB" sz="2200" dirty="0" err="1" smtClean="0"/>
              <a:t>Buratti</a:t>
            </a:r>
            <a:r>
              <a:rPr lang="en-GB" sz="2200" dirty="0" smtClean="0"/>
              <a:t> &amp; Maria Teresa Carini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magine 3" descr="battisti.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 name="Titolo 1"/>
          <p:cNvSpPr>
            <a:spLocks noGrp="1"/>
          </p:cNvSpPr>
          <p:nvPr>
            <p:ph type="ctrTitle"/>
          </p:nvPr>
        </p:nvSpPr>
        <p:spPr>
          <a:xfrm>
            <a:off x="467544" y="1340768"/>
            <a:ext cx="7851648" cy="1828800"/>
          </a:xfrm>
        </p:spPr>
        <p:txBody>
          <a:bodyPr/>
          <a:lstStyle/>
          <a:p>
            <a:pPr eaLnBrk="1" fontAlgn="auto" hangingPunct="1">
              <a:spcAft>
                <a:spcPts val="0"/>
              </a:spcAft>
              <a:defRPr/>
            </a:pPr>
            <a:r>
              <a:rPr lang="en-GB" sz="5400" dirty="0" smtClean="0">
                <a:solidFill>
                  <a:srgbClr val="FF0000"/>
                </a:solidFill>
                <a:effectLst>
                  <a:outerShdw blurRad="38100" dist="38100" dir="2700000" algn="tl">
                    <a:srgbClr val="000000">
                      <a:alpha val="43137"/>
                    </a:srgbClr>
                  </a:outerShdw>
                </a:effectLst>
                <a:latin typeface="Goudy Stout" pitchFamily="18" charset="0"/>
              </a:rPr>
              <a:t>Emotions</a:t>
            </a:r>
            <a:r>
              <a:rPr lang="en-GB" sz="5400" dirty="0" smtClean="0"/>
              <a:t> </a:t>
            </a:r>
            <a:endParaRPr lang="en-GB" sz="5400" dirty="0"/>
          </a:p>
        </p:txBody>
      </p:sp>
      <p:sp>
        <p:nvSpPr>
          <p:cNvPr id="4100" name="Sottotitolo 5"/>
          <p:cNvSpPr>
            <a:spLocks noGrp="1"/>
          </p:cNvSpPr>
          <p:nvPr>
            <p:ph type="subTitle" idx="1"/>
          </p:nvPr>
        </p:nvSpPr>
        <p:spPr>
          <a:xfrm>
            <a:off x="533400" y="3228975"/>
            <a:ext cx="7854950" cy="1752600"/>
          </a:xfrm>
        </p:spPr>
        <p:txBody>
          <a:bodyPr/>
          <a:lstStyle/>
          <a:p>
            <a:pPr marR="0" eaLnBrk="1" hangingPunct="1"/>
            <a:endParaRPr lang="en-GB"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pPr algn="ctr" eaLnBrk="1" hangingPunct="1"/>
            <a:r>
              <a:rPr lang="it-IT" smtClean="0"/>
              <a:t>Index</a:t>
            </a:r>
          </a:p>
        </p:txBody>
      </p:sp>
      <p:sp>
        <p:nvSpPr>
          <p:cNvPr id="5123" name="Segnaposto contenuto 2"/>
          <p:cNvSpPr>
            <a:spLocks noGrp="1"/>
          </p:cNvSpPr>
          <p:nvPr>
            <p:ph idx="1"/>
          </p:nvPr>
        </p:nvSpPr>
        <p:spPr/>
        <p:txBody>
          <a:bodyPr/>
          <a:lstStyle/>
          <a:p>
            <a:pPr marL="514350" indent="-514350" eaLnBrk="1" hangingPunct="1">
              <a:buFont typeface="Calibri" pitchFamily="34" charset="0"/>
              <a:buAutoNum type="arabicPeriod"/>
            </a:pPr>
            <a:r>
              <a:rPr lang="it-IT" sz="3200" smtClean="0"/>
              <a:t>Introduction.</a:t>
            </a:r>
          </a:p>
          <a:p>
            <a:pPr marL="514350" indent="-514350" eaLnBrk="1" hangingPunct="1">
              <a:buFont typeface="Calibri" pitchFamily="34" charset="0"/>
              <a:buAutoNum type="arabicPeriod"/>
            </a:pPr>
            <a:r>
              <a:rPr lang="it-IT" sz="3200" smtClean="0"/>
              <a:t>Structure of emotions and their cognitive character.</a:t>
            </a:r>
          </a:p>
          <a:p>
            <a:pPr marL="514350" indent="-514350" eaLnBrk="1" hangingPunct="1">
              <a:buFont typeface="Calibri" pitchFamily="34" charset="0"/>
              <a:buAutoNum type="arabicPeriod"/>
            </a:pPr>
            <a:r>
              <a:rPr lang="it-IT" sz="3200" smtClean="0"/>
              <a:t>The “Problem Spock”.</a:t>
            </a:r>
          </a:p>
          <a:p>
            <a:pPr marL="514350" indent="-514350" eaLnBrk="1" hangingPunct="1">
              <a:buFont typeface="Calibri" pitchFamily="34" charset="0"/>
              <a:buAutoNum type="arabicPeriod"/>
            </a:pPr>
            <a:r>
              <a:rPr lang="it-IT" sz="3200" smtClean="0"/>
              <a:t>The relationship between emotions and values.</a:t>
            </a:r>
          </a:p>
          <a:p>
            <a:pPr marL="514350" indent="-514350" eaLnBrk="1" hangingPunct="1">
              <a:buFont typeface="Calibri" pitchFamily="34" charset="0"/>
              <a:buAutoNum type="arabicPeriod"/>
            </a:pPr>
            <a:r>
              <a:rPr lang="it-IT" sz="3200" smtClean="0"/>
              <a:t>Emotions as a model of the analog value.</a:t>
            </a:r>
          </a:p>
          <a:p>
            <a:pPr marL="514350" indent="-514350" eaLnBrk="1" hangingPunct="1">
              <a:buFont typeface="Wingdings 2" pitchFamily="18" charset="2"/>
              <a:buNone/>
            </a:pPr>
            <a:endParaRPr lang="it-IT"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a:xfrm>
            <a:off x="395288" y="765175"/>
            <a:ext cx="8215312" cy="1143000"/>
          </a:xfrm>
        </p:spPr>
        <p:txBody>
          <a:bodyPr/>
          <a:lstStyle/>
          <a:p>
            <a:pPr algn="ctr" eaLnBrk="1" hangingPunct="1"/>
            <a:r>
              <a:rPr lang="en-GB" sz="4000" i="1" smtClean="0"/>
              <a:t>First part </a:t>
            </a:r>
            <a:r>
              <a:rPr lang="en-GB" sz="3200" i="1" smtClean="0"/>
              <a:t/>
            </a:r>
            <a:br>
              <a:rPr lang="en-GB" sz="3200" i="1" smtClean="0"/>
            </a:br>
            <a:r>
              <a:rPr lang="en-GB" sz="3600" smtClean="0"/>
              <a:t>Introduction </a:t>
            </a:r>
            <a:br>
              <a:rPr lang="en-GB" sz="3600" smtClean="0"/>
            </a:br>
            <a:endParaRPr lang="en-GB" sz="3600" smtClean="0"/>
          </a:p>
        </p:txBody>
      </p:sp>
      <p:sp>
        <p:nvSpPr>
          <p:cNvPr id="3" name="Segnaposto contenuto 2"/>
          <p:cNvSpPr>
            <a:spLocks noGrp="1"/>
          </p:cNvSpPr>
          <p:nvPr>
            <p:ph idx="1"/>
          </p:nvPr>
        </p:nvSpPr>
        <p:spPr>
          <a:xfrm>
            <a:off x="457200" y="1714500"/>
            <a:ext cx="8043863" cy="4411663"/>
          </a:xfrm>
        </p:spPr>
        <p:txBody>
          <a:bodyPr>
            <a:normAutofit fontScale="85000" lnSpcReduction="10000"/>
          </a:bodyPr>
          <a:lstStyle/>
          <a:p>
            <a:pPr marL="274320" indent="-274320" algn="just" eaLnBrk="1" fontAlgn="auto" hangingPunct="1">
              <a:spcAft>
                <a:spcPts val="0"/>
              </a:spcAft>
              <a:buClr>
                <a:schemeClr val="accent3"/>
              </a:buClr>
              <a:buFont typeface="Wingdings 2"/>
              <a:buChar char=""/>
              <a:defRPr/>
            </a:pPr>
            <a:r>
              <a:rPr lang="en-GB" sz="3600" dirty="0" smtClean="0"/>
              <a:t>“</a:t>
            </a:r>
            <a:r>
              <a:rPr lang="en-GB" sz="3600" i="1" dirty="0" smtClean="0"/>
              <a:t>A large part of how we feel about life is shaped by the emotions we have had and expect to have, and feeling too (probably) is an emotion or a combination of them</a:t>
            </a:r>
            <a:r>
              <a:rPr lang="en-GB" sz="3600" dirty="0" smtClean="0"/>
              <a:t>.”</a:t>
            </a:r>
            <a:r>
              <a:rPr lang="en-GB" sz="1600" dirty="0" smtClean="0"/>
              <a:t> </a:t>
            </a:r>
            <a:r>
              <a:rPr lang="en-GB" sz="2400" dirty="0" smtClean="0"/>
              <a:t>(</a:t>
            </a:r>
            <a:r>
              <a:rPr lang="en-GB" sz="2400" dirty="0" err="1" smtClean="0"/>
              <a:t>pag</a:t>
            </a:r>
            <a:r>
              <a:rPr lang="en-GB" sz="2400" dirty="0" smtClean="0"/>
              <a:t>. 87) </a:t>
            </a:r>
          </a:p>
          <a:p>
            <a:pPr marL="274320" indent="-274320" algn="just" eaLnBrk="1" fontAlgn="auto" hangingPunct="1">
              <a:spcAft>
                <a:spcPts val="0"/>
              </a:spcAft>
              <a:buClr>
                <a:schemeClr val="accent3"/>
              </a:buClr>
              <a:buFont typeface="Wingdings 2"/>
              <a:buChar char=""/>
              <a:defRPr/>
            </a:pPr>
            <a:r>
              <a:rPr lang="en-GB" sz="3600" b="1" dirty="0" smtClean="0"/>
              <a:t>                          The question</a:t>
            </a:r>
            <a:r>
              <a:rPr lang="en-GB" sz="3600" dirty="0" smtClean="0"/>
              <a:t>:</a:t>
            </a:r>
          </a:p>
          <a:p>
            <a:pPr marL="274320" indent="-274320" algn="just" eaLnBrk="1" fontAlgn="auto" hangingPunct="1">
              <a:spcAft>
                <a:spcPts val="0"/>
              </a:spcAft>
              <a:buClr>
                <a:schemeClr val="accent3"/>
              </a:buClr>
              <a:buFont typeface="Wingdings 2"/>
              <a:buChar char=""/>
              <a:defRPr/>
            </a:pPr>
            <a:endParaRPr lang="en-GB" sz="3600" dirty="0" smtClean="0"/>
          </a:p>
          <a:p>
            <a:pPr marL="274320" indent="-274320" algn="just" eaLnBrk="1" fontAlgn="auto" hangingPunct="1">
              <a:spcAft>
                <a:spcPts val="0"/>
              </a:spcAft>
              <a:buClr>
                <a:schemeClr val="accent3"/>
              </a:buClr>
              <a:buFont typeface="Wingdings 2"/>
              <a:buChar char=""/>
              <a:defRPr/>
            </a:pPr>
            <a:r>
              <a:rPr lang="en-GB" sz="3600" dirty="0" smtClean="0"/>
              <a:t>What emotions should we desire, indeed, why should we desire </a:t>
            </a:r>
            <a:r>
              <a:rPr lang="en-GB" sz="3600" i="1" dirty="0" smtClean="0"/>
              <a:t>any,</a:t>
            </a:r>
            <a:r>
              <a:rPr lang="en-GB" sz="3600" dirty="0" smtClean="0"/>
              <a:t> and how should we think about the emotions we do have?</a:t>
            </a:r>
          </a:p>
        </p:txBody>
      </p:sp>
      <p:cxnSp>
        <p:nvCxnSpPr>
          <p:cNvPr id="5" name="Connettore 2 4"/>
          <p:cNvCxnSpPr/>
          <p:nvPr/>
        </p:nvCxnSpPr>
        <p:spPr>
          <a:xfrm>
            <a:off x="4356100" y="4076700"/>
            <a:ext cx="0" cy="360363"/>
          </a:xfrm>
          <a:prstGeom prst="straightConnector1">
            <a:avLst/>
          </a:prstGeom>
          <a:ln w="38100">
            <a:solidFill>
              <a:schemeClr val="tx1"/>
            </a:solidFill>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8313" y="476250"/>
            <a:ext cx="8229600" cy="1143000"/>
          </a:xfrm>
        </p:spPr>
        <p:txBody>
          <a:bodyPr>
            <a:normAutofit fontScale="90000"/>
          </a:bodyPr>
          <a:lstStyle/>
          <a:p>
            <a:pPr algn="ctr" eaLnBrk="1" fontAlgn="auto" hangingPunct="1">
              <a:spcAft>
                <a:spcPts val="0"/>
              </a:spcAft>
              <a:defRPr/>
            </a:pPr>
            <a:r>
              <a:rPr lang="en-GB" sz="4400" i="1" dirty="0" smtClean="0"/>
              <a:t>Second part </a:t>
            </a:r>
            <a:r>
              <a:rPr lang="en-GB" sz="5400" i="1" dirty="0" smtClean="0"/>
              <a:t/>
            </a:r>
            <a:br>
              <a:rPr lang="en-GB" sz="5400" i="1" dirty="0" smtClean="0"/>
            </a:br>
            <a:r>
              <a:rPr lang="en-GB" sz="4000" dirty="0" smtClean="0"/>
              <a:t>Structure of emotions</a:t>
            </a:r>
            <a:endParaRPr lang="en-GB" sz="4000" dirty="0"/>
          </a:p>
        </p:txBody>
      </p:sp>
      <p:sp>
        <p:nvSpPr>
          <p:cNvPr id="3" name="Segnaposto contenuto 2"/>
          <p:cNvSpPr>
            <a:spLocks noGrp="1"/>
          </p:cNvSpPr>
          <p:nvPr>
            <p:ph idx="1"/>
          </p:nvPr>
        </p:nvSpPr>
        <p:spPr/>
        <p:txBody>
          <a:bodyPr>
            <a:normAutofit fontScale="92500" lnSpcReduction="20000"/>
          </a:bodyPr>
          <a:lstStyle/>
          <a:p>
            <a:pPr marL="274320" indent="-274320" algn="just" eaLnBrk="1" fontAlgn="auto" hangingPunct="1">
              <a:spcAft>
                <a:spcPts val="0"/>
              </a:spcAft>
              <a:buClr>
                <a:schemeClr val="accent3"/>
              </a:buClr>
              <a:buFont typeface="Wingdings 2"/>
              <a:buChar char=""/>
              <a:defRPr/>
            </a:pPr>
            <a:r>
              <a:rPr lang="en-US" dirty="0" smtClean="0"/>
              <a:t>Emotions have a common structure of three components: a belief, an evaluation and a feeling.</a:t>
            </a:r>
          </a:p>
          <a:p>
            <a:pPr marL="274320" indent="-274320" algn="just" eaLnBrk="1" fontAlgn="auto" hangingPunct="1">
              <a:spcAft>
                <a:spcPts val="0"/>
              </a:spcAft>
              <a:buClr>
                <a:schemeClr val="accent3"/>
              </a:buClr>
              <a:buFont typeface="Wingdings 2"/>
              <a:buChar char=""/>
              <a:defRPr/>
            </a:pPr>
            <a:r>
              <a:rPr lang="en-GB" dirty="0" smtClean="0"/>
              <a:t>Example of a particular  emotion: pride</a:t>
            </a:r>
          </a:p>
          <a:p>
            <a:pPr marL="274320" indent="-274320" algn="just" eaLnBrk="1" fontAlgn="auto" hangingPunct="1">
              <a:spcAft>
                <a:spcPts val="0"/>
              </a:spcAft>
              <a:buClr>
                <a:schemeClr val="accent3"/>
              </a:buClr>
              <a:buFont typeface="Wingdings 2"/>
              <a:buChar char=""/>
              <a:defRPr/>
            </a:pPr>
            <a:r>
              <a:rPr lang="en-GB" dirty="0" smtClean="0"/>
              <a:t>What it means to be proud of something?</a:t>
            </a:r>
          </a:p>
          <a:p>
            <a:pPr marL="274320" indent="-274320" algn="just" eaLnBrk="1" fontAlgn="auto" hangingPunct="1">
              <a:spcAft>
                <a:spcPts val="0"/>
              </a:spcAft>
              <a:buClr>
                <a:schemeClr val="accent3"/>
              </a:buClr>
              <a:buFont typeface="Wingdings 2"/>
              <a:buChar char=""/>
              <a:defRPr/>
            </a:pPr>
            <a:r>
              <a:rPr lang="en-GB" dirty="0" smtClean="0"/>
              <a:t>“</a:t>
            </a:r>
            <a:r>
              <a:rPr lang="en-GB" i="1" dirty="0" smtClean="0"/>
              <a:t>To be proud of something, you have to think or believe it is the case (well, not exactly, as a general point about emotions, for you might think of a possibility in fantasy and have an emotion about it, without believing it to be the case</a:t>
            </a:r>
            <a:r>
              <a:rPr lang="en-GB" dirty="0" smtClean="0"/>
              <a:t>). [..] </a:t>
            </a:r>
            <a:r>
              <a:rPr lang="en-GB" i="1" dirty="0" smtClean="0"/>
              <a:t>To be proud that something is so is to believe it is so and also to positively evaluate it as somehow valuable or good or admirable</a:t>
            </a:r>
            <a:r>
              <a:rPr lang="en-GB" dirty="0" smtClean="0"/>
              <a:t>.” </a:t>
            </a:r>
            <a:r>
              <a:rPr lang="en-GB" sz="2200" dirty="0" smtClean="0"/>
              <a:t>(</a:t>
            </a:r>
            <a:r>
              <a:rPr lang="en-GB" sz="2200" dirty="0" err="1" smtClean="0"/>
              <a:t>pag</a:t>
            </a:r>
            <a:r>
              <a:rPr lang="en-GB" sz="2200" dirty="0" smtClean="0"/>
              <a:t>. 88) </a:t>
            </a:r>
          </a:p>
          <a:p>
            <a:pPr marL="274320" indent="-274320" algn="just" eaLnBrk="1" fontAlgn="auto" hangingPunct="1">
              <a:spcAft>
                <a:spcPts val="0"/>
              </a:spcAft>
              <a:buClr>
                <a:schemeClr val="accent3"/>
              </a:buClr>
              <a:buFont typeface="Wingdings 2"/>
              <a:buChar char=""/>
              <a:defRPr/>
            </a:pPr>
            <a:r>
              <a:rPr lang="en-GB" dirty="0" smtClean="0"/>
              <a:t>So what that makes it a emotion of pride is connection of feeling with belief and evaluation.</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8313" y="908050"/>
            <a:ext cx="8229600" cy="1143000"/>
          </a:xfrm>
        </p:spPr>
        <p:txBody>
          <a:bodyPr>
            <a:normAutofit fontScale="90000"/>
          </a:bodyPr>
          <a:lstStyle/>
          <a:p>
            <a:pPr algn="ctr" eaLnBrk="1" fontAlgn="auto" hangingPunct="1">
              <a:spcAft>
                <a:spcPts val="0"/>
              </a:spcAft>
              <a:defRPr/>
            </a:pPr>
            <a:r>
              <a:rPr lang="en-US" sz="4400" dirty="0" smtClean="0"/>
              <a:t>More complex situation</a:t>
            </a:r>
            <a:r>
              <a:rPr lang="en-US" dirty="0" smtClean="0"/>
              <a:t/>
            </a:r>
            <a:br>
              <a:rPr lang="en-US" dirty="0" smtClean="0"/>
            </a:br>
            <a:r>
              <a:rPr lang="en-US" dirty="0" smtClean="0"/>
              <a:t> </a:t>
            </a:r>
            <a:endParaRPr lang="it-IT" dirty="0"/>
          </a:p>
        </p:txBody>
      </p:sp>
      <p:sp>
        <p:nvSpPr>
          <p:cNvPr id="8195" name="Segnaposto contenuto 2"/>
          <p:cNvSpPr>
            <a:spLocks noGrp="1"/>
          </p:cNvSpPr>
          <p:nvPr>
            <p:ph idx="1"/>
          </p:nvPr>
        </p:nvSpPr>
        <p:spPr>
          <a:xfrm>
            <a:off x="468313" y="1773238"/>
            <a:ext cx="8229600" cy="4751387"/>
          </a:xfrm>
        </p:spPr>
        <p:txBody>
          <a:bodyPr/>
          <a:lstStyle/>
          <a:p>
            <a:pPr eaLnBrk="1" hangingPunct="1"/>
            <a:r>
              <a:rPr lang="en-US" smtClean="0"/>
              <a:t>A more complex situation is where the feeling arises for some other reason and the person attributes it to that belief and evalution. </a:t>
            </a:r>
          </a:p>
          <a:p>
            <a:pPr eaLnBrk="1" hangingPunct="1"/>
            <a:endParaRPr lang="en-US" smtClean="0"/>
          </a:p>
          <a:p>
            <a:pPr eaLnBrk="1" hangingPunct="1"/>
            <a:r>
              <a:rPr lang="en-US" smtClean="0"/>
              <a:t> In fact one can cause a feeling electrochemically.</a:t>
            </a:r>
          </a:p>
          <a:p>
            <a:pPr eaLnBrk="1" hangingPunct="1"/>
            <a:endParaRPr lang="en-US" smtClean="0"/>
          </a:p>
          <a:p>
            <a:pPr eaLnBrk="1" hangingPunct="1"/>
            <a:r>
              <a:rPr lang="en-US" smtClean="0"/>
              <a:t>“ </a:t>
            </a:r>
            <a:r>
              <a:rPr lang="en-US" i="1" smtClean="0"/>
              <a:t>If while you’re simply thinking positively of having read the three books I electrochemically stimulate you, producing a sensation in your chest, you may identify that as pride</a:t>
            </a:r>
            <a:r>
              <a:rPr lang="en-US" smtClean="0"/>
              <a:t>.” </a:t>
            </a:r>
            <a:r>
              <a:rPr lang="en-GB" sz="2000" smtClean="0"/>
              <a:t>(pag. 88) </a:t>
            </a: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a:xfrm>
            <a:off x="395288" y="476250"/>
            <a:ext cx="8229600" cy="1143000"/>
          </a:xfrm>
        </p:spPr>
        <p:txBody>
          <a:bodyPr/>
          <a:lstStyle/>
          <a:p>
            <a:pPr algn="ctr" eaLnBrk="1" hangingPunct="1"/>
            <a:r>
              <a:rPr lang="it-IT" smtClean="0"/>
              <a:t>“Cognitive emotions”</a:t>
            </a:r>
          </a:p>
        </p:txBody>
      </p:sp>
      <p:sp>
        <p:nvSpPr>
          <p:cNvPr id="9219" name="Segnaposto contenuto 2"/>
          <p:cNvSpPr>
            <a:spLocks noGrp="1"/>
          </p:cNvSpPr>
          <p:nvPr>
            <p:ph idx="1"/>
          </p:nvPr>
        </p:nvSpPr>
        <p:spPr/>
        <p:txBody>
          <a:bodyPr/>
          <a:lstStyle/>
          <a:p>
            <a:pPr eaLnBrk="1" hangingPunct="1"/>
            <a:r>
              <a:rPr lang="it-IT" smtClean="0"/>
              <a:t>But the emotion is constituted not just by the feeling BUT also by its attendant belief and evaluation: </a:t>
            </a:r>
            <a:r>
              <a:rPr lang="it-IT" i="1" smtClean="0"/>
              <a:t>different belief or evaluation, a different emotion.</a:t>
            </a:r>
          </a:p>
          <a:p>
            <a:pPr eaLnBrk="1" hangingPunct="1"/>
            <a:r>
              <a:rPr lang="it-IT" smtClean="0"/>
              <a:t>However, sometimes we may discover our implicit beliefs and evaluations by pondering the emotions we are aware of feeling. </a:t>
            </a:r>
            <a:r>
              <a:rPr lang="it-IT" i="1" smtClean="0"/>
              <a:t>What does it means?</a:t>
            </a:r>
          </a:p>
          <a:p>
            <a:pPr eaLnBrk="1" hangingPunct="1"/>
            <a:r>
              <a:rPr lang="it-IT" i="1" smtClean="0"/>
              <a:t>“ Emotion, therefore, is much more “cognitive” than one might think, and thus it can be judged in certain respects”. </a:t>
            </a:r>
            <a:r>
              <a:rPr lang="en-GB" sz="2000" smtClean="0"/>
              <a:t>(pag. 89) </a:t>
            </a:r>
            <a:endParaRPr lang="it-IT" i="1" smtClean="0"/>
          </a:p>
          <a:p>
            <a:pPr eaLnBrk="1" hangingPunct="1">
              <a:buFont typeface="Wingdings 2" pitchFamily="18" charset="2"/>
              <a:buNone/>
            </a:pPr>
            <a:endParaRPr lang="it-IT" i="1"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457200" y="404813"/>
            <a:ext cx="8229600" cy="1079500"/>
          </a:xfrm>
        </p:spPr>
        <p:txBody>
          <a:bodyPr/>
          <a:lstStyle/>
          <a:p>
            <a:pPr algn="ctr" eaLnBrk="1" hangingPunct="1"/>
            <a:r>
              <a:rPr lang="it-IT" sz="4000" smtClean="0"/>
              <a:t>Can emotion to be defective?</a:t>
            </a:r>
          </a:p>
        </p:txBody>
      </p:sp>
      <p:sp>
        <p:nvSpPr>
          <p:cNvPr id="10243" name="Segnaposto contenuto 2"/>
          <p:cNvSpPr>
            <a:spLocks noGrp="1"/>
          </p:cNvSpPr>
          <p:nvPr>
            <p:ph idx="1"/>
          </p:nvPr>
        </p:nvSpPr>
        <p:spPr/>
        <p:txBody>
          <a:bodyPr/>
          <a:lstStyle/>
          <a:p>
            <a:pPr eaLnBrk="1" hangingPunct="1"/>
            <a:r>
              <a:rPr lang="it-IT" smtClean="0"/>
              <a:t>An emotion can be defective in three ways: the belief can be false; the evaluation can be false or wrong: or the feeling can be disproportionate to the evaluation.</a:t>
            </a:r>
          </a:p>
          <a:p>
            <a:pPr eaLnBrk="1" hangingPunct="1"/>
            <a:r>
              <a:rPr lang="it-IT" smtClean="0"/>
              <a:t>“ </a:t>
            </a:r>
            <a:r>
              <a:rPr lang="it-IT" i="1" smtClean="0"/>
              <a:t>Let us say that an emotion fits when it has the above threefold structure of belief, evaluation, and feeling, and moreover when the belief is true, the evaluation is correct, and the feeling is proportionate to the evaluation.” </a:t>
            </a:r>
            <a:r>
              <a:rPr lang="en-GB" sz="2000" smtClean="0"/>
              <a:t>(pag. 89) </a:t>
            </a:r>
            <a:endParaRPr lang="it-IT" i="1"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3" y="981075"/>
            <a:ext cx="8043862" cy="654050"/>
          </a:xfrm>
        </p:spPr>
        <p:txBody>
          <a:bodyPr>
            <a:normAutofit fontScale="90000"/>
          </a:bodyPr>
          <a:lstStyle/>
          <a:p>
            <a:pPr algn="ctr" eaLnBrk="1" fontAlgn="auto" hangingPunct="1">
              <a:spcAft>
                <a:spcPts val="0"/>
              </a:spcAft>
              <a:defRPr/>
            </a:pPr>
            <a:r>
              <a:rPr lang="it-IT" sz="4400" dirty="0" smtClean="0"/>
              <a:t>“Intense </a:t>
            </a:r>
            <a:r>
              <a:rPr lang="it-IT" sz="4400" dirty="0" err="1" smtClean="0"/>
              <a:t>emotions</a:t>
            </a:r>
            <a:r>
              <a:rPr lang="it-IT" dirty="0" smtClean="0"/>
              <a:t>”</a:t>
            </a:r>
            <a:endParaRPr lang="it-IT" dirty="0"/>
          </a:p>
        </p:txBody>
      </p:sp>
      <p:sp>
        <p:nvSpPr>
          <p:cNvPr id="11267" name="Segnaposto contenuto 2"/>
          <p:cNvSpPr>
            <a:spLocks noGrp="1"/>
          </p:cNvSpPr>
          <p:nvPr>
            <p:ph idx="1"/>
          </p:nvPr>
        </p:nvSpPr>
        <p:spPr>
          <a:xfrm>
            <a:off x="428625" y="2276475"/>
            <a:ext cx="8258175" cy="3849688"/>
          </a:xfrm>
        </p:spPr>
        <p:txBody>
          <a:bodyPr/>
          <a:lstStyle/>
          <a:p>
            <a:pPr algn="just" eaLnBrk="1" hangingPunct="1"/>
            <a:r>
              <a:rPr lang="en-US" smtClean="0"/>
              <a:t> Nozick, in this chapter, held that there are “intense emotions”. What are intense emotions?</a:t>
            </a:r>
          </a:p>
          <a:p>
            <a:pPr algn="just" eaLnBrk="1" hangingPunct="1"/>
            <a:endParaRPr lang="en-US" smtClean="0"/>
          </a:p>
          <a:p>
            <a:pPr algn="just" eaLnBrk="1" hangingPunct="1"/>
            <a:r>
              <a:rPr lang="en-US" smtClean="0"/>
              <a:t>“</a:t>
            </a:r>
            <a:r>
              <a:rPr lang="en-US" i="1" smtClean="0"/>
              <a:t>Intense emotions are the ones with evaluations that are very positive (or very negative) and also with proportionalety great attendant feelings</a:t>
            </a:r>
            <a:r>
              <a:rPr lang="en-US" smtClean="0"/>
              <a:t>.” </a:t>
            </a:r>
            <a:r>
              <a:rPr lang="en-US" sz="2000" smtClean="0"/>
              <a:t>(pag. 90) </a:t>
            </a:r>
            <a:endParaRPr lang="en-US" smtClean="0"/>
          </a:p>
          <a:p>
            <a:pPr algn="just" eaLnBrk="1" hangingPunct="1"/>
            <a:endParaRPr lang="en-US" b="1" smtClean="0"/>
          </a:p>
          <a:p>
            <a:pPr algn="just" eaLnBrk="1" hangingPunct="1"/>
            <a:r>
              <a:rPr lang="en-US" b="1" smtClean="0"/>
              <a:t>Happiness is only one of these intense emotions.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28625" y="836613"/>
            <a:ext cx="8215313" cy="1079500"/>
          </a:xfrm>
        </p:spPr>
        <p:txBody>
          <a:bodyPr/>
          <a:lstStyle/>
          <a:p>
            <a:pPr algn="ctr" eaLnBrk="1" hangingPunct="1"/>
            <a:r>
              <a:rPr lang="en-GB" sz="4000" i="1" smtClean="0"/>
              <a:t>Third part</a:t>
            </a:r>
            <a:br>
              <a:rPr lang="en-GB" sz="4000" i="1" smtClean="0"/>
            </a:br>
            <a:r>
              <a:rPr lang="en-GB" sz="3600" i="1" smtClean="0"/>
              <a:t>“</a:t>
            </a:r>
            <a:r>
              <a:rPr lang="en-GB" sz="3600" smtClean="0"/>
              <a:t>The Problem Spock</a:t>
            </a:r>
            <a:r>
              <a:rPr lang="en-GB" sz="3600" i="1" smtClean="0"/>
              <a:t>”</a:t>
            </a:r>
            <a:r>
              <a:rPr lang="en-GB" sz="3600" smtClean="0"/>
              <a:t/>
            </a:r>
            <a:br>
              <a:rPr lang="en-GB" sz="3600" smtClean="0"/>
            </a:br>
            <a:endParaRPr lang="en-GB" sz="3600" smtClean="0"/>
          </a:p>
        </p:txBody>
      </p:sp>
      <p:pic>
        <p:nvPicPr>
          <p:cNvPr id="12291" name="Immagine 4" descr="dottor spock.jpg"/>
          <p:cNvPicPr>
            <a:picLocks noChangeAspect="1"/>
          </p:cNvPicPr>
          <p:nvPr/>
        </p:nvPicPr>
        <p:blipFill>
          <a:blip r:embed="rId3" cstate="print"/>
          <a:srcRect/>
          <a:stretch>
            <a:fillRect/>
          </a:stretch>
        </p:blipFill>
        <p:spPr bwMode="auto">
          <a:xfrm>
            <a:off x="539750" y="1931988"/>
            <a:ext cx="8208963" cy="4602162"/>
          </a:xfrm>
          <a:prstGeom prst="rect">
            <a:avLst/>
          </a:prstGeom>
          <a:noFill/>
          <a:ln w="9525">
            <a:noFill/>
            <a:miter lim="800000"/>
            <a:headEnd/>
            <a:tailEnd/>
          </a:ln>
        </p:spPr>
      </p:pic>
      <p:sp>
        <p:nvSpPr>
          <p:cNvPr id="12292" name="Segnaposto contenuto 5"/>
          <p:cNvSpPr>
            <a:spLocks noGrp="1"/>
          </p:cNvSpPr>
          <p:nvPr>
            <p:ph idx="1"/>
          </p:nvPr>
        </p:nvSpPr>
        <p:spPr/>
        <p:txBody>
          <a:bodyPr/>
          <a:lstStyle/>
          <a:p>
            <a:pPr eaLnBrk="1" hangingPunct="1"/>
            <a:endParaRPr lang="en-GB"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179388" y="1268413"/>
            <a:ext cx="8715375" cy="5086350"/>
          </a:xfrm>
          <a:prstGeom prst="rect">
            <a:avLst/>
          </a:prstGeom>
        </p:spPr>
        <p:txBody>
          <a:bodyPr>
            <a:normAutofit lnSpcReduction="10000"/>
          </a:bodyPr>
          <a:lstStyle/>
          <a:p>
            <a:pPr marL="274320" indent="-274320" algn="just" fontAlgn="auto">
              <a:spcBef>
                <a:spcPct val="20000"/>
              </a:spcBef>
              <a:spcAft>
                <a:spcPts val="0"/>
              </a:spcAft>
              <a:buClr>
                <a:schemeClr val="accent3"/>
              </a:buClr>
              <a:buSzPct val="95000"/>
              <a:buFont typeface="Wingdings 2"/>
              <a:buChar char=""/>
              <a:defRPr/>
            </a:pPr>
            <a:r>
              <a:rPr lang="en-US" sz="2600" dirty="0">
                <a:latin typeface="+mn-lt"/>
                <a:cs typeface="+mn-cs"/>
              </a:rPr>
              <a:t>The problem Spock is following:</a:t>
            </a:r>
            <a:r>
              <a:rPr lang="en-US" sz="2600" i="1" dirty="0">
                <a:latin typeface="+mn-lt"/>
                <a:cs typeface="+mn-cs"/>
              </a:rPr>
              <a:t> “ Why are emotions important, above and beyond correct evaluations?” </a:t>
            </a:r>
            <a:r>
              <a:rPr lang="en-US" sz="2000" dirty="0">
                <a:latin typeface="+mn-lt"/>
                <a:cs typeface="+mn-cs"/>
              </a:rPr>
              <a:t>(</a:t>
            </a:r>
            <a:r>
              <a:rPr lang="en-US" sz="2000" dirty="0" err="1">
                <a:latin typeface="+mn-lt"/>
                <a:cs typeface="+mn-cs"/>
              </a:rPr>
              <a:t>pag</a:t>
            </a:r>
            <a:r>
              <a:rPr lang="en-US" sz="2000" dirty="0">
                <a:latin typeface="+mn-lt"/>
                <a:cs typeface="+mn-cs"/>
              </a:rPr>
              <a:t>. 90)</a:t>
            </a:r>
          </a:p>
          <a:p>
            <a:pPr marL="274320" indent="-274320" algn="just" fontAlgn="auto">
              <a:spcBef>
                <a:spcPct val="20000"/>
              </a:spcBef>
              <a:spcAft>
                <a:spcPts val="0"/>
              </a:spcAft>
              <a:buClr>
                <a:schemeClr val="accent3"/>
              </a:buClr>
              <a:buSzPct val="95000"/>
              <a:buFont typeface="Wingdings 2"/>
              <a:buChar char=""/>
              <a:defRPr/>
            </a:pPr>
            <a:endParaRPr lang="en-US" sz="2600" i="1" dirty="0">
              <a:latin typeface="+mn-lt"/>
              <a:cs typeface="+mn-cs"/>
            </a:endParaRPr>
          </a:p>
          <a:p>
            <a:pPr marL="274320" indent="-274320" algn="just" fontAlgn="auto">
              <a:spcBef>
                <a:spcPct val="20000"/>
              </a:spcBef>
              <a:spcAft>
                <a:spcPts val="0"/>
              </a:spcAft>
              <a:buClr>
                <a:schemeClr val="accent3"/>
              </a:buClr>
              <a:buSzPct val="95000"/>
              <a:buFont typeface="Wingdings 2"/>
              <a:buChar char=""/>
              <a:defRPr/>
            </a:pPr>
            <a:r>
              <a:rPr lang="en-US" sz="2600" dirty="0">
                <a:latin typeface="+mn-lt"/>
                <a:cs typeface="+mn-cs"/>
              </a:rPr>
              <a:t>Another question</a:t>
            </a:r>
            <a:r>
              <a:rPr lang="en-US" sz="2600" i="1" dirty="0">
                <a:latin typeface="+mn-lt"/>
                <a:cs typeface="+mn-cs"/>
              </a:rPr>
              <a:t>: “ Is it that an emotionless life lacks the feelings that go along with correct evaluations and so is less pleasurable?” </a:t>
            </a:r>
            <a:r>
              <a:rPr lang="en-US" sz="2000" dirty="0">
                <a:latin typeface="+mn-lt"/>
                <a:cs typeface="+mn-cs"/>
              </a:rPr>
              <a:t>(</a:t>
            </a:r>
            <a:r>
              <a:rPr lang="en-US" sz="2000" dirty="0" err="1">
                <a:latin typeface="+mn-lt"/>
                <a:cs typeface="+mn-cs"/>
              </a:rPr>
              <a:t>pag</a:t>
            </a:r>
            <a:r>
              <a:rPr lang="en-US" sz="2000" dirty="0">
                <a:latin typeface="+mn-lt"/>
                <a:cs typeface="+mn-cs"/>
              </a:rPr>
              <a:t>. 91) </a:t>
            </a:r>
          </a:p>
          <a:p>
            <a:pPr marL="274320" indent="-274320" algn="just" fontAlgn="auto">
              <a:spcBef>
                <a:spcPct val="20000"/>
              </a:spcBef>
              <a:spcAft>
                <a:spcPts val="0"/>
              </a:spcAft>
              <a:buClr>
                <a:schemeClr val="accent3"/>
              </a:buClr>
              <a:buSzPct val="95000"/>
              <a:buFont typeface="Wingdings 2"/>
              <a:buChar char=""/>
              <a:defRPr/>
            </a:pPr>
            <a:endParaRPr lang="en-US" sz="2600" i="1" dirty="0">
              <a:latin typeface="+mn-lt"/>
              <a:cs typeface="+mn-cs"/>
            </a:endParaRPr>
          </a:p>
          <a:p>
            <a:pPr marL="274320" indent="-274320" algn="just" fontAlgn="auto">
              <a:spcBef>
                <a:spcPct val="20000"/>
              </a:spcBef>
              <a:spcAft>
                <a:spcPts val="0"/>
              </a:spcAft>
              <a:buClr>
                <a:schemeClr val="accent3"/>
              </a:buClr>
              <a:buSzPct val="95000"/>
              <a:buFont typeface="Wingdings 2"/>
              <a:buChar char=""/>
              <a:defRPr/>
            </a:pPr>
            <a:r>
              <a:rPr lang="en-US" sz="2600" dirty="0">
                <a:latin typeface="+mn-lt"/>
                <a:cs typeface="+mn-cs"/>
              </a:rPr>
              <a:t>For example the character Spock in the television program </a:t>
            </a:r>
            <a:r>
              <a:rPr lang="en-US" sz="2600" i="1" dirty="0">
                <a:latin typeface="+mn-lt"/>
                <a:cs typeface="+mn-cs"/>
              </a:rPr>
              <a:t>Star trek </a:t>
            </a:r>
            <a:r>
              <a:rPr lang="en-US" sz="2600" dirty="0">
                <a:latin typeface="+mn-lt"/>
                <a:cs typeface="+mn-cs"/>
              </a:rPr>
              <a:t>held correct beliefs, made correct evaluations, and acted on these, yet his life lacked emotion and inner feeling. </a:t>
            </a:r>
            <a:r>
              <a:rPr lang="en-US" sz="2600" i="1" dirty="0">
                <a:latin typeface="+mn-lt"/>
                <a:cs typeface="+mn-cs"/>
              </a:rPr>
              <a:t>Therefore his life, without emotions, would be poorer</a:t>
            </a:r>
            <a:r>
              <a:rPr lang="en-US" sz="2600" dirty="0">
                <a:latin typeface="+mn-lt"/>
                <a:cs typeface="+mn-cs"/>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288" y="260350"/>
            <a:ext cx="8258175" cy="1785938"/>
          </a:xfrm>
        </p:spPr>
        <p:txBody>
          <a:bodyPr>
            <a:normAutofit fontScale="90000"/>
          </a:bodyPr>
          <a:lstStyle/>
          <a:p>
            <a:pPr algn="ctr" eaLnBrk="1" fontAlgn="auto" hangingPunct="1">
              <a:spcAft>
                <a:spcPts val="0"/>
              </a:spcAft>
              <a:defRPr/>
            </a:pPr>
            <a:r>
              <a:rPr lang="en-GB" sz="4400" i="1" dirty="0" smtClean="0"/>
              <a:t>Fourth part</a:t>
            </a:r>
            <a:r>
              <a:rPr lang="it-IT" sz="4400" dirty="0" smtClean="0"/>
              <a:t> </a:t>
            </a:r>
            <a:r>
              <a:rPr lang="it-IT" dirty="0" smtClean="0"/>
              <a:t/>
            </a:r>
            <a:br>
              <a:rPr lang="it-IT" dirty="0" smtClean="0"/>
            </a:br>
            <a:r>
              <a:rPr lang="it-IT" sz="4000" dirty="0" smtClean="0"/>
              <a:t>The </a:t>
            </a:r>
            <a:r>
              <a:rPr lang="it-IT" sz="4000" dirty="0" err="1" smtClean="0"/>
              <a:t>relationship</a:t>
            </a:r>
            <a:r>
              <a:rPr lang="it-IT" sz="4000" dirty="0" smtClean="0"/>
              <a:t> </a:t>
            </a:r>
            <a:r>
              <a:rPr lang="it-IT" sz="4000" dirty="0" err="1" smtClean="0"/>
              <a:t>between</a:t>
            </a:r>
            <a:r>
              <a:rPr lang="it-IT" sz="4000" dirty="0" smtClean="0"/>
              <a:t> </a:t>
            </a:r>
            <a:r>
              <a:rPr lang="it-IT" sz="4000" dirty="0" err="1" smtClean="0"/>
              <a:t>emotions</a:t>
            </a:r>
            <a:r>
              <a:rPr lang="it-IT" sz="4000" dirty="0" smtClean="0"/>
              <a:t> and </a:t>
            </a:r>
            <a:r>
              <a:rPr lang="it-IT" sz="4000" dirty="0" err="1" smtClean="0"/>
              <a:t>values</a:t>
            </a:r>
            <a:endParaRPr lang="it-IT" sz="4000" dirty="0"/>
          </a:p>
        </p:txBody>
      </p:sp>
      <p:sp>
        <p:nvSpPr>
          <p:cNvPr id="14339" name="Segnaposto contenuto 2"/>
          <p:cNvSpPr>
            <a:spLocks noGrp="1"/>
          </p:cNvSpPr>
          <p:nvPr>
            <p:ph idx="1"/>
          </p:nvPr>
        </p:nvSpPr>
        <p:spPr>
          <a:xfrm>
            <a:off x="357188" y="1844675"/>
            <a:ext cx="8329612" cy="4537075"/>
          </a:xfrm>
        </p:spPr>
        <p:txBody>
          <a:bodyPr/>
          <a:lstStyle/>
          <a:p>
            <a:pPr algn="just" eaLnBrk="1" hangingPunct="1">
              <a:buFont typeface="Wingdings 2" pitchFamily="18" charset="2"/>
              <a:buNone/>
            </a:pPr>
            <a:endParaRPr lang="it-IT" smtClean="0"/>
          </a:p>
          <a:p>
            <a:pPr algn="just" eaLnBrk="1" hangingPunct="1"/>
            <a:r>
              <a:rPr lang="en-US" smtClean="0"/>
              <a:t>For Nozick “</a:t>
            </a:r>
            <a:r>
              <a:rPr lang="en-US" i="1" smtClean="0"/>
              <a:t>the emotions can link us closely to external value. In fact when we positively evaluate a situation or fact, an emotional response links us more closely to the value we perceive than an unemotional evaluative judgment would</a:t>
            </a:r>
            <a:r>
              <a:rPr lang="en-US" smtClean="0"/>
              <a:t>”. </a:t>
            </a:r>
            <a:r>
              <a:rPr lang="en-US" sz="2000" smtClean="0"/>
              <a:t>(pag. 91) </a:t>
            </a:r>
            <a:endParaRPr lang="en-US" smtClean="0"/>
          </a:p>
          <a:p>
            <a:pPr algn="just" eaLnBrk="1" hangingPunct="1"/>
            <a:r>
              <a:rPr lang="en-US" smtClean="0"/>
              <a:t>What does Nozick mean by value? “</a:t>
            </a:r>
            <a:r>
              <a:rPr lang="en-US" i="1" smtClean="0"/>
              <a:t>By value I do not mean our own subjective experience or liking of something; I mean the quality something has in virtue of which it is valuable</a:t>
            </a:r>
            <a:r>
              <a:rPr lang="en-US" smtClean="0"/>
              <a:t>”. </a:t>
            </a:r>
            <a:r>
              <a:rPr lang="en-US" sz="2000" smtClean="0"/>
              <a:t>(pag. 91) </a:t>
            </a:r>
            <a:endParaRPr lang="en-US" smtClean="0"/>
          </a:p>
          <a:p>
            <a:pPr algn="just" eaLnBrk="1" hangingPunct="1">
              <a:buFont typeface="Wingdings 2" pitchFamily="18" charset="2"/>
              <a:buNone/>
            </a:pPr>
            <a:endParaRPr lang="it-IT" smtClean="0"/>
          </a:p>
          <a:p>
            <a:pPr algn="just" eaLnBrk="1" hangingPunct="1">
              <a:buFont typeface="Wingdings 2" pitchFamily="18" charset="2"/>
              <a:buNone/>
            </a:pPr>
            <a:endParaRPr lang="it-IT" smtClean="0"/>
          </a:p>
          <a:p>
            <a:pPr algn="just" eaLnBrk="1" hangingPunct="1"/>
            <a:endParaRPr lang="it-IT"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egnaposto contenuto 2"/>
          <p:cNvSpPr>
            <a:spLocks noGrp="1"/>
          </p:cNvSpPr>
          <p:nvPr>
            <p:ph idx="1"/>
          </p:nvPr>
        </p:nvSpPr>
        <p:spPr>
          <a:xfrm>
            <a:off x="285750" y="1268413"/>
            <a:ext cx="8401050" cy="4857750"/>
          </a:xfrm>
        </p:spPr>
        <p:txBody>
          <a:bodyPr/>
          <a:lstStyle/>
          <a:p>
            <a:pPr algn="just" eaLnBrk="1" hangingPunct="1"/>
            <a:r>
              <a:rPr lang="it-IT" smtClean="0"/>
              <a:t>The value judgments are not all subjective. They can be right or wrong, correct or incorrect, true or false, well-founded or not.</a:t>
            </a:r>
          </a:p>
          <a:p>
            <a:pPr algn="just" eaLnBrk="1" hangingPunct="1">
              <a:buFont typeface="Wingdings 2" pitchFamily="18" charset="2"/>
              <a:buNone/>
            </a:pPr>
            <a:endParaRPr lang="it-IT" smtClean="0"/>
          </a:p>
          <a:p>
            <a:pPr algn="just" eaLnBrk="1" hangingPunct="1"/>
            <a:r>
              <a:rPr lang="it-IT" b="1" smtClean="0"/>
              <a:t>Important question</a:t>
            </a:r>
            <a:r>
              <a:rPr lang="it-IT" smtClean="0"/>
              <a:t>: </a:t>
            </a:r>
            <a:r>
              <a:rPr lang="it-IT" i="1" smtClean="0"/>
              <a:t>When a thing has value</a:t>
            </a:r>
            <a:r>
              <a:rPr lang="it-IT" smtClean="0"/>
              <a:t>?</a:t>
            </a:r>
          </a:p>
          <a:p>
            <a:pPr algn="just" eaLnBrk="1" hangingPunct="1"/>
            <a:endParaRPr lang="it-IT" smtClean="0"/>
          </a:p>
          <a:p>
            <a:pPr algn="just" eaLnBrk="1" hangingPunct="1"/>
            <a:r>
              <a:rPr lang="it-IT" smtClean="0"/>
              <a:t>Nozick responds that: “ </a:t>
            </a:r>
            <a:r>
              <a:rPr lang="it-IT" i="1" smtClean="0"/>
              <a:t>something is valuable insofar as it has a high degree of ‘organic unity’, unifying and integrating disparate material</a:t>
            </a:r>
            <a:r>
              <a:rPr lang="it-IT" smtClean="0"/>
              <a:t>. “ </a:t>
            </a:r>
            <a:r>
              <a:rPr lang="en-GB" sz="2000" smtClean="0"/>
              <a:t>(pag. 92)</a:t>
            </a:r>
            <a:r>
              <a:rPr lang="it-IT" sz="2000" smtClean="0"/>
              <a:t> </a:t>
            </a:r>
            <a:endParaRPr lang="it-IT"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a:xfrm>
            <a:off x="428625" y="908050"/>
            <a:ext cx="8215313" cy="1081088"/>
          </a:xfrm>
        </p:spPr>
        <p:txBody>
          <a:bodyPr/>
          <a:lstStyle/>
          <a:p>
            <a:pPr algn="ctr" eaLnBrk="1" hangingPunct="1"/>
            <a:r>
              <a:rPr lang="en-GB" sz="3200" i="1" smtClean="0"/>
              <a:t/>
            </a:r>
            <a:br>
              <a:rPr lang="en-GB" sz="3200" i="1" smtClean="0"/>
            </a:br>
            <a:r>
              <a:rPr lang="en-GB" sz="3600" smtClean="0"/>
              <a:t> The emotions as response to value</a:t>
            </a:r>
            <a:br>
              <a:rPr lang="en-GB" sz="3600" smtClean="0"/>
            </a:br>
            <a:endParaRPr lang="en-GB" sz="3600" smtClean="0"/>
          </a:p>
        </p:txBody>
      </p:sp>
      <p:sp>
        <p:nvSpPr>
          <p:cNvPr id="16387" name="Segnaposto contenuto 2"/>
          <p:cNvSpPr>
            <a:spLocks noGrp="1"/>
          </p:cNvSpPr>
          <p:nvPr>
            <p:ph idx="1"/>
          </p:nvPr>
        </p:nvSpPr>
        <p:spPr>
          <a:xfrm>
            <a:off x="285750" y="1773238"/>
            <a:ext cx="8401050" cy="4870450"/>
          </a:xfrm>
        </p:spPr>
        <p:txBody>
          <a:bodyPr/>
          <a:lstStyle/>
          <a:p>
            <a:pPr algn="just" eaLnBrk="1" hangingPunct="1"/>
            <a:r>
              <a:rPr lang="it-IT" smtClean="0"/>
              <a:t>In this chapter Nozick suggests the theory, according to which, emotions are a response to value.</a:t>
            </a:r>
          </a:p>
          <a:p>
            <a:pPr algn="just" eaLnBrk="1" hangingPunct="1"/>
            <a:endParaRPr lang="it-IT" smtClean="0"/>
          </a:p>
          <a:p>
            <a:pPr algn="just" eaLnBrk="1" hangingPunct="1"/>
            <a:r>
              <a:rPr lang="it-IT" smtClean="0"/>
              <a:t>In fact for Nozick “</a:t>
            </a:r>
            <a:r>
              <a:rPr lang="it-IT" i="1" smtClean="0"/>
              <a:t>When we respond emotionally to value, rather than merely judging or evaluating it mentally, we respond more fully because our feelings and our physiology are involved. Emotions are a fitting and appropriate response to value</a:t>
            </a:r>
            <a:r>
              <a:rPr lang="it-IT" smtClean="0"/>
              <a:t>.” </a:t>
            </a:r>
            <a:r>
              <a:rPr lang="en-GB" sz="2000" smtClean="0"/>
              <a:t>(pag. 92) </a:t>
            </a:r>
            <a:endParaRPr lang="it-IT" smtClean="0"/>
          </a:p>
          <a:p>
            <a:pPr algn="just" eaLnBrk="1" hangingPunct="1"/>
            <a:endParaRPr lang="it-IT" smtClean="0"/>
          </a:p>
          <a:p>
            <a:pPr algn="just" eaLnBrk="1" hangingPunct="1"/>
            <a:r>
              <a:rPr lang="it-IT" b="1" smtClean="0"/>
              <a:t>Emotions are to value as beliefs are to facts</a:t>
            </a:r>
            <a:r>
              <a:rPr lang="it-IT" i="1" smtClean="0"/>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428625" y="620713"/>
            <a:ext cx="8215313" cy="1295400"/>
          </a:xfrm>
        </p:spPr>
        <p:txBody>
          <a:bodyPr/>
          <a:lstStyle/>
          <a:p>
            <a:pPr algn="ctr" eaLnBrk="1" hangingPunct="1"/>
            <a:r>
              <a:rPr lang="en-GB" sz="4000" i="1" smtClean="0"/>
              <a:t>Some questions</a:t>
            </a:r>
            <a:r>
              <a:rPr lang="en-GB" sz="3600" smtClean="0"/>
              <a:t/>
            </a:r>
            <a:br>
              <a:rPr lang="en-GB" sz="3600" smtClean="0"/>
            </a:br>
            <a:endParaRPr lang="en-GB" sz="3600" smtClean="0"/>
          </a:p>
        </p:txBody>
      </p:sp>
      <p:sp>
        <p:nvSpPr>
          <p:cNvPr id="17411" name="Segnaposto contenuto 2"/>
          <p:cNvSpPr>
            <a:spLocks noGrp="1"/>
          </p:cNvSpPr>
          <p:nvPr>
            <p:ph idx="1"/>
          </p:nvPr>
        </p:nvSpPr>
        <p:spPr>
          <a:xfrm>
            <a:off x="285750" y="1557338"/>
            <a:ext cx="8401050" cy="5157787"/>
          </a:xfrm>
        </p:spPr>
        <p:txBody>
          <a:bodyPr/>
          <a:lstStyle/>
          <a:p>
            <a:pPr eaLnBrk="1" hangingPunct="1"/>
            <a:r>
              <a:rPr lang="it-IT" smtClean="0"/>
              <a:t>What must value be like if emotions are the appropriate response to it?</a:t>
            </a:r>
          </a:p>
          <a:p>
            <a:pPr eaLnBrk="1" hangingPunct="1"/>
            <a:endParaRPr lang="it-IT" smtClean="0"/>
          </a:p>
          <a:p>
            <a:pPr eaLnBrk="1" hangingPunct="1"/>
            <a:r>
              <a:rPr lang="it-IT" smtClean="0"/>
              <a:t>What is the difference between value and facts if emotions stand to value as beliefs do to facts?</a:t>
            </a:r>
          </a:p>
          <a:p>
            <a:pPr eaLnBrk="1" hangingPunct="1">
              <a:buFont typeface="Wingdings 2" pitchFamily="18" charset="2"/>
              <a:buNone/>
            </a:pPr>
            <a:endParaRPr lang="it-IT" smtClean="0"/>
          </a:p>
          <a:p>
            <a:pPr eaLnBrk="1" hangingPunct="1"/>
            <a:r>
              <a:rPr lang="it-IT" b="1" smtClean="0"/>
              <a:t>Our appropriate response to facts is to believe them and know that they hold</a:t>
            </a:r>
            <a:r>
              <a:rPr lang="it-IT" smtClean="0"/>
              <a:t>.</a:t>
            </a:r>
          </a:p>
          <a:p>
            <a:pPr eaLnBrk="1" hangingPunct="1"/>
            <a:endParaRPr lang="it-IT" smtClean="0"/>
          </a:p>
          <a:p>
            <a:pPr eaLnBrk="1" hangingPunct="1"/>
            <a:r>
              <a:rPr lang="it-IT" b="1" smtClean="0"/>
              <a:t>Beliefs are our appropriate response to nonevaluative facts</a:t>
            </a:r>
            <a:r>
              <a:rPr lang="it-IT" smtClean="0"/>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468313" y="1052513"/>
            <a:ext cx="8229600" cy="1008062"/>
          </a:xfrm>
        </p:spPr>
        <p:txBody>
          <a:bodyPr/>
          <a:lstStyle/>
          <a:p>
            <a:pPr algn="ctr" eaLnBrk="1" hangingPunct="1"/>
            <a:r>
              <a:rPr lang="en-GB" sz="4000" i="1" smtClean="0"/>
              <a:t>Fifth part </a:t>
            </a:r>
            <a:r>
              <a:rPr lang="en-GB" sz="3600" i="1" smtClean="0"/>
              <a:t/>
            </a:r>
            <a:br>
              <a:rPr lang="en-GB" sz="3600" i="1" smtClean="0"/>
            </a:br>
            <a:r>
              <a:rPr lang="it-IT" sz="3600" smtClean="0"/>
              <a:t>Emotions as an analog model of value</a:t>
            </a:r>
          </a:p>
        </p:txBody>
      </p:sp>
      <p:sp>
        <p:nvSpPr>
          <p:cNvPr id="18435" name="Segnaposto contenuto 2"/>
          <p:cNvSpPr>
            <a:spLocks noGrp="1"/>
          </p:cNvSpPr>
          <p:nvPr>
            <p:ph idx="1"/>
          </p:nvPr>
        </p:nvSpPr>
        <p:spPr>
          <a:xfrm>
            <a:off x="428625" y="2420938"/>
            <a:ext cx="8258175" cy="3705225"/>
          </a:xfrm>
        </p:spPr>
        <p:txBody>
          <a:bodyPr/>
          <a:lstStyle/>
          <a:p>
            <a:pPr algn="just" eaLnBrk="1" hangingPunct="1"/>
            <a:r>
              <a:rPr lang="it-IT" smtClean="0"/>
              <a:t>Emotions provide a kind of picture of value.</a:t>
            </a:r>
          </a:p>
          <a:p>
            <a:pPr algn="just" eaLnBrk="1" hangingPunct="1"/>
            <a:r>
              <a:rPr lang="it-IT" smtClean="0"/>
              <a:t>What  does this mean?</a:t>
            </a:r>
          </a:p>
          <a:p>
            <a:pPr algn="just" eaLnBrk="1" hangingPunct="1"/>
            <a:r>
              <a:rPr lang="it-IT" smtClean="0"/>
              <a:t>It means that “</a:t>
            </a:r>
            <a:r>
              <a:rPr lang="it-IT" i="1" smtClean="0"/>
              <a:t>they are our internal psychophysiological response to the external value, a response that is specially close by being not only due to that value but an analog representation of it</a:t>
            </a:r>
            <a:r>
              <a:rPr lang="it-IT" smtClean="0"/>
              <a:t>.” </a:t>
            </a:r>
            <a:r>
              <a:rPr lang="it-IT" sz="2000" smtClean="0"/>
              <a:t>(pag. 93)</a:t>
            </a:r>
          </a:p>
          <a:p>
            <a:pPr algn="just" eaLnBrk="1" hangingPunct="1"/>
            <a:r>
              <a:rPr lang="it-IT" smtClean="0"/>
              <a:t>Briefly: </a:t>
            </a:r>
            <a:r>
              <a:rPr lang="it-IT" b="1" smtClean="0"/>
              <a:t>emotions provide a psychophysical replica of value</a:t>
            </a:r>
            <a:r>
              <a:rPr lang="it-IT" smtClean="0"/>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395288" y="1052513"/>
            <a:ext cx="8215312" cy="984250"/>
          </a:xfrm>
        </p:spPr>
        <p:txBody>
          <a:bodyPr/>
          <a:lstStyle/>
          <a:p>
            <a:pPr algn="ctr" eaLnBrk="1" hangingPunct="1"/>
            <a:r>
              <a:rPr lang="it-IT" sz="3600" smtClean="0"/>
              <a:t>What is an emotion?</a:t>
            </a:r>
            <a:br>
              <a:rPr lang="it-IT" sz="3600" smtClean="0"/>
            </a:br>
            <a:endParaRPr lang="en-GB" sz="3600" smtClean="0"/>
          </a:p>
        </p:txBody>
      </p:sp>
      <p:sp>
        <p:nvSpPr>
          <p:cNvPr id="19459" name="Segnaposto contenuto 2"/>
          <p:cNvSpPr>
            <a:spLocks noGrp="1"/>
          </p:cNvSpPr>
          <p:nvPr>
            <p:ph idx="1"/>
          </p:nvPr>
        </p:nvSpPr>
        <p:spPr>
          <a:xfrm>
            <a:off x="357188" y="1916113"/>
            <a:ext cx="8329612" cy="4210050"/>
          </a:xfrm>
        </p:spPr>
        <p:txBody>
          <a:bodyPr/>
          <a:lstStyle/>
          <a:p>
            <a:pPr eaLnBrk="1" hangingPunct="1"/>
            <a:r>
              <a:rPr lang="it-IT" smtClean="0"/>
              <a:t>Something’s being valuable involves its having a certain mode of structural organization to a certain degree for example a degree of organic unity. So the responding emotion “ </a:t>
            </a:r>
            <a:r>
              <a:rPr lang="it-IT" i="1" smtClean="0"/>
              <a:t>would be a psychophysical entity with a similar or parallel mode of organization</a:t>
            </a:r>
            <a:r>
              <a:rPr lang="it-IT" smtClean="0"/>
              <a:t>.”</a:t>
            </a:r>
            <a:r>
              <a:rPr lang="en-GB" sz="2800" smtClean="0"/>
              <a:t> </a:t>
            </a:r>
            <a:r>
              <a:rPr lang="en-GB" sz="2000" smtClean="0"/>
              <a:t>(pag. 93) </a:t>
            </a:r>
            <a:endParaRPr lang="it-IT" smtClean="0"/>
          </a:p>
          <a:p>
            <a:pPr eaLnBrk="1" hangingPunct="1"/>
            <a:endParaRPr lang="it-IT" smtClean="0"/>
          </a:p>
          <a:p>
            <a:pPr eaLnBrk="1" hangingPunct="1"/>
            <a:r>
              <a:rPr lang="it-IT" smtClean="0"/>
              <a:t>Briefly: </a:t>
            </a:r>
            <a:r>
              <a:rPr lang="it-IT" b="1" smtClean="0"/>
              <a:t>the emotion is a map of the value or of the thing’s being valuable</a:t>
            </a:r>
            <a:r>
              <a:rPr lang="it-IT" smtClean="0"/>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611188" y="1268413"/>
            <a:ext cx="8177212" cy="500062"/>
          </a:xfrm>
        </p:spPr>
        <p:txBody>
          <a:bodyPr/>
          <a:lstStyle/>
          <a:p>
            <a:pPr algn="ctr" eaLnBrk="1" hangingPunct="1"/>
            <a:r>
              <a:rPr lang="it-IT" sz="4000" smtClean="0"/>
              <a:t>Why emotion is an analog model of value?</a:t>
            </a:r>
          </a:p>
        </p:txBody>
      </p:sp>
      <p:sp>
        <p:nvSpPr>
          <p:cNvPr id="3" name="Segnaposto contenuto 2"/>
          <p:cNvSpPr>
            <a:spLocks noGrp="1"/>
          </p:cNvSpPr>
          <p:nvPr>
            <p:ph idx="1"/>
          </p:nvPr>
        </p:nvSpPr>
        <p:spPr>
          <a:xfrm>
            <a:off x="395288" y="1628775"/>
            <a:ext cx="8258175" cy="4537075"/>
          </a:xfrm>
        </p:spPr>
        <p:txBody>
          <a:bodyPr>
            <a:normAutofit lnSpcReduction="10000"/>
          </a:bodyPr>
          <a:lstStyle/>
          <a:p>
            <a:pPr marL="274320" indent="-274320" algn="just" eaLnBrk="1" fontAlgn="auto" hangingPunct="1">
              <a:spcAft>
                <a:spcPts val="0"/>
              </a:spcAft>
              <a:buClr>
                <a:schemeClr val="accent3"/>
              </a:buClr>
              <a:buFont typeface="Wingdings 2"/>
              <a:buChar char=""/>
              <a:defRPr/>
            </a:pPr>
            <a:endParaRPr lang="it-IT" dirty="0" smtClean="0"/>
          </a:p>
          <a:p>
            <a:pPr marL="274320" indent="-274320" algn="just" eaLnBrk="1" fontAlgn="auto" hangingPunct="1">
              <a:spcAft>
                <a:spcPts val="0"/>
              </a:spcAft>
              <a:buClr>
                <a:schemeClr val="accent3"/>
              </a:buClr>
              <a:buFont typeface="Wingdings 2"/>
              <a:buChar char=""/>
              <a:defRPr/>
            </a:pPr>
            <a:r>
              <a:rPr lang="it-IT" dirty="0" err="1" smtClean="0"/>
              <a:t>To</a:t>
            </a:r>
            <a:r>
              <a:rPr lang="it-IT" dirty="0" smtClean="0"/>
              <a:t> </a:t>
            </a:r>
            <a:r>
              <a:rPr lang="it-IT" dirty="0" err="1" smtClean="0"/>
              <a:t>answer</a:t>
            </a:r>
            <a:r>
              <a:rPr lang="it-IT" dirty="0" smtClean="0"/>
              <a:t> the </a:t>
            </a:r>
            <a:r>
              <a:rPr lang="it-IT" dirty="0" err="1" smtClean="0"/>
              <a:t>question</a:t>
            </a:r>
            <a:r>
              <a:rPr lang="it-IT" dirty="0" smtClean="0"/>
              <a:t> </a:t>
            </a:r>
            <a:r>
              <a:rPr lang="it-IT" dirty="0" err="1" smtClean="0"/>
              <a:t>Nozick</a:t>
            </a:r>
            <a:r>
              <a:rPr lang="it-IT" dirty="0" smtClean="0"/>
              <a:t> </a:t>
            </a:r>
            <a:r>
              <a:rPr lang="it-IT" dirty="0" err="1" smtClean="0"/>
              <a:t>offers</a:t>
            </a:r>
            <a:r>
              <a:rPr lang="it-IT" dirty="0" smtClean="0"/>
              <a:t> </a:t>
            </a:r>
            <a:r>
              <a:rPr lang="it-IT" dirty="0" err="1" smtClean="0"/>
              <a:t>an</a:t>
            </a:r>
            <a:r>
              <a:rPr lang="it-IT" dirty="0" smtClean="0"/>
              <a:t> </a:t>
            </a:r>
            <a:r>
              <a:rPr lang="it-IT" dirty="0" err="1" smtClean="0"/>
              <a:t>example</a:t>
            </a:r>
            <a:r>
              <a:rPr lang="it-IT" dirty="0" smtClean="0"/>
              <a:t>. </a:t>
            </a:r>
            <a:r>
              <a:rPr lang="it-IT" dirty="0" err="1" smtClean="0"/>
              <a:t>He</a:t>
            </a:r>
            <a:r>
              <a:rPr lang="it-IT" dirty="0" smtClean="0"/>
              <a:t> </a:t>
            </a:r>
            <a:r>
              <a:rPr lang="it-IT" dirty="0" err="1" smtClean="0"/>
              <a:t>says</a:t>
            </a:r>
            <a:r>
              <a:rPr lang="it-IT" dirty="0" smtClean="0"/>
              <a:t> </a:t>
            </a:r>
            <a:r>
              <a:rPr lang="it-IT" dirty="0" err="1" smtClean="0"/>
              <a:t>this</a:t>
            </a:r>
            <a:r>
              <a:rPr lang="it-IT" dirty="0" smtClean="0"/>
              <a:t>: “</a:t>
            </a:r>
            <a:r>
              <a:rPr lang="it-IT" i="1" dirty="0" err="1" smtClean="0"/>
              <a:t>For</a:t>
            </a:r>
            <a:r>
              <a:rPr lang="it-IT" i="1" dirty="0" smtClean="0"/>
              <a:t> suppose some </a:t>
            </a:r>
            <a:r>
              <a:rPr lang="it-IT" i="1" dirty="0" err="1" smtClean="0"/>
              <a:t>extraterrestrials</a:t>
            </a:r>
            <a:r>
              <a:rPr lang="it-IT" i="1" dirty="0" smtClean="0"/>
              <a:t> </a:t>
            </a:r>
            <a:r>
              <a:rPr lang="it-IT" i="1" dirty="0" err="1" smtClean="0"/>
              <a:t>could</a:t>
            </a:r>
            <a:r>
              <a:rPr lang="it-IT" i="1" dirty="0" smtClean="0"/>
              <a:t> dance </a:t>
            </a:r>
            <a:r>
              <a:rPr lang="it-IT" i="1" dirty="0" err="1" smtClean="0"/>
              <a:t>expressively</a:t>
            </a:r>
            <a:r>
              <a:rPr lang="it-IT" i="1" dirty="0" smtClean="0"/>
              <a:t> and </a:t>
            </a:r>
            <a:r>
              <a:rPr lang="it-IT" i="1" dirty="0" err="1" smtClean="0"/>
              <a:t>represent</a:t>
            </a:r>
            <a:r>
              <a:rPr lang="it-IT" i="1" dirty="0" smtClean="0"/>
              <a:t> </a:t>
            </a:r>
            <a:r>
              <a:rPr lang="it-IT" i="1" dirty="0" err="1" smtClean="0"/>
              <a:t>external</a:t>
            </a:r>
            <a:r>
              <a:rPr lang="it-IT" i="1" dirty="0" smtClean="0"/>
              <a:t> </a:t>
            </a:r>
            <a:r>
              <a:rPr lang="it-IT" i="1" dirty="0" err="1" smtClean="0"/>
              <a:t>value</a:t>
            </a:r>
            <a:r>
              <a:rPr lang="it-IT" i="1" dirty="0" smtClean="0"/>
              <a:t> </a:t>
            </a:r>
            <a:r>
              <a:rPr lang="it-IT" i="1" dirty="0" err="1" smtClean="0"/>
              <a:t>though</a:t>
            </a:r>
            <a:r>
              <a:rPr lang="it-IT" i="1" dirty="0" smtClean="0"/>
              <a:t> </a:t>
            </a:r>
            <a:r>
              <a:rPr lang="it-IT" i="1" dirty="0" err="1" smtClean="0"/>
              <a:t>analog</a:t>
            </a:r>
            <a:r>
              <a:rPr lang="it-IT" i="1" dirty="0" smtClean="0"/>
              <a:t> </a:t>
            </a:r>
            <a:r>
              <a:rPr lang="it-IT" i="1" dirty="0" err="1" smtClean="0"/>
              <a:t>movement</a:t>
            </a:r>
            <a:r>
              <a:rPr lang="it-IT" i="1" dirty="0" smtClean="0"/>
              <a:t> </a:t>
            </a:r>
            <a:r>
              <a:rPr lang="it-IT" i="1" dirty="0" err="1" smtClean="0"/>
              <a:t>yet</a:t>
            </a:r>
            <a:r>
              <a:rPr lang="it-IT" i="1" dirty="0" smtClean="0"/>
              <a:t> </a:t>
            </a:r>
            <a:r>
              <a:rPr lang="it-IT" i="1" dirty="0" err="1" smtClean="0"/>
              <a:t>not</a:t>
            </a:r>
            <a:r>
              <a:rPr lang="it-IT" i="1" dirty="0" smtClean="0"/>
              <a:t> </a:t>
            </a:r>
            <a:r>
              <a:rPr lang="it-IT" i="1" dirty="0" err="1" smtClean="0"/>
              <a:t>have</a:t>
            </a:r>
            <a:r>
              <a:rPr lang="it-IT" i="1" dirty="0" smtClean="0"/>
              <a:t> </a:t>
            </a:r>
            <a:r>
              <a:rPr lang="it-IT" i="1" dirty="0" err="1" smtClean="0"/>
              <a:t>any</a:t>
            </a:r>
            <a:r>
              <a:rPr lang="it-IT" i="1" dirty="0" smtClean="0"/>
              <a:t> elaborate </a:t>
            </a:r>
            <a:r>
              <a:rPr lang="it-IT" i="1" dirty="0" err="1" smtClean="0"/>
              <a:t>feelings</a:t>
            </a:r>
            <a:r>
              <a:rPr lang="it-IT" i="1" dirty="0" smtClean="0"/>
              <a:t> or </a:t>
            </a:r>
            <a:r>
              <a:rPr lang="it-IT" i="1" dirty="0" err="1" smtClean="0"/>
              <a:t>emotions</a:t>
            </a:r>
            <a:r>
              <a:rPr lang="it-IT" i="1" dirty="0" smtClean="0"/>
              <a:t> </a:t>
            </a:r>
            <a:r>
              <a:rPr lang="it-IT" i="1" dirty="0" err="1" smtClean="0"/>
              <a:t>themselves</a:t>
            </a:r>
            <a:r>
              <a:rPr lang="it-IT" i="1" dirty="0" smtClean="0"/>
              <a:t>. [..] </a:t>
            </a:r>
            <a:r>
              <a:rPr lang="it-IT" i="1" dirty="0" err="1" smtClean="0"/>
              <a:t>If</a:t>
            </a:r>
            <a:r>
              <a:rPr lang="it-IT" i="1" dirty="0" smtClean="0"/>
              <a:t> </a:t>
            </a:r>
            <a:r>
              <a:rPr lang="it-IT" i="1" dirty="0" err="1" smtClean="0"/>
              <a:t>writers</a:t>
            </a:r>
            <a:r>
              <a:rPr lang="it-IT" i="1" dirty="0" smtClean="0"/>
              <a:t> </a:t>
            </a:r>
            <a:r>
              <a:rPr lang="it-IT" i="1" dirty="0" err="1" smtClean="0"/>
              <a:t>sometimes</a:t>
            </a:r>
            <a:r>
              <a:rPr lang="it-IT" i="1" dirty="0" smtClean="0"/>
              <a:t> can </a:t>
            </a:r>
            <a:r>
              <a:rPr lang="it-IT" i="1" dirty="0" err="1" smtClean="0"/>
              <a:t>write</a:t>
            </a:r>
            <a:r>
              <a:rPr lang="it-IT" i="1" dirty="0" smtClean="0"/>
              <a:t> </a:t>
            </a:r>
            <a:r>
              <a:rPr lang="it-IT" i="1" dirty="0" err="1" smtClean="0"/>
              <a:t>expressively</a:t>
            </a:r>
            <a:r>
              <a:rPr lang="it-IT" i="1" dirty="0" smtClean="0"/>
              <a:t> </a:t>
            </a:r>
            <a:r>
              <a:rPr lang="it-IT" i="1" dirty="0" err="1" smtClean="0"/>
              <a:t>without</a:t>
            </a:r>
            <a:r>
              <a:rPr lang="it-IT" i="1" dirty="0" smtClean="0"/>
              <a:t> </a:t>
            </a:r>
            <a:r>
              <a:rPr lang="it-IT" i="1" dirty="0" err="1" smtClean="0"/>
              <a:t>there</a:t>
            </a:r>
            <a:r>
              <a:rPr lang="it-IT" i="1" dirty="0" smtClean="0"/>
              <a:t> </a:t>
            </a:r>
            <a:r>
              <a:rPr lang="it-IT" i="1" dirty="0" err="1" smtClean="0"/>
              <a:t>being</a:t>
            </a:r>
            <a:r>
              <a:rPr lang="it-IT" i="1" dirty="0" smtClean="0"/>
              <a:t> </a:t>
            </a:r>
            <a:r>
              <a:rPr lang="it-IT" i="1" dirty="0" err="1" smtClean="0"/>
              <a:t>any</a:t>
            </a:r>
            <a:r>
              <a:rPr lang="it-IT" i="1" dirty="0" smtClean="0"/>
              <a:t> </a:t>
            </a:r>
            <a:r>
              <a:rPr lang="it-IT" i="1" dirty="0" err="1" smtClean="0"/>
              <a:t>emotions</a:t>
            </a:r>
            <a:r>
              <a:rPr lang="it-IT" i="1" dirty="0" smtClean="0"/>
              <a:t> </a:t>
            </a:r>
            <a:r>
              <a:rPr lang="it-IT" i="1" dirty="0" err="1" smtClean="0"/>
              <a:t>they</a:t>
            </a:r>
            <a:r>
              <a:rPr lang="it-IT" i="1" dirty="0" smtClean="0"/>
              <a:t> </a:t>
            </a:r>
            <a:r>
              <a:rPr lang="it-IT" i="1" dirty="0" err="1" smtClean="0"/>
              <a:t>have</a:t>
            </a:r>
            <a:r>
              <a:rPr lang="it-IT" i="1" dirty="0" smtClean="0"/>
              <a:t> </a:t>
            </a:r>
            <a:r>
              <a:rPr lang="it-IT" i="1" dirty="0" err="1" smtClean="0"/>
              <a:t>that</a:t>
            </a:r>
            <a:r>
              <a:rPr lang="it-IT" i="1" dirty="0" smtClean="0"/>
              <a:t> </a:t>
            </a:r>
            <a:r>
              <a:rPr lang="it-IT" i="1" dirty="0" err="1" smtClean="0"/>
              <a:t>they</a:t>
            </a:r>
            <a:r>
              <a:rPr lang="it-IT" i="1" dirty="0" smtClean="0"/>
              <a:t> are </a:t>
            </a:r>
            <a:r>
              <a:rPr lang="it-IT" i="1" dirty="0" err="1" smtClean="0"/>
              <a:t>expressing</a:t>
            </a:r>
            <a:r>
              <a:rPr lang="it-IT" i="1" dirty="0" smtClean="0"/>
              <a:t>, or </a:t>
            </a:r>
            <a:r>
              <a:rPr lang="it-IT" i="1" dirty="0" err="1" smtClean="0"/>
              <a:t>rather</a:t>
            </a:r>
            <a:r>
              <a:rPr lang="it-IT" i="1" dirty="0" smtClean="0"/>
              <a:t> </a:t>
            </a:r>
            <a:r>
              <a:rPr lang="it-IT" i="1" dirty="0" err="1" smtClean="0"/>
              <a:t>if</a:t>
            </a:r>
            <a:r>
              <a:rPr lang="it-IT" i="1" dirty="0" smtClean="0"/>
              <a:t> the </a:t>
            </a:r>
            <a:r>
              <a:rPr lang="it-IT" i="1" dirty="0" err="1" smtClean="0"/>
              <a:t>writing</a:t>
            </a:r>
            <a:r>
              <a:rPr lang="it-IT" i="1" dirty="0" smtClean="0"/>
              <a:t> </a:t>
            </a:r>
            <a:r>
              <a:rPr lang="it-IT" i="1" dirty="0" err="1" smtClean="0"/>
              <a:t>itself</a:t>
            </a:r>
            <a:r>
              <a:rPr lang="it-IT" i="1" dirty="0" smtClean="0"/>
              <a:t> </a:t>
            </a:r>
            <a:r>
              <a:rPr lang="it-IT" i="1" dirty="0" err="1" smtClean="0"/>
              <a:t>is</a:t>
            </a:r>
            <a:r>
              <a:rPr lang="it-IT" i="1" dirty="0" smtClean="0"/>
              <a:t> the </a:t>
            </a:r>
            <a:r>
              <a:rPr lang="it-IT" i="1" dirty="0" err="1" smtClean="0"/>
              <a:t>place</a:t>
            </a:r>
            <a:r>
              <a:rPr lang="it-IT" i="1" dirty="0" smtClean="0"/>
              <a:t> </a:t>
            </a:r>
            <a:r>
              <a:rPr lang="it-IT" i="1" dirty="0" err="1" smtClean="0"/>
              <a:t>where</a:t>
            </a:r>
            <a:r>
              <a:rPr lang="it-IT" i="1" dirty="0" smtClean="0"/>
              <a:t> </a:t>
            </a:r>
            <a:r>
              <a:rPr lang="it-IT" i="1" dirty="0" err="1" smtClean="0"/>
              <a:t>they</a:t>
            </a:r>
            <a:r>
              <a:rPr lang="it-IT" i="1" dirty="0" smtClean="0"/>
              <a:t> </a:t>
            </a:r>
            <a:r>
              <a:rPr lang="it-IT" i="1" dirty="0" err="1" smtClean="0"/>
              <a:t>have</a:t>
            </a:r>
            <a:r>
              <a:rPr lang="it-IT" i="1" dirty="0" smtClean="0"/>
              <a:t> </a:t>
            </a:r>
            <a:r>
              <a:rPr lang="it-IT" i="1" dirty="0" err="1" smtClean="0"/>
              <a:t>emotions</a:t>
            </a:r>
            <a:r>
              <a:rPr lang="it-IT" i="1" dirty="0" smtClean="0"/>
              <a:t>, </a:t>
            </a:r>
            <a:r>
              <a:rPr lang="it-IT" i="1" dirty="0" err="1" smtClean="0"/>
              <a:t>not</a:t>
            </a:r>
            <a:r>
              <a:rPr lang="it-IT" i="1" dirty="0" smtClean="0"/>
              <a:t> in </a:t>
            </a:r>
            <a:r>
              <a:rPr lang="it-IT" i="1" dirty="0" err="1" smtClean="0"/>
              <a:t>any</a:t>
            </a:r>
            <a:r>
              <a:rPr lang="it-IT" i="1" dirty="0" smtClean="0"/>
              <a:t> </a:t>
            </a:r>
            <a:r>
              <a:rPr lang="it-IT" i="1" dirty="0" err="1" smtClean="0"/>
              <a:t>inner</a:t>
            </a:r>
            <a:r>
              <a:rPr lang="it-IT" i="1" dirty="0" smtClean="0"/>
              <a:t> </a:t>
            </a:r>
            <a:r>
              <a:rPr lang="it-IT" i="1" dirty="0" err="1" smtClean="0"/>
              <a:t>psychological</a:t>
            </a:r>
            <a:r>
              <a:rPr lang="it-IT" i="1" dirty="0" smtClean="0"/>
              <a:t> </a:t>
            </a:r>
            <a:r>
              <a:rPr lang="it-IT" i="1" dirty="0" err="1" smtClean="0"/>
              <a:t>happenings</a:t>
            </a:r>
            <a:r>
              <a:rPr lang="it-IT" i="1" dirty="0" smtClean="0"/>
              <a:t> </a:t>
            </a:r>
            <a:r>
              <a:rPr lang="it-IT" i="1" dirty="0" err="1" smtClean="0"/>
              <a:t>but</a:t>
            </a:r>
            <a:r>
              <a:rPr lang="it-IT" i="1" dirty="0" smtClean="0"/>
              <a:t> right </a:t>
            </a:r>
            <a:r>
              <a:rPr lang="it-IT" i="1" dirty="0" err="1" smtClean="0"/>
              <a:t>there</a:t>
            </a:r>
            <a:r>
              <a:rPr lang="it-IT" i="1" dirty="0" smtClean="0"/>
              <a:t> on the </a:t>
            </a:r>
            <a:r>
              <a:rPr lang="it-IT" i="1" dirty="0" err="1" smtClean="0"/>
              <a:t>page</a:t>
            </a:r>
            <a:r>
              <a:rPr lang="it-IT" i="1" dirty="0" smtClean="0"/>
              <a:t>, </a:t>
            </a:r>
            <a:r>
              <a:rPr lang="it-IT" i="1" dirty="0" err="1" smtClean="0"/>
              <a:t>then</a:t>
            </a:r>
            <a:r>
              <a:rPr lang="it-IT" i="1" dirty="0" smtClean="0"/>
              <a:t> </a:t>
            </a:r>
            <a:r>
              <a:rPr lang="it-IT" i="1" dirty="0" err="1" smtClean="0"/>
              <a:t>perhaps</a:t>
            </a:r>
            <a:r>
              <a:rPr lang="it-IT" i="1" dirty="0" smtClean="0"/>
              <a:t> the </a:t>
            </a:r>
            <a:r>
              <a:rPr lang="it-IT" i="1" dirty="0" err="1" smtClean="0"/>
              <a:t>Martians</a:t>
            </a:r>
            <a:r>
              <a:rPr lang="it-IT" i="1" dirty="0" smtClean="0"/>
              <a:t> can </a:t>
            </a:r>
            <a:r>
              <a:rPr lang="it-IT" i="1" dirty="0" err="1" smtClean="0"/>
              <a:t>have</a:t>
            </a:r>
            <a:r>
              <a:rPr lang="it-IT" i="1" dirty="0" smtClean="0"/>
              <a:t> </a:t>
            </a:r>
            <a:r>
              <a:rPr lang="it-IT" i="1" dirty="0" err="1" smtClean="0"/>
              <a:t>them</a:t>
            </a:r>
            <a:r>
              <a:rPr lang="it-IT" i="1" dirty="0" smtClean="0"/>
              <a:t> </a:t>
            </a:r>
            <a:r>
              <a:rPr lang="it-IT" i="1" dirty="0" err="1" smtClean="0"/>
              <a:t>too</a:t>
            </a:r>
            <a:r>
              <a:rPr lang="it-IT" i="1" dirty="0" smtClean="0"/>
              <a:t> in </a:t>
            </a:r>
            <a:r>
              <a:rPr lang="it-IT" i="1" dirty="0" err="1" smtClean="0"/>
              <a:t>their</a:t>
            </a:r>
            <a:r>
              <a:rPr lang="it-IT" i="1" dirty="0" smtClean="0"/>
              <a:t> dance </a:t>
            </a:r>
            <a:r>
              <a:rPr lang="it-IT" i="1" dirty="0" err="1" smtClean="0"/>
              <a:t>motions</a:t>
            </a:r>
            <a:r>
              <a:rPr lang="it-IT" i="1" dirty="0" smtClean="0"/>
              <a:t>.” </a:t>
            </a:r>
            <a:r>
              <a:rPr lang="en-GB" sz="2000" dirty="0" smtClean="0"/>
              <a:t>(</a:t>
            </a:r>
            <a:r>
              <a:rPr lang="en-GB" sz="2000" dirty="0" err="1" smtClean="0"/>
              <a:t>pag</a:t>
            </a:r>
            <a:r>
              <a:rPr lang="en-GB" sz="2000" dirty="0" smtClean="0"/>
              <a:t>. 93) </a:t>
            </a:r>
            <a:endParaRPr lang="it-IT"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contenuto 2"/>
          <p:cNvSpPr>
            <a:spLocks noGrp="1"/>
          </p:cNvSpPr>
          <p:nvPr>
            <p:ph idx="1"/>
          </p:nvPr>
        </p:nvSpPr>
        <p:spPr>
          <a:xfrm>
            <a:off x="468313" y="1341438"/>
            <a:ext cx="8229600" cy="4525962"/>
          </a:xfrm>
        </p:spPr>
        <p:txBody>
          <a:bodyPr/>
          <a:lstStyle/>
          <a:p>
            <a:pPr algn="just" eaLnBrk="1" hangingPunct="1"/>
            <a:r>
              <a:rPr lang="it-IT" b="1" smtClean="0"/>
              <a:t>Therefore emotions then might involve not necessarily inner feeling but rather analog representations through any sufficiently rich personal medium</a:t>
            </a:r>
            <a:r>
              <a:rPr lang="it-IT" smtClean="0"/>
              <a:t>.</a:t>
            </a:r>
          </a:p>
          <a:p>
            <a:pPr algn="just" eaLnBrk="1" hangingPunct="1"/>
            <a:endParaRPr lang="it-IT" smtClean="0"/>
          </a:p>
          <a:p>
            <a:pPr algn="just" eaLnBrk="1" hangingPunct="1"/>
            <a:r>
              <a:rPr lang="it-IT" smtClean="0"/>
              <a:t>Feelings would be only one way to constitute emotions.</a:t>
            </a:r>
          </a:p>
          <a:p>
            <a:pPr algn="just" eaLnBrk="1" hangingPunct="1"/>
            <a:endParaRPr lang="it-IT" smtClean="0"/>
          </a:p>
          <a:p>
            <a:pPr algn="just" eaLnBrk="1" hangingPunct="1"/>
            <a:r>
              <a:rPr lang="it-IT" smtClean="0"/>
              <a:t>Now, another question arises: </a:t>
            </a:r>
            <a:r>
              <a:rPr lang="it-IT" b="1" smtClean="0"/>
              <a:t>Is it good for us to be beings with an emotional life?</a:t>
            </a:r>
            <a:endParaRPr lang="en-GB" b="1"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468313" y="476250"/>
            <a:ext cx="8229600" cy="1143000"/>
          </a:xfrm>
        </p:spPr>
        <p:txBody>
          <a:bodyPr/>
          <a:lstStyle/>
          <a:p>
            <a:pPr algn="ctr" eaLnBrk="1" hangingPunct="1"/>
            <a:r>
              <a:rPr lang="en-GB" sz="4000" smtClean="0"/>
              <a:t>Answer to the question</a:t>
            </a:r>
          </a:p>
        </p:txBody>
      </p:sp>
      <p:sp>
        <p:nvSpPr>
          <p:cNvPr id="3" name="Segnaposto contenuto 2"/>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err="1" smtClean="0"/>
              <a:t>Nozick</a:t>
            </a:r>
            <a:r>
              <a:rPr lang="en-US" dirty="0" smtClean="0"/>
              <a:t> suggests that: “</a:t>
            </a:r>
            <a:r>
              <a:rPr lang="en-US" i="1" dirty="0" smtClean="0"/>
              <a:t>emotions make many things more valuable, more intense, and more vivid than otherwise</a:t>
            </a:r>
            <a:r>
              <a:rPr lang="en-US" dirty="0" smtClean="0"/>
              <a:t>”. </a:t>
            </a:r>
            <a:r>
              <a:rPr lang="en-GB" sz="2000" dirty="0" smtClean="0"/>
              <a:t>(</a:t>
            </a:r>
            <a:r>
              <a:rPr lang="en-GB" sz="2000" dirty="0" err="1" smtClean="0"/>
              <a:t>pag</a:t>
            </a:r>
            <a:r>
              <a:rPr lang="en-GB" sz="2000" dirty="0" smtClean="0"/>
              <a:t>. 95) </a:t>
            </a:r>
            <a:endParaRPr lang="en-US" dirty="0" smtClean="0"/>
          </a:p>
          <a:p>
            <a:pPr marL="274320" indent="-274320" eaLnBrk="1" fontAlgn="auto" hangingPunct="1">
              <a:spcAft>
                <a:spcPts val="0"/>
              </a:spcAft>
              <a:buClr>
                <a:schemeClr val="accent3"/>
              </a:buClr>
              <a:buFont typeface="Wingdings 2"/>
              <a:buChar char=""/>
              <a:defRPr/>
            </a:pPr>
            <a:r>
              <a:rPr lang="en-US" dirty="0" smtClean="0"/>
              <a:t>This statement is a response, although brief, to the “problem Spock”.</a:t>
            </a:r>
          </a:p>
          <a:p>
            <a:pPr marL="274320" indent="-274320" eaLnBrk="1" fontAlgn="auto" hangingPunct="1">
              <a:spcAft>
                <a:spcPts val="0"/>
              </a:spcAft>
              <a:buClr>
                <a:schemeClr val="accent3"/>
              </a:buClr>
              <a:buFont typeface="Wingdings 2"/>
              <a:buChar char=""/>
              <a:defRPr/>
            </a:pPr>
            <a:r>
              <a:rPr lang="en-US" dirty="0" smtClean="0"/>
              <a:t>The importance </a:t>
            </a:r>
            <a:r>
              <a:rPr lang="en-US" dirty="0" err="1" smtClean="0"/>
              <a:t>Nozick</a:t>
            </a:r>
            <a:r>
              <a:rPr lang="en-US" dirty="0" smtClean="0"/>
              <a:t> gives emotions emerges when he states that: “</a:t>
            </a:r>
            <a:r>
              <a:rPr lang="en-US" i="1" dirty="0" smtClean="0"/>
              <a:t>they constitute a force we can utilize and in important way, I think, they provide us with substance</a:t>
            </a:r>
            <a:r>
              <a:rPr lang="en-US" dirty="0" smtClean="0"/>
              <a:t>”. </a:t>
            </a:r>
            <a:r>
              <a:rPr lang="en-GB" sz="2000" dirty="0" smtClean="0"/>
              <a:t>(</a:t>
            </a:r>
            <a:r>
              <a:rPr lang="en-GB" sz="2000" dirty="0" err="1" smtClean="0"/>
              <a:t>pag</a:t>
            </a:r>
            <a:r>
              <a:rPr lang="en-GB" sz="2000" dirty="0" smtClean="0"/>
              <a:t>. 95) </a:t>
            </a:r>
            <a:endParaRPr lang="en-US" dirty="0" smtClean="0"/>
          </a:p>
          <a:p>
            <a:pPr marL="274320" indent="-274320" eaLnBrk="1" fontAlgn="auto" hangingPunct="1">
              <a:spcAft>
                <a:spcPts val="0"/>
              </a:spcAft>
              <a:buClr>
                <a:schemeClr val="accent3"/>
              </a:buClr>
              <a:buFont typeface="Wingdings 2"/>
              <a:buChar char=""/>
              <a:defRPr/>
            </a:pPr>
            <a:r>
              <a:rPr lang="en-US" dirty="0" smtClean="0"/>
              <a:t>In conclusion, </a:t>
            </a:r>
            <a:r>
              <a:rPr lang="en-US" b="1" dirty="0" smtClean="0"/>
              <a:t>emotions do not simply feel good but intense and fitting emotions make us more</a:t>
            </a:r>
            <a:r>
              <a:rPr lang="en-US" dirty="0" smtClean="0"/>
              <a:t>.</a:t>
            </a:r>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Personalizzato 2">
      <a:dk1>
        <a:sysClr val="windowText" lastClr="000000"/>
      </a:dk1>
      <a:lt1>
        <a:sysClr val="window" lastClr="FFFFFF"/>
      </a:lt1>
      <a:dk2>
        <a:srgbClr val="C00000"/>
      </a:dk2>
      <a:lt2>
        <a:srgbClr val="DBF5F9"/>
      </a:lt2>
      <a:accent1>
        <a:srgbClr val="FF0000"/>
      </a:accent1>
      <a:accent2>
        <a:srgbClr val="FFF654"/>
      </a:accent2>
      <a:accent3>
        <a:srgbClr val="DC7708"/>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1628</TotalTime>
  <Words>1414</Words>
  <Application>Microsoft Office PowerPoint</Application>
  <PresentationFormat>Presentazione su schermo (4:3)</PresentationFormat>
  <Paragraphs>122</Paragraphs>
  <Slides>20</Slides>
  <Notes>20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20</vt:i4>
      </vt:variant>
    </vt:vector>
  </HeadingPairs>
  <TitlesOfParts>
    <vt:vector size="25" baseType="lpstr">
      <vt:lpstr>Arial</vt:lpstr>
      <vt:lpstr>Calibri</vt:lpstr>
      <vt:lpstr>Constantia</vt:lpstr>
      <vt:lpstr>Wingdings 2</vt:lpstr>
      <vt:lpstr>Equinozio</vt:lpstr>
      <vt:lpstr>Analisi dei testi filosofici in lingua inglese</vt:lpstr>
      <vt:lpstr>Emotions </vt:lpstr>
      <vt:lpstr>Index</vt:lpstr>
      <vt:lpstr>First part  Introduction  </vt:lpstr>
      <vt:lpstr>Second part  Structure of emotions</vt:lpstr>
      <vt:lpstr>More complex situation  </vt:lpstr>
      <vt:lpstr>“Cognitive emotions”</vt:lpstr>
      <vt:lpstr>Can emotion to be defective?</vt:lpstr>
      <vt:lpstr>“Intense emotions”</vt:lpstr>
      <vt:lpstr>Third part “The Problem Spock” </vt:lpstr>
      <vt:lpstr>Diapositiva 11</vt:lpstr>
      <vt:lpstr>Fourth part  The relationship between emotions and values</vt:lpstr>
      <vt:lpstr>Diapositiva 13</vt:lpstr>
      <vt:lpstr>  The emotions as response to value </vt:lpstr>
      <vt:lpstr>Some questions </vt:lpstr>
      <vt:lpstr>Fifth part  Emotions as an analog model of value</vt:lpstr>
      <vt:lpstr>What is an emotion? </vt:lpstr>
      <vt:lpstr>Why emotion is an analog model of value?</vt:lpstr>
      <vt:lpstr>Diapositiva 19</vt:lpstr>
      <vt:lpstr>Answer to the question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Emotions</dc:title>
  <dc:creator>maria teresa carini</dc:creator>
  <cp:lastModifiedBy>Francesco Orilia</cp:lastModifiedBy>
  <cp:revision>188</cp:revision>
  <dcterms:created xsi:type="dcterms:W3CDTF">2013-10-30T18:37:58Z</dcterms:created>
  <dcterms:modified xsi:type="dcterms:W3CDTF">2014-04-06T08:14:06Z</dcterms:modified>
</cp:coreProperties>
</file>