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5D1DA-AF3D-4D87-AAC6-0BD05F2CA1C1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05BB6-653B-45C5-A8EE-5C95C138CEB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05BB6-653B-45C5-A8EE-5C95C138CEBC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74D9B-A251-4D50-A9F3-AE8EF7B6F049}" type="datetimeFigureOut">
              <a:rPr lang="it-IT" smtClean="0"/>
              <a:pPr/>
              <a:t>18/02/2014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21D9B-30E2-4E00-A3F9-AD015F59DB6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Testi in inglese</a:t>
            </a:r>
            <a:br>
              <a:rPr lang="it-IT" dirty="0" smtClean="0"/>
            </a:br>
            <a:r>
              <a:rPr lang="it-IT" dirty="0" smtClean="0"/>
              <a:t>AA 13-14</a:t>
            </a:r>
            <a:br>
              <a:rPr lang="it-IT" dirty="0" smtClean="0"/>
            </a:br>
            <a:r>
              <a:rPr lang="it-IT" dirty="0" smtClean="0"/>
              <a:t>Semestre II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Francesco Orilia</a:t>
            </a:r>
          </a:p>
          <a:p>
            <a:r>
              <a:rPr lang="it-IT" dirty="0" smtClean="0"/>
              <a:t>orilia@unimc.it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Lezioni 1-2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17 Feb. 2014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Programma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1) Una scelta di capitoli del libro THE EXAMINED LIFE -</a:t>
            </a:r>
          </a:p>
          <a:p>
            <a:r>
              <a:rPr lang="it-IT" dirty="0"/>
              <a:t>PHILOSOPHICAL</a:t>
            </a:r>
          </a:p>
          <a:p>
            <a:r>
              <a:rPr lang="it-IT" dirty="0"/>
              <a:t>MEDITATIONS di Robert </a:t>
            </a:r>
            <a:r>
              <a:rPr lang="it-IT" dirty="0" err="1"/>
              <a:t>Nozick</a:t>
            </a:r>
            <a:r>
              <a:rPr lang="it-IT" dirty="0"/>
              <a:t>, del quale esiste la traduzione in </a:t>
            </a:r>
            <a:r>
              <a:rPr lang="it-IT" dirty="0" smtClean="0"/>
              <a:t>italiano, per un </a:t>
            </a:r>
            <a:r>
              <a:rPr lang="it-IT" dirty="0"/>
              <a:t>totale di circa 100 pagine</a:t>
            </a:r>
            <a:r>
              <a:rPr lang="it-IT" dirty="0" smtClean="0"/>
              <a:t>.</a:t>
            </a:r>
          </a:p>
          <a:p>
            <a:r>
              <a:rPr lang="it-IT" dirty="0" smtClean="0"/>
              <a:t> </a:t>
            </a:r>
            <a:r>
              <a:rPr lang="it-IT" dirty="0"/>
              <a:t>I diversi capitoli trattano vari argomenti </a:t>
            </a:r>
            <a:r>
              <a:rPr lang="it-IT" dirty="0" smtClean="0"/>
              <a:t>e possono </a:t>
            </a:r>
            <a:r>
              <a:rPr lang="it-IT" dirty="0"/>
              <a:t>essere letti indipendentemente l'uno dall'altro, anche se sono </a:t>
            </a:r>
            <a:r>
              <a:rPr lang="it-IT" dirty="0" smtClean="0"/>
              <a:t>legati </a:t>
            </a:r>
            <a:r>
              <a:rPr lang="it-IT" dirty="0" err="1" smtClean="0"/>
              <a:t>daun</a:t>
            </a:r>
            <a:r>
              <a:rPr lang="it-IT" dirty="0" smtClean="0"/>
              <a:t> </a:t>
            </a:r>
            <a:r>
              <a:rPr lang="it-IT" dirty="0"/>
              <a:t>filo conduttore comune</a:t>
            </a:r>
            <a:r>
              <a:rPr lang="it-IT" dirty="0" smtClean="0"/>
              <a:t>.</a:t>
            </a:r>
          </a:p>
          <a:p>
            <a:r>
              <a:rPr lang="it-IT" dirty="0" smtClean="0"/>
              <a:t> </a:t>
            </a:r>
            <a:r>
              <a:rPr lang="it-IT" dirty="0"/>
              <a:t>In classe studieremo i capitoli "</a:t>
            </a:r>
            <a:r>
              <a:rPr lang="it-IT" dirty="0" err="1"/>
              <a:t>Introduction</a:t>
            </a:r>
            <a:r>
              <a:rPr lang="it-IT" dirty="0"/>
              <a:t>",</a:t>
            </a:r>
          </a:p>
          <a:p>
            <a:r>
              <a:rPr lang="it-IT" dirty="0"/>
              <a:t>"</a:t>
            </a:r>
            <a:r>
              <a:rPr lang="it-IT" dirty="0" err="1"/>
              <a:t>Dying</a:t>
            </a:r>
            <a:r>
              <a:rPr lang="it-IT" dirty="0"/>
              <a:t>" ed "</a:t>
            </a:r>
            <a:r>
              <a:rPr lang="it-IT" dirty="0" err="1" smtClean="0"/>
              <a:t>Happiness</a:t>
            </a:r>
            <a:r>
              <a:rPr lang="it-IT" dirty="0" smtClean="0"/>
              <a:t>"</a:t>
            </a:r>
          </a:p>
          <a:p>
            <a:r>
              <a:rPr lang="it-IT" dirty="0" smtClean="0"/>
              <a:t>eventualmente </a:t>
            </a:r>
            <a:r>
              <a:rPr lang="it-IT" dirty="0"/>
              <a:t>altri sulla base degli </a:t>
            </a:r>
            <a:r>
              <a:rPr lang="it-IT" dirty="0" smtClean="0"/>
              <a:t>interessi manifestati </a:t>
            </a:r>
            <a:r>
              <a:rPr lang="it-IT" dirty="0"/>
              <a:t>dagli studenti.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2) Due articoli di autori contemporanei di lingua inglese, dei quali non esiste </a:t>
            </a:r>
            <a:r>
              <a:rPr lang="it-IT" dirty="0" smtClean="0"/>
              <a:t>la traduzione </a:t>
            </a:r>
            <a:r>
              <a:rPr lang="it-IT" dirty="0"/>
              <a:t>in lingua italiana, per un totale d circa 50 pagine. Gli articoli</a:t>
            </a:r>
          </a:p>
          <a:p>
            <a:r>
              <a:rPr lang="it-IT" dirty="0"/>
              <a:t>saranno scelti durante il corso all'interno di una rosa proposta dal </a:t>
            </a:r>
            <a:r>
              <a:rPr lang="it-IT" dirty="0" smtClean="0"/>
              <a:t>docente, sulla </a:t>
            </a:r>
            <a:r>
              <a:rPr lang="it-IT" dirty="0"/>
              <a:t>base degli interessi degli studenti. Questi articoli verranno </a:t>
            </a:r>
            <a:r>
              <a:rPr lang="it-IT" dirty="0" smtClean="0"/>
              <a:t>analizzati approfonditamente </a:t>
            </a:r>
            <a:r>
              <a:rPr lang="it-IT" dirty="0"/>
              <a:t>in classe, prestando particolare attenzione a tutti i </a:t>
            </a:r>
            <a:r>
              <a:rPr lang="it-IT" dirty="0" smtClean="0"/>
              <a:t>passi che presentano </a:t>
            </a:r>
            <a:r>
              <a:rPr lang="it-IT" dirty="0"/>
              <a:t>difficoltà di traduzione</a:t>
            </a:r>
            <a:r>
              <a:rPr lang="it-IT" dirty="0" smtClean="0"/>
              <a:t>.</a:t>
            </a:r>
          </a:p>
          <a:p>
            <a:r>
              <a:rPr lang="it-IT" dirty="0" smtClean="0"/>
              <a:t>Opzioni: un articolo sul tema della felicità, un articolo (o cap.)  di </a:t>
            </a:r>
            <a:r>
              <a:rPr lang="it-IT" dirty="0" err="1" smtClean="0"/>
              <a:t>E.J.</a:t>
            </a:r>
            <a:r>
              <a:rPr lang="it-IT" dirty="0" smtClean="0"/>
              <a:t> </a:t>
            </a:r>
            <a:r>
              <a:rPr lang="it-IT" dirty="0" err="1" smtClean="0"/>
              <a:t>Lowe</a:t>
            </a:r>
            <a:r>
              <a:rPr lang="it-IT" dirty="0" smtClean="0"/>
              <a:t> sul libero arbitrio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Metodo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Per i testi in lingua inglese di cui già esiste la traduzione in italiano, </a:t>
            </a:r>
            <a:r>
              <a:rPr lang="it-IT" dirty="0" smtClean="0"/>
              <a:t>si commenteranno </a:t>
            </a:r>
            <a:r>
              <a:rPr lang="it-IT" dirty="0"/>
              <a:t>alcuni passi specifici sia dal punto di vista linguistico che </a:t>
            </a:r>
            <a:r>
              <a:rPr lang="it-IT" dirty="0" smtClean="0"/>
              <a:t>dei contenuti </a:t>
            </a:r>
            <a:r>
              <a:rPr lang="it-IT" dirty="0"/>
              <a:t>e si darà spazio per il resto alla ricostruzione delle argomentazione </a:t>
            </a:r>
            <a:r>
              <a:rPr lang="it-IT" dirty="0" smtClean="0"/>
              <a:t>e all'esame </a:t>
            </a:r>
            <a:r>
              <a:rPr lang="it-IT" dirty="0"/>
              <a:t>critico. Inoltre, tutti gli studenti (possibilmente suddivisi per </a:t>
            </a:r>
            <a:r>
              <a:rPr lang="it-IT" dirty="0" smtClean="0"/>
              <a:t>gruppi di studio</a:t>
            </a:r>
            <a:r>
              <a:rPr lang="it-IT" dirty="0"/>
              <a:t>) saranno chiamati </a:t>
            </a:r>
            <a:r>
              <a:rPr lang="it-IT" dirty="0" smtClean="0"/>
              <a:t>a presentare </a:t>
            </a:r>
            <a:r>
              <a:rPr lang="it-IT" dirty="0"/>
              <a:t>in classe una porzione specifica di testo.</a:t>
            </a:r>
          </a:p>
          <a:p>
            <a:r>
              <a:rPr lang="it-IT" dirty="0"/>
              <a:t>I testi in lingua inglese di cui non esiste la traduzione in italiano verranno </a:t>
            </a:r>
            <a:r>
              <a:rPr lang="it-IT" dirty="0" smtClean="0"/>
              <a:t>in buona </a:t>
            </a:r>
            <a:r>
              <a:rPr lang="it-IT" dirty="0"/>
              <a:t>parte tradotti in classe dagli stessi studenti con la guida del docente </a:t>
            </a:r>
            <a:r>
              <a:rPr lang="it-IT" dirty="0" smtClean="0"/>
              <a:t>e nel </a:t>
            </a:r>
            <a:r>
              <a:rPr lang="it-IT" dirty="0"/>
              <a:t>contempo esaminati accuratamente sia dal punto di vista linguistico </a:t>
            </a:r>
            <a:r>
              <a:rPr lang="it-IT" dirty="0" smtClean="0"/>
              <a:t>che dei </a:t>
            </a:r>
            <a:r>
              <a:rPr lang="it-IT" dirty="0"/>
              <a:t>contenuti.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Valutazione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La valutazione dipende al 50% dalle capacità di traduzione e al 50% dalle</a:t>
            </a:r>
          </a:p>
          <a:p>
            <a:r>
              <a:rPr lang="it-IT" dirty="0" smtClean="0"/>
              <a:t>capacità di </a:t>
            </a:r>
            <a:r>
              <a:rPr lang="it-IT" dirty="0"/>
              <a:t>analisi filosofica dei testi.</a:t>
            </a:r>
          </a:p>
          <a:p>
            <a:r>
              <a:rPr lang="it-IT" dirty="0"/>
              <a:t>Per i frequentanti che lo richiedono:</a:t>
            </a:r>
          </a:p>
          <a:p>
            <a:r>
              <a:rPr lang="it-IT" dirty="0"/>
              <a:t>1) la valutazione </a:t>
            </a:r>
            <a:r>
              <a:rPr lang="it-IT" dirty="0" smtClean="0"/>
              <a:t>delle capacità </a:t>
            </a:r>
            <a:r>
              <a:rPr lang="it-IT" dirty="0"/>
              <a:t>di traduzione dipenderà al 50% dalle abilità dimostrate durante </a:t>
            </a:r>
            <a:r>
              <a:rPr lang="it-IT" dirty="0" smtClean="0"/>
              <a:t>le esercitazioni </a:t>
            </a:r>
            <a:r>
              <a:rPr lang="it-IT" dirty="0"/>
              <a:t>che si svolgeranno durante le lezioni. In tale valutazione si </a:t>
            </a:r>
            <a:r>
              <a:rPr lang="it-IT" dirty="0" smtClean="0"/>
              <a:t>terrà conto non </a:t>
            </a:r>
            <a:r>
              <a:rPr lang="it-IT" dirty="0"/>
              <a:t>solo del valore effettivamente raggiunto, ma anche dei </a:t>
            </a:r>
            <a:r>
              <a:rPr lang="it-IT" dirty="0" smtClean="0"/>
              <a:t>progressi dimostrati durante </a:t>
            </a:r>
            <a:r>
              <a:rPr lang="it-IT" dirty="0"/>
              <a:t>il corso.</a:t>
            </a:r>
          </a:p>
          <a:p>
            <a:r>
              <a:rPr lang="it-IT" dirty="0"/>
              <a:t>2) la valutazione sull'analisi filosofica dei testi dipenderà in parte </a:t>
            </a:r>
            <a:r>
              <a:rPr lang="it-IT" dirty="0" smtClean="0"/>
              <a:t>dalla partecipazione </a:t>
            </a:r>
            <a:r>
              <a:rPr lang="it-IT" dirty="0"/>
              <a:t>attiva in classe e dalle capacità dimostrate durante </a:t>
            </a:r>
            <a:r>
              <a:rPr lang="it-IT" dirty="0" smtClean="0"/>
              <a:t>la presentazione </a:t>
            </a:r>
            <a:r>
              <a:rPr lang="it-IT" dirty="0"/>
              <a:t>in classe di una porzione </a:t>
            </a:r>
            <a:r>
              <a:rPr lang="it-IT" dirty="0" smtClean="0"/>
              <a:t>di testo</a:t>
            </a:r>
            <a:r>
              <a:rPr lang="it-IT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Robert </a:t>
            </a:r>
            <a:r>
              <a:rPr lang="it-IT" b="1" dirty="0" err="1"/>
              <a:t>Nozick</a:t>
            </a:r>
            <a:r>
              <a:rPr lang="it-IT" b="1" dirty="0"/>
              <a:t> (1938—2002)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Robert </a:t>
            </a:r>
            <a:r>
              <a:rPr lang="en-US" dirty="0" err="1"/>
              <a:t>Nozick</a:t>
            </a:r>
            <a:r>
              <a:rPr lang="en-US" dirty="0"/>
              <a:t> was born in Brooklyn, New York in 1938, and he taught at Harvard University until his death in January 2002.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first and most famous book, </a:t>
            </a:r>
            <a:r>
              <a:rPr lang="en-US" i="1" dirty="0"/>
              <a:t>Anarchy, State, and Utopia </a:t>
            </a:r>
            <a:r>
              <a:rPr lang="en-US" dirty="0"/>
              <a:t>(1974), an ingenious defense of libertarianism that immediately took on canonical status as the major right-wing philosophical counterpoint to his Harvard colleague John Rawls’s influential defense of social-democratic liberalism, </a:t>
            </a:r>
            <a:r>
              <a:rPr lang="en-US" i="1" dirty="0"/>
              <a:t>A Theory of Justice </a:t>
            </a:r>
            <a:r>
              <a:rPr lang="en-US" dirty="0"/>
              <a:t>(1971</a:t>
            </a:r>
            <a:r>
              <a:rPr lang="en-US" dirty="0" smtClean="0"/>
              <a:t>). (From Internet Enc. of Phil.)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works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Robert </a:t>
            </a:r>
            <a:r>
              <a:rPr lang="it-IT" dirty="0" err="1"/>
              <a:t>Nozick</a:t>
            </a:r>
            <a:r>
              <a:rPr lang="it-IT" dirty="0"/>
              <a:t>, </a:t>
            </a:r>
            <a:r>
              <a:rPr lang="it-IT" i="1" dirty="0"/>
              <a:t>Philosophical </a:t>
            </a:r>
            <a:r>
              <a:rPr lang="it-IT" i="1" dirty="0" err="1"/>
              <a:t>Explanations</a:t>
            </a:r>
            <a:r>
              <a:rPr lang="it-IT" i="1" dirty="0"/>
              <a:t> </a:t>
            </a:r>
            <a:r>
              <a:rPr lang="it-IT" dirty="0"/>
              <a:t>(Cambridge, MA: </a:t>
            </a:r>
            <a:r>
              <a:rPr lang="it-IT" dirty="0" err="1"/>
              <a:t>Belknap</a:t>
            </a:r>
            <a:r>
              <a:rPr lang="it-IT" dirty="0"/>
              <a:t> Press, 1981)</a:t>
            </a:r>
          </a:p>
          <a:p>
            <a:r>
              <a:rPr lang="it-IT" dirty="0">
                <a:solidFill>
                  <a:srgbClr val="FF0000"/>
                </a:solidFill>
              </a:rPr>
              <a:t>Robert </a:t>
            </a:r>
            <a:r>
              <a:rPr lang="it-IT" dirty="0" err="1">
                <a:solidFill>
                  <a:srgbClr val="FF0000"/>
                </a:solidFill>
              </a:rPr>
              <a:t>Nozick</a:t>
            </a:r>
            <a:r>
              <a:rPr lang="it-IT" dirty="0">
                <a:solidFill>
                  <a:srgbClr val="FF0000"/>
                </a:solidFill>
              </a:rPr>
              <a:t>, </a:t>
            </a:r>
            <a:r>
              <a:rPr lang="it-IT" i="1" dirty="0">
                <a:solidFill>
                  <a:srgbClr val="FF0000"/>
                </a:solidFill>
              </a:rPr>
              <a:t>The </a:t>
            </a:r>
            <a:r>
              <a:rPr lang="it-IT" i="1" dirty="0" err="1">
                <a:solidFill>
                  <a:srgbClr val="FF0000"/>
                </a:solidFill>
              </a:rPr>
              <a:t>Examined</a:t>
            </a:r>
            <a:r>
              <a:rPr lang="it-IT" i="1" dirty="0">
                <a:solidFill>
                  <a:srgbClr val="FF0000"/>
                </a:solidFill>
              </a:rPr>
              <a:t> Life: Philosophical </a:t>
            </a:r>
            <a:r>
              <a:rPr lang="it-IT" i="1" dirty="0" err="1">
                <a:solidFill>
                  <a:srgbClr val="FF0000"/>
                </a:solidFill>
              </a:rPr>
              <a:t>Meditations</a:t>
            </a:r>
            <a:r>
              <a:rPr lang="it-IT" i="1" dirty="0">
                <a:solidFill>
                  <a:srgbClr val="FF0000"/>
                </a:solidFill>
              </a:rPr>
              <a:t> </a:t>
            </a:r>
            <a:r>
              <a:rPr lang="it-IT" dirty="0">
                <a:solidFill>
                  <a:srgbClr val="FF0000"/>
                </a:solidFill>
              </a:rPr>
              <a:t>(New York: Simon and </a:t>
            </a:r>
            <a:r>
              <a:rPr lang="it-IT" dirty="0" err="1">
                <a:solidFill>
                  <a:srgbClr val="FF0000"/>
                </a:solidFill>
              </a:rPr>
              <a:t>Schuster</a:t>
            </a:r>
            <a:r>
              <a:rPr lang="it-IT" dirty="0">
                <a:solidFill>
                  <a:srgbClr val="FF0000"/>
                </a:solidFill>
              </a:rPr>
              <a:t>, 1989</a:t>
            </a:r>
            <a:r>
              <a:rPr lang="it-IT" dirty="0" smtClean="0">
                <a:solidFill>
                  <a:srgbClr val="FF0000"/>
                </a:solidFill>
              </a:rPr>
              <a:t>) (</a:t>
            </a:r>
            <a:r>
              <a:rPr lang="en-US" dirty="0" smtClean="0"/>
              <a:t>on (on the </a:t>
            </a:r>
            <a:r>
              <a:rPr lang="en-US" dirty="0"/>
              <a:t>meaning of </a:t>
            </a:r>
            <a:r>
              <a:rPr lang="en-US" dirty="0" smtClean="0"/>
              <a:t>life)</a:t>
            </a:r>
            <a:endParaRPr lang="it-IT" dirty="0">
              <a:solidFill>
                <a:srgbClr val="FF0000"/>
              </a:solidFill>
            </a:endParaRPr>
          </a:p>
          <a:p>
            <a:r>
              <a:rPr lang="it-IT" dirty="0"/>
              <a:t>Robert </a:t>
            </a:r>
            <a:r>
              <a:rPr lang="it-IT" dirty="0" err="1"/>
              <a:t>Nozick</a:t>
            </a:r>
            <a:r>
              <a:rPr lang="it-IT" dirty="0"/>
              <a:t>, </a:t>
            </a:r>
            <a:r>
              <a:rPr lang="it-IT" i="1" dirty="0"/>
              <a:t>The Nature of </a:t>
            </a:r>
            <a:r>
              <a:rPr lang="it-IT" i="1" dirty="0" err="1"/>
              <a:t>Rationality</a:t>
            </a:r>
            <a:r>
              <a:rPr lang="it-IT" i="1" dirty="0"/>
              <a:t> </a:t>
            </a:r>
            <a:r>
              <a:rPr lang="it-IT" dirty="0"/>
              <a:t>(Princeton, NJ: Princeton </a:t>
            </a:r>
            <a:r>
              <a:rPr lang="it-IT" dirty="0" err="1"/>
              <a:t>University</a:t>
            </a:r>
            <a:r>
              <a:rPr lang="it-IT" dirty="0"/>
              <a:t> Press, 1993)</a:t>
            </a:r>
          </a:p>
          <a:p>
            <a:r>
              <a:rPr lang="it-IT" dirty="0"/>
              <a:t>Robert </a:t>
            </a:r>
            <a:r>
              <a:rPr lang="it-IT" dirty="0" err="1"/>
              <a:t>Nozick</a:t>
            </a:r>
            <a:r>
              <a:rPr lang="it-IT" dirty="0"/>
              <a:t>, </a:t>
            </a:r>
            <a:r>
              <a:rPr lang="it-IT" i="1" dirty="0" err="1"/>
              <a:t>Socratic</a:t>
            </a:r>
            <a:r>
              <a:rPr lang="it-IT" i="1" dirty="0"/>
              <a:t> </a:t>
            </a:r>
            <a:r>
              <a:rPr lang="it-IT" i="1" dirty="0" err="1"/>
              <a:t>Puzzles</a:t>
            </a:r>
            <a:r>
              <a:rPr lang="it-IT" i="1" dirty="0"/>
              <a:t> </a:t>
            </a:r>
            <a:r>
              <a:rPr lang="it-IT" dirty="0"/>
              <a:t>(Cambridge, MA: Harvard </a:t>
            </a:r>
            <a:r>
              <a:rPr lang="it-IT" dirty="0" err="1"/>
              <a:t>University</a:t>
            </a:r>
            <a:r>
              <a:rPr lang="it-IT" dirty="0"/>
              <a:t> Press, 1997)</a:t>
            </a:r>
          </a:p>
          <a:p>
            <a:r>
              <a:rPr lang="it-IT" dirty="0"/>
              <a:t>Robert </a:t>
            </a:r>
            <a:r>
              <a:rPr lang="it-IT" dirty="0" err="1"/>
              <a:t>Nozick</a:t>
            </a:r>
            <a:r>
              <a:rPr lang="it-IT" dirty="0"/>
              <a:t>, </a:t>
            </a:r>
            <a:r>
              <a:rPr lang="it-IT" i="1" dirty="0" err="1"/>
              <a:t>Invariances</a:t>
            </a:r>
            <a:r>
              <a:rPr lang="it-IT" i="1" dirty="0"/>
              <a:t>: The </a:t>
            </a:r>
            <a:r>
              <a:rPr lang="it-IT" i="1" dirty="0" err="1"/>
              <a:t>Structure</a:t>
            </a:r>
            <a:r>
              <a:rPr lang="it-IT" i="1" dirty="0"/>
              <a:t> of the </a:t>
            </a:r>
            <a:r>
              <a:rPr lang="it-IT" i="1" dirty="0" err="1"/>
              <a:t>Objective</a:t>
            </a:r>
            <a:r>
              <a:rPr lang="it-IT" i="1" dirty="0"/>
              <a:t> World </a:t>
            </a:r>
            <a:r>
              <a:rPr lang="it-IT" dirty="0"/>
              <a:t>(Cambridge, MA: </a:t>
            </a:r>
            <a:r>
              <a:rPr lang="it-IT" dirty="0" err="1"/>
              <a:t>Belknap</a:t>
            </a:r>
            <a:r>
              <a:rPr lang="it-IT" dirty="0"/>
              <a:t> Press, 2001)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Examined</a:t>
            </a:r>
            <a:r>
              <a:rPr lang="it-IT" dirty="0" smtClean="0"/>
              <a:t> Life - </a:t>
            </a:r>
            <a:r>
              <a:rPr lang="it-IT" dirty="0" err="1" smtClean="0"/>
              <a:t>Introduction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p. 11:I </a:t>
            </a:r>
            <a:r>
              <a:rPr lang="it-IT" dirty="0" err="1" smtClean="0"/>
              <a:t>want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think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living and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important</a:t>
            </a:r>
            <a:r>
              <a:rPr lang="it-IT" dirty="0" smtClean="0"/>
              <a:t> in life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clarify</a:t>
            </a:r>
            <a:r>
              <a:rPr lang="it-IT" dirty="0" smtClean="0"/>
              <a:t> </a:t>
            </a:r>
            <a:r>
              <a:rPr lang="it-IT" dirty="0" err="1" smtClean="0"/>
              <a:t>my</a:t>
            </a:r>
            <a:r>
              <a:rPr lang="it-IT" dirty="0" smtClean="0"/>
              <a:t> </a:t>
            </a:r>
            <a:r>
              <a:rPr lang="it-IT" dirty="0" err="1" smtClean="0"/>
              <a:t>thinking--and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my</a:t>
            </a:r>
            <a:r>
              <a:rPr lang="it-IT" dirty="0" smtClean="0"/>
              <a:t> life</a:t>
            </a:r>
          </a:p>
          <a:p>
            <a:r>
              <a:rPr lang="it-IT" dirty="0" smtClean="0"/>
              <a:t>p. 12: A </a:t>
            </a:r>
            <a:r>
              <a:rPr lang="it-IT" dirty="0" err="1" smtClean="0"/>
              <a:t>portrait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a </a:t>
            </a:r>
            <a:r>
              <a:rPr lang="it-IT" dirty="0" err="1" smtClean="0"/>
              <a:t>theory</a:t>
            </a:r>
            <a:endParaRPr lang="it-IT" dirty="0" smtClean="0"/>
          </a:p>
          <a:p>
            <a:r>
              <a:rPr lang="it-IT" dirty="0" smtClean="0"/>
              <a:t>Commentare altri passi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Lezione </a:t>
            </a:r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18/2/14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Introduction</a:t>
            </a:r>
            <a:r>
              <a:rPr lang="it-IT" dirty="0" smtClean="0"/>
              <a:t>, da </a:t>
            </a:r>
            <a:r>
              <a:rPr lang="it-IT" dirty="0" err="1" smtClean="0"/>
              <a:t>Nozick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Lettura, commento e traduzione di pp</a:t>
            </a:r>
            <a:r>
              <a:rPr lang="it-IT" dirty="0" smtClean="0"/>
              <a:t>. 15-16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521</Words>
  <Application>Microsoft Office PowerPoint</Application>
  <PresentationFormat>Presentazione su schermo (4:3)</PresentationFormat>
  <Paragraphs>53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Testi in inglese AA 13-14 Semestre II</vt:lpstr>
      <vt:lpstr>Lezioni 1-2</vt:lpstr>
      <vt:lpstr>Programma</vt:lpstr>
      <vt:lpstr>Diapositiva 4</vt:lpstr>
      <vt:lpstr>Metodo</vt:lpstr>
      <vt:lpstr>Valutazione</vt:lpstr>
      <vt:lpstr>Robert Nozick (1938—2002)</vt:lpstr>
      <vt:lpstr>Other works</vt:lpstr>
      <vt:lpstr>The Examined Life - Introduction</vt:lpstr>
      <vt:lpstr>Lezione 3</vt:lpstr>
      <vt:lpstr>Introduction, da Nozick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 in inglese AA 13-14 Semestre II</dc:title>
  <dc:creator>Francesco Orilia</dc:creator>
  <cp:lastModifiedBy>Francesco Orilia</cp:lastModifiedBy>
  <cp:revision>14</cp:revision>
  <dcterms:created xsi:type="dcterms:W3CDTF">2014-02-15T09:07:17Z</dcterms:created>
  <dcterms:modified xsi:type="dcterms:W3CDTF">2014-02-18T15:04:47Z</dcterms:modified>
</cp:coreProperties>
</file>