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sldIdLst>
    <p:sldId id="256" r:id="rId2"/>
    <p:sldId id="271" r:id="rId3"/>
    <p:sldId id="257" r:id="rId4"/>
    <p:sldId id="258" r:id="rId5"/>
    <p:sldId id="272" r:id="rId6"/>
    <p:sldId id="259" r:id="rId7"/>
    <p:sldId id="261" r:id="rId8"/>
    <p:sldId id="262" r:id="rId9"/>
    <p:sldId id="263" r:id="rId10"/>
    <p:sldId id="264" r:id="rId11"/>
    <p:sldId id="265" r:id="rId12"/>
    <p:sldId id="266" r:id="rId13"/>
    <p:sldId id="267" r:id="rId14"/>
    <p:sldId id="268" r:id="rId15"/>
    <p:sldId id="269" r:id="rId16"/>
  </p:sldIdLst>
  <p:sldSz cx="9144000" cy="6858000" type="screen4x3"/>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51" d="100"/>
          <a:sy n="51" d="100"/>
        </p:scale>
        <p:origin x="-1219" y="-7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A77146B-001F-4976-8A17-EF97AEC8A1A4}" type="datetimeFigureOut">
              <a:rPr lang="it-IT" smtClean="0"/>
              <a:pPr/>
              <a:t>12/03/2014</a:t>
            </a:fld>
            <a:endParaRPr lang="it-IT"/>
          </a:p>
        </p:txBody>
      </p:sp>
      <p:sp>
        <p:nvSpPr>
          <p:cNvPr id="4" name="Segnaposto immagine diapositiva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6" name="Segnaposto piè di pagina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19FA7D6-2CCA-4888-AA64-92AF08F33FF6}" type="slidenum">
              <a:rPr lang="it-IT" smtClean="0"/>
              <a:pPr/>
              <a:t>‹N›</a:t>
            </a:fld>
            <a:endParaRPr lang="it-IT"/>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D19FA7D6-2CCA-4888-AA64-92AF08F33FF6}" type="slidenum">
              <a:rPr lang="it-IT" smtClean="0"/>
              <a:pPr/>
              <a:t>1</a:t>
            </a:fld>
            <a:endParaRPr lang="it-IT"/>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D19FA7D6-2CCA-4888-AA64-92AF08F33FF6}" type="slidenum">
              <a:rPr lang="it-IT" smtClean="0"/>
              <a:pPr/>
              <a:t>2</a:t>
            </a:fld>
            <a:endParaRPr lang="it-IT"/>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7C0C7BEF-748C-4905-847B-58A28F9EB3E7}" type="slidenum">
              <a:rPr lang="it-IT" smtClean="0"/>
              <a:pPr/>
              <a:t>3</a:t>
            </a:fld>
            <a:endParaRPr lang="it-IT"/>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7C0C7BEF-748C-4905-847B-58A28F9EB3E7}" type="slidenum">
              <a:rPr lang="it-IT" smtClean="0"/>
              <a:pPr/>
              <a:t>4</a:t>
            </a:fld>
            <a:endParaRPr lang="it-IT"/>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D19FA7D6-2CCA-4888-AA64-92AF08F33FF6}" type="slidenum">
              <a:rPr lang="it-IT" smtClean="0"/>
              <a:pPr/>
              <a:t>5</a:t>
            </a:fld>
            <a:endParaRPr lang="it-IT"/>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7C0C7BEF-748C-4905-847B-58A28F9EB3E7}" type="slidenum">
              <a:rPr lang="it-IT" smtClean="0"/>
              <a:pPr/>
              <a:t>6</a:t>
            </a:fld>
            <a:endParaRPr lang="it-IT"/>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F4CBB853-28A1-4776-8F61-D8690C8F7ABB}" type="slidenum">
              <a:rPr lang="it-IT" smtClean="0"/>
              <a:pPr/>
              <a:t>7</a:t>
            </a:fld>
            <a:endParaRPr lang="it-IT"/>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032FB0B0-583B-457E-BC82-A4DA4C65EC00}" type="slidenum">
              <a:rPr lang="it-IT" smtClean="0"/>
              <a:pPr/>
              <a:t>8</a:t>
            </a:fld>
            <a:endParaRPr lang="it-IT"/>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032FB0B0-583B-457E-BC82-A4DA4C65EC00}" type="slidenum">
              <a:rPr lang="it-IT" smtClean="0"/>
              <a:pPr/>
              <a:t>9</a:t>
            </a:fld>
            <a:endParaRPr lang="it-IT"/>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032FB0B0-583B-457E-BC82-A4DA4C65EC00}" type="slidenum">
              <a:rPr lang="it-IT" smtClean="0"/>
              <a:pPr/>
              <a:t>10</a:t>
            </a:fld>
            <a:endParaRPr lang="it-IT"/>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032FB0B0-583B-457E-BC82-A4DA4C65EC00}" type="slidenum">
              <a:rPr lang="it-IT" smtClean="0"/>
              <a:pPr/>
              <a:t>11</a:t>
            </a:fld>
            <a:endParaRPr lang="it-IT"/>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032FB0B0-583B-457E-BC82-A4DA4C65EC00}" type="slidenum">
              <a:rPr lang="it-IT" smtClean="0"/>
              <a:pPr/>
              <a:t>12</a:t>
            </a:fld>
            <a:endParaRPr lang="it-IT"/>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032FB0B0-583B-457E-BC82-A4DA4C65EC00}" type="slidenum">
              <a:rPr lang="it-IT" smtClean="0"/>
              <a:pPr/>
              <a:t>13</a:t>
            </a:fld>
            <a:endParaRPr lang="it-IT"/>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032FB0B0-583B-457E-BC82-A4DA4C65EC00}" type="slidenum">
              <a:rPr lang="it-IT" smtClean="0"/>
              <a:pPr/>
              <a:t>14</a:t>
            </a:fld>
            <a:endParaRPr lang="it-IT"/>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032FB0B0-583B-457E-BC82-A4DA4C65EC00}" type="slidenum">
              <a:rPr lang="it-IT" smtClean="0"/>
              <a:pPr/>
              <a:t>15</a:t>
            </a:fld>
            <a:endParaRPr lang="it-IT"/>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smtClean="0"/>
              <a:t>Fare clic per modificare lo stile del titolo</a:t>
            </a:r>
            <a:endParaRPr lang="it-IT"/>
          </a:p>
        </p:txBody>
      </p:sp>
      <p:sp>
        <p:nvSpPr>
          <p:cNvPr id="3" name="Sottotito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smtClean="0"/>
              <a:t>Fare clic per modificare lo stile del sottotitolo dello schema</a:t>
            </a:r>
            <a:endParaRPr lang="it-IT"/>
          </a:p>
        </p:txBody>
      </p:sp>
      <p:sp>
        <p:nvSpPr>
          <p:cNvPr id="4" name="Segnaposto data 3"/>
          <p:cNvSpPr>
            <a:spLocks noGrp="1"/>
          </p:cNvSpPr>
          <p:nvPr>
            <p:ph type="dt" sz="half" idx="10"/>
          </p:nvPr>
        </p:nvSpPr>
        <p:spPr/>
        <p:txBody>
          <a:bodyPr/>
          <a:lstStyle/>
          <a:p>
            <a:fld id="{4E56DB21-1E4C-4B75-9067-ABF7F1E336E0}" type="datetimeFigureOut">
              <a:rPr lang="it-IT" smtClean="0"/>
              <a:pPr/>
              <a:t>12/03/2014</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D1266FA0-416B-4782-96A0-2C1E965BA148}" type="slidenum">
              <a:rPr lang="it-IT" smtClean="0"/>
              <a:pPr/>
              <a:t>‹N›</a:t>
            </a:fld>
            <a:endParaRPr lang="it-IT"/>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4E56DB21-1E4C-4B75-9067-ABF7F1E336E0}" type="datetimeFigureOut">
              <a:rPr lang="it-IT" smtClean="0"/>
              <a:pPr/>
              <a:t>12/03/2014</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D1266FA0-416B-4782-96A0-2C1E965BA148}" type="slidenum">
              <a:rPr lang="it-IT" smtClean="0"/>
              <a:pPr/>
              <a:t>‹N›</a:t>
            </a:fld>
            <a:endParaRPr lang="it-I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smtClean="0"/>
              <a:t>Fare clic per modificare lo stile del titolo</a:t>
            </a:r>
            <a:endParaRPr lang="it-IT"/>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Segnaposto data 3"/>
          <p:cNvSpPr>
            <a:spLocks noGrp="1"/>
          </p:cNvSpPr>
          <p:nvPr>
            <p:ph type="dt" sz="half" idx="10"/>
          </p:nvPr>
        </p:nvSpPr>
        <p:spPr/>
        <p:txBody>
          <a:bodyPr/>
          <a:lstStyle/>
          <a:p>
            <a:fld id="{4E56DB21-1E4C-4B75-9067-ABF7F1E336E0}" type="datetimeFigureOut">
              <a:rPr lang="it-IT" smtClean="0"/>
              <a:pPr/>
              <a:t>12/03/2014</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D1266FA0-416B-4782-96A0-2C1E965BA148}" type="slidenum">
              <a:rPr lang="it-IT" smtClean="0"/>
              <a:pPr/>
              <a:t>‹N›</a:t>
            </a:fld>
            <a:endParaRPr lang="it-IT"/>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data 4"/>
          <p:cNvSpPr>
            <a:spLocks noGrp="1"/>
          </p:cNvSpPr>
          <p:nvPr>
            <p:ph type="dt" sz="half" idx="10"/>
          </p:nvPr>
        </p:nvSpPr>
        <p:spPr/>
        <p:txBody>
          <a:bodyPr/>
          <a:lstStyle/>
          <a:p>
            <a:fld id="{4E56DB21-1E4C-4B75-9067-ABF7F1E336E0}" type="datetimeFigureOut">
              <a:rPr lang="it-IT" smtClean="0"/>
              <a:pPr/>
              <a:t>12/03/2014</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D1266FA0-416B-4782-96A0-2C1E965BA148}" type="slidenum">
              <a:rPr lang="it-IT" smtClean="0"/>
              <a:pPr/>
              <a:t>‹N›</a:t>
            </a:fld>
            <a:endParaRPr lang="it-I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smtClean="0"/>
              <a:t>Fare clic per modificare lo stile del titolo</a:t>
            </a:r>
            <a:endParaRPr lang="it-IT"/>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Segnaposto data 6"/>
          <p:cNvSpPr>
            <a:spLocks noGrp="1"/>
          </p:cNvSpPr>
          <p:nvPr>
            <p:ph type="dt" sz="half" idx="10"/>
          </p:nvPr>
        </p:nvSpPr>
        <p:spPr/>
        <p:txBody>
          <a:bodyPr/>
          <a:lstStyle/>
          <a:p>
            <a:fld id="{4E56DB21-1E4C-4B75-9067-ABF7F1E336E0}" type="datetimeFigureOut">
              <a:rPr lang="it-IT" smtClean="0"/>
              <a:pPr/>
              <a:t>12/03/2014</a:t>
            </a:fld>
            <a:endParaRPr lang="it-IT"/>
          </a:p>
        </p:txBody>
      </p:sp>
      <p:sp>
        <p:nvSpPr>
          <p:cNvPr id="8" name="Segnaposto piè di pagina 7"/>
          <p:cNvSpPr>
            <a:spLocks noGrp="1"/>
          </p:cNvSpPr>
          <p:nvPr>
            <p:ph type="ftr" sz="quarter" idx="11"/>
          </p:nvPr>
        </p:nvSpPr>
        <p:spPr/>
        <p:txBody>
          <a:bodyPr/>
          <a:lstStyle/>
          <a:p>
            <a:endParaRPr lang="it-IT"/>
          </a:p>
        </p:txBody>
      </p:sp>
      <p:sp>
        <p:nvSpPr>
          <p:cNvPr id="9" name="Segnaposto numero diapositiva 8"/>
          <p:cNvSpPr>
            <a:spLocks noGrp="1"/>
          </p:cNvSpPr>
          <p:nvPr>
            <p:ph type="sldNum" sz="quarter" idx="12"/>
          </p:nvPr>
        </p:nvSpPr>
        <p:spPr/>
        <p:txBody>
          <a:bodyPr/>
          <a:lstStyle/>
          <a:p>
            <a:fld id="{D1266FA0-416B-4782-96A0-2C1E965BA148}" type="slidenum">
              <a:rPr lang="it-IT" smtClean="0"/>
              <a:pPr/>
              <a:t>‹N›</a:t>
            </a:fld>
            <a:endParaRPr lang="it-IT"/>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data 2"/>
          <p:cNvSpPr>
            <a:spLocks noGrp="1"/>
          </p:cNvSpPr>
          <p:nvPr>
            <p:ph type="dt" sz="half" idx="10"/>
          </p:nvPr>
        </p:nvSpPr>
        <p:spPr/>
        <p:txBody>
          <a:bodyPr/>
          <a:lstStyle/>
          <a:p>
            <a:fld id="{4E56DB21-1E4C-4B75-9067-ABF7F1E336E0}" type="datetimeFigureOut">
              <a:rPr lang="it-IT" smtClean="0"/>
              <a:pPr/>
              <a:t>12/03/2014</a:t>
            </a:fld>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p:txBody>
          <a:bodyPr/>
          <a:lstStyle/>
          <a:p>
            <a:fld id="{D1266FA0-416B-4782-96A0-2C1E965BA148}" type="slidenum">
              <a:rPr lang="it-IT" smtClean="0"/>
              <a:pPr/>
              <a:t>‹N›</a:t>
            </a:fld>
            <a:endParaRPr lang="it-I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4E56DB21-1E4C-4B75-9067-ABF7F1E336E0}" type="datetimeFigureOut">
              <a:rPr lang="it-IT" smtClean="0"/>
              <a:pPr/>
              <a:t>12/03/2014</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p:txBody>
          <a:bodyPr/>
          <a:lstStyle/>
          <a:p>
            <a:fld id="{D1266FA0-416B-4782-96A0-2C1E965BA148}" type="slidenum">
              <a:rPr lang="it-IT" smtClean="0"/>
              <a:pPr/>
              <a:t>‹N›</a:t>
            </a:fld>
            <a:endParaRPr lang="it-I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smtClean="0"/>
              <a:t>Fare clic per modificare lo stile del titolo</a:t>
            </a:r>
            <a:endParaRPr lang="it-IT"/>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4E56DB21-1E4C-4B75-9067-ABF7F1E336E0}" type="datetimeFigureOut">
              <a:rPr lang="it-IT" smtClean="0"/>
              <a:pPr/>
              <a:t>12/03/2014</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D1266FA0-416B-4782-96A0-2C1E965BA148}" type="slidenum">
              <a:rPr lang="it-IT" smtClean="0"/>
              <a:pPr/>
              <a:t>‹N›</a:t>
            </a:fld>
            <a:endParaRPr lang="it-IT"/>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smtClean="0"/>
              <a:t>Fare clic per modificare lo stile del titolo</a:t>
            </a:r>
            <a:endParaRPr lang="it-IT"/>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4E56DB21-1E4C-4B75-9067-ABF7F1E336E0}" type="datetimeFigureOut">
              <a:rPr lang="it-IT" smtClean="0"/>
              <a:pPr/>
              <a:t>12/03/2014</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D1266FA0-416B-4782-96A0-2C1E965BA148}" type="slidenum">
              <a:rPr lang="it-IT" smtClean="0"/>
              <a:pPr/>
              <a:t>‹N›</a:t>
            </a:fld>
            <a:endParaRPr lang="it-IT"/>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4E56DB21-1E4C-4B75-9067-ABF7F1E336E0}" type="datetimeFigureOut">
              <a:rPr lang="it-IT" smtClean="0"/>
              <a:pPr/>
              <a:t>12/03/2014</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D1266FA0-416B-4782-96A0-2C1E965BA148}" type="slidenum">
              <a:rPr lang="it-IT" smtClean="0"/>
              <a:pPr/>
              <a:t>‹N›</a:t>
            </a:fld>
            <a:endParaRPr lang="it-I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4E56DB21-1E4C-4B75-9067-ABF7F1E336E0}" type="datetimeFigureOut">
              <a:rPr lang="it-IT" smtClean="0"/>
              <a:pPr/>
              <a:t>12/03/2014</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D1266FA0-416B-4782-96A0-2C1E965BA148}" type="slidenum">
              <a:rPr lang="it-IT" smtClean="0"/>
              <a:pPr/>
              <a:t>‹N›</a:t>
            </a:fld>
            <a:endParaRPr lang="it-I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it-IT" smtClean="0"/>
              <a:t>Fare clic per modificare lo stile del titolo</a:t>
            </a:r>
            <a:endParaRPr lang="it-IT"/>
          </a:p>
        </p:txBody>
      </p:sp>
      <p:sp>
        <p:nvSpPr>
          <p:cNvPr id="3" name="Segnaposto tes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E56DB21-1E4C-4B75-9067-ABF7F1E336E0}" type="datetimeFigureOut">
              <a:rPr lang="it-IT" smtClean="0"/>
              <a:pPr/>
              <a:t>12/03/2014</a:t>
            </a:fld>
            <a:endParaRPr lang="it-IT"/>
          </a:p>
        </p:txBody>
      </p:sp>
      <p:sp>
        <p:nvSpPr>
          <p:cNvPr id="5" name="Segnaposto piè di pa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1266FA0-416B-4782-96A0-2C1E965BA148}" type="slidenum">
              <a:rPr lang="it-IT" smtClean="0"/>
              <a:pPr/>
              <a:t>‹N›</a:t>
            </a:fld>
            <a:endParaRPr lang="it-IT"/>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p:txBody>
          <a:bodyPr/>
          <a:lstStyle/>
          <a:p>
            <a:r>
              <a:rPr lang="it-IT" dirty="0" smtClean="0"/>
              <a:t>Inglese</a:t>
            </a:r>
            <a:endParaRPr lang="it-IT" dirty="0"/>
          </a:p>
        </p:txBody>
      </p:sp>
      <p:sp>
        <p:nvSpPr>
          <p:cNvPr id="3" name="Sottotitolo 2"/>
          <p:cNvSpPr>
            <a:spLocks noGrp="1"/>
          </p:cNvSpPr>
          <p:nvPr>
            <p:ph type="subTitle" idx="1"/>
          </p:nvPr>
        </p:nvSpPr>
        <p:spPr/>
        <p:txBody>
          <a:bodyPr/>
          <a:lstStyle/>
          <a:p>
            <a:r>
              <a:rPr lang="it-IT" dirty="0" err="1" smtClean="0"/>
              <a:t>Lezz</a:t>
            </a:r>
            <a:r>
              <a:rPr lang="it-IT" dirty="0" smtClean="0"/>
              <a:t>. 12- </a:t>
            </a:r>
            <a:r>
              <a:rPr lang="it-IT" dirty="0" smtClean="0"/>
              <a:t>13</a:t>
            </a:r>
            <a:endParaRPr lang="it-IT"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err="1" smtClean="0"/>
              <a:t>Lezz</a:t>
            </a:r>
            <a:r>
              <a:rPr lang="it-IT" dirty="0" smtClean="0"/>
              <a:t>. 12-13</a:t>
            </a:r>
          </a:p>
          <a:p>
            <a:pPr>
              <a:buNone/>
            </a:pPr>
            <a:r>
              <a:rPr lang="it-IT" dirty="0" smtClean="0"/>
              <a:t>		10/3/14 </a:t>
            </a:r>
            <a:endParaRPr lang="it-IT"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err="1" smtClean="0"/>
              <a:t>McCall</a:t>
            </a:r>
            <a:r>
              <a:rPr lang="it-IT" dirty="0" smtClean="0"/>
              <a:t> e </a:t>
            </a:r>
            <a:r>
              <a:rPr lang="it-IT" dirty="0" err="1" smtClean="0"/>
              <a:t>Lowe</a:t>
            </a:r>
            <a:r>
              <a:rPr lang="it-IT" dirty="0" smtClean="0"/>
              <a:t>, "</a:t>
            </a:r>
            <a:r>
              <a:rPr lang="it-IT" dirty="0" err="1" smtClean="0"/>
              <a:t>Indeterminist</a:t>
            </a:r>
            <a:r>
              <a:rPr lang="it-IT" dirty="0" smtClean="0"/>
              <a:t> free </a:t>
            </a:r>
            <a:r>
              <a:rPr lang="it-IT" dirty="0" err="1" smtClean="0"/>
              <a:t>will</a:t>
            </a:r>
            <a:r>
              <a:rPr lang="it-IT" dirty="0" smtClean="0"/>
              <a:t>" </a:t>
            </a:r>
            <a:endParaRPr lang="it-IT" dirty="0"/>
          </a:p>
        </p:txBody>
      </p:sp>
      <p:sp>
        <p:nvSpPr>
          <p:cNvPr id="3" name="Segnaposto contenuto 2"/>
          <p:cNvSpPr>
            <a:spLocks noGrp="1"/>
          </p:cNvSpPr>
          <p:nvPr>
            <p:ph idx="1"/>
          </p:nvPr>
        </p:nvSpPr>
        <p:spPr/>
        <p:txBody>
          <a:bodyPr/>
          <a:lstStyle/>
          <a:p>
            <a:r>
              <a:rPr lang="it-IT" dirty="0" err="1" smtClean="0"/>
              <a:t>What</a:t>
            </a:r>
            <a:r>
              <a:rPr lang="it-IT" dirty="0" smtClean="0"/>
              <a:t> </a:t>
            </a:r>
            <a:r>
              <a:rPr lang="it-IT" dirty="0" err="1" smtClean="0"/>
              <a:t>tilts</a:t>
            </a:r>
            <a:r>
              <a:rPr lang="it-IT" dirty="0" smtClean="0"/>
              <a:t> the </a:t>
            </a:r>
            <a:r>
              <a:rPr lang="it-IT" dirty="0" err="1" smtClean="0"/>
              <a:t>balance</a:t>
            </a:r>
            <a:r>
              <a:rPr lang="it-IT" dirty="0" smtClean="0"/>
              <a:t>? Jane's </a:t>
            </a:r>
            <a:r>
              <a:rPr lang="it-IT" dirty="0" err="1" smtClean="0"/>
              <a:t>character</a:t>
            </a:r>
            <a:r>
              <a:rPr lang="it-IT" dirty="0" smtClean="0"/>
              <a:t> (p. 687)</a:t>
            </a:r>
          </a:p>
          <a:p>
            <a:endParaRPr lang="it-IT"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err="1" smtClean="0"/>
              <a:t>Questions</a:t>
            </a:r>
            <a:endParaRPr lang="it-IT" dirty="0"/>
          </a:p>
        </p:txBody>
      </p:sp>
      <p:sp>
        <p:nvSpPr>
          <p:cNvPr id="3" name="Segnaposto contenuto 2"/>
          <p:cNvSpPr>
            <a:spLocks noGrp="1"/>
          </p:cNvSpPr>
          <p:nvPr>
            <p:ph idx="1"/>
          </p:nvPr>
        </p:nvSpPr>
        <p:spPr/>
        <p:txBody>
          <a:bodyPr>
            <a:normAutofit fontScale="92500" lnSpcReduction="10000"/>
          </a:bodyPr>
          <a:lstStyle/>
          <a:p>
            <a:r>
              <a:rPr lang="it-IT" dirty="0" err="1" smtClean="0"/>
              <a:t>But</a:t>
            </a:r>
            <a:r>
              <a:rPr lang="it-IT" dirty="0" smtClean="0"/>
              <a:t> </a:t>
            </a:r>
            <a:r>
              <a:rPr lang="it-IT" dirty="0" err="1" smtClean="0"/>
              <a:t>what</a:t>
            </a:r>
            <a:r>
              <a:rPr lang="it-IT" dirty="0" smtClean="0"/>
              <a:t> </a:t>
            </a:r>
            <a:r>
              <a:rPr lang="it-IT" dirty="0" err="1" smtClean="0"/>
              <a:t>makes</a:t>
            </a:r>
            <a:r>
              <a:rPr lang="it-IT" dirty="0" smtClean="0"/>
              <a:t> </a:t>
            </a:r>
            <a:r>
              <a:rPr lang="it-IT" dirty="0" err="1" smtClean="0"/>
              <a:t>it</a:t>
            </a:r>
            <a:r>
              <a:rPr lang="it-IT" dirty="0" smtClean="0"/>
              <a:t> </a:t>
            </a:r>
            <a:r>
              <a:rPr lang="it-IT" dirty="0" err="1" smtClean="0"/>
              <a:t>possible</a:t>
            </a:r>
            <a:r>
              <a:rPr lang="it-IT" dirty="0" smtClean="0"/>
              <a:t> </a:t>
            </a:r>
            <a:r>
              <a:rPr lang="it-IT" dirty="0" err="1" smtClean="0"/>
              <a:t>that</a:t>
            </a:r>
            <a:r>
              <a:rPr lang="it-IT" dirty="0" smtClean="0"/>
              <a:t>, in a replay, Jane </a:t>
            </a:r>
            <a:r>
              <a:rPr lang="it-IT" dirty="0" err="1" smtClean="0"/>
              <a:t>judges</a:t>
            </a:r>
            <a:r>
              <a:rPr lang="it-IT" dirty="0" smtClean="0"/>
              <a:t> </a:t>
            </a:r>
            <a:r>
              <a:rPr lang="it-IT" dirty="0" err="1" smtClean="0"/>
              <a:t>differently</a:t>
            </a:r>
            <a:r>
              <a:rPr lang="it-IT" dirty="0" smtClean="0"/>
              <a:t>?</a:t>
            </a:r>
          </a:p>
          <a:p>
            <a:r>
              <a:rPr lang="it-IT" dirty="0" err="1" smtClean="0"/>
              <a:t>It</a:t>
            </a:r>
            <a:r>
              <a:rPr lang="it-IT" dirty="0" smtClean="0"/>
              <a:t> </a:t>
            </a:r>
            <a:r>
              <a:rPr lang="it-IT" dirty="0" err="1" smtClean="0"/>
              <a:t>seems</a:t>
            </a:r>
            <a:r>
              <a:rPr lang="it-IT" dirty="0" smtClean="0"/>
              <a:t> </a:t>
            </a:r>
            <a:r>
              <a:rPr lang="it-IT" dirty="0" err="1" smtClean="0"/>
              <a:t>it</a:t>
            </a:r>
            <a:r>
              <a:rPr lang="it-IT" dirty="0" smtClean="0"/>
              <a:t> </a:t>
            </a:r>
            <a:r>
              <a:rPr lang="it-IT" dirty="0" err="1" smtClean="0"/>
              <a:t>is</a:t>
            </a:r>
            <a:r>
              <a:rPr lang="it-IT" dirty="0" smtClean="0"/>
              <a:t> due </a:t>
            </a:r>
            <a:r>
              <a:rPr lang="it-IT" dirty="0" err="1" smtClean="0"/>
              <a:t>to</a:t>
            </a:r>
            <a:r>
              <a:rPr lang="it-IT" dirty="0" smtClean="0"/>
              <a:t> </a:t>
            </a:r>
            <a:r>
              <a:rPr lang="it-IT" dirty="0" err="1" smtClean="0"/>
              <a:t>different</a:t>
            </a:r>
            <a:r>
              <a:rPr lang="it-IT" dirty="0" smtClean="0"/>
              <a:t> </a:t>
            </a:r>
            <a:r>
              <a:rPr lang="it-IT" dirty="0" err="1" smtClean="0"/>
              <a:t>reasons</a:t>
            </a:r>
            <a:r>
              <a:rPr lang="it-IT" dirty="0" smtClean="0"/>
              <a:t> </a:t>
            </a:r>
            <a:r>
              <a:rPr lang="it-IT" dirty="0" err="1" smtClean="0"/>
              <a:t>coming</a:t>
            </a:r>
            <a:r>
              <a:rPr lang="it-IT" dirty="0" smtClean="0"/>
              <a:t> </a:t>
            </a:r>
            <a:r>
              <a:rPr lang="it-IT" dirty="0" err="1" smtClean="0"/>
              <a:t>to</a:t>
            </a:r>
            <a:r>
              <a:rPr lang="it-IT" dirty="0" smtClean="0"/>
              <a:t> </a:t>
            </a:r>
            <a:r>
              <a:rPr lang="it-IT" dirty="0" err="1" smtClean="0"/>
              <a:t>her</a:t>
            </a:r>
            <a:r>
              <a:rPr lang="it-IT" dirty="0" smtClean="0"/>
              <a:t> mind, or </a:t>
            </a:r>
            <a:r>
              <a:rPr lang="it-IT" dirty="0" err="1" smtClean="0"/>
              <a:t>to</a:t>
            </a:r>
            <a:r>
              <a:rPr lang="it-IT" dirty="0" smtClean="0"/>
              <a:t> </a:t>
            </a:r>
            <a:r>
              <a:rPr lang="it-IT" dirty="0" err="1" smtClean="0"/>
              <a:t>her</a:t>
            </a:r>
            <a:r>
              <a:rPr lang="it-IT" dirty="0" smtClean="0"/>
              <a:t> </a:t>
            </a:r>
            <a:r>
              <a:rPr lang="it-IT" dirty="0" err="1" smtClean="0"/>
              <a:t>weitghing</a:t>
            </a:r>
            <a:r>
              <a:rPr lang="it-IT" dirty="0" smtClean="0"/>
              <a:t> </a:t>
            </a:r>
            <a:r>
              <a:rPr lang="it-IT" dirty="0" err="1" smtClean="0"/>
              <a:t>reasons</a:t>
            </a:r>
            <a:r>
              <a:rPr lang="it-IT" dirty="0" smtClean="0"/>
              <a:t> </a:t>
            </a:r>
            <a:r>
              <a:rPr lang="it-IT" dirty="0" err="1" smtClean="0"/>
              <a:t>differently</a:t>
            </a:r>
            <a:r>
              <a:rPr lang="it-IT" dirty="0" smtClean="0"/>
              <a:t>?</a:t>
            </a:r>
          </a:p>
          <a:p>
            <a:r>
              <a:rPr lang="it-IT" dirty="0" err="1" smtClean="0"/>
              <a:t>But</a:t>
            </a:r>
            <a:r>
              <a:rPr lang="it-IT" dirty="0" smtClean="0"/>
              <a:t> </a:t>
            </a:r>
            <a:r>
              <a:rPr lang="it-IT" dirty="0" err="1" smtClean="0"/>
              <a:t>how</a:t>
            </a:r>
            <a:r>
              <a:rPr lang="it-IT" dirty="0" smtClean="0"/>
              <a:t> </a:t>
            </a:r>
            <a:r>
              <a:rPr lang="it-IT" dirty="0" err="1" smtClean="0"/>
              <a:t>is</a:t>
            </a:r>
            <a:r>
              <a:rPr lang="it-IT" dirty="0" smtClean="0"/>
              <a:t> </a:t>
            </a:r>
            <a:r>
              <a:rPr lang="it-IT" dirty="0" err="1" smtClean="0"/>
              <a:t>this</a:t>
            </a:r>
            <a:r>
              <a:rPr lang="it-IT" dirty="0" smtClean="0"/>
              <a:t> </a:t>
            </a:r>
            <a:r>
              <a:rPr lang="it-IT" dirty="0" err="1" smtClean="0"/>
              <a:t>possible</a:t>
            </a:r>
            <a:r>
              <a:rPr lang="it-IT" dirty="0" smtClean="0"/>
              <a:t>, </a:t>
            </a:r>
            <a:r>
              <a:rPr lang="it-IT" dirty="0" err="1" smtClean="0"/>
              <a:t>given</a:t>
            </a:r>
            <a:r>
              <a:rPr lang="it-IT" dirty="0" smtClean="0"/>
              <a:t> </a:t>
            </a:r>
            <a:r>
              <a:rPr lang="it-IT" dirty="0" err="1" smtClean="0"/>
              <a:t>that</a:t>
            </a:r>
            <a:r>
              <a:rPr lang="it-IT" dirty="0" smtClean="0"/>
              <a:t> </a:t>
            </a:r>
            <a:r>
              <a:rPr lang="it-IT" dirty="0" err="1" smtClean="0"/>
              <a:t>her</a:t>
            </a:r>
            <a:r>
              <a:rPr lang="it-IT" dirty="0" smtClean="0"/>
              <a:t> </a:t>
            </a:r>
            <a:r>
              <a:rPr lang="it-IT" dirty="0" err="1" smtClean="0"/>
              <a:t>character</a:t>
            </a:r>
            <a:r>
              <a:rPr lang="it-IT" dirty="0" smtClean="0"/>
              <a:t> </a:t>
            </a:r>
            <a:r>
              <a:rPr lang="it-IT" dirty="0" err="1" smtClean="0"/>
              <a:t>is</a:t>
            </a:r>
            <a:r>
              <a:rPr lang="it-IT" dirty="0" smtClean="0"/>
              <a:t> </a:t>
            </a:r>
            <a:r>
              <a:rPr lang="it-IT" dirty="0" err="1" smtClean="0"/>
              <a:t>held</a:t>
            </a:r>
            <a:r>
              <a:rPr lang="it-IT" dirty="0" smtClean="0"/>
              <a:t> </a:t>
            </a:r>
            <a:r>
              <a:rPr lang="it-IT" dirty="0" err="1" smtClean="0"/>
              <a:t>constant</a:t>
            </a:r>
            <a:r>
              <a:rPr lang="it-IT" dirty="0" smtClean="0"/>
              <a:t> (</a:t>
            </a:r>
            <a:r>
              <a:rPr lang="it-IT" dirty="0" err="1" smtClean="0"/>
              <a:t>as</a:t>
            </a:r>
            <a:r>
              <a:rPr lang="it-IT" dirty="0" smtClean="0"/>
              <a:t> </a:t>
            </a:r>
            <a:r>
              <a:rPr lang="it-IT" dirty="0" err="1" smtClean="0"/>
              <a:t>it</a:t>
            </a:r>
            <a:r>
              <a:rPr lang="it-IT" dirty="0" smtClean="0"/>
              <a:t> </a:t>
            </a:r>
            <a:r>
              <a:rPr lang="it-IT" dirty="0" err="1" smtClean="0"/>
              <a:t>is</a:t>
            </a:r>
            <a:r>
              <a:rPr lang="it-IT" dirty="0" smtClean="0"/>
              <a:t> </a:t>
            </a:r>
            <a:r>
              <a:rPr lang="it-IT" dirty="0" err="1" smtClean="0"/>
              <a:t>seemingly</a:t>
            </a:r>
            <a:r>
              <a:rPr lang="it-IT" dirty="0" smtClean="0"/>
              <a:t> </a:t>
            </a:r>
            <a:r>
              <a:rPr lang="it-IT" dirty="0" err="1" smtClean="0"/>
              <a:t>assumed</a:t>
            </a:r>
            <a:r>
              <a:rPr lang="it-IT" dirty="0" smtClean="0"/>
              <a:t>)?</a:t>
            </a:r>
          </a:p>
          <a:p>
            <a:r>
              <a:rPr lang="it-IT" dirty="0" err="1" smtClean="0"/>
              <a:t>Is</a:t>
            </a:r>
            <a:r>
              <a:rPr lang="it-IT" dirty="0" smtClean="0"/>
              <a:t> </a:t>
            </a:r>
            <a:r>
              <a:rPr lang="it-IT" dirty="0" err="1" smtClean="0"/>
              <a:t>it</a:t>
            </a:r>
            <a:r>
              <a:rPr lang="it-IT" dirty="0" smtClean="0"/>
              <a:t> </a:t>
            </a:r>
            <a:r>
              <a:rPr lang="it-IT" dirty="0" err="1" smtClean="0"/>
              <a:t>then</a:t>
            </a:r>
            <a:r>
              <a:rPr lang="it-IT" dirty="0" smtClean="0"/>
              <a:t> </a:t>
            </a:r>
            <a:r>
              <a:rPr lang="it-IT" dirty="0" err="1" smtClean="0"/>
              <a:t>that</a:t>
            </a:r>
            <a:r>
              <a:rPr lang="it-IT" dirty="0" smtClean="0"/>
              <a:t> </a:t>
            </a:r>
            <a:r>
              <a:rPr lang="it-IT" dirty="0" err="1" smtClean="0"/>
              <a:t>God</a:t>
            </a:r>
            <a:r>
              <a:rPr lang="it-IT" dirty="0" smtClean="0"/>
              <a:t> </a:t>
            </a:r>
            <a:r>
              <a:rPr lang="it-IT" dirty="0" err="1" smtClean="0"/>
              <a:t>caused</a:t>
            </a:r>
            <a:r>
              <a:rPr lang="it-IT" dirty="0" smtClean="0"/>
              <a:t> </a:t>
            </a:r>
            <a:r>
              <a:rPr lang="it-IT" dirty="0" err="1" smtClean="0"/>
              <a:t>certain</a:t>
            </a:r>
            <a:r>
              <a:rPr lang="it-IT" dirty="0" smtClean="0"/>
              <a:t> </a:t>
            </a:r>
            <a:r>
              <a:rPr lang="it-IT" dirty="0" err="1" smtClean="0"/>
              <a:t>reasons</a:t>
            </a:r>
            <a:r>
              <a:rPr lang="it-IT" dirty="0" smtClean="0"/>
              <a:t> </a:t>
            </a:r>
            <a:r>
              <a:rPr lang="it-IT" dirty="0" err="1" smtClean="0"/>
              <a:t>to</a:t>
            </a:r>
            <a:r>
              <a:rPr lang="it-IT" dirty="0" smtClean="0"/>
              <a:t> </a:t>
            </a:r>
            <a:r>
              <a:rPr lang="it-IT" dirty="0" err="1" smtClean="0"/>
              <a:t>surface</a:t>
            </a:r>
            <a:r>
              <a:rPr lang="it-IT" dirty="0" smtClean="0"/>
              <a:t> in </a:t>
            </a:r>
            <a:r>
              <a:rPr lang="it-IT" smtClean="0"/>
              <a:t>Jane's mind? </a:t>
            </a:r>
            <a:r>
              <a:rPr lang="it-IT" dirty="0" err="1" smtClean="0"/>
              <a:t>But</a:t>
            </a:r>
            <a:r>
              <a:rPr lang="it-IT" dirty="0" smtClean="0"/>
              <a:t>, </a:t>
            </a:r>
            <a:r>
              <a:rPr lang="it-IT" dirty="0" err="1" smtClean="0"/>
              <a:t>if</a:t>
            </a:r>
            <a:r>
              <a:rPr lang="it-IT" dirty="0" smtClean="0"/>
              <a:t> so, </a:t>
            </a:r>
            <a:r>
              <a:rPr lang="it-IT" dirty="0" err="1" smtClean="0"/>
              <a:t>it</a:t>
            </a:r>
            <a:r>
              <a:rPr lang="it-IT" dirty="0" smtClean="0"/>
              <a:t> </a:t>
            </a:r>
            <a:r>
              <a:rPr lang="it-IT" dirty="0" err="1" smtClean="0"/>
              <a:t>is</a:t>
            </a:r>
            <a:r>
              <a:rPr lang="it-IT" dirty="0" smtClean="0"/>
              <a:t> </a:t>
            </a:r>
            <a:r>
              <a:rPr lang="it-IT" dirty="0" err="1" smtClean="0"/>
              <a:t>not</a:t>
            </a:r>
            <a:r>
              <a:rPr lang="it-IT" dirty="0" smtClean="0"/>
              <a:t> </a:t>
            </a:r>
            <a:r>
              <a:rPr lang="it-IT" dirty="0" err="1" smtClean="0"/>
              <a:t>an</a:t>
            </a:r>
            <a:r>
              <a:rPr lang="it-IT" dirty="0" smtClean="0"/>
              <a:t> accurate replay (</a:t>
            </a:r>
            <a:r>
              <a:rPr lang="it-IT" dirty="0" err="1" smtClean="0"/>
              <a:t>it</a:t>
            </a:r>
            <a:r>
              <a:rPr lang="it-IT" dirty="0" smtClean="0"/>
              <a:t> </a:t>
            </a:r>
            <a:r>
              <a:rPr lang="it-IT" dirty="0" err="1" smtClean="0"/>
              <a:t>is</a:t>
            </a:r>
            <a:r>
              <a:rPr lang="it-IT" dirty="0" smtClean="0"/>
              <a:t> </a:t>
            </a:r>
            <a:r>
              <a:rPr lang="it-IT" dirty="0" err="1" smtClean="0"/>
              <a:t>as</a:t>
            </a:r>
            <a:r>
              <a:rPr lang="it-IT" dirty="0" smtClean="0"/>
              <a:t> in </a:t>
            </a:r>
            <a:r>
              <a:rPr lang="it-IT" dirty="0" err="1" smtClean="0"/>
              <a:t>replaying</a:t>
            </a:r>
            <a:r>
              <a:rPr lang="it-IT" dirty="0" smtClean="0"/>
              <a:t> a film, </a:t>
            </a:r>
            <a:r>
              <a:rPr lang="it-IT" dirty="0" err="1" smtClean="0"/>
              <a:t>we</a:t>
            </a:r>
            <a:r>
              <a:rPr lang="it-IT" dirty="0" smtClean="0"/>
              <a:t> </a:t>
            </a:r>
            <a:r>
              <a:rPr lang="it-IT" dirty="0" err="1" smtClean="0"/>
              <a:t>insert</a:t>
            </a:r>
            <a:r>
              <a:rPr lang="it-IT" dirty="0" smtClean="0"/>
              <a:t> </a:t>
            </a:r>
            <a:r>
              <a:rPr lang="it-IT" dirty="0" err="1" smtClean="0"/>
              <a:t>an</a:t>
            </a:r>
            <a:r>
              <a:rPr lang="it-IT" dirty="0" smtClean="0"/>
              <a:t> extra </a:t>
            </a:r>
            <a:r>
              <a:rPr lang="it-IT" dirty="0" err="1" smtClean="0"/>
              <a:t>fotogram</a:t>
            </a:r>
            <a:r>
              <a:rPr lang="it-IT" dirty="0" smtClean="0"/>
              <a:t>)</a:t>
            </a:r>
          </a:p>
          <a:p>
            <a:endParaRPr lang="it-IT"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Lezione 14</a:t>
            </a:r>
          </a:p>
          <a:p>
            <a:r>
              <a:rPr lang="it-IT" dirty="0" smtClean="0"/>
              <a:t>11/3/14</a:t>
            </a:r>
            <a:endParaRPr lang="it-IT"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err="1" smtClean="0"/>
              <a:t>Lowe</a:t>
            </a:r>
            <a:r>
              <a:rPr lang="it-IT" dirty="0" smtClean="0"/>
              <a:t> su personal </a:t>
            </a:r>
            <a:r>
              <a:rPr lang="it-IT" dirty="0" err="1" smtClean="0"/>
              <a:t>agency</a:t>
            </a:r>
            <a:endParaRPr lang="it-IT" dirty="0"/>
          </a:p>
        </p:txBody>
      </p:sp>
      <p:sp>
        <p:nvSpPr>
          <p:cNvPr id="3" name="Segnaposto contenuto 2"/>
          <p:cNvSpPr>
            <a:spLocks noGrp="1"/>
          </p:cNvSpPr>
          <p:nvPr>
            <p:ph idx="1"/>
          </p:nvPr>
        </p:nvSpPr>
        <p:spPr/>
        <p:txBody>
          <a:bodyPr>
            <a:normAutofit fontScale="85000" lnSpcReduction="20000"/>
          </a:bodyPr>
          <a:lstStyle/>
          <a:p>
            <a:r>
              <a:rPr lang="en-US" dirty="0" smtClean="0"/>
              <a:t>not </a:t>
            </a:r>
            <a:r>
              <a:rPr lang="en-US" dirty="0"/>
              <a:t>every case of a substance’s acting in some </a:t>
            </a:r>
            <a:r>
              <a:rPr lang="en-US" dirty="0" smtClean="0"/>
              <a:t>specific manner—is </a:t>
            </a:r>
            <a:r>
              <a:rPr lang="en-US" dirty="0"/>
              <a:t>caused. By ‘caused’ here I mean, of course, caused by a </a:t>
            </a:r>
            <a:r>
              <a:rPr lang="en-US" dirty="0" smtClean="0"/>
              <a:t>substance acting </a:t>
            </a:r>
            <a:r>
              <a:rPr lang="en-US" dirty="0"/>
              <a:t>in some </a:t>
            </a:r>
            <a:r>
              <a:rPr lang="en-US" dirty="0" smtClean="0"/>
              <a:t>manner (Lowe, Personal Agency, 154)</a:t>
            </a:r>
          </a:p>
          <a:p>
            <a:r>
              <a:rPr lang="en-US" dirty="0" smtClean="0"/>
              <a:t>Such </a:t>
            </a:r>
            <a:r>
              <a:rPr lang="en-US" dirty="0"/>
              <a:t>an event will be </a:t>
            </a:r>
            <a:r>
              <a:rPr lang="en-US" dirty="0" smtClean="0"/>
              <a:t>an exercise </a:t>
            </a:r>
            <a:r>
              <a:rPr lang="en-US" dirty="0"/>
              <a:t>of a ‘spontaneous’ power of the substance </a:t>
            </a:r>
            <a:r>
              <a:rPr lang="en-US" dirty="0" smtClean="0"/>
              <a:t>concerned</a:t>
            </a:r>
            <a:endParaRPr lang="en-US" dirty="0"/>
          </a:p>
          <a:p>
            <a:r>
              <a:rPr lang="en-US" dirty="0"/>
              <a:t>neither as a power whose exercise is characteristically determined </a:t>
            </a:r>
            <a:r>
              <a:rPr lang="en-US" dirty="0" smtClean="0"/>
              <a:t>by the </a:t>
            </a:r>
            <a:r>
              <a:rPr lang="en-US" dirty="0"/>
              <a:t>causal influence of other objects, nor as one whose manifestations </a:t>
            </a:r>
            <a:r>
              <a:rPr lang="en-US" dirty="0" smtClean="0"/>
              <a:t>are merely </a:t>
            </a:r>
            <a:r>
              <a:rPr lang="en-US" dirty="0"/>
              <a:t>the outcome of chance. Rather, we conceive of it as being a </a:t>
            </a:r>
            <a:r>
              <a:rPr lang="en-US" dirty="0" smtClean="0"/>
              <a:t>power that </a:t>
            </a:r>
            <a:r>
              <a:rPr lang="en-US" dirty="0"/>
              <a:t>is characteristically exercised in the light of reason. </a:t>
            </a:r>
            <a:endParaRPr lang="it-IT"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p:txBody>
          <a:bodyPr>
            <a:normAutofit/>
          </a:bodyPr>
          <a:lstStyle/>
          <a:p>
            <a:r>
              <a:rPr lang="it-IT" dirty="0" smtClean="0"/>
              <a:t/>
            </a:r>
            <a:br>
              <a:rPr lang="it-IT" dirty="0" smtClean="0"/>
            </a:br>
            <a:endParaRPr lang="it-IT" dirty="0"/>
          </a:p>
        </p:txBody>
      </p:sp>
      <p:sp>
        <p:nvSpPr>
          <p:cNvPr id="5" name="Sottotitolo 4"/>
          <p:cNvSpPr>
            <a:spLocks noGrp="1"/>
          </p:cNvSpPr>
          <p:nvPr>
            <p:ph type="subTitle" idx="1"/>
          </p:nvPr>
        </p:nvSpPr>
        <p:spPr/>
        <p:txBody>
          <a:bodyPr/>
          <a:lstStyle/>
          <a:p>
            <a:r>
              <a:rPr lang="it-IT" b="1" dirty="0" smtClean="0"/>
              <a:t>Back </a:t>
            </a:r>
            <a:r>
              <a:rPr lang="it-IT" b="1" dirty="0" err="1" smtClean="0"/>
              <a:t>to</a:t>
            </a:r>
            <a:r>
              <a:rPr lang="it-IT" b="1" dirty="0" smtClean="0"/>
              <a:t> </a:t>
            </a:r>
          </a:p>
          <a:p>
            <a:r>
              <a:rPr lang="it-IT" b="1" dirty="0" err="1" smtClean="0"/>
              <a:t>Nozick</a:t>
            </a:r>
            <a:r>
              <a:rPr lang="it-IT" b="1" dirty="0" smtClean="0"/>
              <a:t> on </a:t>
            </a:r>
            <a:r>
              <a:rPr lang="it-IT" b="1" dirty="0" err="1" smtClean="0"/>
              <a:t>death</a:t>
            </a:r>
            <a:endParaRPr lang="it-IT" b="1"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err="1" smtClean="0"/>
              <a:t>Acceptance</a:t>
            </a:r>
            <a:r>
              <a:rPr lang="it-IT" dirty="0" smtClean="0"/>
              <a:t> of </a:t>
            </a:r>
            <a:r>
              <a:rPr lang="it-IT" dirty="0" err="1" smtClean="0"/>
              <a:t>death</a:t>
            </a:r>
            <a:endParaRPr lang="it-IT" dirty="0"/>
          </a:p>
        </p:txBody>
      </p:sp>
      <p:sp>
        <p:nvSpPr>
          <p:cNvPr id="3" name="Segnaposto contenuto 2"/>
          <p:cNvSpPr>
            <a:spLocks noGrp="1"/>
          </p:cNvSpPr>
          <p:nvPr>
            <p:ph idx="1"/>
          </p:nvPr>
        </p:nvSpPr>
        <p:spPr/>
        <p:txBody>
          <a:bodyPr/>
          <a:lstStyle/>
          <a:p>
            <a:r>
              <a:rPr lang="it-IT" dirty="0" smtClean="0"/>
              <a:t>p.  24 (4): </a:t>
            </a:r>
            <a:r>
              <a:rPr lang="it-IT" dirty="0" err="1" smtClean="0"/>
              <a:t>This</a:t>
            </a:r>
            <a:r>
              <a:rPr lang="it-IT" dirty="0" smtClean="0"/>
              <a:t> life </a:t>
            </a:r>
            <a:r>
              <a:rPr lang="it-IT" dirty="0" err="1" smtClean="0"/>
              <a:t>is</a:t>
            </a:r>
            <a:r>
              <a:rPr lang="it-IT" dirty="0" smtClean="0"/>
              <a:t> the </a:t>
            </a:r>
            <a:r>
              <a:rPr lang="it-IT" dirty="0" err="1" smtClean="0"/>
              <a:t>only</a:t>
            </a:r>
            <a:r>
              <a:rPr lang="it-IT" dirty="0" smtClean="0"/>
              <a:t> life, </a:t>
            </a:r>
            <a:r>
              <a:rPr lang="it-IT" dirty="0" err="1" smtClean="0"/>
              <a:t>yet</a:t>
            </a:r>
            <a:r>
              <a:rPr lang="it-IT" dirty="0" smtClean="0"/>
              <a:t> ...</a:t>
            </a:r>
          </a:p>
          <a:p>
            <a:r>
              <a:rPr lang="it-IT" dirty="0" smtClean="0"/>
              <a:t>p. 26*: do </a:t>
            </a:r>
            <a:r>
              <a:rPr lang="it-IT" dirty="0" err="1" smtClean="0"/>
              <a:t>we</a:t>
            </a:r>
            <a:r>
              <a:rPr lang="it-IT" dirty="0" smtClean="0"/>
              <a:t> </a:t>
            </a:r>
            <a:r>
              <a:rPr lang="it-IT" dirty="0" err="1" smtClean="0"/>
              <a:t>really</a:t>
            </a:r>
            <a:r>
              <a:rPr lang="it-IT" dirty="0" smtClean="0"/>
              <a:t> </a:t>
            </a:r>
            <a:r>
              <a:rPr lang="it-IT" dirty="0" err="1" smtClean="0"/>
              <a:t>want</a:t>
            </a:r>
            <a:r>
              <a:rPr lang="it-IT" dirty="0" smtClean="0"/>
              <a:t> </a:t>
            </a:r>
            <a:r>
              <a:rPr lang="it-IT" dirty="0" err="1" smtClean="0"/>
              <a:t>to</a:t>
            </a:r>
            <a:r>
              <a:rPr lang="it-IT" dirty="0" smtClean="0"/>
              <a:t> continue </a:t>
            </a:r>
            <a:r>
              <a:rPr lang="it-IT" dirty="0" err="1" smtClean="0"/>
              <a:t>existing</a:t>
            </a:r>
            <a:r>
              <a:rPr lang="it-IT" dirty="0" smtClean="0"/>
              <a:t>?</a:t>
            </a:r>
          </a:p>
          <a:p>
            <a:r>
              <a:rPr lang="it-IT" dirty="0" smtClean="0"/>
              <a:t>p. 27*: </a:t>
            </a:r>
            <a:r>
              <a:rPr lang="it-IT" dirty="0" err="1" smtClean="0"/>
              <a:t>to</a:t>
            </a:r>
            <a:r>
              <a:rPr lang="it-IT" dirty="0" smtClean="0"/>
              <a:t> </a:t>
            </a:r>
            <a:r>
              <a:rPr lang="it-IT" dirty="0" err="1" smtClean="0"/>
              <a:t>risk</a:t>
            </a:r>
            <a:r>
              <a:rPr lang="it-IT" dirty="0" smtClean="0"/>
              <a:t> </a:t>
            </a:r>
            <a:r>
              <a:rPr lang="it-IT" dirty="0" err="1" smtClean="0"/>
              <a:t>one</a:t>
            </a:r>
            <a:r>
              <a:rPr lang="it-IT" dirty="0" smtClean="0"/>
              <a:t>'s life at the end, </a:t>
            </a:r>
            <a:r>
              <a:rPr lang="it-IT" dirty="0" err="1" smtClean="0"/>
              <a:t>for</a:t>
            </a:r>
            <a:r>
              <a:rPr lang="it-IT" dirty="0" smtClean="0"/>
              <a:t> a </a:t>
            </a:r>
            <a:r>
              <a:rPr lang="it-IT" dirty="0" err="1" smtClean="0"/>
              <a:t>noble</a:t>
            </a:r>
            <a:r>
              <a:rPr lang="it-IT" dirty="0" smtClean="0"/>
              <a:t> cause </a:t>
            </a:r>
            <a:endParaRPr lang="it-IT" dirty="0"/>
          </a:p>
        </p:txBody>
      </p:sp>
      <p:pic>
        <p:nvPicPr>
          <p:cNvPr id="1027" name="Picture 3" descr="C:\Users\utente\Desktop\357904.jpg"/>
          <p:cNvPicPr>
            <a:picLocks noChangeAspect="1" noChangeArrowheads="1"/>
          </p:cNvPicPr>
          <p:nvPr/>
        </p:nvPicPr>
        <p:blipFill>
          <a:blip r:embed="rId3" cstate="print"/>
          <a:srcRect/>
          <a:stretch>
            <a:fillRect/>
          </a:stretch>
        </p:blipFill>
        <p:spPr bwMode="auto">
          <a:xfrm>
            <a:off x="3419872" y="3645024"/>
            <a:ext cx="1728192" cy="2468845"/>
          </a:xfrm>
          <a:prstGeom prst="rect">
            <a:avLst/>
          </a:prstGeom>
          <a:noFill/>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CHE ALTRI PUNTI SOTTOLINEERESTE?</a:t>
            </a:r>
            <a:endParaRPr lang="it-IT"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smtClean="0"/>
              <a:t>On B. Williams on </a:t>
            </a:r>
            <a:r>
              <a:rPr lang="it-IT" dirty="0" err="1" smtClean="0"/>
              <a:t>death</a:t>
            </a:r>
            <a:r>
              <a:rPr lang="it-IT" dirty="0" smtClean="0"/>
              <a:t> (da "Death" (SEP))</a:t>
            </a:r>
            <a:endParaRPr lang="it-IT" dirty="0"/>
          </a:p>
        </p:txBody>
      </p:sp>
      <p:sp>
        <p:nvSpPr>
          <p:cNvPr id="3" name="Segnaposto contenuto 2"/>
          <p:cNvSpPr>
            <a:spLocks noGrp="1"/>
          </p:cNvSpPr>
          <p:nvPr>
            <p:ph idx="1"/>
          </p:nvPr>
        </p:nvSpPr>
        <p:spPr/>
        <p:txBody>
          <a:bodyPr>
            <a:normAutofit fontScale="77500" lnSpcReduction="20000"/>
          </a:bodyPr>
          <a:lstStyle/>
          <a:p>
            <a:r>
              <a:rPr lang="en-US" dirty="0" smtClean="0"/>
              <a:t>Perhaps it is not bad to die at an advanced enough age, for people who live long enough may be ground down by life until they give up many of their goals. Also, they will have attained many of their aspirations. If already satisfied, or given up, a desire cannot be thwarted, even by death, so as we lose our motivation for living, death ceases to be objectionable to us. Perhaps death is bad for us only if premature in the sense that it comes when we still have interests such as salient desires that propel us forward in life, and only if meeting these interests is a real prospect.</a:t>
            </a:r>
          </a:p>
          <a:p>
            <a:r>
              <a:rPr lang="en-US" dirty="0" smtClean="0">
                <a:solidFill>
                  <a:srgbClr val="FF0000"/>
                </a:solidFill>
              </a:rPr>
              <a:t> Bernard Williams </a:t>
            </a:r>
            <a:r>
              <a:rPr lang="en-US" dirty="0" smtClean="0"/>
              <a:t>argues that it would be bad to live forever, even under the best of circumstances. His view is based on an assumption about the relationship between our identities and the desires that motivate us to live.</a:t>
            </a:r>
            <a:endParaRPr lang="it-IT"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fontScale="70000" lnSpcReduction="20000"/>
          </a:bodyPr>
          <a:lstStyle/>
          <a:p>
            <a:r>
              <a:rPr lang="en-US" dirty="0" smtClean="0"/>
              <a:t>Consider a woman who wants to die. She might still take the view that if she is to live on, then she should be well fed and clothed. She wants food and clothing on condition she remain alive. In this sense her desires are </a:t>
            </a:r>
            <a:r>
              <a:rPr lang="en-US" i="1" dirty="0" smtClean="0">
                <a:solidFill>
                  <a:srgbClr val="FF0000"/>
                </a:solidFill>
              </a:rPr>
              <a:t>conditional</a:t>
            </a:r>
            <a:r>
              <a:rPr lang="en-US" dirty="0" smtClean="0">
                <a:solidFill>
                  <a:srgbClr val="FF0000"/>
                </a:solidFill>
              </a:rPr>
              <a:t>, </a:t>
            </a:r>
            <a:r>
              <a:rPr lang="en-US" dirty="0" smtClean="0"/>
              <a:t>and do not give her reason to live. Contrast a father who is committed to rearing a beloved daughter: he desires unconditionally that the child do well, and his desire gives him reason to live, because he can rear his child only if he survives. In this sense, his desire is </a:t>
            </a:r>
            <a:r>
              <a:rPr lang="en-US" dirty="0" smtClean="0">
                <a:solidFill>
                  <a:srgbClr val="FF0000"/>
                </a:solidFill>
              </a:rPr>
              <a:t>categorical, or unconditional. </a:t>
            </a:r>
          </a:p>
          <a:p>
            <a:r>
              <a:rPr lang="en-US" dirty="0" smtClean="0">
                <a:solidFill>
                  <a:srgbClr val="FF0000"/>
                </a:solidFill>
              </a:rPr>
              <a:t>Williams thinks that categorical desires are essential to identity, and give meaning to life. </a:t>
            </a:r>
            <a:r>
              <a:rPr lang="en-US" dirty="0" smtClean="0"/>
              <a:t>Through categorical desires, we are attached to projects or relationships that are definitive of the self; faced with their destruction, we would feel our lives are meaningless, and that in an important sense we cannot survive as the persons we once were.</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err="1" smtClean="0"/>
              <a:t>Ennui</a:t>
            </a:r>
            <a:r>
              <a:rPr lang="it-IT" dirty="0" smtClean="0"/>
              <a:t>?</a:t>
            </a:r>
            <a:endParaRPr lang="it-IT" dirty="0"/>
          </a:p>
        </p:txBody>
      </p:sp>
      <p:sp>
        <p:nvSpPr>
          <p:cNvPr id="3" name="Segnaposto contenuto 2"/>
          <p:cNvSpPr>
            <a:spLocks noGrp="1"/>
          </p:cNvSpPr>
          <p:nvPr>
            <p:ph idx="1"/>
          </p:nvPr>
        </p:nvSpPr>
        <p:spPr/>
        <p:txBody>
          <a:bodyPr>
            <a:normAutofit lnSpcReduction="10000"/>
          </a:bodyPr>
          <a:lstStyle/>
          <a:p>
            <a:r>
              <a:rPr lang="en-US" dirty="0" smtClean="0"/>
              <a:t>according to Williams, mortality is good, since people who live long enough eventually will lose the categorical desires with which they identify. Life will lose its novelty, and oppressive boredom will set in.</a:t>
            </a:r>
          </a:p>
          <a:p>
            <a:r>
              <a:rPr lang="en-US" dirty="0" smtClean="0"/>
              <a:t>To avoid ennui, </a:t>
            </a:r>
            <a:r>
              <a:rPr lang="en-US" dirty="0" err="1" smtClean="0"/>
              <a:t>superseniors</a:t>
            </a:r>
            <a:r>
              <a:rPr lang="en-US" dirty="0" smtClean="0"/>
              <a:t> would have to replace their fundamental desires, again and again. But this is to abandon their identities; it is tantamount to death.</a:t>
            </a:r>
            <a:endParaRPr lang="it-IT"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err="1" smtClean="0"/>
              <a:t>Critics</a:t>
            </a:r>
            <a:r>
              <a:rPr lang="it-IT" dirty="0" smtClean="0"/>
              <a:t> of Williams</a:t>
            </a:r>
            <a:endParaRPr lang="it-IT" dirty="0"/>
          </a:p>
        </p:txBody>
      </p:sp>
      <p:sp>
        <p:nvSpPr>
          <p:cNvPr id="3" name="Segnaposto contenuto 2"/>
          <p:cNvSpPr>
            <a:spLocks noGrp="1"/>
          </p:cNvSpPr>
          <p:nvPr>
            <p:ph idx="1"/>
          </p:nvPr>
        </p:nvSpPr>
        <p:spPr/>
        <p:txBody>
          <a:bodyPr>
            <a:normAutofit fontScale="85000" lnSpcReduction="20000"/>
          </a:bodyPr>
          <a:lstStyle/>
          <a:p>
            <a:r>
              <a:rPr lang="en-US" dirty="0" smtClean="0"/>
              <a:t>However, as several theorists, including Nagel (1986, p. 224, n. 3) Glover (1977, p. 57), and Fischer (1994) have suggested, it is not obvious that life must become dull. Williams may have overlooked how rich and complex life can be, especially for </a:t>
            </a:r>
            <a:r>
              <a:rPr lang="en-US" dirty="0" err="1" smtClean="0"/>
              <a:t>superseniors</a:t>
            </a:r>
            <a:r>
              <a:rPr lang="en-US" dirty="0" smtClean="0"/>
              <a:t> who pursue multiple open-ended projects in the company of other </a:t>
            </a:r>
            <a:r>
              <a:rPr lang="en-US" dirty="0" err="1" smtClean="0"/>
              <a:t>superseniors</a:t>
            </a:r>
            <a:r>
              <a:rPr lang="en-US" dirty="0" smtClean="0"/>
              <a:t>.</a:t>
            </a:r>
          </a:p>
          <a:p>
            <a:r>
              <a:rPr lang="en-US" dirty="0" smtClean="0"/>
              <a:t>His response to this kind of criticism is that even rich and open-ended projects eventually will become routine (say after a few billion years), so our pursuits must be replaced periodically if we are to remain interested in life. But to phase in wholly new projects is to lose our identity.</a:t>
            </a:r>
            <a:endParaRPr lang="it-IT"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err="1" smtClean="0"/>
              <a:t>Reducing</a:t>
            </a:r>
            <a:r>
              <a:rPr lang="it-IT" dirty="0" smtClean="0"/>
              <a:t> the </a:t>
            </a:r>
            <a:r>
              <a:rPr lang="it-IT" dirty="0" err="1" smtClean="0"/>
              <a:t>harm</a:t>
            </a:r>
            <a:r>
              <a:rPr lang="it-IT" dirty="0" smtClean="0"/>
              <a:t> of </a:t>
            </a:r>
            <a:r>
              <a:rPr lang="it-IT" dirty="0" err="1" smtClean="0"/>
              <a:t>death</a:t>
            </a:r>
            <a:r>
              <a:rPr lang="it-IT" dirty="0" smtClean="0"/>
              <a:t>? (</a:t>
            </a:r>
            <a:r>
              <a:rPr lang="it-IT" dirty="0" err="1" smtClean="0"/>
              <a:t>from</a:t>
            </a:r>
            <a:r>
              <a:rPr lang="it-IT" dirty="0" smtClean="0"/>
              <a:t> SEP)</a:t>
            </a:r>
            <a:endParaRPr lang="it-IT" dirty="0"/>
          </a:p>
        </p:txBody>
      </p:sp>
      <p:sp>
        <p:nvSpPr>
          <p:cNvPr id="3" name="Segnaposto contenuto 2"/>
          <p:cNvSpPr>
            <a:spLocks noGrp="1"/>
          </p:cNvSpPr>
          <p:nvPr>
            <p:ph idx="1"/>
          </p:nvPr>
        </p:nvSpPr>
        <p:spPr/>
        <p:txBody>
          <a:bodyPr>
            <a:normAutofit fontScale="85000" lnSpcReduction="10000"/>
          </a:bodyPr>
          <a:lstStyle/>
          <a:p>
            <a:r>
              <a:rPr lang="en-US" dirty="0" smtClean="0"/>
              <a:t>Even if death is usually bad for those who die, it is possible that death </a:t>
            </a:r>
            <a:r>
              <a:rPr lang="en-US" i="1" dirty="0" smtClean="0"/>
              <a:t>need</a:t>
            </a:r>
            <a:r>
              <a:rPr lang="en-US" dirty="0" smtClean="0"/>
              <a:t> not be bad for us, if we prepare ourselves suitably. This might be possible if , ..., by altering our desires, we could cease to have any interests that dying would impair.</a:t>
            </a:r>
          </a:p>
          <a:p>
            <a:r>
              <a:rPr lang="en-US" dirty="0" smtClean="0"/>
              <a:t>For then we might be able to </a:t>
            </a:r>
            <a:r>
              <a:rPr lang="en-US" i="1" dirty="0" err="1" smtClean="0"/>
              <a:t>thanatize</a:t>
            </a:r>
            <a:r>
              <a:rPr lang="en-US" dirty="0" smtClean="0"/>
              <a:t> our desires, in this sense: abandon all desires that death might thwart. Among these are desires we can satisfy only if we live on for a few days, but also desires we cannot possibly satisfy within the span of a normal lifetime, and the desire for immortality itself.</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fontScale="92500" lnSpcReduction="10000"/>
          </a:bodyPr>
          <a:lstStyle/>
          <a:p>
            <a:r>
              <a:rPr lang="en-US" dirty="0" err="1" smtClean="0"/>
              <a:t>Thanatizing</a:t>
            </a:r>
            <a:r>
              <a:rPr lang="en-US" dirty="0" smtClean="0"/>
              <a:t> would insulate us from harm from death by leaving us with no interests with which dying interferes. Unfortunately, our desires may not be malleable enough to fully </a:t>
            </a:r>
            <a:r>
              <a:rPr lang="en-US" dirty="0" err="1" smtClean="0"/>
              <a:t>thanatize</a:t>
            </a:r>
            <a:r>
              <a:rPr lang="en-US" dirty="0" smtClean="0"/>
              <a:t> them. </a:t>
            </a:r>
          </a:p>
          <a:p>
            <a:r>
              <a:rPr lang="en-US" dirty="0" smtClean="0"/>
              <a:t>However, the core idea of adapting our desires is useful, if not taken to an extreme. It is prudent to avoid taking on goals we cannot possibly attain, and hence prudent to eschew projects that cannot possibly be completed during the course of a normal lifetime.</a:t>
            </a:r>
          </a:p>
          <a:p>
            <a:endParaRPr lang="it-IT"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190</TotalTime>
  <Words>753</Words>
  <Application>Microsoft Office PowerPoint</Application>
  <PresentationFormat>Presentazione su schermo (4:3)</PresentationFormat>
  <Paragraphs>56</Paragraphs>
  <Slides>15</Slides>
  <Notes>15</Notes>
  <HiddenSlides>0</HiddenSlides>
  <MMClips>0</MMClips>
  <ScaleCrop>false</ScaleCrop>
  <HeadingPairs>
    <vt:vector size="4" baseType="variant">
      <vt:variant>
        <vt:lpstr>Tema</vt:lpstr>
      </vt:variant>
      <vt:variant>
        <vt:i4>1</vt:i4>
      </vt:variant>
      <vt:variant>
        <vt:lpstr>Titoli diapositive</vt:lpstr>
      </vt:variant>
      <vt:variant>
        <vt:i4>15</vt:i4>
      </vt:variant>
    </vt:vector>
  </HeadingPairs>
  <TitlesOfParts>
    <vt:vector size="16" baseType="lpstr">
      <vt:lpstr>Tema di Office</vt:lpstr>
      <vt:lpstr>Inglese</vt:lpstr>
      <vt:lpstr>Diapositiva 2</vt:lpstr>
      <vt:lpstr>McCall e Lowe, "Indeterminist free will" </vt:lpstr>
      <vt:lpstr>Questions</vt:lpstr>
      <vt:lpstr>Diapositiva 5</vt:lpstr>
      <vt:lpstr>Lowe su personal agency</vt:lpstr>
      <vt:lpstr> </vt:lpstr>
      <vt:lpstr>Acceptance of death</vt:lpstr>
      <vt:lpstr>Diapositiva 9</vt:lpstr>
      <vt:lpstr>On B. Williams on death (da "Death" (SEP))</vt:lpstr>
      <vt:lpstr>Diapositiva 11</vt:lpstr>
      <vt:lpstr>Ennui?</vt:lpstr>
      <vt:lpstr>Critics of Williams</vt:lpstr>
      <vt:lpstr>Reducing the harm of death? (from SEP)</vt:lpstr>
      <vt:lpstr>Diapositiva 15</vt:lpstr>
    </vt:vector>
  </TitlesOfParts>
  <Company>Università degli Studi di Macerata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Inglese</dc:title>
  <dc:creator>Francesco Orilia</dc:creator>
  <cp:lastModifiedBy>Francesco Orilia</cp:lastModifiedBy>
  <cp:revision>4</cp:revision>
  <dcterms:created xsi:type="dcterms:W3CDTF">2014-03-05T22:08:02Z</dcterms:created>
  <dcterms:modified xsi:type="dcterms:W3CDTF">2014-03-12T10:03:29Z</dcterms:modified>
</cp:coreProperties>
</file>