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257" r:id="rId4"/>
    <p:sldId id="258" r:id="rId5"/>
    <p:sldId id="259" r:id="rId6"/>
    <p:sldId id="261" r:id="rId7"/>
    <p:sldId id="260" r:id="rId8"/>
    <p:sldId id="262" r:id="rId9"/>
    <p:sldId id="267" r:id="rId10"/>
    <p:sldId id="268" r:id="rId11"/>
    <p:sldId id="263" r:id="rId12"/>
    <p:sldId id="264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4B9F9-4DAA-4BE3-BF1E-2A378CFCECB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84C38-A564-45AB-A10D-C8606BC1F68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84C38-A564-45AB-A10D-C8606BC1F68C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84C38-A564-45AB-A10D-C8606BC1F68C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25416-D858-4DB8-95BF-931C1076E997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25416-D858-4DB8-95BF-931C1076E997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84C38-A564-45AB-A10D-C8606BC1F68C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84C38-A564-45AB-A10D-C8606BC1F68C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84C38-A564-45AB-A10D-C8606BC1F68C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84C38-A564-45AB-A10D-C8606BC1F68C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84C38-A564-45AB-A10D-C8606BC1F68C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84C38-A564-45AB-A10D-C8606BC1F68C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84C38-A564-45AB-A10D-C8606BC1F68C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84C38-A564-45AB-A10D-C8606BC1F68C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9C64F-547B-43DC-88BD-60BFBAD3568E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ED85A-224F-4B13-9868-9A5C5B1611A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Inglese 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smtClean="0"/>
              <a:t>Lezioni </a:t>
            </a:r>
            <a:r>
              <a:rPr lang="it-IT" smtClean="0"/>
              <a:t>18-20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Lezioni 18-19</a:t>
            </a:r>
          </a:p>
          <a:p>
            <a:pPr>
              <a:buNone/>
            </a:pPr>
            <a:r>
              <a:rPr lang="it-IT" smtClean="0"/>
              <a:t>	24/3/14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Three </a:t>
            </a:r>
            <a:r>
              <a:rPr lang="it-IT" dirty="0" err="1" smtClean="0"/>
              <a:t>theories</a:t>
            </a:r>
            <a:r>
              <a:rPr lang="it-IT" dirty="0" smtClean="0"/>
              <a:t> (</a:t>
            </a:r>
            <a:r>
              <a:rPr lang="it-IT" dirty="0" err="1" smtClean="0"/>
              <a:t>from</a:t>
            </a:r>
            <a:r>
              <a:rPr lang="it-IT" dirty="0" smtClean="0"/>
              <a:t> SEP)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Hedonists</a:t>
            </a:r>
            <a:r>
              <a:rPr lang="en-US" dirty="0" smtClean="0"/>
              <a:t> identify happiness with the individual's balance of pleasant over unpleasant experience (</a:t>
            </a:r>
            <a:r>
              <a:rPr lang="en-US" dirty="0" err="1" smtClean="0"/>
              <a:t>Sen</a:t>
            </a:r>
            <a:r>
              <a:rPr lang="en-US" dirty="0" smtClean="0"/>
              <a:t>, </a:t>
            </a:r>
            <a:r>
              <a:rPr lang="en-US" dirty="0" err="1" smtClean="0"/>
              <a:t>Kanheman</a:t>
            </a:r>
            <a:r>
              <a:rPr lang="en-US" dirty="0" smtClean="0"/>
              <a:t>)</a:t>
            </a:r>
            <a:endParaRPr lang="it-IT" dirty="0" smtClean="0"/>
          </a:p>
          <a:p>
            <a:r>
              <a:rPr lang="en-US" b="1" dirty="0" smtClean="0"/>
              <a:t>Life satisfaction theories </a:t>
            </a:r>
            <a:r>
              <a:rPr lang="en-US" dirty="0" smtClean="0"/>
              <a:t>identify happiness with having a favorable attitude toward one's life as a whole. This basic schema can be filled out in a variety of ways, but typically involves some sort of global judgment: an endorsement or affirmation of one's life as a whole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 err="1" smtClean="0">
                <a:solidFill>
                  <a:srgbClr val="FF0000"/>
                </a:solidFill>
              </a:rPr>
              <a:t>Nozick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smtClean="0"/>
              <a:t>Continua ...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the emotional state view</a:t>
            </a:r>
            <a:r>
              <a:rPr lang="en-US" dirty="0" smtClean="0"/>
              <a:t>, departs from hedonism in a different way</a:t>
            </a:r>
            <a:r>
              <a:rPr lang="en-US" i="1" dirty="0" smtClean="0"/>
              <a:t>: </a:t>
            </a:r>
            <a:r>
              <a:rPr lang="en-US" dirty="0" smtClean="0"/>
              <a:t>instead of identifying happiness with pleasant experience, it identifies happiness with an agent's emotional condition as a whole.[7] This includes </a:t>
            </a:r>
            <a:r>
              <a:rPr lang="en-US" dirty="0" err="1" smtClean="0"/>
              <a:t>nonexperiential</a:t>
            </a:r>
            <a:r>
              <a:rPr lang="en-US" dirty="0" smtClean="0"/>
              <a:t> aspects of emotions and moods (or perhaps just moods), and excludes pleasures that don't directly involve the individual's emotional state. It might also include a person's </a:t>
            </a:r>
            <a:r>
              <a:rPr lang="en-US" i="1" dirty="0" smtClean="0"/>
              <a:t>propensity for experiencing various moods, which can vary over time. Happiness on </a:t>
            </a:r>
            <a:r>
              <a:rPr lang="en-US" dirty="0" smtClean="0"/>
              <a:t>such a view is more nearly the opposite of depression or anxiety—a broad psychological condition—whereas hedonistic happiness is simply opposed to </a:t>
            </a:r>
            <a:r>
              <a:rPr lang="it-IT" dirty="0" err="1" smtClean="0"/>
              <a:t>unpleasantness</a:t>
            </a:r>
            <a:r>
              <a:rPr lang="it-IT" dirty="0" smtClean="0"/>
              <a:t>. </a:t>
            </a:r>
            <a:r>
              <a:rPr lang="it-IT" b="1" dirty="0" smtClean="0">
                <a:solidFill>
                  <a:srgbClr val="FF0000"/>
                </a:solidFill>
              </a:rPr>
              <a:t>(</a:t>
            </a:r>
            <a:r>
              <a:rPr lang="it-IT" b="1" dirty="0" err="1" smtClean="0">
                <a:solidFill>
                  <a:srgbClr val="FF0000"/>
                </a:solidFill>
              </a:rPr>
              <a:t>Haybron</a:t>
            </a:r>
            <a:r>
              <a:rPr lang="it-IT" b="1" dirty="0" smtClean="0">
                <a:solidFill>
                  <a:srgbClr val="FF0000"/>
                </a:solidFill>
              </a:rPr>
              <a:t>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Nozick</a:t>
            </a:r>
            <a:r>
              <a:rPr lang="it-IT" dirty="0" smtClean="0"/>
              <a:t> on </a:t>
            </a:r>
            <a:r>
              <a:rPr lang="it-IT" dirty="0" err="1" smtClean="0"/>
              <a:t>happiness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p. 108 3 </a:t>
            </a:r>
            <a:r>
              <a:rPr lang="it-IT" dirty="0" err="1" smtClean="0"/>
              <a:t>types</a:t>
            </a:r>
            <a:r>
              <a:rPr lang="it-IT" dirty="0" smtClean="0"/>
              <a:t> of </a:t>
            </a:r>
            <a:r>
              <a:rPr lang="it-IT" dirty="0" err="1" smtClean="0"/>
              <a:t>happiness</a:t>
            </a:r>
            <a:r>
              <a:rPr lang="it-IT" dirty="0" smtClean="0"/>
              <a:t> </a:t>
            </a:r>
            <a:r>
              <a:rPr lang="it-IT" dirty="0" err="1" smtClean="0"/>
              <a:t>emotion</a:t>
            </a:r>
            <a:r>
              <a:rPr lang="it-IT" dirty="0" smtClean="0"/>
              <a:t>:</a:t>
            </a:r>
          </a:p>
          <a:p>
            <a:r>
              <a:rPr lang="it-IT" dirty="0" smtClean="0"/>
              <a:t>1) happy </a:t>
            </a:r>
            <a:r>
              <a:rPr lang="it-IT" dirty="0" err="1" smtClean="0"/>
              <a:t>that</a:t>
            </a:r>
            <a:r>
              <a:rPr lang="it-IT" dirty="0" smtClean="0"/>
              <a:t> s.t. </a:t>
            </a:r>
            <a:r>
              <a:rPr lang="it-IT" dirty="0" err="1" smtClean="0"/>
              <a:t>is</a:t>
            </a:r>
            <a:r>
              <a:rPr lang="it-IT" dirty="0" smtClean="0"/>
              <a:t> the case</a:t>
            </a:r>
          </a:p>
          <a:p>
            <a:r>
              <a:rPr lang="it-IT" dirty="0" smtClean="0"/>
              <a:t>2) feeling </a:t>
            </a:r>
            <a:r>
              <a:rPr lang="it-IT" dirty="0" err="1" smtClean="0"/>
              <a:t>your</a:t>
            </a:r>
            <a:r>
              <a:rPr lang="it-IT" dirty="0" smtClean="0"/>
              <a:t> life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good</a:t>
            </a:r>
            <a:r>
              <a:rPr lang="it-IT" dirty="0" smtClean="0"/>
              <a:t> </a:t>
            </a:r>
            <a:r>
              <a:rPr lang="it-IT" dirty="0" err="1" smtClean="0"/>
              <a:t>now</a:t>
            </a:r>
            <a:endParaRPr lang="it-IT" dirty="0" smtClean="0"/>
          </a:p>
          <a:p>
            <a:r>
              <a:rPr lang="it-IT" dirty="0" smtClean="0"/>
              <a:t>3) </a:t>
            </a:r>
            <a:r>
              <a:rPr lang="it-IT" dirty="0" err="1" smtClean="0"/>
              <a:t>being</a:t>
            </a:r>
            <a:r>
              <a:rPr lang="it-IT" dirty="0" smtClean="0"/>
              <a:t> </a:t>
            </a:r>
            <a:r>
              <a:rPr lang="it-IT" dirty="0" err="1" smtClean="0"/>
              <a:t>satisfied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life </a:t>
            </a:r>
            <a:r>
              <a:rPr lang="it-IT" dirty="0" err="1" smtClean="0"/>
              <a:t>as</a:t>
            </a:r>
            <a:r>
              <a:rPr lang="it-IT" dirty="0" smtClean="0"/>
              <a:t> a </a:t>
            </a:r>
            <a:r>
              <a:rPr lang="it-IT" dirty="0" err="1" smtClean="0"/>
              <a:t>whole</a:t>
            </a:r>
            <a:endParaRPr lang="it-IT" dirty="0" smtClean="0"/>
          </a:p>
          <a:p>
            <a:r>
              <a:rPr lang="it-IT" dirty="0" smtClean="0">
                <a:solidFill>
                  <a:srgbClr val="FF0000"/>
                </a:solidFill>
              </a:rPr>
              <a:t>P. 114: 4) </a:t>
            </a:r>
            <a:r>
              <a:rPr lang="it-IT" dirty="0" err="1" smtClean="0">
                <a:solidFill>
                  <a:srgbClr val="FF0000"/>
                </a:solidFill>
              </a:rPr>
              <a:t>happiness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having</a:t>
            </a:r>
            <a:r>
              <a:rPr lang="it-IT" dirty="0" smtClean="0">
                <a:solidFill>
                  <a:srgbClr val="FF0000"/>
                </a:solidFill>
              </a:rPr>
              <a:t> a happy mood</a:t>
            </a:r>
          </a:p>
          <a:p>
            <a:r>
              <a:rPr lang="it-IT" dirty="0" smtClean="0"/>
              <a:t>READ p. 108 a</a:t>
            </a:r>
          </a:p>
          <a:p>
            <a:r>
              <a:rPr lang="it-IT" dirty="0" smtClean="0"/>
              <a:t>p. 108 a, b</a:t>
            </a:r>
          </a:p>
          <a:p>
            <a:r>
              <a:rPr lang="it-IT" dirty="0" smtClean="0"/>
              <a:t>p. 109 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happy </a:t>
            </a:r>
            <a:r>
              <a:rPr lang="it-IT" dirty="0" err="1" smtClean="0"/>
              <a:t>that</a:t>
            </a:r>
            <a:r>
              <a:rPr lang="it-IT" dirty="0" smtClean="0"/>
              <a:t> s.t. </a:t>
            </a:r>
            <a:r>
              <a:rPr lang="it-IT" dirty="0" err="1" smtClean="0"/>
              <a:t>is</a:t>
            </a:r>
            <a:r>
              <a:rPr lang="it-IT" dirty="0" smtClean="0"/>
              <a:t> the case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p. 108 b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feeling </a:t>
            </a:r>
            <a:r>
              <a:rPr lang="it-IT" dirty="0" err="1" smtClean="0"/>
              <a:t>your</a:t>
            </a:r>
            <a:r>
              <a:rPr lang="it-IT" dirty="0" smtClean="0"/>
              <a:t> life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good</a:t>
            </a:r>
            <a:r>
              <a:rPr lang="it-IT" dirty="0" smtClean="0"/>
              <a:t> </a:t>
            </a:r>
            <a:r>
              <a:rPr lang="it-IT" dirty="0" err="1" smtClean="0"/>
              <a:t>now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p. 108 c</a:t>
            </a:r>
          </a:p>
          <a:p>
            <a:r>
              <a:rPr lang="it-IT" dirty="0" smtClean="0"/>
              <a:t>p. 109 a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being</a:t>
            </a:r>
            <a:r>
              <a:rPr lang="it-IT" dirty="0" smtClean="0"/>
              <a:t> </a:t>
            </a:r>
            <a:r>
              <a:rPr lang="it-IT" dirty="0" err="1" smtClean="0"/>
              <a:t>satisfied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life </a:t>
            </a:r>
            <a:r>
              <a:rPr lang="it-IT" dirty="0" err="1" smtClean="0"/>
              <a:t>as</a:t>
            </a:r>
            <a:r>
              <a:rPr lang="it-IT" dirty="0" smtClean="0"/>
              <a:t> a </a:t>
            </a:r>
            <a:r>
              <a:rPr lang="it-IT" dirty="0" err="1" smtClean="0"/>
              <a:t>whole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pp. 110-111 a</a:t>
            </a:r>
          </a:p>
          <a:p>
            <a:r>
              <a:rPr lang="it-IT" dirty="0" smtClean="0"/>
              <a:t>p. 111 a: </a:t>
            </a:r>
            <a:r>
              <a:rPr lang="it-IT" dirty="0" err="1" smtClean="0"/>
              <a:t>again</a:t>
            </a:r>
            <a:r>
              <a:rPr lang="it-IT" dirty="0" smtClean="0"/>
              <a:t> the </a:t>
            </a:r>
            <a:r>
              <a:rPr lang="it-IT" dirty="0" err="1" smtClean="0"/>
              <a:t>importance</a:t>
            </a:r>
            <a:r>
              <a:rPr lang="it-IT" dirty="0" smtClean="0"/>
              <a:t> of the connection </a:t>
            </a:r>
            <a:r>
              <a:rPr lang="it-IT" dirty="0" err="1" smtClean="0"/>
              <a:t>with</a:t>
            </a:r>
            <a:r>
              <a:rPr lang="it-IT" dirty="0" smtClean="0"/>
              <a:t> reality</a:t>
            </a:r>
          </a:p>
          <a:p>
            <a:r>
              <a:rPr lang="it-IT" dirty="0" smtClean="0"/>
              <a:t>112 a</a:t>
            </a:r>
          </a:p>
          <a:p>
            <a:r>
              <a:rPr lang="it-IT" dirty="0" smtClean="0"/>
              <a:t>113 a</a:t>
            </a:r>
          </a:p>
          <a:p>
            <a:r>
              <a:rPr lang="it-IT" dirty="0" smtClean="0"/>
              <a:t>113 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20</a:t>
            </a:r>
          </a:p>
          <a:p>
            <a:pPr lvl="1"/>
            <a:r>
              <a:rPr lang="it-IT" dirty="0" smtClean="0"/>
              <a:t>25/3/14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Conferenza di N. L. Oaklander,"</a:t>
            </a:r>
            <a:r>
              <a:rPr lang="it-IT" dirty="0" err="1" smtClean="0"/>
              <a:t>Temporal</a:t>
            </a:r>
            <a:r>
              <a:rPr lang="it-IT" dirty="0" smtClean="0"/>
              <a:t> </a:t>
            </a:r>
            <a:r>
              <a:rPr lang="it-IT" dirty="0" err="1" smtClean="0"/>
              <a:t>phenomenology</a:t>
            </a:r>
            <a:r>
              <a:rPr lang="it-IT" dirty="0" smtClean="0"/>
              <a:t> and the </a:t>
            </a:r>
            <a:r>
              <a:rPr lang="it-IT" dirty="0" err="1" smtClean="0"/>
              <a:t>ontology</a:t>
            </a:r>
            <a:r>
              <a:rPr lang="it-IT" dirty="0" smtClean="0"/>
              <a:t> of </a:t>
            </a:r>
            <a:r>
              <a:rPr lang="it-IT" dirty="0" err="1" smtClean="0"/>
              <a:t>time</a:t>
            </a:r>
            <a:r>
              <a:rPr lang="it-IT" dirty="0" smtClean="0"/>
              <a:t>"</a:t>
            </a:r>
          </a:p>
          <a:p>
            <a:pPr lvl="1"/>
            <a:r>
              <a:rPr lang="it-IT" dirty="0" smtClean="0"/>
              <a:t>Venerdì </a:t>
            </a:r>
            <a:r>
              <a:rPr lang="it-IT" smtClean="0"/>
              <a:t>9 Maggio ore 15</a:t>
            </a:r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happiness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having</a:t>
            </a:r>
            <a:r>
              <a:rPr lang="it-IT" dirty="0" smtClean="0"/>
              <a:t> a happy mood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p. 114 a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secret of </a:t>
            </a:r>
            <a:r>
              <a:rPr lang="it-IT" dirty="0" err="1" smtClean="0"/>
              <a:t>happiness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114 b</a:t>
            </a:r>
          </a:p>
          <a:p>
            <a:r>
              <a:rPr lang="it-IT" dirty="0" smtClean="0"/>
              <a:t>115 a, b, c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370</Words>
  <Application>Microsoft Office PowerPoint</Application>
  <PresentationFormat>Presentazione su schermo (4:3)</PresentationFormat>
  <Paragraphs>50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Inglese 13-14</vt:lpstr>
      <vt:lpstr>Diapositiva 2</vt:lpstr>
      <vt:lpstr>Three theories (from SEP)</vt:lpstr>
      <vt:lpstr>Diapositiva 4</vt:lpstr>
      <vt:lpstr>Nozick on happiness</vt:lpstr>
      <vt:lpstr>happy that s.t. is the case</vt:lpstr>
      <vt:lpstr>feeling your life is good now</vt:lpstr>
      <vt:lpstr>being satisfied with your life as a whole</vt:lpstr>
      <vt:lpstr>Diapositiva 9</vt:lpstr>
      <vt:lpstr>Diapositiva 10</vt:lpstr>
      <vt:lpstr>happiness as having a happy mood</vt:lpstr>
      <vt:lpstr>secret of happiness?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Inglese 13-14</dc:title>
  <dc:creator>Francesco Orilia</dc:creator>
  <cp:lastModifiedBy>Francesco Orilia</cp:lastModifiedBy>
  <cp:revision>8</cp:revision>
  <dcterms:created xsi:type="dcterms:W3CDTF">2014-03-18T13:52:55Z</dcterms:created>
  <dcterms:modified xsi:type="dcterms:W3CDTF">2014-03-26T11:04:14Z</dcterms:modified>
</cp:coreProperties>
</file>