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62F205-E6B0-4DF9-B376-9D204C553119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A85A2-2E0C-4914-8F1A-3251C9BBC98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A85A2-2E0C-4914-8F1A-3251C9BBC98A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01D56-BF1A-429A-AB01-97AEEE2BBF75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01D56-BF1A-429A-AB01-97AEEE2BBF75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1F193-087A-4BA3-97EB-713F5E2BB9B2}" type="datetimeFigureOut">
              <a:rPr lang="it-IT" smtClean="0"/>
              <a:pPr/>
              <a:t>10/11/2013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B8D64-A10F-4D3C-B44A-AFC75B266E9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Logica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F. Orilia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Lez</a:t>
            </a:r>
            <a:r>
              <a:rPr lang="it-IT" dirty="0" smtClean="0"/>
              <a:t>. 14</a:t>
            </a:r>
          </a:p>
          <a:p>
            <a:r>
              <a:rPr lang="it-IT" dirty="0" smtClean="0"/>
              <a:t>8 Nov. 2013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ESERCIZI </a:t>
            </a:r>
            <a:r>
              <a:rPr lang="it-IT" dirty="0" err="1" smtClean="0"/>
              <a:t>DI</a:t>
            </a:r>
            <a:r>
              <a:rPr lang="it-IT" dirty="0" smtClean="0"/>
              <a:t> TRADUZIONE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risolto 3.7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(e) Sta piovendo, ma non sta nevicando.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(f ) Non è vero che sta sia piovendo che nevicando.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(g) Se non sta piovendo, allora sta nevicando.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(h) Non si dà il caso che, se sta piovendo, allora sta nevicando.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204864"/>
            <a:ext cx="13335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3501008"/>
            <a:ext cx="14859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4509120"/>
            <a:ext cx="132397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5877272"/>
            <a:ext cx="152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risolto 3.7 (</a:t>
            </a:r>
            <a:r>
              <a:rPr lang="it-IT" dirty="0" err="1" smtClean="0"/>
              <a:t>cont</a:t>
            </a:r>
            <a:r>
              <a:rPr lang="it-IT" dirty="0" smtClean="0"/>
              <a:t>.)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(j) Sta piovendo se e solo se non sta nevicando.</a:t>
            </a:r>
          </a:p>
          <a:p>
            <a:endParaRPr lang="it-IT" dirty="0" smtClean="0"/>
          </a:p>
          <a:p>
            <a:r>
              <a:rPr lang="it-IT" dirty="0" smtClean="0"/>
              <a:t>(k) Non sta né piovendo né nevicando.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5" name="Picture 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780928"/>
            <a:ext cx="14287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395536" y="4293096"/>
            <a:ext cx="8496300" cy="533400"/>
            <a:chOff x="192" y="2592"/>
            <a:chExt cx="5352" cy="336"/>
          </a:xfrm>
        </p:grpSpPr>
        <p:pic>
          <p:nvPicPr>
            <p:cNvPr id="7" name="Picture 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" y="2592"/>
              <a:ext cx="5352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ctangle 34"/>
            <p:cNvSpPr>
              <a:spLocks noChangeArrowheads="1"/>
            </p:cNvSpPr>
            <p:nvPr/>
          </p:nvSpPr>
          <p:spPr bwMode="auto">
            <a:xfrm>
              <a:off x="3408" y="2736"/>
              <a:ext cx="2016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risolto 3.7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Formalizzare le seguenti argomentazioni secondo il formato orizzontale, usando le lettere enunciative indicate e servendosi degli indicatori inferenziali per distinguere le premesse dalle conclusioni (si veda il Paragrafo 1.2). Omettere le parentesi più esterne, in accordo con la nostra convenzione “ufficiosa”.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(a) Se Dio esiste, allora la vita ha senso. Dio esiste, e così la vita ha senso. (</a:t>
            </a:r>
            <a:r>
              <a:rPr lang="it-IT" i="1" dirty="0" smtClean="0"/>
              <a:t>D, V</a:t>
            </a:r>
            <a:r>
              <a:rPr lang="it-IT" dirty="0" smtClean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endParaRPr lang="it-IT" dirty="0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5661248"/>
            <a:ext cx="29718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Esercizio risolto 3.7 (</a:t>
            </a:r>
            <a:r>
              <a:rPr lang="it-IT" dirty="0" err="1" smtClean="0"/>
              <a:t>cont</a:t>
            </a:r>
            <a:r>
              <a:rPr lang="it-IT" dirty="0" smtClean="0"/>
              <a:t>.)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(b) Dio esiste solo se la vita ha senso. La vita, però, non ha alcun senso. Dunque Dio non esiste. (</a:t>
            </a:r>
            <a:r>
              <a:rPr lang="it-IT" i="1" dirty="0" smtClean="0"/>
              <a:t>D, V</a:t>
            </a:r>
            <a:r>
              <a:rPr lang="it-IT" dirty="0" smtClean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(c) Non è vero che la vita non ha senso. Quindi Dio esiste. (</a:t>
            </a:r>
            <a:r>
              <a:rPr lang="it-IT" i="1" dirty="0" smtClean="0"/>
              <a:t>D, V</a:t>
            </a:r>
            <a:r>
              <a:rPr lang="it-IT" dirty="0" smtClean="0"/>
              <a:t>)</a:t>
            </a:r>
          </a:p>
          <a:p>
            <a:endParaRPr lang="it-IT" dirty="0"/>
          </a:p>
        </p:txBody>
      </p:sp>
      <p:pic>
        <p:nvPicPr>
          <p:cNvPr id="4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996952"/>
            <a:ext cx="35623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4941168"/>
            <a:ext cx="22383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d ) Dato che oggi non è giovedì, </a:t>
            </a:r>
            <a:r>
              <a:rPr lang="it-IT" dirty="0" err="1" smtClean="0"/>
              <a:t>dev</a:t>
            </a:r>
            <a:r>
              <a:rPr lang="it-IT" dirty="0" smtClean="0"/>
              <a:t>’essere venerdì, visto che oggi è o giovedì o venerdì. (</a:t>
            </a:r>
            <a:r>
              <a:rPr lang="it-IT" i="1" dirty="0" smtClean="0"/>
              <a:t>G, V</a:t>
            </a:r>
            <a:r>
              <a:rPr lang="it-IT" dirty="0" smtClean="0"/>
              <a:t>)</a:t>
            </a:r>
          </a:p>
          <a:p>
            <a:pPr>
              <a:lnSpc>
                <a:spcPct val="90000"/>
              </a:lnSpc>
              <a:buFontTx/>
              <a:buNone/>
            </a:pPr>
            <a:endParaRPr lang="it-IT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it-IT" dirty="0" smtClean="0"/>
              <a:t>(e) Se oggi è giovedì, allora domani è venerdì. Se domani è venerdì, dopodomani è sabato. Di conseguenza, se oggi è giovedì, dopodomani è sabato. (</a:t>
            </a:r>
            <a:r>
              <a:rPr lang="it-IT" i="1" dirty="0" smtClean="0"/>
              <a:t>G, V, S</a:t>
            </a:r>
            <a:r>
              <a:rPr lang="it-IT" dirty="0" smtClean="0"/>
              <a:t>)</a:t>
            </a:r>
          </a:p>
          <a:p>
            <a:endParaRPr lang="it-IT" dirty="0"/>
          </a:p>
        </p:txBody>
      </p:sp>
      <p:pic>
        <p:nvPicPr>
          <p:cNvPr id="4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068960"/>
            <a:ext cx="31623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5517232"/>
            <a:ext cx="463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(f ) Siamo nel fine settimana se e solo se è o sabato o domenica. Dunque, siamo nel fine settimana, dal momento che è sabato. (</a:t>
            </a:r>
            <a:r>
              <a:rPr lang="it-IT" i="1" dirty="0" smtClean="0"/>
              <a:t>F, S, D</a:t>
            </a:r>
            <a:r>
              <a:rPr lang="it-IT" dirty="0" smtClean="0"/>
              <a:t>)</a:t>
            </a:r>
          </a:p>
          <a:p>
            <a:endParaRPr lang="it-IT" dirty="0"/>
          </a:p>
        </p:txBody>
      </p:sp>
      <p:pic>
        <p:nvPicPr>
          <p:cNvPr id="4" name="Picture 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429000"/>
            <a:ext cx="3667125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Cap. 4 - Il calcolo proposizionale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Nota sull'uso della parola "calcolo"</a:t>
            </a:r>
          </a:p>
          <a:p>
            <a:r>
              <a:rPr lang="it-IT" dirty="0" smtClean="0"/>
              <a:t>Verranno usate le regole riassunte nella tabella 4.2 a p. </a:t>
            </a:r>
            <a:r>
              <a:rPr lang="it-IT" smtClean="0"/>
              <a:t>118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it-IT"/>
              <a:t>Esercizio risolto 4.1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2057400"/>
          </a:xfrm>
        </p:spPr>
        <p:txBody>
          <a:bodyPr/>
          <a:lstStyle/>
          <a:p>
            <a:pPr>
              <a:buFontTx/>
              <a:buNone/>
            </a:pPr>
            <a:r>
              <a:rPr lang="it-IT" dirty="0"/>
              <a:t>Dimostrare:</a:t>
            </a:r>
          </a:p>
          <a:p>
            <a:pPr algn="ctr">
              <a:buFontTx/>
              <a:buNone/>
            </a:pPr>
            <a:r>
              <a:rPr lang="it-IT" dirty="0">
                <a:sym typeface="Symbol" pitchFamily="18" charset="2"/>
              </a:rPr>
              <a:t></a:t>
            </a:r>
            <a:r>
              <a:rPr lang="it-IT" i="1" dirty="0"/>
              <a:t>P</a:t>
            </a:r>
            <a:r>
              <a:rPr lang="it-IT" dirty="0"/>
              <a:t> → (</a:t>
            </a:r>
            <a:r>
              <a:rPr lang="it-IT" i="1" dirty="0"/>
              <a:t>Q</a:t>
            </a:r>
            <a:r>
              <a:rPr lang="it-IT" dirty="0"/>
              <a:t> → </a:t>
            </a:r>
            <a:r>
              <a:rPr lang="it-IT" i="1" dirty="0"/>
              <a:t>R</a:t>
            </a:r>
            <a:r>
              <a:rPr lang="it-IT" dirty="0"/>
              <a:t>), </a:t>
            </a:r>
            <a:r>
              <a:rPr lang="it-IT" dirty="0">
                <a:sym typeface="Symbol" pitchFamily="18" charset="2"/>
              </a:rPr>
              <a:t></a:t>
            </a:r>
            <a:r>
              <a:rPr lang="it-IT" i="1" dirty="0"/>
              <a:t>P</a:t>
            </a:r>
            <a:r>
              <a:rPr lang="it-IT" dirty="0"/>
              <a:t>, </a:t>
            </a:r>
            <a:r>
              <a:rPr lang="it-IT" i="1" dirty="0"/>
              <a:t>Q</a:t>
            </a:r>
            <a:r>
              <a:rPr lang="it-IT" dirty="0"/>
              <a:t> |– </a:t>
            </a:r>
            <a:r>
              <a:rPr lang="it-IT" i="1" dirty="0"/>
              <a:t>R</a:t>
            </a:r>
          </a:p>
        </p:txBody>
      </p:sp>
      <p:sp>
        <p:nvSpPr>
          <p:cNvPr id="100361" name="Rectangle 9"/>
          <p:cNvSpPr>
            <a:spLocks noChangeArrowheads="1"/>
          </p:cNvSpPr>
          <p:nvPr/>
        </p:nvSpPr>
        <p:spPr bwMode="auto">
          <a:xfrm>
            <a:off x="228600" y="26368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000">
                <a:solidFill>
                  <a:schemeClr val="tx2"/>
                </a:solidFill>
              </a:rPr>
              <a:t>Soluzione</a:t>
            </a:r>
          </a:p>
        </p:txBody>
      </p:sp>
      <p:sp>
        <p:nvSpPr>
          <p:cNvPr id="100362" name="Rectangle 10"/>
          <p:cNvSpPr>
            <a:spLocks noChangeArrowheads="1"/>
          </p:cNvSpPr>
          <p:nvPr/>
        </p:nvSpPr>
        <p:spPr bwMode="auto">
          <a:xfrm>
            <a:off x="228600" y="4724400"/>
            <a:ext cx="883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it-IT" sz="2000" dirty="0"/>
              <a:t>La prima premessa è un condizionale il cui antecedente è negato e il cui conseguente è a sua volta un condizionale. La riga 2 contiene l’antecedente. Perciò la derivazione del suo conseguente alla riga 4 è chiaramente un esempio di eliminazione del condizionale, così come il passo dalle righe 3 e 4 alla riga 5.</a:t>
            </a:r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1725" y="3276600"/>
            <a:ext cx="44005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it-IT"/>
              <a:t>Esercizio risolto 4.3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8839200" cy="2057400"/>
          </a:xfrm>
        </p:spPr>
        <p:txBody>
          <a:bodyPr/>
          <a:lstStyle/>
          <a:p>
            <a:pPr>
              <a:buFontTx/>
              <a:buNone/>
            </a:pPr>
            <a:r>
              <a:rPr lang="it-IT"/>
              <a:t>Dimostrare:</a:t>
            </a:r>
          </a:p>
          <a:p>
            <a:pPr algn="ctr">
              <a:buFontTx/>
              <a:buNone/>
            </a:pPr>
            <a:r>
              <a:rPr lang="it-IT" i="1"/>
              <a:t>P</a:t>
            </a:r>
            <a:r>
              <a:rPr lang="it-IT"/>
              <a:t> &amp; </a:t>
            </a:r>
            <a:r>
              <a:rPr lang="it-IT" i="1"/>
              <a:t>Q</a:t>
            </a:r>
            <a:r>
              <a:rPr lang="it-IT"/>
              <a:t> |– </a:t>
            </a:r>
            <a:r>
              <a:rPr lang="it-IT" i="1"/>
              <a:t>Q</a:t>
            </a:r>
            <a:r>
              <a:rPr lang="it-IT"/>
              <a:t> &amp; </a:t>
            </a:r>
            <a:r>
              <a:rPr lang="it-IT" i="1"/>
              <a:t>P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228600" y="26368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it-IT" sz="4000" dirty="0">
                <a:solidFill>
                  <a:schemeClr val="tx2"/>
                </a:solidFill>
              </a:rPr>
              <a:t>Soluzione</a:t>
            </a:r>
          </a:p>
        </p:txBody>
      </p:sp>
      <p:sp>
        <p:nvSpPr>
          <p:cNvPr id="176133" name="Rectangle 5"/>
          <p:cNvSpPr>
            <a:spLocks noChangeArrowheads="1"/>
          </p:cNvSpPr>
          <p:nvPr/>
        </p:nvSpPr>
        <p:spPr bwMode="auto">
          <a:xfrm>
            <a:off x="228600" y="4724400"/>
            <a:ext cx="883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it-IT" sz="2000"/>
              <a:t>L’ordine con cui otteniamo i due congiunti dalla congiunzione iniziale mediante &amp;E è indifferente. Avremmo anche potuto scrivere ‘</a:t>
            </a:r>
            <a:r>
              <a:rPr lang="it-IT" sz="2000" i="1"/>
              <a:t>Q</a:t>
            </a:r>
            <a:r>
              <a:rPr lang="it-IT" sz="2000"/>
              <a:t>’ alla riga 2 e ‘</a:t>
            </a:r>
            <a:r>
              <a:rPr lang="it-IT" sz="2000" i="1"/>
              <a:t>P</a:t>
            </a:r>
            <a:r>
              <a:rPr lang="it-IT" sz="2000"/>
              <a:t>’ alla 3. Cìò avrebbe comunque consentito l’applicazione di &amp;I per ottenere la conclusione alla riga 4</a:t>
            </a:r>
          </a:p>
        </p:txBody>
      </p:sp>
      <p:pic>
        <p:nvPicPr>
          <p:cNvPr id="17613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0" y="3276600"/>
            <a:ext cx="4191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3" grpId="0" autoUpdateAnimBg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521</Words>
  <Application>Microsoft Office PowerPoint</Application>
  <PresentationFormat>Presentazione su schermo (4:3)</PresentationFormat>
  <Paragraphs>53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Logica 13-14</vt:lpstr>
      <vt:lpstr>Diapositiva 2</vt:lpstr>
      <vt:lpstr>Diapositiva 3</vt:lpstr>
      <vt:lpstr>Esercizio risolto 3.7</vt:lpstr>
      <vt:lpstr>Esercizio risolto 3.7 (cont.)</vt:lpstr>
      <vt:lpstr>Esercizio risolto 3.7</vt:lpstr>
      <vt:lpstr>Esercizio risolto 3.7 (cont.)</vt:lpstr>
      <vt:lpstr>Diapositiva 8</vt:lpstr>
      <vt:lpstr>Diapositiva 9</vt:lpstr>
      <vt:lpstr>Cap. 4 - Il calcolo proposizionale</vt:lpstr>
      <vt:lpstr>Esercizio risolto 4.1</vt:lpstr>
      <vt:lpstr>Esercizio risolto 4.3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Logica 13-14</dc:title>
  <dc:creator>Francesco Orilia</dc:creator>
  <cp:lastModifiedBy>Francesco Orilia</cp:lastModifiedBy>
  <cp:revision>5</cp:revision>
  <dcterms:created xsi:type="dcterms:W3CDTF">2013-11-07T16:34:23Z</dcterms:created>
  <dcterms:modified xsi:type="dcterms:W3CDTF">2013-11-10T18:45:01Z</dcterms:modified>
</cp:coreProperties>
</file>