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63" r:id="rId5"/>
    <p:sldId id="259" r:id="rId6"/>
    <p:sldId id="261" r:id="rId7"/>
    <p:sldId id="262" r:id="rId8"/>
    <p:sldId id="265" r:id="rId9"/>
    <p:sldId id="264" r:id="rId10"/>
    <p:sldId id="266" r:id="rId11"/>
    <p:sldId id="267" r:id="rId12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1229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CF4E6A-270F-4FE7-AE01-C7A6EBCB858E}" type="datetimeFigureOut">
              <a:rPr lang="it-IT" smtClean="0"/>
              <a:pPr/>
              <a:t>15/11/2013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3DCD97-8E06-4E41-824E-CDF80BD0DFCD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3DCD97-8E06-4E41-824E-CDF80BD0DFCD}" type="slidenum">
              <a:rPr lang="it-IT" smtClean="0"/>
              <a:pPr/>
              <a:t>1</a:t>
            </a:fld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3DCD97-8E06-4E41-824E-CDF80BD0DFCD}" type="slidenum">
              <a:rPr lang="it-IT" smtClean="0"/>
              <a:pPr/>
              <a:t>2</a:t>
            </a:fld>
            <a:endParaRPr lang="it-I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3DCD97-8E06-4E41-824E-CDF80BD0DFCD}" type="slidenum">
              <a:rPr lang="it-IT" smtClean="0"/>
              <a:pPr/>
              <a:t>3</a:t>
            </a:fld>
            <a:endParaRPr lang="it-I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3DCD97-8E06-4E41-824E-CDF80BD0DFCD}" type="slidenum">
              <a:rPr lang="it-IT" smtClean="0"/>
              <a:pPr/>
              <a:t>4</a:t>
            </a:fld>
            <a:endParaRPr lang="it-I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3DCD97-8E06-4E41-824E-CDF80BD0DFCD}" type="slidenum">
              <a:rPr lang="it-IT" smtClean="0"/>
              <a:pPr/>
              <a:t>5</a:t>
            </a:fld>
            <a:endParaRPr lang="it-I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3DCD97-8E06-4E41-824E-CDF80BD0DFCD}" type="slidenum">
              <a:rPr lang="it-IT" smtClean="0"/>
              <a:pPr/>
              <a:t>6</a:t>
            </a:fld>
            <a:endParaRPr lang="it-IT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3DCD97-8E06-4E41-824E-CDF80BD0DFCD}" type="slidenum">
              <a:rPr lang="it-IT" smtClean="0"/>
              <a:pPr/>
              <a:t>7</a:t>
            </a:fld>
            <a:endParaRPr lang="it-IT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3DCD97-8E06-4E41-824E-CDF80BD0DFCD}" type="slidenum">
              <a:rPr lang="it-IT" smtClean="0"/>
              <a:pPr/>
              <a:t>8</a:t>
            </a:fld>
            <a:endParaRPr lang="it-IT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3DCD97-8E06-4E41-824E-CDF80BD0DFCD}" type="slidenum">
              <a:rPr lang="it-IT" smtClean="0"/>
              <a:pPr/>
              <a:t>9</a:t>
            </a:fld>
            <a:endParaRPr lang="it-IT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3DCD97-8E06-4E41-824E-CDF80BD0DFCD}" type="slidenum">
              <a:rPr lang="it-IT" smtClean="0"/>
              <a:pPr/>
              <a:t>10</a:t>
            </a:fld>
            <a:endParaRPr lang="it-IT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3DCD97-8E06-4E41-824E-CDF80BD0DFCD}" type="slidenum">
              <a:rPr lang="it-IT" smtClean="0"/>
              <a:pPr/>
              <a:t>11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78DFC-8E57-4593-8B5B-44DB12D15E90}" type="datetimeFigureOut">
              <a:rPr lang="it-IT" smtClean="0"/>
              <a:pPr/>
              <a:t>15/11/2013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6A40D-2D1A-478E-A901-DBB0D9428D4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78DFC-8E57-4593-8B5B-44DB12D15E90}" type="datetimeFigureOut">
              <a:rPr lang="it-IT" smtClean="0"/>
              <a:pPr/>
              <a:t>15/11/2013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6A40D-2D1A-478E-A901-DBB0D9428D4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78DFC-8E57-4593-8B5B-44DB12D15E90}" type="datetimeFigureOut">
              <a:rPr lang="it-IT" smtClean="0"/>
              <a:pPr/>
              <a:t>15/11/2013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6A40D-2D1A-478E-A901-DBB0D9428D4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78DFC-8E57-4593-8B5B-44DB12D15E90}" type="datetimeFigureOut">
              <a:rPr lang="it-IT" smtClean="0"/>
              <a:pPr/>
              <a:t>15/11/2013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6A40D-2D1A-478E-A901-DBB0D9428D4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78DFC-8E57-4593-8B5B-44DB12D15E90}" type="datetimeFigureOut">
              <a:rPr lang="it-IT" smtClean="0"/>
              <a:pPr/>
              <a:t>15/11/2013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6A40D-2D1A-478E-A901-DBB0D9428D4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78DFC-8E57-4593-8B5B-44DB12D15E90}" type="datetimeFigureOut">
              <a:rPr lang="it-IT" smtClean="0"/>
              <a:pPr/>
              <a:t>15/11/2013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6A40D-2D1A-478E-A901-DBB0D9428D4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78DFC-8E57-4593-8B5B-44DB12D15E90}" type="datetimeFigureOut">
              <a:rPr lang="it-IT" smtClean="0"/>
              <a:pPr/>
              <a:t>15/11/2013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6A40D-2D1A-478E-A901-DBB0D9428D4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78DFC-8E57-4593-8B5B-44DB12D15E90}" type="datetimeFigureOut">
              <a:rPr lang="it-IT" smtClean="0"/>
              <a:pPr/>
              <a:t>15/11/2013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6A40D-2D1A-478E-A901-DBB0D9428D4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78DFC-8E57-4593-8B5B-44DB12D15E90}" type="datetimeFigureOut">
              <a:rPr lang="it-IT" smtClean="0"/>
              <a:pPr/>
              <a:t>15/11/2013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6A40D-2D1A-478E-A901-DBB0D9428D4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78DFC-8E57-4593-8B5B-44DB12D15E90}" type="datetimeFigureOut">
              <a:rPr lang="it-IT" smtClean="0"/>
              <a:pPr/>
              <a:t>15/11/2013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6A40D-2D1A-478E-A901-DBB0D9428D4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78DFC-8E57-4593-8B5B-44DB12D15E90}" type="datetimeFigureOut">
              <a:rPr lang="it-IT" smtClean="0"/>
              <a:pPr/>
              <a:t>15/11/2013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6A40D-2D1A-478E-A901-DBB0D9428D4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B78DFC-8E57-4593-8B5B-44DB12D15E90}" type="datetimeFigureOut">
              <a:rPr lang="it-IT" smtClean="0"/>
              <a:pPr/>
              <a:t>15/11/2013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36A40D-2D1A-478E-A901-DBB0D9428D4E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Logica 13-14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b="1" dirty="0" smtClean="0">
                <a:solidFill>
                  <a:schemeClr val="tx1"/>
                </a:solidFill>
              </a:rPr>
              <a:t>Lezione 17</a:t>
            </a:r>
          </a:p>
          <a:p>
            <a:r>
              <a:rPr lang="it-IT" b="1" dirty="0" smtClean="0">
                <a:solidFill>
                  <a:schemeClr val="tx1"/>
                </a:solidFill>
              </a:rPr>
              <a:t>15 </a:t>
            </a:r>
            <a:r>
              <a:rPr lang="it-IT" b="1" dirty="0" err="1" smtClean="0">
                <a:solidFill>
                  <a:schemeClr val="tx1"/>
                </a:solidFill>
              </a:rPr>
              <a:t>Nov</a:t>
            </a:r>
            <a:r>
              <a:rPr lang="it-IT" b="1" dirty="0" smtClean="0">
                <a:solidFill>
                  <a:schemeClr val="tx1"/>
                </a:solidFill>
              </a:rPr>
              <a:t> 2013</a:t>
            </a:r>
            <a:endParaRPr lang="it-IT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Ancora alberi di </a:t>
            </a:r>
            <a:r>
              <a:rPr lang="it-IT" dirty="0" err="1" smtClean="0"/>
              <a:t>refutazione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Guardiamo insieme la soluzione all'es. 3.4 (10), p. 92 fornita da Varzi </a:t>
            </a:r>
            <a:r>
              <a:rPr lang="it-IT" dirty="0" err="1" smtClean="0"/>
              <a:t>et</a:t>
            </a:r>
            <a:r>
              <a:rPr lang="it-IT" dirty="0" smtClean="0"/>
              <a:t> al. nel file con le soluzioni agli esercizi supplementari (una studentessa non era convinta su un punto)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Ancora alberi di </a:t>
            </a:r>
            <a:r>
              <a:rPr lang="it-IT" dirty="0" err="1" smtClean="0"/>
              <a:t>refutazione</a:t>
            </a:r>
            <a:r>
              <a:rPr lang="it-IT" dirty="0" smtClean="0"/>
              <a:t> (</a:t>
            </a:r>
            <a:r>
              <a:rPr lang="it-IT" dirty="0" err="1" smtClean="0"/>
              <a:t>ii</a:t>
            </a:r>
            <a:r>
              <a:rPr lang="it-IT" dirty="0" smtClean="0"/>
              <a:t>)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it-IT" dirty="0" smtClean="0"/>
              <a:t>Riguardiamo insieme il metodo applicato al caso di una singola </a:t>
            </a:r>
            <a:r>
              <a:rPr lang="it-IT" dirty="0" err="1" smtClean="0"/>
              <a:t>fbf</a:t>
            </a:r>
            <a:r>
              <a:rPr lang="it-IT" dirty="0" smtClean="0"/>
              <a:t>. Dice Varzi:</a:t>
            </a:r>
          </a:p>
          <a:p>
            <a:r>
              <a:rPr lang="it-IT" dirty="0"/>
              <a:t>si può </a:t>
            </a:r>
            <a:r>
              <a:rPr lang="it-IT" dirty="0" smtClean="0"/>
              <a:t>cominciare con </a:t>
            </a:r>
            <a:r>
              <a:rPr lang="it-IT" dirty="0"/>
              <a:t>una lista costituita da un’unica formula. Se il risultato è un albero </a:t>
            </a:r>
            <a:r>
              <a:rPr lang="it-IT" dirty="0" smtClean="0"/>
              <a:t>terminato che </a:t>
            </a:r>
            <a:r>
              <a:rPr lang="it-IT" dirty="0"/>
              <a:t>non contiene nessun cammino aperto, allora </a:t>
            </a:r>
            <a:r>
              <a:rPr lang="it-IT" dirty="0" smtClean="0"/>
              <a:t> la formula è contraddittoria</a:t>
            </a:r>
            <a:r>
              <a:rPr lang="it-IT" dirty="0"/>
              <a:t>; </a:t>
            </a:r>
            <a:endParaRPr lang="it-IT" dirty="0" smtClean="0"/>
          </a:p>
          <a:p>
            <a:r>
              <a:rPr lang="it-IT" dirty="0" smtClean="0"/>
              <a:t>se </a:t>
            </a:r>
            <a:r>
              <a:rPr lang="it-IT" dirty="0"/>
              <a:t>invece il risultato è un albero che </a:t>
            </a:r>
            <a:r>
              <a:rPr lang="it-IT" dirty="0" smtClean="0"/>
              <a:t>contiene uno </a:t>
            </a:r>
            <a:r>
              <a:rPr lang="it-IT" dirty="0"/>
              <a:t>o più cammini aperti, allora </a:t>
            </a:r>
            <a:r>
              <a:rPr lang="it-IT" dirty="0" smtClean="0"/>
              <a:t>la </a:t>
            </a:r>
            <a:r>
              <a:rPr lang="it-IT" dirty="0"/>
              <a:t>formula </a:t>
            </a:r>
            <a:r>
              <a:rPr lang="it-IT" dirty="0" smtClean="0"/>
              <a:t>è tautologica oppure </a:t>
            </a:r>
            <a:r>
              <a:rPr lang="it-IT" dirty="0"/>
              <a:t>vero-funzionalmente contingente. </a:t>
            </a:r>
            <a:endParaRPr lang="it-IT" dirty="0" smtClean="0"/>
          </a:p>
          <a:p>
            <a:r>
              <a:rPr lang="it-IT" dirty="0" smtClean="0"/>
              <a:t>D’altra </a:t>
            </a:r>
            <a:r>
              <a:rPr lang="it-IT" dirty="0"/>
              <a:t>parte, è evidente che </a:t>
            </a:r>
            <a:r>
              <a:rPr lang="it-IT" dirty="0" smtClean="0"/>
              <a:t>una </a:t>
            </a:r>
            <a:r>
              <a:rPr lang="it-IT" dirty="0" err="1" smtClean="0"/>
              <a:t>fbf</a:t>
            </a:r>
            <a:r>
              <a:rPr lang="it-IT" dirty="0" smtClean="0"/>
              <a:t> </a:t>
            </a:r>
            <a:r>
              <a:rPr lang="it-IT" dirty="0"/>
              <a:t>è tautologica se e solo se la sua negazione è vero-funzionalmente </a:t>
            </a:r>
            <a:r>
              <a:rPr lang="it-IT" dirty="0" smtClean="0"/>
              <a:t>inconsistente, visto </a:t>
            </a:r>
            <a:r>
              <a:rPr lang="it-IT" dirty="0"/>
              <a:t>che il connettivo di negazione inverte tutti i valori della formula negata.</a:t>
            </a:r>
            <a:endParaRPr lang="it-IT" dirty="0" smtClean="0"/>
          </a:p>
          <a:p>
            <a:endParaRPr lang="it-IT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Quindi la tecnica degli alberi di </a:t>
            </a:r>
            <a:r>
              <a:rPr lang="it-IT" dirty="0" err="1" smtClean="0"/>
              <a:t>refutazione</a:t>
            </a:r>
            <a:r>
              <a:rPr lang="it-IT" dirty="0" smtClean="0"/>
              <a:t> ci consente anche di decidere se una </a:t>
            </a:r>
            <a:r>
              <a:rPr lang="it-IT" dirty="0" err="1" smtClean="0"/>
              <a:t>fbf</a:t>
            </a:r>
            <a:r>
              <a:rPr lang="it-IT" dirty="0" smtClean="0"/>
              <a:t> è tautologica ovvero contingente: </a:t>
            </a:r>
            <a:r>
              <a:rPr lang="it-IT" b="1" dirty="0" smtClean="0"/>
              <a:t>basta costruire un albero per la sua negazione. </a:t>
            </a:r>
            <a:r>
              <a:rPr lang="it-IT" dirty="0" smtClean="0"/>
              <a:t>In breve: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it-IT" dirty="0" smtClean="0"/>
              <a:t>(1) Una formula </a:t>
            </a:r>
            <a:r>
              <a:rPr lang="it-IT" dirty="0" smtClean="0">
                <a:sym typeface="Symbol"/>
              </a:rPr>
              <a:t></a:t>
            </a:r>
            <a:r>
              <a:rPr lang="it-IT" dirty="0" smtClean="0"/>
              <a:t> è inconsistente se e solo se tutti i cammini di un albero terminato per </a:t>
            </a:r>
            <a:r>
              <a:rPr lang="it-IT" dirty="0" smtClean="0">
                <a:sym typeface="Symbol"/>
              </a:rPr>
              <a:t></a:t>
            </a:r>
            <a:r>
              <a:rPr lang="it-IT" dirty="0" smtClean="0"/>
              <a:t> sono chiusi.</a:t>
            </a:r>
          </a:p>
          <a:p>
            <a:r>
              <a:rPr lang="it-IT" dirty="0" smtClean="0"/>
              <a:t>(2) Una formula </a:t>
            </a:r>
            <a:r>
              <a:rPr lang="it-IT" dirty="0" smtClean="0">
                <a:sym typeface="Symbol"/>
              </a:rPr>
              <a:t></a:t>
            </a:r>
            <a:r>
              <a:rPr lang="it-IT" dirty="0" smtClean="0"/>
              <a:t> è tautologica se e solo se tutti i cammini di un albero terminato per </a:t>
            </a:r>
            <a:r>
              <a:rPr lang="it-IT" dirty="0" smtClean="0">
                <a:sym typeface="Symbol"/>
              </a:rPr>
              <a:t></a:t>
            </a:r>
            <a:r>
              <a:rPr lang="it-IT" dirty="0" smtClean="0"/>
              <a:t> sono chiusi.</a:t>
            </a:r>
          </a:p>
          <a:p>
            <a:r>
              <a:rPr lang="it-IT" dirty="0" smtClean="0"/>
              <a:t>(3) Una formula </a:t>
            </a:r>
            <a:r>
              <a:rPr lang="it-IT" dirty="0" smtClean="0">
                <a:sym typeface="Symbol"/>
              </a:rPr>
              <a:t></a:t>
            </a:r>
            <a:r>
              <a:rPr lang="it-IT" dirty="0" smtClean="0"/>
              <a:t> è vero-funzionalmente contingente se e solo se </a:t>
            </a:r>
            <a:r>
              <a:rPr lang="it-IT" dirty="0" smtClean="0">
                <a:sym typeface="Symbol"/>
              </a:rPr>
              <a:t></a:t>
            </a:r>
            <a:r>
              <a:rPr lang="it-IT" dirty="0" smtClean="0"/>
              <a:t> non è né tautologica né inconsistente.</a:t>
            </a:r>
          </a:p>
          <a:p>
            <a:r>
              <a:rPr lang="it-IT" dirty="0" smtClean="0"/>
              <a:t>QUI VARZI CONFONDE UN PO' LE IDEE, PERCHE' </a:t>
            </a:r>
            <a:r>
              <a:rPr lang="it-IT" dirty="0" err="1" smtClean="0"/>
              <a:t>CI</a:t>
            </a:r>
            <a:r>
              <a:rPr lang="it-IT" dirty="0" smtClean="0"/>
              <a:t> AVEVA APPENA SUGGERITO </a:t>
            </a:r>
            <a:r>
              <a:rPr lang="it-IT" dirty="0" err="1" smtClean="0"/>
              <a:t>DI</a:t>
            </a:r>
            <a:r>
              <a:rPr lang="it-IT" dirty="0" smtClean="0"/>
              <a:t> PRENDERE IN CONSIDERAZIONE LA NEGAZIONE DELLA FORMULA DA VALUTARE.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it-IT" dirty="0" smtClean="0"/>
              <a:t>Quindi meglio dire:</a:t>
            </a:r>
          </a:p>
          <a:p>
            <a:r>
              <a:rPr lang="it-IT" dirty="0" smtClean="0"/>
              <a:t>Per scoprire lo statuto di una formula </a:t>
            </a:r>
            <a:r>
              <a:rPr lang="it-IT" dirty="0" smtClean="0">
                <a:sym typeface="Symbol"/>
              </a:rPr>
              <a:t>, costruire un albero per  </a:t>
            </a:r>
            <a:r>
              <a:rPr lang="it-IT" dirty="0" smtClean="0"/>
              <a:t>  e procedere così:</a:t>
            </a:r>
          </a:p>
          <a:p>
            <a:r>
              <a:rPr lang="it-IT" dirty="0" smtClean="0"/>
              <a:t>(a) se tutti i cammini di un albero terminato per </a:t>
            </a:r>
            <a:r>
              <a:rPr lang="it-IT" dirty="0" smtClean="0">
                <a:sym typeface="Symbol"/>
              </a:rPr>
              <a:t></a:t>
            </a:r>
            <a:r>
              <a:rPr lang="it-IT" dirty="0" smtClean="0"/>
              <a:t> sono chiusi, considerare </a:t>
            </a:r>
            <a:r>
              <a:rPr lang="it-IT" dirty="0" smtClean="0">
                <a:sym typeface="Symbol"/>
              </a:rPr>
              <a:t> </a:t>
            </a:r>
            <a:r>
              <a:rPr lang="it-IT" dirty="0" smtClean="0"/>
              <a:t>tautologica.</a:t>
            </a:r>
          </a:p>
          <a:p>
            <a:r>
              <a:rPr lang="it-IT" dirty="0" smtClean="0"/>
              <a:t>(b) Se non è venuto fuori che </a:t>
            </a:r>
            <a:r>
              <a:rPr lang="it-IT" dirty="0" smtClean="0">
                <a:sym typeface="Symbol"/>
              </a:rPr>
              <a:t></a:t>
            </a:r>
            <a:r>
              <a:rPr lang="it-IT" dirty="0" smtClean="0"/>
              <a:t> è tautologica, </a:t>
            </a:r>
            <a:r>
              <a:rPr lang="it-IT" dirty="0" smtClean="0">
                <a:sym typeface="Symbol"/>
              </a:rPr>
              <a:t>costruire un albero</a:t>
            </a:r>
            <a:r>
              <a:rPr lang="it-IT" dirty="0" smtClean="0"/>
              <a:t> per </a:t>
            </a:r>
            <a:r>
              <a:rPr lang="it-IT" dirty="0" smtClean="0">
                <a:sym typeface="Symbol"/>
              </a:rPr>
              <a:t> </a:t>
            </a:r>
            <a:r>
              <a:rPr lang="it-IT" dirty="0" smtClean="0"/>
              <a:t>e </a:t>
            </a:r>
            <a:r>
              <a:rPr lang="it-IT" dirty="0" smtClean="0"/>
              <a:t>decidere così:</a:t>
            </a:r>
          </a:p>
          <a:p>
            <a:r>
              <a:rPr lang="it-IT" dirty="0" smtClean="0"/>
              <a:t>(b1) se tutti i cammini si chiudono, </a:t>
            </a:r>
            <a:r>
              <a:rPr lang="it-IT" dirty="0" smtClean="0">
                <a:sym typeface="Symbol"/>
              </a:rPr>
              <a:t> </a:t>
            </a:r>
            <a:r>
              <a:rPr lang="it-IT" dirty="0" smtClean="0"/>
              <a:t>è inconsistente</a:t>
            </a:r>
          </a:p>
          <a:p>
            <a:r>
              <a:rPr lang="it-IT" dirty="0" smtClean="0"/>
              <a:t>(b2) se qualche cammino rimane aperto, </a:t>
            </a:r>
            <a:r>
              <a:rPr lang="it-IT" dirty="0" smtClean="0">
                <a:sym typeface="Symbol"/>
              </a:rPr>
              <a:t>  </a:t>
            </a:r>
            <a:r>
              <a:rPr lang="it-IT" dirty="0" smtClean="0"/>
              <a:t>è </a:t>
            </a:r>
            <a:r>
              <a:rPr lang="it-IT" dirty="0" err="1" smtClean="0"/>
              <a:t>contigente</a:t>
            </a:r>
            <a:r>
              <a:rPr lang="it-IT" dirty="0" smtClean="0"/>
              <a:t>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Esempio di tautologia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P v </a:t>
            </a:r>
            <a:r>
              <a:rPr lang="it-IT" dirty="0" smtClean="0">
                <a:sym typeface="Symbol"/>
              </a:rPr>
              <a:t>P</a:t>
            </a:r>
          </a:p>
          <a:p>
            <a:r>
              <a:rPr lang="it-IT" dirty="0" smtClean="0">
                <a:sym typeface="Symbol"/>
              </a:rPr>
              <a:t>             (</a:t>
            </a:r>
            <a:r>
              <a:rPr lang="it-IT" dirty="0" smtClean="0"/>
              <a:t>P v </a:t>
            </a:r>
            <a:r>
              <a:rPr lang="it-IT" dirty="0" smtClean="0">
                <a:sym typeface="Symbol"/>
              </a:rPr>
              <a:t>P)</a:t>
            </a:r>
          </a:p>
          <a:p>
            <a:r>
              <a:rPr lang="it-IT" dirty="0" smtClean="0">
                <a:sym typeface="Symbol"/>
              </a:rPr>
              <a:t>                    P</a:t>
            </a:r>
            <a:endParaRPr lang="it-IT" dirty="0">
              <a:sym typeface="Symbol"/>
            </a:endParaRPr>
          </a:p>
          <a:p>
            <a:r>
              <a:rPr lang="it-IT" dirty="0" smtClean="0">
                <a:sym typeface="Symbol"/>
              </a:rPr>
              <a:t>                 P</a:t>
            </a:r>
          </a:p>
          <a:p>
            <a:r>
              <a:rPr lang="it-IT" dirty="0">
                <a:sym typeface="Symbol"/>
              </a:rPr>
              <a:t> </a:t>
            </a:r>
            <a:r>
              <a:rPr lang="it-IT" dirty="0" smtClean="0">
                <a:sym typeface="Symbol"/>
              </a:rPr>
              <a:t>                     x</a:t>
            </a:r>
          </a:p>
          <a:p>
            <a:endParaRPr lang="it-IT" dirty="0" smtClean="0">
              <a:sym typeface="Symbol"/>
            </a:endParaRPr>
          </a:p>
          <a:p>
            <a:endParaRPr lang="it-IT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Esempio di contraddizione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 smtClean="0">
                <a:sym typeface="Symbol"/>
              </a:rPr>
              <a:t>(</a:t>
            </a:r>
            <a:r>
              <a:rPr lang="it-IT" dirty="0" smtClean="0"/>
              <a:t>P v </a:t>
            </a:r>
            <a:r>
              <a:rPr lang="it-IT" dirty="0" smtClean="0">
                <a:sym typeface="Symbol"/>
              </a:rPr>
              <a:t>P)</a:t>
            </a:r>
          </a:p>
          <a:p>
            <a:r>
              <a:rPr lang="it-IT" dirty="0" smtClean="0">
                <a:sym typeface="Symbol"/>
              </a:rPr>
              <a:t>                              (</a:t>
            </a:r>
            <a:r>
              <a:rPr lang="it-IT" dirty="0" smtClean="0"/>
              <a:t>P v </a:t>
            </a:r>
            <a:r>
              <a:rPr lang="it-IT" dirty="0" smtClean="0">
                <a:sym typeface="Symbol"/>
              </a:rPr>
              <a:t>P)</a:t>
            </a:r>
          </a:p>
          <a:p>
            <a:r>
              <a:rPr lang="it-IT" dirty="0" smtClean="0">
                <a:sym typeface="Symbol"/>
              </a:rPr>
              <a:t>                                   (</a:t>
            </a:r>
            <a:r>
              <a:rPr lang="it-IT" dirty="0" smtClean="0"/>
              <a:t>P v </a:t>
            </a:r>
            <a:r>
              <a:rPr lang="it-IT" dirty="0" smtClean="0">
                <a:sym typeface="Symbol"/>
              </a:rPr>
              <a:t>P)</a:t>
            </a:r>
          </a:p>
          <a:p>
            <a:r>
              <a:rPr lang="it-IT" dirty="0" smtClean="0"/>
              <a:t>P                                                                       </a:t>
            </a:r>
            <a:r>
              <a:rPr lang="it-IT" dirty="0" smtClean="0">
                <a:sym typeface="Symbol"/>
              </a:rPr>
              <a:t></a:t>
            </a:r>
            <a:r>
              <a:rPr lang="it-IT" dirty="0" err="1" smtClean="0">
                <a:sym typeface="Symbol"/>
              </a:rPr>
              <a:t>P</a:t>
            </a:r>
            <a:endParaRPr lang="it-IT" dirty="0" smtClean="0">
              <a:sym typeface="Symbol"/>
            </a:endParaRPr>
          </a:p>
          <a:p>
            <a:r>
              <a:rPr lang="it-IT" dirty="0" smtClean="0">
                <a:sym typeface="Symbol"/>
              </a:rPr>
              <a:t>Abbiamo scoperto che (</a:t>
            </a:r>
            <a:r>
              <a:rPr lang="it-IT" dirty="0" smtClean="0"/>
              <a:t>P v </a:t>
            </a:r>
            <a:r>
              <a:rPr lang="it-IT" dirty="0" smtClean="0">
                <a:sym typeface="Symbol"/>
              </a:rPr>
              <a:t>P) non è una tautologia. ora vediamo cos'è:</a:t>
            </a:r>
          </a:p>
          <a:p>
            <a:r>
              <a:rPr lang="it-IT" dirty="0" smtClean="0">
                <a:sym typeface="Symbol"/>
              </a:rPr>
              <a:t>                        (</a:t>
            </a:r>
            <a:r>
              <a:rPr lang="it-IT" dirty="0" smtClean="0"/>
              <a:t>P v </a:t>
            </a:r>
            <a:r>
              <a:rPr lang="it-IT" dirty="0" smtClean="0">
                <a:sym typeface="Symbol"/>
              </a:rPr>
              <a:t>P)</a:t>
            </a:r>
          </a:p>
          <a:p>
            <a:r>
              <a:rPr lang="it-IT" dirty="0" smtClean="0">
                <a:sym typeface="Symbol"/>
              </a:rPr>
              <a:t>                              P</a:t>
            </a:r>
          </a:p>
          <a:p>
            <a:r>
              <a:rPr lang="it-IT" dirty="0" smtClean="0">
                <a:sym typeface="Symbol"/>
              </a:rPr>
              <a:t>                              P</a:t>
            </a:r>
          </a:p>
          <a:p>
            <a:r>
              <a:rPr lang="it-IT" dirty="0" smtClean="0">
                <a:sym typeface="Symbol"/>
              </a:rPr>
              <a:t>                                 x                    Contraddizione!</a:t>
            </a:r>
          </a:p>
          <a:p>
            <a:endParaRPr lang="it-IT" dirty="0" smtClean="0">
              <a:sym typeface="Symbol"/>
            </a:endParaRPr>
          </a:p>
          <a:p>
            <a:endParaRPr lang="it-IT" dirty="0"/>
          </a:p>
        </p:txBody>
      </p:sp>
      <p:cxnSp>
        <p:nvCxnSpPr>
          <p:cNvPr id="5" name="Connettore 1 4"/>
          <p:cNvCxnSpPr/>
          <p:nvPr/>
        </p:nvCxnSpPr>
        <p:spPr>
          <a:xfrm flipH="1">
            <a:off x="1115616" y="2708920"/>
            <a:ext cx="2448272" cy="6480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1 6"/>
          <p:cNvCxnSpPr/>
          <p:nvPr/>
        </p:nvCxnSpPr>
        <p:spPr>
          <a:xfrm>
            <a:off x="5220072" y="2636912"/>
            <a:ext cx="1728192" cy="6480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Esempio di contingenza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it-IT" dirty="0" smtClean="0">
                <a:sym typeface="Symbol"/>
              </a:rPr>
              <a:t>P v Q</a:t>
            </a:r>
          </a:p>
          <a:p>
            <a:r>
              <a:rPr lang="it-IT" dirty="0" smtClean="0">
                <a:sym typeface="Symbol"/>
              </a:rPr>
              <a:t>                               (P v Q)</a:t>
            </a:r>
          </a:p>
          <a:p>
            <a:r>
              <a:rPr lang="it-IT" dirty="0" smtClean="0">
                <a:sym typeface="Symbol"/>
              </a:rPr>
              <a:t>                                  P   </a:t>
            </a:r>
          </a:p>
          <a:p>
            <a:r>
              <a:rPr lang="it-IT" dirty="0" smtClean="0">
                <a:sym typeface="Symbol"/>
              </a:rPr>
              <a:t>                                   </a:t>
            </a:r>
            <a:r>
              <a:rPr lang="it-IT" dirty="0" err="1" smtClean="0">
                <a:sym typeface="Symbol"/>
              </a:rPr>
              <a:t>Q</a:t>
            </a:r>
            <a:r>
              <a:rPr lang="it-IT" dirty="0" smtClean="0">
                <a:sym typeface="Symbol"/>
              </a:rPr>
              <a:t> </a:t>
            </a:r>
          </a:p>
          <a:p>
            <a:pPr>
              <a:buNone/>
            </a:pPr>
            <a:r>
              <a:rPr lang="it-IT" smtClean="0">
                <a:sym typeface="Symbol"/>
              </a:rPr>
              <a:t>     A </a:t>
            </a:r>
            <a:r>
              <a:rPr lang="it-IT" dirty="0" smtClean="0">
                <a:sym typeface="Symbol"/>
              </a:rPr>
              <a:t>questo punto abbiamo scoperto che non è una tautologia. Adesso consideriamo P v Q è scopriamo che è contingente:</a:t>
            </a:r>
          </a:p>
          <a:p>
            <a:pPr>
              <a:buNone/>
            </a:pPr>
            <a:r>
              <a:rPr lang="it-IT" dirty="0">
                <a:sym typeface="Symbol"/>
              </a:rPr>
              <a:t> </a:t>
            </a:r>
            <a:r>
              <a:rPr lang="it-IT" dirty="0" smtClean="0">
                <a:sym typeface="Symbol"/>
              </a:rPr>
              <a:t>                              P v Q</a:t>
            </a:r>
          </a:p>
          <a:p>
            <a:pPr>
              <a:buNone/>
            </a:pPr>
            <a:r>
              <a:rPr lang="it-IT" dirty="0" smtClean="0">
                <a:sym typeface="Symbol"/>
              </a:rPr>
              <a:t>P                                                                                 Q</a:t>
            </a:r>
          </a:p>
          <a:p>
            <a:pPr>
              <a:buNone/>
            </a:pPr>
            <a:endParaRPr lang="it-IT" dirty="0" smtClean="0">
              <a:sym typeface="Symbol"/>
            </a:endParaRPr>
          </a:p>
          <a:p>
            <a:pPr>
              <a:buNone/>
            </a:pPr>
            <a:r>
              <a:rPr lang="it-IT" dirty="0" smtClean="0">
                <a:sym typeface="Symbol"/>
              </a:rPr>
              <a:t>                                                                                 </a:t>
            </a:r>
          </a:p>
          <a:p>
            <a:endParaRPr lang="it-IT" dirty="0"/>
          </a:p>
        </p:txBody>
      </p:sp>
      <p:cxnSp>
        <p:nvCxnSpPr>
          <p:cNvPr id="5" name="Connettore 1 4"/>
          <p:cNvCxnSpPr/>
          <p:nvPr/>
        </p:nvCxnSpPr>
        <p:spPr>
          <a:xfrm>
            <a:off x="3779912" y="4653136"/>
            <a:ext cx="2952328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1 6"/>
          <p:cNvCxnSpPr/>
          <p:nvPr/>
        </p:nvCxnSpPr>
        <p:spPr>
          <a:xfrm flipH="1">
            <a:off x="1187624" y="4581128"/>
            <a:ext cx="1584176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Introduzione della negazione (dimostrazione per assurdo)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guardare esempi pp. 19-106:</a:t>
            </a:r>
          </a:p>
          <a:p>
            <a:r>
              <a:rPr lang="it-IT" dirty="0" smtClean="0"/>
              <a:t> 4.18, 4.19, 4.20</a:t>
            </a:r>
            <a:endParaRPr lang="it-IT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Esempio 4.21 p. 106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/>
              <a:t>Questo esempio, oltre a mostrare l'uso della regola di </a:t>
            </a:r>
            <a:r>
              <a:rPr lang="it-IT" dirty="0" err="1" smtClean="0"/>
              <a:t>intro</a:t>
            </a:r>
            <a:r>
              <a:rPr lang="it-IT" dirty="0" smtClean="0"/>
              <a:t> della negazione, illustra una strategia:</a:t>
            </a:r>
          </a:p>
          <a:p>
            <a:r>
              <a:rPr lang="it-IT" dirty="0" smtClean="0"/>
              <a:t>se abbiamo a disposizione una disgiunzione, tipicamente è utile cercare di dimostrare che entrambi i disgiunti implicano la conclusione desiderata.</a:t>
            </a:r>
          </a:p>
          <a:p>
            <a:r>
              <a:rPr lang="it-IT" dirty="0" smtClean="0"/>
              <a:t>In questo caso, cerchiamo di ottenere questa conclusione con la regola di </a:t>
            </a:r>
            <a:r>
              <a:rPr lang="it-IT" dirty="0" err="1" smtClean="0"/>
              <a:t>intro</a:t>
            </a:r>
            <a:r>
              <a:rPr lang="it-IT" dirty="0" smtClean="0"/>
              <a:t> della </a:t>
            </a:r>
            <a:r>
              <a:rPr lang="it-IT" dirty="0" err="1" smtClean="0"/>
              <a:t>neg</a:t>
            </a:r>
            <a:r>
              <a:rPr lang="it-IT" smtClean="0"/>
              <a:t>.</a:t>
            </a:r>
            <a:endParaRPr lang="it-IT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610</Words>
  <Application>Microsoft Office PowerPoint</Application>
  <PresentationFormat>Presentazione su schermo (4:3)</PresentationFormat>
  <Paragraphs>65</Paragraphs>
  <Slides>11</Slides>
  <Notes>11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2" baseType="lpstr">
      <vt:lpstr>Tema di Office</vt:lpstr>
      <vt:lpstr>Logica 13-14</vt:lpstr>
      <vt:lpstr>Ancora alberi di refutazione</vt:lpstr>
      <vt:lpstr>Ancora alberi di refutazione (ii)</vt:lpstr>
      <vt:lpstr>Diapositiva 4</vt:lpstr>
      <vt:lpstr>Diapositiva 5</vt:lpstr>
      <vt:lpstr>Diapositiva 6</vt:lpstr>
      <vt:lpstr>Esempio di tautologia</vt:lpstr>
      <vt:lpstr>Esempio di contraddizione</vt:lpstr>
      <vt:lpstr>Esempio di contingenza</vt:lpstr>
      <vt:lpstr>Introduzione della negazione (dimostrazione per assurdo)</vt:lpstr>
      <vt:lpstr>Esempio 4.21 p. 106</vt:lpstr>
    </vt:vector>
  </TitlesOfParts>
  <Company>Università degli Studi di Macerata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Logica 13-14</dc:title>
  <dc:creator>Francesco Orilia</dc:creator>
  <cp:lastModifiedBy>Francesco Orilia</cp:lastModifiedBy>
  <cp:revision>6</cp:revision>
  <dcterms:created xsi:type="dcterms:W3CDTF">2013-11-12T15:35:01Z</dcterms:created>
  <dcterms:modified xsi:type="dcterms:W3CDTF">2013-11-15T09:58:24Z</dcterms:modified>
</cp:coreProperties>
</file>