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4" r:id="rId12"/>
    <p:sldId id="26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02809-48AA-481B-AC82-D6B45E6E0376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07D66-A086-40D3-8C61-86E5B0CB468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07D66-A086-40D3-8C61-86E5B0CB4682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137226-184C-4C70-93FC-C341DEF61F46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3E9356-F8DC-4ABA-A839-320DCF2EEFF8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5A55EA-7F2A-4BC0-9834-15F656E44BFE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AD3FE6-8A65-4D87-ADCB-605C3E37EA87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D82757-A4B6-417E-A7ED-D0A40C46C4DB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07D66-A086-40D3-8C61-86E5B0CB4682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07D66-A086-40D3-8C61-86E5B0CB4682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C708F9-5451-40B0-BB02-FBB56A0EC26D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126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06699A-CBE9-4F26-9FB5-EBE2E5E1BC2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22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140899-E2E8-4215-9CC7-A10EE050202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07D66-A086-40D3-8C61-86E5B0CB4682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A8624-9326-4F5C-8A90-BAE91AE34123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6038D-E30A-4050-B4B7-1E3E862EDAB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Logica 12-13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mtClean="0"/>
              <a:t>Lezione 22</a:t>
            </a:r>
            <a:endParaRPr lang="it-IT" dirty="0"/>
          </a:p>
          <a:p>
            <a:r>
              <a:rPr lang="it-IT" dirty="0" smtClean="0"/>
              <a:t>29 Nov. 2013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229600" cy="563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smtClean="0"/>
              <a:t>Esercizio risolto 4.37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8839200" cy="2057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it-IT" smtClean="0"/>
              <a:t>Dimostrare il teorema:</a:t>
            </a:r>
          </a:p>
          <a:p>
            <a:pPr algn="ctr" eaLnBrk="1" hangingPunct="1">
              <a:buFontTx/>
              <a:buNone/>
            </a:pPr>
            <a:r>
              <a:rPr lang="it-IT" smtClean="0"/>
              <a:t>|– (</a:t>
            </a:r>
            <a:r>
              <a:rPr lang="it-IT" i="1" smtClean="0"/>
              <a:t>P </a:t>
            </a:r>
            <a:r>
              <a:rPr lang="it-IT" smtClean="0">
                <a:sym typeface="Symbol" pitchFamily="18" charset="2"/>
              </a:rPr>
              <a:t></a:t>
            </a:r>
            <a:r>
              <a:rPr lang="it-IT" i="1" smtClean="0"/>
              <a:t> Q) </a:t>
            </a:r>
            <a:r>
              <a:rPr lang="it-IT" smtClean="0">
                <a:sym typeface="Symbol" pitchFamily="18" charset="2"/>
              </a:rPr>
              <a:t></a:t>
            </a:r>
            <a:r>
              <a:rPr lang="it-IT" i="1" smtClean="0"/>
              <a:t> (</a:t>
            </a:r>
            <a:r>
              <a:rPr lang="it-IT" smtClean="0">
                <a:sym typeface="Symbol" pitchFamily="18" charset="2"/>
              </a:rPr>
              <a:t></a:t>
            </a:r>
            <a:r>
              <a:rPr lang="it-IT" i="1" smtClean="0"/>
              <a:t>P </a:t>
            </a:r>
            <a:r>
              <a:rPr lang="it-IT" smtClean="0">
                <a:sym typeface="Symbol" pitchFamily="18" charset="2"/>
              </a:rPr>
              <a:t></a:t>
            </a:r>
            <a:r>
              <a:rPr lang="it-IT" i="1" smtClean="0"/>
              <a:t> </a:t>
            </a:r>
            <a:r>
              <a:rPr lang="it-IT" smtClean="0">
                <a:sym typeface="Symbol" pitchFamily="18" charset="2"/>
              </a:rPr>
              <a:t></a:t>
            </a:r>
            <a:r>
              <a:rPr lang="it-IT" i="1" smtClean="0"/>
              <a:t>Q)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28600" y="19050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4000">
                <a:solidFill>
                  <a:schemeClr val="tx2"/>
                </a:solidFill>
              </a:rPr>
              <a:t>Soluzione</a:t>
            </a:r>
          </a:p>
        </p:txBody>
      </p:sp>
      <p:pic>
        <p:nvPicPr>
          <p:cNvPr id="1935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25" y="2847975"/>
            <a:ext cx="790575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Equivalenze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it-IT" dirty="0" smtClean="0"/>
              <a:t>I teoremi che sono in forma </a:t>
            </a:r>
            <a:r>
              <a:rPr lang="it-IT" dirty="0" err="1" smtClean="0"/>
              <a:t>bicondizionale</a:t>
            </a:r>
            <a:r>
              <a:rPr lang="it-IT" dirty="0" smtClean="0"/>
              <a:t> si chiamano </a:t>
            </a:r>
            <a:r>
              <a:rPr lang="it-IT" i="1" dirty="0" smtClean="0"/>
              <a:t>equivalenze. Se φ ↔ ψ è </a:t>
            </a:r>
            <a:r>
              <a:rPr lang="it-IT" dirty="0" smtClean="0"/>
              <a:t>un’equivalenza, allora φ e ψ si implicano validamente l’un l’altra e si dice che sono </a:t>
            </a:r>
            <a:r>
              <a:rPr lang="it-IT" i="1" dirty="0" err="1" smtClean="0"/>
              <a:t>interderivabili</a:t>
            </a:r>
            <a:r>
              <a:rPr lang="it-IT" i="1" dirty="0" smtClean="0"/>
              <a:t>.</a:t>
            </a:r>
          </a:p>
          <a:p>
            <a:pPr eaLnBrk="1" hangingPunct="1">
              <a:defRPr/>
            </a:pPr>
            <a:r>
              <a:rPr lang="it-IT" dirty="0" smtClean="0"/>
              <a:t> Per esempio, ‘P’ e ‘∼∼P’ sono </a:t>
            </a:r>
            <a:r>
              <a:rPr lang="it-IT" dirty="0" err="1" smtClean="0"/>
              <a:t>interderivabili</a:t>
            </a:r>
            <a:r>
              <a:rPr lang="it-IT" dirty="0" smtClean="0"/>
              <a:t> alla luce dell’equivalenza dimostrata nell’Esercizio risolto 4.35.</a:t>
            </a:r>
          </a:p>
          <a:p>
            <a:pPr eaLnBrk="1" hangingPunct="1">
              <a:defRPr/>
            </a:pPr>
            <a:r>
              <a:rPr lang="it-IT" dirty="0" smtClean="0"/>
              <a:t>Nella Tavola 4.1 sono elencate alcune delle equivalenze più importanti.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Equivalenze (cont.)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it-IT" dirty="0" smtClean="0"/>
              <a:t>Si può verificare che se una certa formula è ottenuta da un’altra sostituendo una o più occorrenze di una sua </a:t>
            </a:r>
            <a:r>
              <a:rPr lang="it-IT" dirty="0" err="1" smtClean="0"/>
              <a:t>sfbf</a:t>
            </a:r>
            <a:r>
              <a:rPr lang="it-IT" dirty="0" smtClean="0"/>
              <a:t> con una </a:t>
            </a:r>
            <a:r>
              <a:rPr lang="it-IT" dirty="0" err="1" smtClean="0"/>
              <a:t>fbf</a:t>
            </a:r>
            <a:r>
              <a:rPr lang="it-IT" dirty="0" smtClean="0"/>
              <a:t> equivalente, le dieci regole di base consentono di derivare la prima dalla seconda (e viceversa).</a:t>
            </a:r>
          </a:p>
          <a:p>
            <a:pPr eaLnBrk="1" hangingPunct="1">
              <a:defRPr/>
            </a:pPr>
            <a:r>
              <a:rPr lang="it-IT" dirty="0" smtClean="0"/>
              <a:t>Per esempio, dato che DN stabilisce l’interderivabilità di ‘</a:t>
            </a:r>
            <a:r>
              <a:rPr lang="it-IT" i="1" dirty="0" smtClean="0"/>
              <a:t>P’ e ‘∼∼P’, </a:t>
            </a:r>
            <a:r>
              <a:rPr lang="it-IT" dirty="0" smtClean="0"/>
              <a:t>possiamo essere certi che anche ‘(Q → P)’ e ‘(Q → ∼∼P)’ sono </a:t>
            </a:r>
            <a:r>
              <a:rPr lang="it-IT" dirty="0" err="1" smtClean="0"/>
              <a:t>interderivabili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Introduzione di equivalenza (IE)</a:t>
            </a:r>
          </a:p>
        </p:txBody>
      </p:sp>
      <p:sp>
        <p:nvSpPr>
          <p:cNvPr id="1638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la regola di </a:t>
            </a:r>
            <a:r>
              <a:rPr lang="it-IT" i="1" smtClean="0"/>
              <a:t>introduzione di equivalenza (IE) </a:t>
            </a:r>
            <a:r>
              <a:rPr lang="it-IT" smtClean="0"/>
              <a:t>afferma che se φ e ψ sono equivalenti e φ è una sfbf di χ, possiamo inferire il risultato della sostituzione di una o più occorrenze di φ in χ con ψ.</a:t>
            </a:r>
          </a:p>
          <a:p>
            <a:pPr eaLnBrk="1" hangingPunct="1"/>
            <a:r>
              <a:rPr lang="it-IT" smtClean="0"/>
              <a:t>Come giustificazione, quando usiamo questa regola citiamo la riga in cui compare χ e il nome dell’equivalenza.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Esempio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Dimostrare Q → P|- Q → ∼∼P </a:t>
            </a:r>
          </a:p>
          <a:p>
            <a:pPr eaLnBrk="1" hangingPunct="1"/>
            <a:r>
              <a:rPr lang="it-IT" smtClean="0"/>
              <a:t>1     Q → P       A</a:t>
            </a:r>
          </a:p>
          <a:p>
            <a:pPr eaLnBrk="1" hangingPunct="1"/>
            <a:r>
              <a:rPr lang="it-IT" smtClean="0"/>
              <a:t>2     Q → ∼∼P          1, DN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Equivalenze notevoli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Guardiamo la tabella 4.1, p. 115</a:t>
            </a:r>
          </a:p>
          <a:p>
            <a:r>
              <a:rPr lang="it-IT" dirty="0" smtClean="0"/>
              <a:t>Vi consiglio di tenere a mente soprattutto le leggi di De Morgan (DM).</a:t>
            </a:r>
          </a:p>
          <a:p>
            <a:r>
              <a:rPr lang="it-IT" dirty="0" smtClean="0"/>
              <a:t>Poi di commutazione (COM)</a:t>
            </a:r>
          </a:p>
          <a:p>
            <a:r>
              <a:rPr lang="it-IT" dirty="0" smtClean="0"/>
              <a:t>Poi quelle sull'implicazione (IM)</a:t>
            </a:r>
          </a:p>
          <a:p>
            <a:r>
              <a:rPr lang="it-IT" dirty="0" smtClean="0"/>
              <a:t>Non le dimostreremo (a meno che non ci sarà tempo insieme), ma ci consentiremo di usarle, quando opportuno.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Vediamo adesso un esempio in cui sono usate</a:t>
            </a:r>
          </a:p>
          <a:p>
            <a:r>
              <a:rPr lang="it-IT" dirty="0" smtClean="0"/>
              <a:t>DN, DM e IM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229600" cy="563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smtClean="0"/>
              <a:t>Esercizio risolto 4.39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8839200" cy="2057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it-IT" smtClean="0"/>
              <a:t>Dimostrare:</a:t>
            </a:r>
          </a:p>
          <a:p>
            <a:pPr algn="ctr" eaLnBrk="1" hangingPunct="1">
              <a:buFontTx/>
              <a:buNone/>
            </a:pPr>
            <a:r>
              <a:rPr lang="it-IT" i="1" smtClean="0"/>
              <a:t>P</a:t>
            </a:r>
            <a:r>
              <a:rPr lang="it-IT" smtClean="0"/>
              <a:t> ↔ </a:t>
            </a:r>
            <a:r>
              <a:rPr lang="it-IT" i="1" smtClean="0"/>
              <a:t>Q</a:t>
            </a:r>
            <a:r>
              <a:rPr lang="it-IT" smtClean="0"/>
              <a:t> |– </a:t>
            </a:r>
            <a:r>
              <a:rPr lang="it-IT" smtClean="0">
                <a:sym typeface="Symbol" pitchFamily="18" charset="2"/>
              </a:rPr>
              <a:t></a:t>
            </a:r>
            <a:r>
              <a:rPr lang="it-IT" smtClean="0"/>
              <a:t>((</a:t>
            </a:r>
            <a:r>
              <a:rPr lang="it-IT" i="1" smtClean="0"/>
              <a:t>P</a:t>
            </a:r>
            <a:r>
              <a:rPr lang="it-IT" smtClean="0"/>
              <a:t> → </a:t>
            </a:r>
            <a:r>
              <a:rPr lang="it-IT" i="1" smtClean="0"/>
              <a:t>Q</a:t>
            </a:r>
            <a:r>
              <a:rPr lang="it-IT" smtClean="0"/>
              <a:t>) → </a:t>
            </a:r>
            <a:r>
              <a:rPr lang="it-IT" smtClean="0">
                <a:sym typeface="Symbol" pitchFamily="18" charset="2"/>
              </a:rPr>
              <a:t></a:t>
            </a:r>
            <a:r>
              <a:rPr lang="it-IT" smtClean="0"/>
              <a:t>(</a:t>
            </a:r>
            <a:r>
              <a:rPr lang="it-IT" i="1" smtClean="0"/>
              <a:t>Q</a:t>
            </a:r>
            <a:r>
              <a:rPr lang="it-IT" smtClean="0"/>
              <a:t> → </a:t>
            </a:r>
            <a:r>
              <a:rPr lang="it-IT" i="1" smtClean="0"/>
              <a:t>P</a:t>
            </a:r>
            <a:r>
              <a:rPr lang="it-IT" smtClean="0"/>
              <a:t>))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28600" y="19050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4000">
                <a:solidFill>
                  <a:schemeClr val="tx2"/>
                </a:solidFill>
              </a:rPr>
              <a:t>Soluzione</a:t>
            </a:r>
          </a:p>
        </p:txBody>
      </p:sp>
      <p:pic>
        <p:nvPicPr>
          <p:cNvPr id="1945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2138" y="2443163"/>
            <a:ext cx="541972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0" y="4860925"/>
            <a:ext cx="8915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/>
              <a:t>Alla riga 5 applichiamo DN all’intera formula ‘(</a:t>
            </a:r>
            <a:r>
              <a:rPr lang="it-IT" sz="2000" i="1"/>
              <a:t>P</a:t>
            </a:r>
            <a:r>
              <a:rPr lang="it-IT" sz="2000"/>
              <a:t> → </a:t>
            </a:r>
            <a:r>
              <a:rPr lang="it-IT" sz="2000" i="1"/>
              <a:t>Q</a:t>
            </a:r>
            <a:r>
              <a:rPr lang="it-IT" sz="2000"/>
              <a:t>) &amp; (</a:t>
            </a:r>
            <a:r>
              <a:rPr lang="it-IT" sz="2000" i="1"/>
              <a:t>Q</a:t>
            </a:r>
            <a:r>
              <a:rPr lang="it-IT" sz="2000"/>
              <a:t> → </a:t>
            </a:r>
            <a:r>
              <a:rPr lang="it-IT" sz="2000" i="1"/>
              <a:t>P</a:t>
            </a:r>
            <a:r>
              <a:rPr lang="it-IT" sz="2000"/>
              <a:t>)’, alla riga 6 applichiamo DM alla sfbf ‘</a:t>
            </a:r>
            <a:r>
              <a:rPr lang="it-IT" sz="2000">
                <a:sym typeface="Symbol" pitchFamily="18" charset="2"/>
              </a:rPr>
              <a:t></a:t>
            </a:r>
            <a:r>
              <a:rPr lang="it-IT" sz="2000"/>
              <a:t>((</a:t>
            </a:r>
            <a:r>
              <a:rPr lang="it-IT" sz="2000" i="1"/>
              <a:t>P</a:t>
            </a:r>
            <a:r>
              <a:rPr lang="it-IT" sz="2000"/>
              <a:t> → </a:t>
            </a:r>
            <a:r>
              <a:rPr lang="it-IT" sz="2000" i="1"/>
              <a:t>Q</a:t>
            </a:r>
            <a:r>
              <a:rPr lang="it-IT" sz="2000"/>
              <a:t>) &amp; (</a:t>
            </a:r>
            <a:r>
              <a:rPr lang="it-IT" sz="2000" i="1"/>
              <a:t>Q</a:t>
            </a:r>
            <a:r>
              <a:rPr lang="it-IT" sz="2000"/>
              <a:t> → </a:t>
            </a:r>
            <a:r>
              <a:rPr lang="it-IT" sz="2000" i="1"/>
              <a:t>P</a:t>
            </a:r>
            <a:r>
              <a:rPr lang="it-IT" sz="2000"/>
              <a:t>))’, che è la negazione di una congiunzione, e alla riga 7 applichiamo IM alla formula così ottenuta.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8498"/>
          </a:xfrm>
        </p:spPr>
        <p:txBody>
          <a:bodyPr>
            <a:normAutofit/>
          </a:bodyPr>
          <a:lstStyle/>
          <a:p>
            <a:pPr eaLnBrk="1" hangingPunct="1"/>
            <a:r>
              <a:rPr lang="it-IT" dirty="0" smtClean="0"/>
              <a:t>CAP. 6</a:t>
            </a:r>
            <a:br>
              <a:rPr lang="it-IT" dirty="0" smtClean="0"/>
            </a:br>
            <a:r>
              <a:rPr lang="it-IT" dirty="0" smtClean="0"/>
              <a:t>LOGICA DEI PREDICATI</a:t>
            </a:r>
          </a:p>
        </p:txBody>
      </p:sp>
      <p:sp>
        <p:nvSpPr>
          <p:cNvPr id="1945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Il Linguaggio (i)</a:t>
            </a:r>
          </a:p>
        </p:txBody>
      </p:sp>
      <p:sp>
        <p:nvSpPr>
          <p:cNvPr id="2048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it-IT" dirty="0" smtClean="0"/>
              <a:t>(1)  Obama è americano</a:t>
            </a:r>
          </a:p>
          <a:p>
            <a:pPr eaLnBrk="1" hangingPunct="1"/>
            <a:r>
              <a:rPr lang="it-IT" dirty="0" smtClean="0"/>
              <a:t>(1a) </a:t>
            </a:r>
            <a:r>
              <a:rPr lang="it-IT" dirty="0" err="1" smtClean="0"/>
              <a:t>Ao</a:t>
            </a:r>
            <a:endParaRPr lang="it-IT" dirty="0" smtClean="0"/>
          </a:p>
          <a:p>
            <a:pPr eaLnBrk="1" hangingPunct="1"/>
            <a:r>
              <a:rPr lang="it-IT" dirty="0" smtClean="0"/>
              <a:t>(2) Parigi è una città</a:t>
            </a:r>
          </a:p>
          <a:p>
            <a:pPr eaLnBrk="1" hangingPunct="1"/>
            <a:r>
              <a:rPr lang="it-IT" dirty="0" smtClean="0"/>
              <a:t>(2a) </a:t>
            </a:r>
            <a:r>
              <a:rPr lang="it-IT" dirty="0" err="1" smtClean="0"/>
              <a:t>Cp</a:t>
            </a:r>
            <a:endParaRPr lang="it-IT" dirty="0" smtClean="0"/>
          </a:p>
          <a:p>
            <a:pPr eaLnBrk="1" hangingPunct="1"/>
            <a:r>
              <a:rPr lang="it-IT" dirty="0" smtClean="0"/>
              <a:t>(3)  Obama ama Michelle</a:t>
            </a:r>
          </a:p>
          <a:p>
            <a:pPr eaLnBrk="1" hangingPunct="1"/>
            <a:r>
              <a:rPr lang="it-IT" dirty="0" smtClean="0"/>
              <a:t>(3a)  </a:t>
            </a:r>
            <a:r>
              <a:rPr lang="it-IT" dirty="0" err="1" smtClean="0"/>
              <a:t>Aom</a:t>
            </a:r>
            <a:endParaRPr lang="it-IT" dirty="0" smtClean="0"/>
          </a:p>
          <a:p>
            <a:pPr eaLnBrk="1" hangingPunct="1"/>
            <a:r>
              <a:rPr lang="it-IT" dirty="0" smtClean="0"/>
              <a:t>(4)   Berlusconi è seduto tra Gelmini e </a:t>
            </a:r>
            <a:r>
              <a:rPr lang="it-IT" dirty="0" err="1" smtClean="0"/>
              <a:t>Dodò</a:t>
            </a:r>
            <a:endParaRPr lang="it-IT" dirty="0" smtClean="0"/>
          </a:p>
          <a:p>
            <a:pPr eaLnBrk="1" hangingPunct="1"/>
            <a:r>
              <a:rPr lang="it-IT" dirty="0" smtClean="0"/>
              <a:t>(4a) </a:t>
            </a:r>
            <a:r>
              <a:rPr lang="it-IT" dirty="0" err="1" smtClean="0"/>
              <a:t>Sgbd</a:t>
            </a:r>
            <a:endParaRPr lang="it-IT" dirty="0" smtClean="0"/>
          </a:p>
          <a:p>
            <a:r>
              <a:rPr lang="it-IT" dirty="0" smtClean="0"/>
              <a:t>(5) </a:t>
            </a:r>
            <a:r>
              <a:rPr lang="it-IT" dirty="0" err="1" smtClean="0"/>
              <a:t>Aom</a:t>
            </a:r>
            <a:r>
              <a:rPr lang="it-IT" dirty="0" smtClean="0"/>
              <a:t> &amp; </a:t>
            </a:r>
            <a:r>
              <a:rPr lang="it-IT" dirty="0" err="1" smtClean="0"/>
              <a:t>Ao</a:t>
            </a:r>
            <a:endParaRPr lang="it-IT" dirty="0" smtClean="0"/>
          </a:p>
          <a:p>
            <a:r>
              <a:rPr lang="it-IT" dirty="0" smtClean="0"/>
              <a:t>(6) </a:t>
            </a:r>
            <a:r>
              <a:rPr lang="it-IT" dirty="0" err="1" smtClean="0"/>
              <a:t>Aom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 </a:t>
            </a:r>
            <a:r>
              <a:rPr lang="it-IT" dirty="0" err="1" smtClean="0"/>
              <a:t>Sgbd</a:t>
            </a:r>
            <a:endParaRPr lang="it-IT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linguaggio (</a:t>
            </a:r>
            <a:r>
              <a:rPr lang="it-IT" dirty="0" err="1" smtClean="0"/>
              <a:t>ii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(1) tutte le cose sono fisiche</a:t>
            </a:r>
          </a:p>
          <a:p>
            <a:r>
              <a:rPr lang="it-IT" dirty="0" smtClean="0"/>
              <a:t>(1a) </a:t>
            </a:r>
            <a:r>
              <a:rPr lang="it-IT" dirty="0" smtClean="0">
                <a:sym typeface="Symbol"/>
              </a:rPr>
              <a:t></a:t>
            </a:r>
            <a:r>
              <a:rPr lang="it-IT" dirty="0" err="1" smtClean="0">
                <a:sym typeface="Symbol"/>
              </a:rPr>
              <a:t>xFx</a:t>
            </a:r>
            <a:endParaRPr lang="it-IT" dirty="0" smtClean="0">
              <a:sym typeface="Symbol"/>
            </a:endParaRPr>
          </a:p>
          <a:p>
            <a:r>
              <a:rPr lang="it-IT" dirty="0" smtClean="0">
                <a:sym typeface="Symbol"/>
              </a:rPr>
              <a:t>(2) ogni cosa è fisica</a:t>
            </a:r>
          </a:p>
          <a:p>
            <a:r>
              <a:rPr lang="it-IT" dirty="0" smtClean="0">
                <a:sym typeface="Symbol"/>
              </a:rPr>
              <a:t>(2a) </a:t>
            </a:r>
            <a:r>
              <a:rPr lang="it-IT" dirty="0" err="1" smtClean="0">
                <a:sym typeface="Symbol"/>
              </a:rPr>
              <a:t>xMx</a:t>
            </a:r>
            <a:endParaRPr lang="it-IT" dirty="0">
              <a:sym typeface="Symbol"/>
            </a:endParaRPr>
          </a:p>
          <a:p>
            <a:r>
              <a:rPr lang="it-IT" dirty="0" smtClean="0">
                <a:sym typeface="Symbol"/>
              </a:rPr>
              <a:t>(3) qualche cosa è mentale</a:t>
            </a:r>
          </a:p>
          <a:p>
            <a:r>
              <a:rPr lang="it-IT" dirty="0" smtClean="0">
                <a:sym typeface="Symbol"/>
              </a:rPr>
              <a:t>(3a) </a:t>
            </a:r>
            <a:r>
              <a:rPr lang="it-IT" dirty="0" err="1" smtClean="0">
                <a:sym typeface="Symbol"/>
              </a:rPr>
              <a:t>xMx</a:t>
            </a:r>
            <a:endParaRPr lang="it-IT" dirty="0" smtClean="0">
              <a:sym typeface="Symbol"/>
            </a:endParaRPr>
          </a:p>
          <a:p>
            <a:r>
              <a:rPr lang="it-IT" dirty="0" smtClean="0">
                <a:sym typeface="Symbol"/>
              </a:rPr>
              <a:t>(4) alcune cose sono mentali</a:t>
            </a:r>
          </a:p>
          <a:p>
            <a:r>
              <a:rPr lang="it-IT" dirty="0" smtClean="0">
                <a:sym typeface="Symbol"/>
              </a:rPr>
              <a:t>(4a) </a:t>
            </a:r>
            <a:r>
              <a:rPr lang="it-IT" dirty="0" err="1" smtClean="0">
                <a:sym typeface="Symbol"/>
              </a:rPr>
              <a:t>xMx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556</Words>
  <Application>Microsoft Office PowerPoint</Application>
  <PresentationFormat>Presentazione su schermo (4:3)</PresentationFormat>
  <Paragraphs>67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Logica 12-13</vt:lpstr>
      <vt:lpstr>Esercizio risolto 4.37</vt:lpstr>
      <vt:lpstr>Equivalenze</vt:lpstr>
      <vt:lpstr>Equivalenze (cont.)</vt:lpstr>
      <vt:lpstr>Introduzione di equivalenza (IE)</vt:lpstr>
      <vt:lpstr>Esempio</vt:lpstr>
      <vt:lpstr>Equivalenze notevoli</vt:lpstr>
      <vt:lpstr>Diapositiva 8</vt:lpstr>
      <vt:lpstr>Esercizio risolto 4.39</vt:lpstr>
      <vt:lpstr>CAP. 6 LOGICA DEI PREDICATI</vt:lpstr>
      <vt:lpstr>Il Linguaggio (i)</vt:lpstr>
      <vt:lpstr>Il linguaggio (ii)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12-13</dc:title>
  <dc:creator>Francesco Orilia</dc:creator>
  <cp:lastModifiedBy>Francesco Orilia</cp:lastModifiedBy>
  <cp:revision>5</cp:revision>
  <dcterms:created xsi:type="dcterms:W3CDTF">2013-11-28T20:41:21Z</dcterms:created>
  <dcterms:modified xsi:type="dcterms:W3CDTF">2013-12-01T21:04:40Z</dcterms:modified>
</cp:coreProperties>
</file>