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9" r:id="rId3"/>
    <p:sldId id="257" r:id="rId4"/>
    <p:sldId id="258" r:id="rId5"/>
    <p:sldId id="260" r:id="rId6"/>
    <p:sldId id="261" r:id="rId7"/>
    <p:sldId id="262" r:id="rId8"/>
    <p:sldId id="264" r:id="rId9"/>
    <p:sldId id="267" r:id="rId10"/>
    <p:sldId id="268" r:id="rId11"/>
    <p:sldId id="269" r:id="rId1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1219"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A9BFF4-49D5-46CA-B036-5B166A87EB9E}" type="datetimeFigureOut">
              <a:rPr lang="it-IT" smtClean="0"/>
              <a:pPr/>
              <a:t>13/12/2013</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0359E0-0F97-406C-835F-1DAA02426243}"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390359E0-0F97-406C-835F-1DAA02426243}"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390359E0-0F97-406C-835F-1DAA02426243}"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390359E0-0F97-406C-835F-1DAA02426243}" type="slidenum">
              <a:rPr lang="it-IT" smtClean="0"/>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390359E0-0F97-406C-835F-1DAA02426243}" type="slidenum">
              <a:rPr lang="it-IT" smtClean="0"/>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390359E0-0F97-406C-835F-1DAA02426243}" type="slidenum">
              <a:rPr lang="it-IT" smtClean="0"/>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390359E0-0F97-406C-835F-1DAA02426243}" type="slidenum">
              <a:rPr lang="it-IT" smtClean="0"/>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390359E0-0F97-406C-835F-1DAA02426243}" type="slidenum">
              <a:rPr lang="it-IT" smtClean="0"/>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390359E0-0F97-406C-835F-1DAA02426243}" type="slidenum">
              <a:rPr lang="it-IT" smtClean="0"/>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390359E0-0F97-406C-835F-1DAA02426243}" type="slidenum">
              <a:rPr lang="it-IT" smtClean="0"/>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390359E0-0F97-406C-835F-1DAA02426243}" type="slidenum">
              <a:rPr lang="it-IT" smtClean="0"/>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5C6B398-5F7A-4FEF-9169-FF516AC17E2F}" type="slidenum">
              <a:rPr lang="it-IT" smtClean="0"/>
              <a:pPr/>
              <a:t>11</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4919576D-761C-4593-B619-49DE6CCEAB4F}" type="datetimeFigureOut">
              <a:rPr lang="it-IT" smtClean="0"/>
              <a:pPr/>
              <a:t>13/12/2013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ED94106-E1C6-4071-9BE1-1BD63973592A}"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919576D-761C-4593-B619-49DE6CCEAB4F}" type="datetimeFigureOut">
              <a:rPr lang="it-IT" smtClean="0"/>
              <a:pPr/>
              <a:t>13/12/2013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ED94106-E1C6-4071-9BE1-1BD63973592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4919576D-761C-4593-B619-49DE6CCEAB4F}" type="datetimeFigureOut">
              <a:rPr lang="it-IT" smtClean="0"/>
              <a:pPr/>
              <a:t>13/12/2013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ED94106-E1C6-4071-9BE1-1BD63973592A}"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4919576D-761C-4593-B619-49DE6CCEAB4F}" type="datetimeFigureOut">
              <a:rPr lang="it-IT" smtClean="0"/>
              <a:pPr/>
              <a:t>13/12/2013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ED94106-E1C6-4071-9BE1-1BD63973592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4919576D-761C-4593-B619-49DE6CCEAB4F}" type="datetimeFigureOut">
              <a:rPr lang="it-IT" smtClean="0"/>
              <a:pPr/>
              <a:t>13/12/2013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1ED94106-E1C6-4071-9BE1-1BD63973592A}"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4919576D-761C-4593-B619-49DE6CCEAB4F}" type="datetimeFigureOut">
              <a:rPr lang="it-IT" smtClean="0"/>
              <a:pPr/>
              <a:t>13/12/2013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1ED94106-E1C6-4071-9BE1-1BD63973592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919576D-761C-4593-B619-49DE6CCEAB4F}" type="datetimeFigureOut">
              <a:rPr lang="it-IT" smtClean="0"/>
              <a:pPr/>
              <a:t>13/12/2013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1ED94106-E1C6-4071-9BE1-1BD63973592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919576D-761C-4593-B619-49DE6CCEAB4F}" type="datetimeFigureOut">
              <a:rPr lang="it-IT" smtClean="0"/>
              <a:pPr/>
              <a:t>13/12/2013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ED94106-E1C6-4071-9BE1-1BD63973592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919576D-761C-4593-B619-49DE6CCEAB4F}" type="datetimeFigureOut">
              <a:rPr lang="it-IT" smtClean="0"/>
              <a:pPr/>
              <a:t>13/12/2013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ED94106-E1C6-4071-9BE1-1BD63973592A}"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919576D-761C-4593-B619-49DE6CCEAB4F}" type="datetimeFigureOut">
              <a:rPr lang="it-IT" smtClean="0"/>
              <a:pPr/>
              <a:t>13/12/2013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ED94106-E1C6-4071-9BE1-1BD63973592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919576D-761C-4593-B619-49DE6CCEAB4F}" type="datetimeFigureOut">
              <a:rPr lang="it-IT" smtClean="0"/>
              <a:pPr/>
              <a:t>13/12/2013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ED94106-E1C6-4071-9BE1-1BD63973592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19576D-761C-4593-B619-49DE6CCEAB4F}" type="datetimeFigureOut">
              <a:rPr lang="it-IT" smtClean="0"/>
              <a:pPr/>
              <a:t>13/12/2013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D94106-E1C6-4071-9BE1-1BD63973592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Logica 13-14</a:t>
            </a:r>
            <a:endParaRPr lang="it-IT" dirty="0"/>
          </a:p>
        </p:txBody>
      </p:sp>
      <p:sp>
        <p:nvSpPr>
          <p:cNvPr id="3" name="Sottotitolo 2"/>
          <p:cNvSpPr>
            <a:spLocks noGrp="1"/>
          </p:cNvSpPr>
          <p:nvPr>
            <p:ph type="subTitle" idx="1"/>
          </p:nvPr>
        </p:nvSpPr>
        <p:spPr/>
        <p:txBody>
          <a:bodyPr/>
          <a:lstStyle/>
          <a:p>
            <a:r>
              <a:rPr lang="it-IT" dirty="0" smtClean="0"/>
              <a:t>Lezione 28</a:t>
            </a:r>
          </a:p>
          <a:p>
            <a:r>
              <a:rPr lang="it-IT" dirty="0" smtClean="0"/>
              <a:t>13-12-2013</a:t>
            </a:r>
            <a:endParaRPr lang="it-I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ESAME FINALE</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Si svolgerà dalle 10 alle 11 Mercoledì 18 Dicembre in AULA A</a:t>
            </a:r>
          </a:p>
          <a:p>
            <a:r>
              <a:rPr lang="it-IT" dirty="0" smtClean="0"/>
              <a:t>Si raccomanda di venire con il libretto e di riportare il proprio numero di matricola nel compito</a:t>
            </a:r>
          </a:p>
          <a:p>
            <a:r>
              <a:rPr lang="it-IT" dirty="0" smtClean="0"/>
              <a:t>Ci saranno 3 esercizi di traduzione (24 punti) e 2 semplici deduzioni naturali (26 punti), di cui:</a:t>
            </a:r>
          </a:p>
          <a:p>
            <a:r>
              <a:rPr lang="it-IT" dirty="0" smtClean="0"/>
              <a:t>una scelta tra gli esercizi p. 216, 7.1, (1)-(16)</a:t>
            </a:r>
          </a:p>
          <a:p>
            <a:r>
              <a:rPr lang="it-IT" dirty="0" smtClean="0"/>
              <a:t> un'altra che è un semplice sillogismo, se non per il fatto che dovrete utilizzare anche le regole per l'identità</a:t>
            </a:r>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Esistono almeno tre cavalli</a:t>
            </a:r>
          </a:p>
          <a:p>
            <a:r>
              <a:rPr lang="it-IT" dirty="0" smtClean="0">
                <a:sym typeface="Symbol"/>
              </a:rPr>
              <a:t>x y z(</a:t>
            </a:r>
            <a:r>
              <a:rPr lang="it-IT" dirty="0" err="1" smtClean="0">
                <a:sym typeface="Symbol"/>
              </a:rPr>
              <a:t>Cx</a:t>
            </a:r>
            <a:r>
              <a:rPr lang="it-IT" dirty="0" smtClean="0">
                <a:sym typeface="Symbol"/>
              </a:rPr>
              <a:t> &amp; </a:t>
            </a:r>
            <a:r>
              <a:rPr lang="it-IT" dirty="0" err="1" smtClean="0">
                <a:sym typeface="Symbol"/>
              </a:rPr>
              <a:t>Cy</a:t>
            </a:r>
            <a:r>
              <a:rPr lang="it-IT" dirty="0" smtClean="0">
                <a:sym typeface="Symbol"/>
              </a:rPr>
              <a:t> &amp; </a:t>
            </a:r>
            <a:r>
              <a:rPr lang="it-IT" dirty="0" err="1" smtClean="0">
                <a:sym typeface="Symbol"/>
              </a:rPr>
              <a:t>Cz</a:t>
            </a:r>
            <a:r>
              <a:rPr lang="it-IT" dirty="0" smtClean="0">
                <a:sym typeface="Symbol"/>
              </a:rPr>
              <a:t>  &amp; x  y &amp; </a:t>
            </a:r>
            <a:r>
              <a:rPr lang="it-IT" dirty="0" err="1" smtClean="0">
                <a:sym typeface="Symbol"/>
              </a:rPr>
              <a:t>y</a:t>
            </a:r>
            <a:r>
              <a:rPr lang="it-IT" dirty="0" smtClean="0">
                <a:sym typeface="Symbol"/>
              </a:rPr>
              <a:t>  z &amp; x  z)</a:t>
            </a:r>
          </a:p>
          <a:p>
            <a:r>
              <a:rPr lang="it-IT" dirty="0" smtClean="0">
                <a:sym typeface="Symbol"/>
              </a:rPr>
              <a:t>Non bastano 2 variabili perché la non identità non è transitiva.</a:t>
            </a:r>
          </a:p>
          <a:p>
            <a:r>
              <a:rPr lang="it-IT" dirty="0" err="1" smtClean="0">
                <a:sym typeface="Symbol"/>
              </a:rPr>
              <a:t>Contro-esempi</a:t>
            </a:r>
            <a:r>
              <a:rPr lang="it-IT" dirty="0" smtClean="0">
                <a:sym typeface="Symbol"/>
              </a:rPr>
              <a:t>:</a:t>
            </a:r>
          </a:p>
          <a:p>
            <a:r>
              <a:rPr lang="it-IT" dirty="0" smtClean="0">
                <a:sym typeface="Symbol"/>
              </a:rPr>
              <a:t>Superman   Batman, </a:t>
            </a:r>
            <a:r>
              <a:rPr lang="it-IT" dirty="0" err="1" smtClean="0">
                <a:sym typeface="Symbol"/>
              </a:rPr>
              <a:t>Batman</a:t>
            </a:r>
            <a:r>
              <a:rPr lang="it-IT" dirty="0" smtClean="0">
                <a:sym typeface="Symbol"/>
              </a:rPr>
              <a:t>   Clark </a:t>
            </a:r>
            <a:r>
              <a:rPr lang="it-IT" dirty="0" err="1" smtClean="0">
                <a:sym typeface="Symbol"/>
              </a:rPr>
              <a:t>Kent</a:t>
            </a:r>
            <a:endParaRPr lang="it-IT" dirty="0" smtClean="0">
              <a:sym typeface="Symbol"/>
            </a:endParaRPr>
          </a:p>
          <a:p>
            <a:r>
              <a:rPr lang="it-IT" dirty="0" smtClean="0">
                <a:sym typeface="Symbol"/>
              </a:rPr>
              <a:t>Eppure Superman = Clark </a:t>
            </a:r>
            <a:r>
              <a:rPr lang="it-IT" dirty="0" err="1" smtClean="0">
                <a:sym typeface="Symbol"/>
              </a:rPr>
              <a:t>Kent</a:t>
            </a:r>
            <a:endParaRPr lang="it-IT" dirty="0" smtClean="0">
              <a:sym typeface="Symbol"/>
            </a:endParaRPr>
          </a:p>
          <a:p>
            <a:r>
              <a:rPr lang="it-IT" dirty="0" smtClean="0">
                <a:sym typeface="Symbol"/>
              </a:rPr>
              <a:t>(2+2)  3, </a:t>
            </a:r>
            <a:r>
              <a:rPr lang="it-IT" dirty="0" err="1" smtClean="0">
                <a:sym typeface="Symbol"/>
              </a:rPr>
              <a:t>3</a:t>
            </a:r>
            <a:r>
              <a:rPr lang="it-IT" dirty="0" smtClean="0">
                <a:sym typeface="Symbol"/>
              </a:rPr>
              <a:t>   (2x2), eppure (2+2) = (2x2)</a:t>
            </a:r>
          </a:p>
          <a:p>
            <a:endParaRPr lang="it-IT" dirty="0" smtClean="0">
              <a:sym typeface="Symbo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descrizioni definite</a:t>
            </a:r>
            <a:endParaRPr lang="it-IT" dirty="0"/>
          </a:p>
        </p:txBody>
      </p:sp>
      <p:sp>
        <p:nvSpPr>
          <p:cNvPr id="3" name="Segnaposto contenuto 2"/>
          <p:cNvSpPr>
            <a:spLocks noGrp="1"/>
          </p:cNvSpPr>
          <p:nvPr>
            <p:ph idx="1"/>
          </p:nvPr>
        </p:nvSpPr>
        <p:spPr/>
        <p:txBody>
          <a:bodyPr>
            <a:normAutofit fontScale="77500" lnSpcReduction="20000"/>
          </a:bodyPr>
          <a:lstStyle/>
          <a:p>
            <a:r>
              <a:rPr lang="it-IT" dirty="0" smtClean="0"/>
              <a:t>Il libro le tratta a p. 321 p. 11.7</a:t>
            </a:r>
          </a:p>
          <a:p>
            <a:r>
              <a:rPr lang="it-IT" dirty="0" smtClean="0"/>
              <a:t>Per "descrizione definita" (nella terminologia introdotta da Russell) intendiamo un termine singolare costituito da un articolo determinativo seguito da un predicato, di norma utilizzato per riferirsi ad un determinato individuo (anche se il riferimento può fallire). per esempio "la moglie di Socrate", "il cavallo alato", ecc. (ma non "la neve", "il leone", "la pasta", se utilizzati per riferirsi a un genere piuttosto che a un individuo)</a:t>
            </a:r>
          </a:p>
          <a:p>
            <a:r>
              <a:rPr lang="it-IT" dirty="0" smtClean="0"/>
              <a:t>(Almeno secondo il punto di vista standard) perché sia vero un enunciato contenente una descrizione definita, come "il P è Q", devono darsi 3 condizioni</a:t>
            </a:r>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il P è Q</a:t>
            </a:r>
          </a:p>
          <a:p>
            <a:r>
              <a:rPr lang="it-IT" dirty="0" smtClean="0"/>
              <a:t>(1) esistenza: c'è almeno un oggetto con la proprietà P, ossia </a:t>
            </a:r>
            <a:r>
              <a:rPr lang="it-IT" dirty="0" smtClean="0">
                <a:sym typeface="Symbol"/>
              </a:rPr>
              <a:t></a:t>
            </a:r>
            <a:r>
              <a:rPr lang="it-IT" dirty="0" err="1" smtClean="0">
                <a:sym typeface="Symbol"/>
              </a:rPr>
              <a:t>xPx</a:t>
            </a:r>
            <a:endParaRPr lang="it-IT" dirty="0" smtClean="0">
              <a:sym typeface="Symbol"/>
            </a:endParaRPr>
          </a:p>
          <a:p>
            <a:r>
              <a:rPr lang="it-IT" dirty="0" smtClean="0">
                <a:sym typeface="Symbol"/>
              </a:rPr>
              <a:t>(2) unicità: c'è al massimo un oggetto con la proprietà P, ossiaxy((</a:t>
            </a:r>
            <a:r>
              <a:rPr lang="it-IT" dirty="0" err="1" smtClean="0">
                <a:sym typeface="Symbol"/>
              </a:rPr>
              <a:t>Px</a:t>
            </a:r>
            <a:r>
              <a:rPr lang="it-IT" dirty="0" smtClean="0">
                <a:sym typeface="Symbol"/>
              </a:rPr>
              <a:t> &amp; </a:t>
            </a:r>
            <a:r>
              <a:rPr lang="it-IT" dirty="0" err="1" smtClean="0">
                <a:sym typeface="Symbol"/>
              </a:rPr>
              <a:t>Py</a:t>
            </a:r>
            <a:r>
              <a:rPr lang="it-IT" dirty="0" smtClean="0">
                <a:sym typeface="Symbol"/>
              </a:rPr>
              <a:t>) -&gt; x = y)</a:t>
            </a:r>
          </a:p>
          <a:p>
            <a:r>
              <a:rPr lang="it-IT" dirty="0" smtClean="0">
                <a:sym typeface="Symbol"/>
              </a:rPr>
              <a:t>(3) attribuzione: qualsiasi cosa abbia la proprietà P (uno e un solo oggetto, se sono soddisfatte le condizioni (1) e (2)) ha anche la proprietà Q, ossia x(</a:t>
            </a:r>
            <a:r>
              <a:rPr lang="it-IT" dirty="0" err="1" smtClean="0">
                <a:sym typeface="Symbol"/>
              </a:rPr>
              <a:t>Px</a:t>
            </a:r>
            <a:r>
              <a:rPr lang="it-IT" dirty="0" smtClean="0">
                <a:sym typeface="Symbol"/>
              </a:rPr>
              <a:t>  -&gt; </a:t>
            </a:r>
            <a:r>
              <a:rPr lang="it-IT" dirty="0" err="1" smtClean="0">
                <a:sym typeface="Symbol"/>
              </a:rPr>
              <a:t>Qx</a:t>
            </a:r>
            <a:r>
              <a:rPr lang="it-IT" dirty="0" smtClean="0">
                <a:sym typeface="Symbol"/>
              </a:rPr>
              <a:t>)</a:t>
            </a:r>
          </a:p>
          <a:p>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In pratica quindi, dire "il P è Q" equivale a dire</a:t>
            </a:r>
          </a:p>
          <a:p>
            <a:r>
              <a:rPr lang="it-IT" dirty="0" smtClean="0"/>
              <a:t>"esiste esattamente un P ed è Q"</a:t>
            </a:r>
          </a:p>
          <a:p>
            <a:r>
              <a:rPr lang="it-IT" dirty="0" smtClean="0"/>
              <a:t>Abbiamo quindi già tutti gli strumenti per "tradurre" frasi di questo tipo:</a:t>
            </a:r>
          </a:p>
          <a:p>
            <a:r>
              <a:rPr lang="it-IT" dirty="0" smtClean="0">
                <a:sym typeface="Symbol"/>
              </a:rPr>
              <a:t>x((</a:t>
            </a:r>
            <a:r>
              <a:rPr lang="it-IT" dirty="0" err="1" smtClean="0">
                <a:sym typeface="Symbol"/>
              </a:rPr>
              <a:t>Px</a:t>
            </a:r>
            <a:r>
              <a:rPr lang="it-IT" dirty="0" smtClean="0">
                <a:sym typeface="Symbol"/>
              </a:rPr>
              <a:t> &amp; y(</a:t>
            </a:r>
            <a:r>
              <a:rPr lang="it-IT" dirty="0" err="1" smtClean="0">
                <a:sym typeface="Symbol"/>
              </a:rPr>
              <a:t>Py</a:t>
            </a:r>
            <a:r>
              <a:rPr lang="it-IT" dirty="0" smtClean="0">
                <a:sym typeface="Symbol"/>
              </a:rPr>
              <a:t> -&gt; x = y)) &amp; </a:t>
            </a:r>
            <a:r>
              <a:rPr lang="it-IT" dirty="0" err="1" smtClean="0">
                <a:sym typeface="Symbol"/>
              </a:rPr>
              <a:t>Qx</a:t>
            </a:r>
            <a:r>
              <a:rPr lang="it-IT" dirty="0" smtClean="0">
                <a:sym typeface="Symbol"/>
              </a:rPr>
              <a:t>)</a:t>
            </a:r>
          </a:p>
          <a:p>
            <a:r>
              <a:rPr lang="it-IT" dirty="0" smtClean="0">
                <a:sym typeface="Symbol"/>
              </a:rPr>
              <a:t>Oppure</a:t>
            </a:r>
          </a:p>
          <a:p>
            <a:r>
              <a:rPr lang="it-IT" dirty="0" smtClean="0">
                <a:sym typeface="Symbol"/>
              </a:rPr>
              <a:t>x(y(</a:t>
            </a:r>
            <a:r>
              <a:rPr lang="it-IT" dirty="0" err="1" smtClean="0">
                <a:sym typeface="Symbol"/>
              </a:rPr>
              <a:t>Px</a:t>
            </a:r>
            <a:r>
              <a:rPr lang="it-IT" dirty="0" smtClean="0">
                <a:sym typeface="Symbol"/>
              </a:rPr>
              <a:t> &lt;-&gt; x = y)) &amp; </a:t>
            </a:r>
            <a:r>
              <a:rPr lang="it-IT" dirty="0" err="1" smtClean="0">
                <a:sym typeface="Symbol"/>
              </a:rPr>
              <a:t>Qx</a:t>
            </a:r>
            <a:r>
              <a:rPr lang="it-IT" dirty="0" smtClean="0">
                <a:sym typeface="Symbol"/>
              </a:rPr>
              <a:t>)</a:t>
            </a:r>
          </a:p>
          <a:p>
            <a:endParaRPr lang="it-IT" dirty="0" smtClean="0">
              <a:sym typeface="Symbol"/>
            </a:endParaRPr>
          </a:p>
          <a:p>
            <a:endParaRPr lang="it-IT" dirty="0" smtClean="0">
              <a:sym typeface="Symbol"/>
            </a:endParaRPr>
          </a:p>
          <a:p>
            <a:endParaRPr lang="it-IT" dirty="0" smtClean="0"/>
          </a:p>
          <a:p>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r>
              <a:rPr lang="it-IT" dirty="0" smtClean="0"/>
              <a:t>Possiamo introdurre un simbolo, </a:t>
            </a:r>
            <a:r>
              <a:rPr lang="it-IT" dirty="0" smtClean="0">
                <a:sym typeface="Symbol"/>
              </a:rPr>
              <a:t> (iota; Russell usava, come spesso si fa ancora, una iota rovesciata), corrispondente all'articolo determinativo, sulla base di questa definizione (v. p.  322):</a:t>
            </a:r>
          </a:p>
          <a:p>
            <a:r>
              <a:rPr lang="it-IT" dirty="0" smtClean="0">
                <a:sym typeface="Symbol"/>
              </a:rPr>
              <a:t>Q </a:t>
            </a:r>
            <a:r>
              <a:rPr lang="it-IT" dirty="0" err="1" smtClean="0">
                <a:sym typeface="Symbol"/>
              </a:rPr>
              <a:t>xPx</a:t>
            </a:r>
            <a:r>
              <a:rPr lang="it-IT" dirty="0" smtClean="0">
                <a:sym typeface="Symbol"/>
              </a:rPr>
              <a:t> </a:t>
            </a:r>
            <a:r>
              <a:rPr lang="it-IT" dirty="0" err="1" smtClean="0">
                <a:sym typeface="Symbol"/>
              </a:rPr>
              <a:t>=Def</a:t>
            </a:r>
            <a:r>
              <a:rPr lang="it-IT" dirty="0" smtClean="0">
                <a:sym typeface="Symbol"/>
              </a:rPr>
              <a:t> x((</a:t>
            </a:r>
            <a:r>
              <a:rPr lang="it-IT" dirty="0" err="1" smtClean="0">
                <a:sym typeface="Symbol"/>
              </a:rPr>
              <a:t>Px</a:t>
            </a:r>
            <a:r>
              <a:rPr lang="it-IT" dirty="0" smtClean="0">
                <a:sym typeface="Symbol"/>
              </a:rPr>
              <a:t> &amp; y(</a:t>
            </a:r>
            <a:r>
              <a:rPr lang="it-IT" dirty="0" err="1" smtClean="0">
                <a:sym typeface="Symbol"/>
              </a:rPr>
              <a:t>Py</a:t>
            </a:r>
            <a:r>
              <a:rPr lang="it-IT" dirty="0" smtClean="0">
                <a:sym typeface="Symbol"/>
              </a:rPr>
              <a:t> -&gt; x = y)) &amp; </a:t>
            </a:r>
            <a:r>
              <a:rPr lang="it-IT" dirty="0" err="1" smtClean="0">
                <a:sym typeface="Symbol"/>
              </a:rPr>
              <a:t>Qx</a:t>
            </a:r>
            <a:r>
              <a:rPr lang="it-IT" dirty="0" smtClean="0">
                <a:sym typeface="Symbol"/>
              </a:rPr>
              <a:t>)</a:t>
            </a:r>
          </a:p>
          <a:p>
            <a:r>
              <a:rPr lang="it-IT" dirty="0" smtClean="0">
                <a:sym typeface="Symbol"/>
              </a:rPr>
              <a:t>Questa definizione andrebbe generalizzata utilizzando le </a:t>
            </a:r>
            <a:r>
              <a:rPr lang="it-IT" dirty="0" err="1" smtClean="0">
                <a:sym typeface="Symbol"/>
              </a:rPr>
              <a:t>metavariabili</a:t>
            </a:r>
            <a:r>
              <a:rPr lang="it-IT" dirty="0" smtClean="0">
                <a:sym typeface="Symbol"/>
              </a:rPr>
              <a:t>, ma non ce ne occuperemo.</a:t>
            </a:r>
          </a:p>
          <a:p>
            <a:r>
              <a:rPr lang="it-IT" dirty="0" smtClean="0">
                <a:sym typeface="Symbol"/>
              </a:rPr>
              <a:t>Negli esercizi di formalizzazione in cui vi sono descrizioni definite non sarà richiesto l'uso di questo simbolo</a:t>
            </a:r>
          </a:p>
          <a:p>
            <a:endParaRPr lang="it-IT" dirty="0" smtClean="0">
              <a:sym typeface="Symbol"/>
            </a:endParaRPr>
          </a:p>
          <a:p>
            <a:endParaRPr lang="it-IT" dirty="0" smtClean="0">
              <a:sym typeface="Symbol"/>
            </a:endParaRPr>
          </a:p>
          <a:p>
            <a:endParaRPr lang="it-IT" dirty="0" smtClean="0">
              <a:sym typeface="Symbol"/>
            </a:endParaRPr>
          </a:p>
          <a:p>
            <a:endParaRPr lang="it-IT" dirty="0" smtClean="0">
              <a:sym typeface="Symbol"/>
            </a:endParaRPr>
          </a:p>
          <a:p>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Nel compito ci saranno esercizi di formalizzazione, possibilmente con enunciati contenenti descrizioni definite. Esempi:</a:t>
            </a:r>
          </a:p>
          <a:p>
            <a:r>
              <a:rPr lang="it-IT" dirty="0" smtClean="0"/>
              <a:t>(1) Il presidente della R.I. è Napolitano</a:t>
            </a:r>
          </a:p>
          <a:p>
            <a:r>
              <a:rPr lang="it-IT" dirty="0" smtClean="0"/>
              <a:t>(1a) </a:t>
            </a:r>
            <a:r>
              <a:rPr lang="it-IT" dirty="0" smtClean="0">
                <a:sym typeface="Symbol"/>
              </a:rPr>
              <a:t>x((</a:t>
            </a:r>
            <a:r>
              <a:rPr lang="it-IT" dirty="0" err="1" smtClean="0">
                <a:sym typeface="Symbol"/>
              </a:rPr>
              <a:t>Px</a:t>
            </a:r>
            <a:r>
              <a:rPr lang="it-IT" dirty="0" smtClean="0">
                <a:sym typeface="Symbol"/>
              </a:rPr>
              <a:t> &amp; y(</a:t>
            </a:r>
            <a:r>
              <a:rPr lang="it-IT" dirty="0" err="1" smtClean="0">
                <a:sym typeface="Symbol"/>
              </a:rPr>
              <a:t>Py</a:t>
            </a:r>
            <a:r>
              <a:rPr lang="it-IT" dirty="0" smtClean="0">
                <a:sym typeface="Symbol"/>
              </a:rPr>
              <a:t> -&gt; x = y)) &amp; x = n)</a:t>
            </a:r>
            <a:endParaRPr lang="it-IT" dirty="0" smtClean="0"/>
          </a:p>
          <a:p>
            <a:r>
              <a:rPr lang="it-IT" dirty="0" smtClean="0"/>
              <a:t>(2) il cane che ama la neve teme Giorgio</a:t>
            </a:r>
          </a:p>
          <a:p>
            <a:r>
              <a:rPr lang="it-IT" dirty="0" smtClean="0"/>
              <a:t>(2a) </a:t>
            </a:r>
            <a:r>
              <a:rPr lang="it-IT" dirty="0" smtClean="0">
                <a:sym typeface="Symbol"/>
              </a:rPr>
              <a:t>x(((</a:t>
            </a:r>
            <a:r>
              <a:rPr lang="it-IT" dirty="0" err="1" smtClean="0">
                <a:sym typeface="Symbol"/>
              </a:rPr>
              <a:t>Cx</a:t>
            </a:r>
            <a:r>
              <a:rPr lang="it-IT" dirty="0" smtClean="0">
                <a:sym typeface="Symbol"/>
              </a:rPr>
              <a:t> &amp; </a:t>
            </a:r>
            <a:r>
              <a:rPr lang="it-IT" dirty="0" err="1" smtClean="0">
                <a:sym typeface="Symbol"/>
              </a:rPr>
              <a:t>Ax</a:t>
            </a:r>
            <a:r>
              <a:rPr lang="it-IT" dirty="0" smtClean="0">
                <a:sym typeface="Symbol"/>
              </a:rPr>
              <a:t>) &amp; y((</a:t>
            </a:r>
            <a:r>
              <a:rPr lang="it-IT" dirty="0" err="1" smtClean="0">
                <a:sym typeface="Symbol"/>
              </a:rPr>
              <a:t>Cy</a:t>
            </a:r>
            <a:r>
              <a:rPr lang="it-IT" dirty="0" smtClean="0">
                <a:sym typeface="Symbol"/>
              </a:rPr>
              <a:t> &amp; </a:t>
            </a:r>
            <a:r>
              <a:rPr lang="it-IT" dirty="0" err="1" smtClean="0">
                <a:sym typeface="Symbol"/>
              </a:rPr>
              <a:t>Ay</a:t>
            </a:r>
            <a:r>
              <a:rPr lang="it-IT" dirty="0" smtClean="0">
                <a:sym typeface="Symbol"/>
              </a:rPr>
              <a:t>) -&gt; x = y)) &amp; </a:t>
            </a:r>
            <a:r>
              <a:rPr lang="it-IT" dirty="0" err="1" smtClean="0">
                <a:sym typeface="Symbol"/>
              </a:rPr>
              <a:t>Txg</a:t>
            </a:r>
            <a:r>
              <a:rPr lang="it-IT" dirty="0" smtClean="0">
                <a:sym typeface="Symbol"/>
              </a:rPr>
              <a:t>)</a:t>
            </a:r>
          </a:p>
          <a:p>
            <a:r>
              <a:rPr lang="it-IT" dirty="0" smtClean="0">
                <a:sym typeface="Symbol"/>
              </a:rPr>
              <a:t>NB: usiamo "A" per "amare la neve"; "la neve" non è una descrizione definita</a:t>
            </a:r>
            <a:endParaRPr lang="it-IT" dirty="0" smtClean="0"/>
          </a:p>
          <a:p>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Chiarimento sulla regola IQ nella logica predicativa (i)</a:t>
            </a:r>
            <a:endParaRPr lang="it-IT" dirty="0"/>
          </a:p>
        </p:txBody>
      </p:sp>
      <p:sp>
        <p:nvSpPr>
          <p:cNvPr id="3" name="Segnaposto contenuto 2"/>
          <p:cNvSpPr>
            <a:spLocks noGrp="1"/>
          </p:cNvSpPr>
          <p:nvPr>
            <p:ph idx="1"/>
          </p:nvPr>
        </p:nvSpPr>
        <p:spPr/>
        <p:txBody>
          <a:bodyPr>
            <a:normAutofit/>
          </a:bodyPr>
          <a:lstStyle/>
          <a:p>
            <a:r>
              <a:rPr lang="it-IT" dirty="0" smtClean="0"/>
              <a:t>Consideriamo per esempio </a:t>
            </a:r>
            <a:r>
              <a:rPr lang="it-IT" dirty="0" smtClean="0">
                <a:sym typeface="Symbol"/>
              </a:rPr>
              <a:t></a:t>
            </a:r>
            <a:r>
              <a:rPr lang="it-IT" dirty="0" err="1" smtClean="0">
                <a:sym typeface="Symbol"/>
              </a:rPr>
              <a:t>x</a:t>
            </a:r>
            <a:r>
              <a:rPr lang="it-IT" dirty="0" err="1" smtClean="0"/>
              <a:t>~</a:t>
            </a:r>
            <a:r>
              <a:rPr lang="it-IT" dirty="0" smtClean="0"/>
              <a:t>(</a:t>
            </a:r>
            <a:r>
              <a:rPr lang="it-IT" dirty="0" err="1" smtClean="0"/>
              <a:t>F</a:t>
            </a:r>
            <a:r>
              <a:rPr lang="it-IT" i="1" dirty="0" err="1" smtClean="0"/>
              <a:t>x</a:t>
            </a:r>
            <a:r>
              <a:rPr lang="it-IT" dirty="0" smtClean="0"/>
              <a:t> &amp; </a:t>
            </a:r>
            <a:r>
              <a:rPr lang="it-IT" dirty="0" err="1" smtClean="0"/>
              <a:t>G</a:t>
            </a:r>
            <a:r>
              <a:rPr lang="it-IT" i="1" dirty="0" err="1" smtClean="0"/>
              <a:t>x</a:t>
            </a:r>
            <a:r>
              <a:rPr lang="it-IT" dirty="0" smtClean="0"/>
              <a:t>)</a:t>
            </a:r>
          </a:p>
          <a:p>
            <a:r>
              <a:rPr lang="it-IT" dirty="0" smtClean="0"/>
              <a:t>Intuitivamente, per DM, ~(</a:t>
            </a:r>
            <a:r>
              <a:rPr lang="it-IT" dirty="0" err="1" smtClean="0"/>
              <a:t>F</a:t>
            </a:r>
            <a:r>
              <a:rPr lang="it-IT" i="1" dirty="0" err="1" smtClean="0"/>
              <a:t>x</a:t>
            </a:r>
            <a:r>
              <a:rPr lang="it-IT" dirty="0" smtClean="0"/>
              <a:t> &amp; </a:t>
            </a:r>
            <a:r>
              <a:rPr lang="it-IT" dirty="0" err="1" smtClean="0"/>
              <a:t>G</a:t>
            </a:r>
            <a:r>
              <a:rPr lang="it-IT" i="1" dirty="0" err="1" smtClean="0"/>
              <a:t>x</a:t>
            </a:r>
            <a:r>
              <a:rPr lang="it-IT" dirty="0" smtClean="0"/>
              <a:t>) è equivalente a (</a:t>
            </a:r>
            <a:r>
              <a:rPr lang="it-IT" dirty="0" err="1" smtClean="0"/>
              <a:t>~F</a:t>
            </a:r>
            <a:r>
              <a:rPr lang="it-IT" i="1" dirty="0" err="1" smtClean="0"/>
              <a:t>x</a:t>
            </a:r>
            <a:r>
              <a:rPr lang="it-IT" dirty="0" smtClean="0"/>
              <a:t> v </a:t>
            </a:r>
            <a:r>
              <a:rPr lang="it-IT" dirty="0" err="1" smtClean="0"/>
              <a:t>~G</a:t>
            </a:r>
            <a:r>
              <a:rPr lang="it-IT" i="1" dirty="0" err="1" smtClean="0"/>
              <a:t>x</a:t>
            </a:r>
            <a:r>
              <a:rPr lang="it-IT" dirty="0" smtClean="0"/>
              <a:t>)</a:t>
            </a:r>
          </a:p>
          <a:p>
            <a:r>
              <a:rPr lang="it-IT" dirty="0" smtClean="0"/>
              <a:t>Tuttavia, a rigore ~(</a:t>
            </a:r>
            <a:r>
              <a:rPr lang="it-IT" dirty="0" err="1" smtClean="0"/>
              <a:t>F</a:t>
            </a:r>
            <a:r>
              <a:rPr lang="it-IT" i="1" dirty="0" err="1" smtClean="0"/>
              <a:t>x</a:t>
            </a:r>
            <a:r>
              <a:rPr lang="it-IT" dirty="0" smtClean="0"/>
              <a:t> &amp; </a:t>
            </a:r>
            <a:r>
              <a:rPr lang="it-IT" dirty="0" err="1" smtClean="0"/>
              <a:t>G</a:t>
            </a:r>
            <a:r>
              <a:rPr lang="it-IT" i="1" dirty="0" err="1" smtClean="0"/>
              <a:t>x</a:t>
            </a:r>
            <a:r>
              <a:rPr lang="it-IT" dirty="0" smtClean="0"/>
              <a:t>) non è una </a:t>
            </a:r>
            <a:r>
              <a:rPr lang="it-IT" dirty="0" err="1" smtClean="0"/>
              <a:t>fbf</a:t>
            </a:r>
            <a:r>
              <a:rPr lang="it-IT" dirty="0" smtClean="0"/>
              <a:t>, perché contiene variabili "libere" (non "vincolate" da quantificatori)</a:t>
            </a:r>
          </a:p>
          <a:p>
            <a:r>
              <a:rPr lang="it-IT" dirty="0" smtClean="0"/>
              <a:t>Possiamo usare la regola IQ, DM?</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Chiarimento sulla regola IQ nella logica predicativa (</a:t>
            </a:r>
            <a:r>
              <a:rPr lang="it-IT" dirty="0" err="1" smtClean="0"/>
              <a:t>ii</a:t>
            </a:r>
            <a:r>
              <a:rPr lang="it-IT" dirty="0" smtClean="0"/>
              <a:t>)</a:t>
            </a:r>
            <a:endParaRPr lang="it-IT" dirty="0"/>
          </a:p>
        </p:txBody>
      </p:sp>
      <p:sp>
        <p:nvSpPr>
          <p:cNvPr id="3" name="Segnaposto contenuto 2"/>
          <p:cNvSpPr>
            <a:spLocks noGrp="1"/>
          </p:cNvSpPr>
          <p:nvPr>
            <p:ph idx="1"/>
          </p:nvPr>
        </p:nvSpPr>
        <p:spPr/>
        <p:txBody>
          <a:bodyPr>
            <a:normAutofit fontScale="85000" lnSpcReduction="20000"/>
          </a:bodyPr>
          <a:lstStyle/>
          <a:p>
            <a:r>
              <a:rPr lang="it-IT" dirty="0" smtClean="0"/>
              <a:t>~(</a:t>
            </a:r>
            <a:r>
              <a:rPr lang="it-IT" dirty="0" err="1" smtClean="0"/>
              <a:t>F</a:t>
            </a:r>
            <a:r>
              <a:rPr lang="it-IT" i="1" dirty="0" err="1" smtClean="0"/>
              <a:t>x</a:t>
            </a:r>
            <a:r>
              <a:rPr lang="it-IT" dirty="0" smtClean="0"/>
              <a:t> &amp; </a:t>
            </a:r>
            <a:r>
              <a:rPr lang="it-IT" dirty="0" err="1" smtClean="0"/>
              <a:t>G</a:t>
            </a:r>
            <a:r>
              <a:rPr lang="it-IT" i="1" dirty="0" err="1" smtClean="0"/>
              <a:t>x</a:t>
            </a:r>
            <a:r>
              <a:rPr lang="it-IT" dirty="0" smtClean="0"/>
              <a:t>)</a:t>
            </a:r>
          </a:p>
          <a:p>
            <a:r>
              <a:rPr lang="it-IT" dirty="0" smtClean="0"/>
              <a:t>otterremmo una </a:t>
            </a:r>
            <a:r>
              <a:rPr lang="it-IT" dirty="0" err="1" smtClean="0"/>
              <a:t>fbf</a:t>
            </a:r>
            <a:r>
              <a:rPr lang="it-IT" dirty="0" smtClean="0"/>
              <a:t> se sostituissimo le variabili con costanti. Queste formule le chiamiamo  APERTE (rispettivamente a una certa variabile; v. p. 210)</a:t>
            </a:r>
          </a:p>
          <a:p>
            <a:r>
              <a:rPr lang="it-IT" dirty="0" smtClean="0"/>
              <a:t>Assumeremo che la regola IQ si può utilizzare anche per formule aperte (è una scorciatoia che il libro non considera!)</a:t>
            </a:r>
          </a:p>
          <a:p>
            <a:r>
              <a:rPr lang="it-IT" dirty="0" smtClean="0"/>
              <a:t>Per esempio, consideriamo</a:t>
            </a:r>
          </a:p>
          <a:p>
            <a:pPr lvl="1">
              <a:buNone/>
            </a:pPr>
            <a:r>
              <a:rPr lang="it-IT" dirty="0" smtClean="0"/>
              <a:t>       ~(</a:t>
            </a:r>
            <a:r>
              <a:rPr lang="it-IT" dirty="0" err="1" smtClean="0"/>
              <a:t>F</a:t>
            </a:r>
            <a:r>
              <a:rPr lang="it-IT" i="1" dirty="0" err="1" smtClean="0"/>
              <a:t>x</a:t>
            </a:r>
            <a:r>
              <a:rPr lang="it-IT" dirty="0" smtClean="0"/>
              <a:t> &amp; </a:t>
            </a:r>
            <a:r>
              <a:rPr lang="it-IT" dirty="0" err="1" smtClean="0"/>
              <a:t>G</a:t>
            </a:r>
            <a:r>
              <a:rPr lang="it-IT" i="1" dirty="0" err="1" smtClean="0"/>
              <a:t>x</a:t>
            </a:r>
            <a:r>
              <a:rPr lang="it-IT" dirty="0" smtClean="0"/>
              <a:t>) &lt;-&gt; (</a:t>
            </a:r>
            <a:r>
              <a:rPr lang="it-IT" dirty="0" err="1" smtClean="0"/>
              <a:t>~Fx</a:t>
            </a:r>
            <a:r>
              <a:rPr lang="it-IT" dirty="0" smtClean="0"/>
              <a:t> v </a:t>
            </a:r>
            <a:r>
              <a:rPr lang="it-IT" dirty="0" err="1" smtClean="0"/>
              <a:t>~Gx</a:t>
            </a:r>
            <a:r>
              <a:rPr lang="it-IT" dirty="0" smtClean="0"/>
              <a:t>)</a:t>
            </a:r>
          </a:p>
          <a:p>
            <a:r>
              <a:rPr lang="it-IT" dirty="0" smtClean="0"/>
              <a:t> un esempio per sostituzione di </a:t>
            </a:r>
          </a:p>
          <a:p>
            <a:r>
              <a:rPr lang="it-IT" dirty="0" smtClean="0"/>
              <a:t> 	~(P &amp; Q) &lt;-&gt; (</a:t>
            </a:r>
            <a:r>
              <a:rPr lang="it-IT" dirty="0" err="1" smtClean="0"/>
              <a:t>~P</a:t>
            </a:r>
            <a:r>
              <a:rPr lang="it-IT" dirty="0" smtClean="0"/>
              <a:t> v </a:t>
            </a:r>
            <a:r>
              <a:rPr lang="it-IT" dirty="0" err="1" smtClean="0"/>
              <a:t>~Q</a:t>
            </a:r>
            <a:r>
              <a:rPr lang="it-IT" dirty="0" smtClean="0"/>
              <a:t>)</a:t>
            </a:r>
          </a:p>
          <a:p>
            <a:endParaRPr lang="it-IT" dirty="0" smtClean="0"/>
          </a:p>
          <a:p>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152400" y="76200"/>
            <a:ext cx="8229600" cy="563563"/>
          </a:xfrm>
        </p:spPr>
        <p:txBody>
          <a:bodyPr>
            <a:normAutofit fontScale="90000"/>
          </a:bodyPr>
          <a:lstStyle/>
          <a:p>
            <a:r>
              <a:rPr lang="it-IT"/>
              <a:t>Esercizio risolto 7.25</a:t>
            </a:r>
          </a:p>
        </p:txBody>
      </p:sp>
      <p:sp>
        <p:nvSpPr>
          <p:cNvPr id="250883" name="Rectangle 3"/>
          <p:cNvSpPr>
            <a:spLocks noChangeArrowheads="1"/>
          </p:cNvSpPr>
          <p:nvPr/>
        </p:nvSpPr>
        <p:spPr bwMode="auto">
          <a:xfrm>
            <a:off x="152400" y="2103438"/>
            <a:ext cx="8229600" cy="563562"/>
          </a:xfrm>
          <a:prstGeom prst="rect">
            <a:avLst/>
          </a:prstGeom>
          <a:noFill/>
          <a:ln w="9525">
            <a:noFill/>
            <a:miter lim="800000"/>
            <a:headEnd/>
            <a:tailEnd/>
          </a:ln>
          <a:effectLst/>
        </p:spPr>
        <p:txBody>
          <a:bodyPr anchor="ctr"/>
          <a:lstStyle/>
          <a:p>
            <a:r>
              <a:rPr lang="it-IT" sz="4000" dirty="0">
                <a:solidFill>
                  <a:schemeClr val="tx2"/>
                </a:solidFill>
              </a:rPr>
              <a:t>Soluzione</a:t>
            </a:r>
          </a:p>
        </p:txBody>
      </p:sp>
      <p:pic>
        <p:nvPicPr>
          <p:cNvPr id="250887" name="Picture 7"/>
          <p:cNvPicPr>
            <a:picLocks noChangeAspect="1" noChangeArrowheads="1"/>
          </p:cNvPicPr>
          <p:nvPr/>
        </p:nvPicPr>
        <p:blipFill>
          <a:blip r:embed="rId3" cstate="print"/>
          <a:srcRect/>
          <a:stretch>
            <a:fillRect/>
          </a:stretch>
        </p:blipFill>
        <p:spPr bwMode="auto">
          <a:xfrm>
            <a:off x="1907704" y="908720"/>
            <a:ext cx="5133975" cy="1123950"/>
          </a:xfrm>
          <a:prstGeom prst="rect">
            <a:avLst/>
          </a:prstGeom>
          <a:noFill/>
          <a:ln w="9525">
            <a:noFill/>
            <a:miter lim="800000"/>
            <a:headEnd/>
            <a:tailEnd/>
          </a:ln>
          <a:effectLst/>
        </p:spPr>
      </p:pic>
      <p:pic>
        <p:nvPicPr>
          <p:cNvPr id="250888" name="Picture 8"/>
          <p:cNvPicPr>
            <a:picLocks noChangeAspect="1" noChangeArrowheads="1"/>
          </p:cNvPicPr>
          <p:nvPr/>
        </p:nvPicPr>
        <p:blipFill>
          <a:blip r:embed="rId4" cstate="print"/>
          <a:srcRect/>
          <a:stretch>
            <a:fillRect/>
          </a:stretch>
        </p:blipFill>
        <p:spPr bwMode="auto">
          <a:xfrm>
            <a:off x="576263" y="3124200"/>
            <a:ext cx="7991475" cy="25146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50888"/>
                                        </p:tgtEl>
                                        <p:attrNameLst>
                                          <p:attrName>style.visibility</p:attrName>
                                        </p:attrNameLst>
                                      </p:cBhvr>
                                      <p:to>
                                        <p:strVal val="visible"/>
                                      </p:to>
                                    </p:set>
                                    <p:animEffect transition="in" filter="randombar(horizontal)">
                                      <p:cBhvr>
                                        <p:cTn id="7" dur="500"/>
                                        <p:tgtEl>
                                          <p:spTgt spid="2508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393</TotalTime>
  <Words>831</Words>
  <Application>Microsoft Office PowerPoint</Application>
  <PresentationFormat>Presentazione su schermo (4:3)</PresentationFormat>
  <Paragraphs>71</Paragraphs>
  <Slides>11</Slides>
  <Notes>11</Notes>
  <HiddenSlides>0</HiddenSlides>
  <MMClips>0</MMClips>
  <ScaleCrop>false</ScaleCrop>
  <HeadingPairs>
    <vt:vector size="4" baseType="variant">
      <vt:variant>
        <vt:lpstr>Tema</vt:lpstr>
      </vt:variant>
      <vt:variant>
        <vt:i4>1</vt:i4>
      </vt:variant>
      <vt:variant>
        <vt:lpstr>Titoli diapositive</vt:lpstr>
      </vt:variant>
      <vt:variant>
        <vt:i4>11</vt:i4>
      </vt:variant>
    </vt:vector>
  </HeadingPairs>
  <TitlesOfParts>
    <vt:vector size="12" baseType="lpstr">
      <vt:lpstr>Tema di Office</vt:lpstr>
      <vt:lpstr>Logica 13-14</vt:lpstr>
      <vt:lpstr>ESAME FINALE</vt:lpstr>
      <vt:lpstr>Diapositiva 3</vt:lpstr>
      <vt:lpstr>Le descrizioni definite</vt:lpstr>
      <vt:lpstr>Diapositiva 5</vt:lpstr>
      <vt:lpstr>Diapositiva 6</vt:lpstr>
      <vt:lpstr>Diapositiva 7</vt:lpstr>
      <vt:lpstr>Diapositiva 8</vt:lpstr>
      <vt:lpstr>Chiarimento sulla regola IQ nella logica predicativa (i)</vt:lpstr>
      <vt:lpstr>Chiarimento sulla regola IQ nella logica predicativa (ii)</vt:lpstr>
      <vt:lpstr>Esercizio risolto 7.25</vt:lpstr>
    </vt:vector>
  </TitlesOfParts>
  <Company>Università degli Studi di Macerata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Logica 13-14</dc:title>
  <dc:creator>Francesco Orilia</dc:creator>
  <cp:lastModifiedBy>Francesco Orilia</cp:lastModifiedBy>
  <cp:revision>12</cp:revision>
  <dcterms:created xsi:type="dcterms:W3CDTF">2013-12-11T16:05:56Z</dcterms:created>
  <dcterms:modified xsi:type="dcterms:W3CDTF">2013-12-13T18:40:16Z</dcterms:modified>
</cp:coreProperties>
</file>