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19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971454-A67C-46FF-AC74-14B0545A90BD}" type="datetimeFigureOut">
              <a:rPr lang="it-IT" smtClean="0"/>
              <a:pPr/>
              <a:t>12/10/2013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BB4062-4A29-43BC-849B-3A1168D8809B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B4062-4A29-43BC-849B-3A1168D8809B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B4062-4A29-43BC-849B-3A1168D8809B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B4062-4A29-43BC-849B-3A1168D8809B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B4062-4A29-43BC-849B-3A1168D8809B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B4062-4A29-43BC-849B-3A1168D8809B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B4062-4A29-43BC-849B-3A1168D8809B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B4062-4A29-43BC-849B-3A1168D8809B}" type="slidenum">
              <a:rPr lang="it-IT" smtClean="0"/>
              <a:pPr/>
              <a:t>7</a:t>
            </a:fld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B4062-4A29-43BC-849B-3A1168D8809B}" type="slidenum">
              <a:rPr lang="it-IT" smtClean="0"/>
              <a:pPr/>
              <a:t>8</a:t>
            </a:fld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B4062-4A29-43BC-849B-3A1168D8809B}" type="slidenum">
              <a:rPr lang="it-IT" smtClean="0"/>
              <a:pPr/>
              <a:t>9</a:t>
            </a:fld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B4062-4A29-43BC-849B-3A1168D8809B}" type="slidenum">
              <a:rPr lang="it-IT" smtClean="0"/>
              <a:pPr/>
              <a:t>10</a:t>
            </a:fld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B4062-4A29-43BC-849B-3A1168D8809B}" type="slidenum">
              <a:rPr lang="it-IT" smtClean="0"/>
              <a:pPr/>
              <a:t>11</a:t>
            </a:fld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B4062-4A29-43BC-849B-3A1168D8809B}" type="slidenum">
              <a:rPr lang="it-IT" smtClean="0"/>
              <a:pPr/>
              <a:t>12</a:t>
            </a:fld>
            <a:endParaRPr 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B4062-4A29-43BC-849B-3A1168D8809B}" type="slidenum">
              <a:rPr lang="it-IT" smtClean="0"/>
              <a:pPr/>
              <a:t>13</a:t>
            </a:fld>
            <a:endParaRPr lang="it-I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B4062-4A29-43BC-849B-3A1168D8809B}" type="slidenum">
              <a:rPr lang="it-IT" smtClean="0"/>
              <a:pPr/>
              <a:t>14</a:t>
            </a:fld>
            <a:endParaRPr lang="it-I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B4062-4A29-43BC-849B-3A1168D8809B}" type="slidenum">
              <a:rPr lang="it-IT" smtClean="0"/>
              <a:pPr/>
              <a:t>15</a:t>
            </a:fld>
            <a:endParaRPr lang="it-IT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B4062-4A29-43BC-849B-3A1168D8809B}" type="slidenum">
              <a:rPr lang="it-IT" smtClean="0"/>
              <a:pPr/>
              <a:t>16</a:t>
            </a:fld>
            <a:endParaRPr lang="it-IT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B4062-4A29-43BC-849B-3A1168D8809B}" type="slidenum">
              <a:rPr lang="it-IT" smtClean="0"/>
              <a:pPr/>
              <a:t>17</a:t>
            </a:fld>
            <a:endParaRPr lang="it-IT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B4062-4A29-43BC-849B-3A1168D8809B}" type="slidenum">
              <a:rPr lang="it-IT" smtClean="0"/>
              <a:pPr/>
              <a:t>18</a:t>
            </a:fld>
            <a:endParaRPr lang="it-IT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B4062-4A29-43BC-849B-3A1168D8809B}" type="slidenum">
              <a:rPr lang="it-IT" smtClean="0"/>
              <a:pPr/>
              <a:t>19</a:t>
            </a:fld>
            <a:endParaRPr lang="it-IT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B4062-4A29-43BC-849B-3A1168D8809B}" type="slidenum">
              <a:rPr lang="it-IT" smtClean="0"/>
              <a:pPr/>
              <a:t>20</a:t>
            </a:fld>
            <a:endParaRPr lang="it-IT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B4062-4A29-43BC-849B-3A1168D8809B}" type="slidenum">
              <a:rPr lang="it-IT" smtClean="0"/>
              <a:pPr/>
              <a:t>21</a:t>
            </a:fld>
            <a:endParaRPr lang="it-IT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B4062-4A29-43BC-849B-3A1168D8809B}" type="slidenum">
              <a:rPr lang="it-IT" smtClean="0"/>
              <a:pPr/>
              <a:t>22</a:t>
            </a:fld>
            <a:endParaRPr lang="it-IT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B4062-4A29-43BC-849B-3A1168D8809B}" type="slidenum">
              <a:rPr lang="it-IT" smtClean="0"/>
              <a:pPr/>
              <a:t>23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A1386-9FB1-4589-BEBD-0EC09B30547F}" type="datetimeFigureOut">
              <a:rPr lang="it-IT" smtClean="0"/>
              <a:pPr/>
              <a:t>12/10/2013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61526-63CA-46F1-8BB3-4CB30B40A9C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286281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A1386-9FB1-4589-BEBD-0EC09B30547F}" type="datetimeFigureOut">
              <a:rPr lang="it-IT" smtClean="0"/>
              <a:pPr/>
              <a:t>12/10/2013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61526-63CA-46F1-8BB3-4CB30B40A9C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657260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A1386-9FB1-4589-BEBD-0EC09B30547F}" type="datetimeFigureOut">
              <a:rPr lang="it-IT" smtClean="0"/>
              <a:pPr/>
              <a:t>12/10/2013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61526-63CA-46F1-8BB3-4CB30B40A9C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201770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A1386-9FB1-4589-BEBD-0EC09B30547F}" type="datetimeFigureOut">
              <a:rPr lang="it-IT" smtClean="0"/>
              <a:pPr/>
              <a:t>12/10/2013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61526-63CA-46F1-8BB3-4CB30B40A9C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097488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A1386-9FB1-4589-BEBD-0EC09B30547F}" type="datetimeFigureOut">
              <a:rPr lang="it-IT" smtClean="0"/>
              <a:pPr/>
              <a:t>12/10/2013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61526-63CA-46F1-8BB3-4CB30B40A9C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542287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A1386-9FB1-4589-BEBD-0EC09B30547F}" type="datetimeFigureOut">
              <a:rPr lang="it-IT" smtClean="0"/>
              <a:pPr/>
              <a:t>12/10/2013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61526-63CA-46F1-8BB3-4CB30B40A9C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555145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A1386-9FB1-4589-BEBD-0EC09B30547F}" type="datetimeFigureOut">
              <a:rPr lang="it-IT" smtClean="0"/>
              <a:pPr/>
              <a:t>12/10/2013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61526-63CA-46F1-8BB3-4CB30B40A9C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701262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A1386-9FB1-4589-BEBD-0EC09B30547F}" type="datetimeFigureOut">
              <a:rPr lang="it-IT" smtClean="0"/>
              <a:pPr/>
              <a:t>12/10/2013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61526-63CA-46F1-8BB3-4CB30B40A9C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832942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A1386-9FB1-4589-BEBD-0EC09B30547F}" type="datetimeFigureOut">
              <a:rPr lang="it-IT" smtClean="0"/>
              <a:pPr/>
              <a:t>12/10/2013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61526-63CA-46F1-8BB3-4CB30B40A9C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58532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A1386-9FB1-4589-BEBD-0EC09B30547F}" type="datetimeFigureOut">
              <a:rPr lang="it-IT" smtClean="0"/>
              <a:pPr/>
              <a:t>12/10/2013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61526-63CA-46F1-8BB3-4CB30B40A9C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233794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A1386-9FB1-4589-BEBD-0EC09B30547F}" type="datetimeFigureOut">
              <a:rPr lang="it-IT" smtClean="0"/>
              <a:pPr/>
              <a:t>12/10/2013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61526-63CA-46F1-8BB3-4CB30B40A9C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550940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A1386-9FB1-4589-BEBD-0EC09B30547F}" type="datetimeFigureOut">
              <a:rPr lang="it-IT" smtClean="0"/>
              <a:pPr/>
              <a:t>12/10/2013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61526-63CA-46F1-8BB3-4CB30B40A9C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354520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980728"/>
            <a:ext cx="7772400" cy="1470025"/>
          </a:xfrm>
        </p:spPr>
        <p:txBody>
          <a:bodyPr/>
          <a:lstStyle/>
          <a:p>
            <a:r>
              <a:rPr lang="it-IT" sz="6000" dirty="0" smtClean="0"/>
              <a:t>Logica</a:t>
            </a:r>
            <a:endParaRPr lang="it-IT" sz="60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31640" y="2924944"/>
            <a:ext cx="6400800" cy="3168352"/>
          </a:xfrm>
        </p:spPr>
        <p:txBody>
          <a:bodyPr>
            <a:normAutofit/>
          </a:bodyPr>
          <a:lstStyle/>
          <a:p>
            <a:r>
              <a:rPr lang="it-IT" b="1" dirty="0" smtClean="0">
                <a:solidFill>
                  <a:schemeClr val="tx1"/>
                </a:solidFill>
              </a:rPr>
              <a:t>Lezione 3</a:t>
            </a:r>
            <a:endParaRPr lang="it-IT" b="1" dirty="0" smtClean="0">
              <a:solidFill>
                <a:schemeClr val="tx1"/>
              </a:solidFill>
            </a:endParaRPr>
          </a:p>
          <a:p>
            <a:endParaRPr lang="it-IT" i="1" dirty="0">
              <a:solidFill>
                <a:schemeClr val="tx1"/>
              </a:solidFill>
            </a:endParaRPr>
          </a:p>
          <a:p>
            <a:r>
              <a:rPr lang="it-IT" dirty="0" smtClean="0">
                <a:solidFill>
                  <a:srgbClr val="C00000"/>
                </a:solidFill>
              </a:rPr>
              <a:t>Riferimenti: </a:t>
            </a:r>
          </a:p>
          <a:p>
            <a:r>
              <a:rPr lang="it-IT" dirty="0" smtClean="0">
                <a:solidFill>
                  <a:srgbClr val="C00000"/>
                </a:solidFill>
              </a:rPr>
              <a:t>Varzi, </a:t>
            </a:r>
            <a:r>
              <a:rPr lang="it-IT" dirty="0" err="1" smtClean="0">
                <a:solidFill>
                  <a:srgbClr val="C00000"/>
                </a:solidFill>
              </a:rPr>
              <a:t>Nolt</a:t>
            </a:r>
            <a:r>
              <a:rPr lang="it-IT" dirty="0" smtClean="0">
                <a:solidFill>
                  <a:srgbClr val="C00000"/>
                </a:solidFill>
              </a:rPr>
              <a:t>, </a:t>
            </a:r>
            <a:r>
              <a:rPr lang="it-IT" dirty="0" err="1" smtClean="0">
                <a:solidFill>
                  <a:srgbClr val="C00000"/>
                </a:solidFill>
              </a:rPr>
              <a:t>Rohatyn</a:t>
            </a:r>
            <a:r>
              <a:rPr lang="it-IT" dirty="0" smtClean="0">
                <a:solidFill>
                  <a:srgbClr val="C00000"/>
                </a:solidFill>
              </a:rPr>
              <a:t> (2007), cap. 1 </a:t>
            </a:r>
            <a:endParaRPr lang="it-IT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8754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Argomentazioni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dirty="0" smtClean="0"/>
              <a:t>Un’argomentazione è una forma di discorso </a:t>
            </a:r>
          </a:p>
          <a:p>
            <a:pPr marL="0" indent="0">
              <a:buNone/>
            </a:pPr>
            <a:r>
              <a:rPr lang="it-IT" dirty="0" smtClean="0"/>
              <a:t>in cui una o più proposizioni (</a:t>
            </a:r>
            <a:r>
              <a:rPr lang="it-IT" i="1" dirty="0" smtClean="0"/>
              <a:t>premessa/e</a:t>
            </a:r>
            <a:r>
              <a:rPr lang="it-IT" dirty="0" smtClean="0"/>
              <a:t>) </a:t>
            </a:r>
          </a:p>
          <a:p>
            <a:pPr marL="0" indent="0">
              <a:buNone/>
            </a:pPr>
            <a:r>
              <a:rPr lang="it-IT" dirty="0" smtClean="0"/>
              <a:t>è asserita/sono asserite a sostegno di un’altra proposizione</a:t>
            </a:r>
          </a:p>
          <a:p>
            <a:pPr marL="0" indent="0">
              <a:buNone/>
            </a:pPr>
            <a:r>
              <a:rPr lang="it-IT" dirty="0" smtClean="0"/>
              <a:t>(</a:t>
            </a:r>
            <a:r>
              <a:rPr lang="it-IT" i="1" dirty="0" smtClean="0"/>
              <a:t>conclusione</a:t>
            </a:r>
            <a:r>
              <a:rPr lang="it-IT" dirty="0" smtClean="0"/>
              <a:t>)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 smtClean="0"/>
              <a:t>N.B. Premesse e conclusione: </a:t>
            </a:r>
          </a:p>
          <a:p>
            <a:pPr marL="0" indent="0">
              <a:buNone/>
            </a:pPr>
            <a:r>
              <a:rPr lang="it-IT" dirty="0" smtClean="0"/>
              <a:t>Proposizioni </a:t>
            </a:r>
            <a:r>
              <a:rPr lang="it-IT" i="1" dirty="0" smtClean="0"/>
              <a:t>dichiarative</a:t>
            </a:r>
            <a:r>
              <a:rPr lang="it-IT" dirty="0" smtClean="0"/>
              <a:t> </a:t>
            </a:r>
            <a:r>
              <a:rPr lang="it-IT" dirty="0" smtClean="0">
                <a:sym typeface="Wingdings" panose="05000000000000000000" pitchFamily="2" charset="2"/>
              </a:rPr>
              <a:t> Vere o False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179919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Tipi di argomentazioni (i)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1) Argomentazioni </a:t>
            </a:r>
            <a:r>
              <a:rPr lang="it-IT" i="1" dirty="0" smtClean="0"/>
              <a:t>deduttive</a:t>
            </a:r>
          </a:p>
          <a:p>
            <a:pPr marL="0" indent="0">
              <a:buNone/>
            </a:pPr>
            <a:r>
              <a:rPr lang="it-IT" dirty="0" smtClean="0"/>
              <a:t>Se sono vere le premesse, allora è necessario che sia vera la conclusione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 smtClean="0"/>
              <a:t>2) Argomentazioni </a:t>
            </a:r>
            <a:r>
              <a:rPr lang="it-IT" i="1" dirty="0" smtClean="0"/>
              <a:t>induttive</a:t>
            </a:r>
          </a:p>
          <a:p>
            <a:pPr marL="0" indent="0">
              <a:buNone/>
            </a:pPr>
            <a:r>
              <a:rPr lang="it-IT" dirty="0" smtClean="0"/>
              <a:t>Se sono vere le premesse, allora è ragionevole (plausibile) che sia vera la conclusione, ma non è necessario che lo sia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1507972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Tipi di argomentazioni (ii)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dirty="0" smtClean="0"/>
              <a:t>1) </a:t>
            </a:r>
            <a:r>
              <a:rPr lang="it-IT" i="1" dirty="0" smtClean="0"/>
              <a:t>Semplici</a:t>
            </a:r>
          </a:p>
          <a:p>
            <a:pPr marL="0" indent="0">
              <a:buNone/>
            </a:pPr>
            <a:r>
              <a:rPr lang="it-IT" i="1" dirty="0" smtClean="0"/>
              <a:t>Non</a:t>
            </a:r>
            <a:r>
              <a:rPr lang="it-IT" dirty="0" smtClean="0"/>
              <a:t> vi sono </a:t>
            </a:r>
            <a:r>
              <a:rPr lang="it-IT" i="1" dirty="0" smtClean="0"/>
              <a:t>conclusioni intermedie</a:t>
            </a:r>
            <a:r>
              <a:rPr lang="it-IT" dirty="0" smtClean="0"/>
              <a:t>, che fungono da premesse per ulteriori conclusioni</a:t>
            </a:r>
          </a:p>
          <a:p>
            <a:pPr marL="0" indent="0">
              <a:buNone/>
            </a:pPr>
            <a:endParaRPr lang="it-IT" sz="1500" dirty="0"/>
          </a:p>
          <a:p>
            <a:pPr marL="0" indent="0">
              <a:buNone/>
            </a:pPr>
            <a:r>
              <a:rPr lang="it-IT" dirty="0" smtClean="0"/>
              <a:t>2) </a:t>
            </a:r>
            <a:r>
              <a:rPr lang="it-IT" i="1" dirty="0" smtClean="0"/>
              <a:t>Complesse</a:t>
            </a:r>
          </a:p>
          <a:p>
            <a:pPr marL="0" indent="0">
              <a:buNone/>
            </a:pPr>
            <a:r>
              <a:rPr lang="it-IT" dirty="0" smtClean="0"/>
              <a:t>Vi sono </a:t>
            </a:r>
            <a:r>
              <a:rPr lang="it-IT" i="1" dirty="0" smtClean="0"/>
              <a:t>conclusioni intermedie</a:t>
            </a:r>
            <a:r>
              <a:rPr lang="it-IT" dirty="0" smtClean="0"/>
              <a:t>, che fungono da premesse per ulteriori conclusioni (sono cioè </a:t>
            </a:r>
            <a:r>
              <a:rPr lang="it-IT" i="1" dirty="0" smtClean="0"/>
              <a:t>premesse derivate</a:t>
            </a:r>
            <a:r>
              <a:rPr lang="it-IT" dirty="0" smtClean="0"/>
              <a:t>, a differenza delle premesse non giustificate all’interno dell’argomentazione, che sono </a:t>
            </a:r>
            <a:r>
              <a:rPr lang="it-IT" i="1" dirty="0" smtClean="0"/>
              <a:t>assunzioni</a:t>
            </a:r>
            <a:r>
              <a:rPr lang="it-IT" dirty="0" smtClean="0"/>
              <a:t>)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259233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Riconoscere un’argomentazione (i)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it-IT" dirty="0" smtClean="0"/>
              <a:t>1) Riconoscere le proposizioni che la costituiscono</a:t>
            </a:r>
          </a:p>
          <a:p>
            <a:pPr marL="0" indent="0">
              <a:buNone/>
            </a:pPr>
            <a:endParaRPr lang="it-IT" sz="1500" dirty="0" smtClean="0"/>
          </a:p>
          <a:p>
            <a:pPr marL="0" indent="0">
              <a:buNone/>
            </a:pPr>
            <a:r>
              <a:rPr lang="it-IT" dirty="0" smtClean="0"/>
              <a:t>2) Riconoscere le premesse e le conclusioni</a:t>
            </a:r>
          </a:p>
          <a:p>
            <a:pPr marL="0" indent="0">
              <a:buNone/>
            </a:pPr>
            <a:r>
              <a:rPr lang="it-IT" dirty="0" smtClean="0"/>
              <a:t>- </a:t>
            </a:r>
            <a:r>
              <a:rPr lang="it-IT" i="1" dirty="0" smtClean="0"/>
              <a:t>Indicatori di premessa</a:t>
            </a:r>
            <a:r>
              <a:rPr lang="it-IT" dirty="0" smtClean="0"/>
              <a:t>: </a:t>
            </a:r>
          </a:p>
          <a:p>
            <a:pPr marL="0" indent="0">
              <a:buNone/>
            </a:pPr>
            <a:r>
              <a:rPr lang="it-IT" dirty="0" smtClean="0"/>
              <a:t>Poiché, Siccome, Dal momento che, Considerato che, Dato che, Visto che, Infatti, etc.</a:t>
            </a:r>
          </a:p>
          <a:p>
            <a:pPr marL="0" indent="0">
              <a:buNone/>
            </a:pPr>
            <a:endParaRPr lang="it-IT" sz="1500" dirty="0" smtClean="0"/>
          </a:p>
          <a:p>
            <a:pPr marL="0" indent="0">
              <a:buNone/>
            </a:pPr>
            <a:r>
              <a:rPr lang="it-IT" dirty="0" smtClean="0"/>
              <a:t>- </a:t>
            </a:r>
            <a:r>
              <a:rPr lang="it-IT" i="1" dirty="0" smtClean="0"/>
              <a:t>Indicatori di conclusione</a:t>
            </a:r>
            <a:r>
              <a:rPr lang="it-IT" dirty="0" smtClean="0"/>
              <a:t>:</a:t>
            </a:r>
          </a:p>
          <a:p>
            <a:pPr marL="0" indent="0">
              <a:buNone/>
            </a:pPr>
            <a:r>
              <a:rPr lang="it-IT" dirty="0" smtClean="0"/>
              <a:t>Quindi, Perciò, Così, Pertanto, Dunque, Etc. </a:t>
            </a:r>
            <a:endParaRPr lang="it-IT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4177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0070C0"/>
                </a:solidFill>
              </a:rPr>
              <a:t>Ad esempio: (i)</a:t>
            </a:r>
            <a:endParaRPr lang="it-IT" b="1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L’inflazione è diminuita considerevolmente, mentre i tassi di interesse sono rimasti alti. Quindi, in termini reali, i prestiti sono diventati più costosi, visto che a queste condizioni il denaro preso a prestito non può essere ripagato con euro altamente inflazionati (mentre poteva esserlo quando l’inflazione era alta.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4589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0070C0"/>
                </a:solidFill>
              </a:rPr>
              <a:t>Ad esempio: (i)</a:t>
            </a:r>
            <a:endParaRPr lang="it-IT" b="1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dirty="0" smtClean="0"/>
              <a:t>(1) [L’inflazione è diminuita considerevolmente, mentre i tassi di interesse sono rimasti alti]. </a:t>
            </a:r>
            <a:r>
              <a:rPr lang="it-IT" dirty="0" smtClean="0">
                <a:sym typeface="Wingdings" panose="05000000000000000000" pitchFamily="2" charset="2"/>
              </a:rPr>
              <a:t> Premessa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(2) </a:t>
            </a:r>
            <a:r>
              <a:rPr lang="it-IT" u="sng" dirty="0" smtClean="0"/>
              <a:t>Quindi</a:t>
            </a:r>
            <a:r>
              <a:rPr lang="it-IT" dirty="0" smtClean="0"/>
              <a:t>, [in termini reali, i prestiti sono diventati più costosi], </a:t>
            </a:r>
            <a:r>
              <a:rPr lang="it-IT" dirty="0" smtClean="0">
                <a:sym typeface="Wingdings" panose="05000000000000000000" pitchFamily="2" charset="2"/>
              </a:rPr>
              <a:t> Conclusione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(3) </a:t>
            </a:r>
            <a:r>
              <a:rPr lang="it-IT" u="sng" dirty="0" smtClean="0"/>
              <a:t>visto che</a:t>
            </a:r>
            <a:r>
              <a:rPr lang="it-IT" dirty="0" smtClean="0"/>
              <a:t> [a queste condizioni il denaro preso a prestito non può essere ripagato con euro altamente inflazionati (mentre poteva esserlo quando l’inflazione era alta]. </a:t>
            </a:r>
            <a:r>
              <a:rPr lang="it-IT" dirty="0" smtClean="0">
                <a:sym typeface="Wingdings" panose="05000000000000000000" pitchFamily="2" charset="2"/>
              </a:rPr>
              <a:t> Premessa</a:t>
            </a:r>
            <a:endParaRPr lang="it-IT" dirty="0" smtClean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2464018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0070C0"/>
                </a:solidFill>
              </a:rPr>
              <a:t>Ad esempio: (ii)</a:t>
            </a:r>
            <a:endParaRPr lang="it-IT" b="1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C’è bisogno di altra morfina. Abbiamo 32 feriti e sono rimaste solo 12 dosi.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 smtClean="0"/>
              <a:t>(1) [C’è bisogno di altra morfina] </a:t>
            </a:r>
            <a:r>
              <a:rPr lang="it-IT" dirty="0" smtClean="0">
                <a:sym typeface="Wingdings" panose="05000000000000000000" pitchFamily="2" charset="2"/>
              </a:rPr>
              <a:t> Conclusione</a:t>
            </a:r>
          </a:p>
          <a:p>
            <a:pPr marL="0" indent="0">
              <a:buNone/>
            </a:pPr>
            <a:r>
              <a:rPr lang="it-IT" dirty="0" smtClean="0"/>
              <a:t>(2) [Abbiamo 32 feriti] </a:t>
            </a:r>
            <a:r>
              <a:rPr lang="it-IT" dirty="0" smtClean="0">
                <a:sym typeface="Wingdings" panose="05000000000000000000" pitchFamily="2" charset="2"/>
              </a:rPr>
              <a:t> Premessa</a:t>
            </a:r>
          </a:p>
          <a:p>
            <a:pPr marL="0" indent="0">
              <a:buNone/>
            </a:pPr>
            <a:r>
              <a:rPr lang="it-IT" dirty="0" smtClean="0">
                <a:sym typeface="Wingdings" panose="05000000000000000000" pitchFamily="2" charset="2"/>
              </a:rPr>
              <a:t>(3) [e sono rimaste solo 12 dosi]  Premessa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79655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Riconoscere un’argomentazione (ii)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dirty="0" smtClean="0"/>
              <a:t>3) Ricostruire l’argomentazione mediante l’uso di </a:t>
            </a:r>
            <a:r>
              <a:rPr lang="it-IT" i="1" dirty="0" smtClean="0"/>
              <a:t>diagrammi</a:t>
            </a:r>
          </a:p>
          <a:p>
            <a:pPr marL="0" indent="0">
              <a:buNone/>
            </a:pPr>
            <a:r>
              <a:rPr lang="it-IT" b="1" dirty="0" smtClean="0">
                <a:solidFill>
                  <a:srgbClr val="0070C0"/>
                </a:solidFill>
              </a:rPr>
              <a:t>Ad esempio: (ii)</a:t>
            </a:r>
          </a:p>
          <a:p>
            <a:pPr marL="0" indent="0">
              <a:buNone/>
            </a:pPr>
            <a:r>
              <a:rPr lang="it-IT" dirty="0" smtClean="0"/>
              <a:t>(1) [C’è bisogno di altra morfina] </a:t>
            </a:r>
            <a:r>
              <a:rPr lang="it-IT" dirty="0" smtClean="0">
                <a:sym typeface="Wingdings" panose="05000000000000000000" pitchFamily="2" charset="2"/>
              </a:rPr>
              <a:t> Conclusione</a:t>
            </a:r>
          </a:p>
          <a:p>
            <a:pPr marL="0" indent="0">
              <a:buNone/>
            </a:pPr>
            <a:r>
              <a:rPr lang="it-IT" dirty="0" smtClean="0"/>
              <a:t>(2) [Abbiamo 32 feriti] </a:t>
            </a:r>
            <a:r>
              <a:rPr lang="it-IT" dirty="0" smtClean="0">
                <a:sym typeface="Wingdings" panose="05000000000000000000" pitchFamily="2" charset="2"/>
              </a:rPr>
              <a:t> Premessa</a:t>
            </a:r>
          </a:p>
          <a:p>
            <a:pPr marL="0" indent="0">
              <a:buNone/>
            </a:pPr>
            <a:r>
              <a:rPr lang="it-IT" dirty="0" smtClean="0">
                <a:sym typeface="Wingdings" panose="05000000000000000000" pitchFamily="2" charset="2"/>
              </a:rPr>
              <a:t>(3) [e sono rimaste solo 12 dosi]  Premessa</a:t>
            </a:r>
            <a:endParaRPr lang="it-IT" dirty="0" smtClean="0"/>
          </a:p>
          <a:p>
            <a:pPr marL="0" indent="0" algn="ctr">
              <a:buNone/>
            </a:pPr>
            <a:r>
              <a:rPr lang="it-IT" dirty="0" smtClean="0"/>
              <a:t>2 + 3</a:t>
            </a:r>
          </a:p>
          <a:p>
            <a:pPr marL="0" indent="0" algn="ctr">
              <a:buNone/>
            </a:pPr>
            <a:endParaRPr lang="it-IT" dirty="0" smtClean="0"/>
          </a:p>
          <a:p>
            <a:pPr marL="0" indent="0" algn="ctr">
              <a:buNone/>
            </a:pPr>
            <a:r>
              <a:rPr lang="it-IT" dirty="0" smtClean="0"/>
              <a:t>1</a:t>
            </a:r>
          </a:p>
          <a:p>
            <a:pPr marL="0" indent="0">
              <a:buNone/>
            </a:pPr>
            <a:endParaRPr lang="it-IT" dirty="0"/>
          </a:p>
        </p:txBody>
      </p:sp>
      <p:cxnSp>
        <p:nvCxnSpPr>
          <p:cNvPr id="5" name="Connettore 1 4"/>
          <p:cNvCxnSpPr/>
          <p:nvPr/>
        </p:nvCxnSpPr>
        <p:spPr>
          <a:xfrm>
            <a:off x="4211960" y="4941168"/>
            <a:ext cx="72008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2 8"/>
          <p:cNvCxnSpPr/>
          <p:nvPr/>
        </p:nvCxnSpPr>
        <p:spPr>
          <a:xfrm>
            <a:off x="4572000" y="4941168"/>
            <a:ext cx="0" cy="64807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01789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Riconoscere un’argomentazione (iv)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a) Argomentazione </a:t>
            </a:r>
            <a:r>
              <a:rPr lang="it-IT" i="1" dirty="0" smtClean="0"/>
              <a:t>convergente</a:t>
            </a:r>
            <a:r>
              <a:rPr lang="it-IT" dirty="0" smtClean="0"/>
              <a:t>: </a:t>
            </a:r>
          </a:p>
          <a:p>
            <a:pPr marL="0" indent="0">
              <a:buNone/>
            </a:pPr>
            <a:r>
              <a:rPr lang="it-IT" dirty="0" smtClean="0"/>
              <a:t>Diversi passi di ragionamento separati e indipendenti sostengono la stessa conclusione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 smtClean="0"/>
              <a:t>Argomentazione </a:t>
            </a:r>
            <a:r>
              <a:rPr lang="it-IT" i="1" dirty="0" smtClean="0"/>
              <a:t>non convergente</a:t>
            </a:r>
            <a:r>
              <a:rPr lang="it-IT" dirty="0" smtClean="0"/>
              <a:t>: </a:t>
            </a:r>
          </a:p>
          <a:p>
            <a:pPr marL="0" indent="0">
              <a:buNone/>
            </a:pPr>
            <a:r>
              <a:rPr lang="it-IT" dirty="0" smtClean="0"/>
              <a:t>non si dà il caso che sia convergente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3180097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0070C0"/>
                </a:solidFill>
              </a:rPr>
              <a:t>Ad esempio: (iii)</a:t>
            </a:r>
            <a:endParaRPr lang="it-IT" b="1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I Rossi devono essere a casa. La porta d’ingresso è aperta, l’auto è in garage e la televisione è accesa, dato che se ne intravede il bagliore dalla finestra.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2000818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0070C0"/>
                </a:solidFill>
              </a:rPr>
              <a:t>Ad esempio: (iii)</a:t>
            </a:r>
            <a:endParaRPr lang="it-IT" b="1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AutoNum type="arabicParenBoth"/>
            </a:pPr>
            <a:r>
              <a:rPr lang="it-IT" dirty="0" smtClean="0"/>
              <a:t>[I Rossi devono essere a casa] </a:t>
            </a:r>
            <a:r>
              <a:rPr lang="it-IT" dirty="0" smtClean="0">
                <a:sym typeface="Wingdings" panose="05000000000000000000" pitchFamily="2" charset="2"/>
              </a:rPr>
              <a:t> Conclusione</a:t>
            </a:r>
          </a:p>
          <a:p>
            <a:pPr marL="514350" indent="-514350">
              <a:buAutoNum type="arabicParenBoth"/>
            </a:pPr>
            <a:r>
              <a:rPr lang="it-IT" dirty="0" smtClean="0">
                <a:sym typeface="Wingdings" panose="05000000000000000000" pitchFamily="2" charset="2"/>
              </a:rPr>
              <a:t>[La porta d’ingresso è aperta]  Premessa</a:t>
            </a:r>
          </a:p>
          <a:p>
            <a:pPr marL="514350" indent="-514350">
              <a:buAutoNum type="arabicParenBoth"/>
            </a:pPr>
            <a:r>
              <a:rPr lang="it-IT" dirty="0" smtClean="0">
                <a:sym typeface="Wingdings" panose="05000000000000000000" pitchFamily="2" charset="2"/>
              </a:rPr>
              <a:t>[l’auto è in garage]</a:t>
            </a:r>
          </a:p>
          <a:p>
            <a:pPr marL="514350" indent="-514350">
              <a:buAutoNum type="arabicParenBoth"/>
            </a:pPr>
            <a:r>
              <a:rPr lang="it-IT" dirty="0">
                <a:sym typeface="Wingdings" panose="05000000000000000000" pitchFamily="2" charset="2"/>
              </a:rPr>
              <a:t>e</a:t>
            </a:r>
            <a:r>
              <a:rPr lang="it-IT" dirty="0" smtClean="0">
                <a:sym typeface="Wingdings" panose="05000000000000000000" pitchFamily="2" charset="2"/>
              </a:rPr>
              <a:t> [la televisione è accesa],  Premessa derivata da (5)/conclusione intermedia</a:t>
            </a:r>
          </a:p>
          <a:p>
            <a:pPr marL="514350" indent="-514350">
              <a:buAutoNum type="arabicParenBoth"/>
            </a:pPr>
            <a:r>
              <a:rPr lang="it-IT" u="sng" dirty="0">
                <a:sym typeface="Wingdings" panose="05000000000000000000" pitchFamily="2" charset="2"/>
              </a:rPr>
              <a:t>d</a:t>
            </a:r>
            <a:r>
              <a:rPr lang="it-IT" u="sng" dirty="0" smtClean="0">
                <a:sym typeface="Wingdings" panose="05000000000000000000" pitchFamily="2" charset="2"/>
              </a:rPr>
              <a:t>ato che</a:t>
            </a:r>
            <a:r>
              <a:rPr lang="it-IT" dirty="0" smtClean="0">
                <a:sym typeface="Wingdings" panose="05000000000000000000" pitchFamily="2" charset="2"/>
              </a:rPr>
              <a:t> [se ne intravede il bagliore dalla finestra]  Premessa di (4)</a:t>
            </a:r>
          </a:p>
          <a:p>
            <a:pPr marL="0" indent="0" algn="ctr">
              <a:buNone/>
            </a:pPr>
            <a:r>
              <a:rPr lang="it-IT" i="1" dirty="0" smtClean="0">
                <a:sym typeface="Wingdings" panose="05000000000000000000" pitchFamily="2" charset="2"/>
              </a:rPr>
              <a:t>Convergente</a:t>
            </a:r>
            <a:endParaRPr lang="it-IT" i="1" dirty="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it-IT" dirty="0" smtClean="0">
                <a:sym typeface="Wingdings" panose="05000000000000000000" pitchFamily="2" charset="2"/>
              </a:rPr>
              <a:t>          5</a:t>
            </a:r>
          </a:p>
          <a:p>
            <a:pPr marL="0" indent="0" algn="ctr">
              <a:buNone/>
            </a:pPr>
            <a:endParaRPr lang="it-IT" sz="1500" dirty="0" smtClean="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it-IT" dirty="0" smtClean="0">
                <a:sym typeface="Wingdings" panose="05000000000000000000" pitchFamily="2" charset="2"/>
              </a:rPr>
              <a:t>2   3  4</a:t>
            </a:r>
          </a:p>
          <a:p>
            <a:pPr marL="514350" indent="-514350" algn="ctr">
              <a:buAutoNum type="arabicPlain" startAt="2"/>
            </a:pPr>
            <a:endParaRPr lang="it-IT" sz="1700" dirty="0" smtClean="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it-IT" dirty="0" smtClean="0">
                <a:sym typeface="Wingdings" panose="05000000000000000000" pitchFamily="2" charset="2"/>
              </a:rPr>
              <a:t>1</a:t>
            </a:r>
            <a:endParaRPr lang="it-IT" dirty="0">
              <a:sym typeface="Wingdings" panose="05000000000000000000" pitchFamily="2" charset="2"/>
            </a:endParaRPr>
          </a:p>
        </p:txBody>
      </p:sp>
      <p:cxnSp>
        <p:nvCxnSpPr>
          <p:cNvPr id="7" name="Connettore 2 6"/>
          <p:cNvCxnSpPr/>
          <p:nvPr/>
        </p:nvCxnSpPr>
        <p:spPr>
          <a:xfrm>
            <a:off x="4932040" y="4797152"/>
            <a:ext cx="0" cy="28803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2 7"/>
          <p:cNvCxnSpPr/>
          <p:nvPr/>
        </p:nvCxnSpPr>
        <p:spPr>
          <a:xfrm>
            <a:off x="4283968" y="5373216"/>
            <a:ext cx="144016" cy="28803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2 10"/>
          <p:cNvCxnSpPr/>
          <p:nvPr/>
        </p:nvCxnSpPr>
        <p:spPr>
          <a:xfrm>
            <a:off x="4572000" y="5373216"/>
            <a:ext cx="0" cy="28803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2 11"/>
          <p:cNvCxnSpPr/>
          <p:nvPr/>
        </p:nvCxnSpPr>
        <p:spPr>
          <a:xfrm flipH="1">
            <a:off x="4752020" y="5373216"/>
            <a:ext cx="180020" cy="28803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180365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0070C0"/>
                </a:solidFill>
              </a:rPr>
              <a:t>Ad esempio: (iv)</a:t>
            </a:r>
            <a:endParaRPr lang="it-IT" b="1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Ho seguito le indicazioni della ricetta sulla scatola, ma la torta è davvero immangiabile. Evidentemente alcuni ingredienti sono andati a male.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88493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0070C0"/>
                </a:solidFill>
              </a:rPr>
              <a:t>Ad esempio: (iv)</a:t>
            </a:r>
            <a:endParaRPr lang="it-IT" b="1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dirty="0" smtClean="0"/>
              <a:t>(1) [Ho seguito le indicazioni della ricetta sulla scatola],</a:t>
            </a:r>
          </a:p>
          <a:p>
            <a:pPr marL="0" indent="0">
              <a:buNone/>
            </a:pPr>
            <a:r>
              <a:rPr lang="it-IT" dirty="0" smtClean="0"/>
              <a:t>(2) ma [la torta era immangiabile].</a:t>
            </a:r>
          </a:p>
          <a:p>
            <a:pPr marL="0" indent="0">
              <a:buNone/>
            </a:pPr>
            <a:r>
              <a:rPr lang="it-IT" dirty="0" smtClean="0"/>
              <a:t>(3) </a:t>
            </a:r>
            <a:r>
              <a:rPr lang="it-IT" u="sng" dirty="0" smtClean="0"/>
              <a:t>Evidentemente</a:t>
            </a:r>
            <a:r>
              <a:rPr lang="it-IT" dirty="0" smtClean="0"/>
              <a:t> [alcuni ingredienti erano andati a male]</a:t>
            </a:r>
          </a:p>
          <a:p>
            <a:pPr marL="0" indent="0" algn="ctr">
              <a:buNone/>
            </a:pPr>
            <a:r>
              <a:rPr lang="it-IT" i="1" dirty="0" smtClean="0"/>
              <a:t>Non convergente</a:t>
            </a:r>
          </a:p>
          <a:p>
            <a:pPr marL="0" indent="0" algn="ctr">
              <a:buNone/>
            </a:pPr>
            <a:r>
              <a:rPr lang="it-IT" dirty="0" smtClean="0"/>
              <a:t>1 + 2</a:t>
            </a:r>
          </a:p>
          <a:p>
            <a:pPr marL="0" indent="0" algn="ctr">
              <a:buNone/>
            </a:pPr>
            <a:endParaRPr lang="it-IT" sz="1200" dirty="0"/>
          </a:p>
          <a:p>
            <a:pPr marL="0" indent="0" algn="ctr">
              <a:buNone/>
            </a:pPr>
            <a:r>
              <a:rPr lang="it-IT" dirty="0" smtClean="0"/>
              <a:t>3</a:t>
            </a:r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endParaRPr lang="it-IT" dirty="0"/>
          </a:p>
        </p:txBody>
      </p:sp>
      <p:cxnSp>
        <p:nvCxnSpPr>
          <p:cNvPr id="5" name="Connettore 1 4"/>
          <p:cNvCxnSpPr/>
          <p:nvPr/>
        </p:nvCxnSpPr>
        <p:spPr>
          <a:xfrm>
            <a:off x="4211960" y="5085184"/>
            <a:ext cx="72008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2 10"/>
          <p:cNvCxnSpPr/>
          <p:nvPr/>
        </p:nvCxnSpPr>
        <p:spPr>
          <a:xfrm>
            <a:off x="4572000" y="5085184"/>
            <a:ext cx="0" cy="36004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31681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Riconoscere un’argomentazione (v)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b) Alcune premesse e/o la conclusione possono essere </a:t>
            </a:r>
            <a:r>
              <a:rPr lang="it-IT" i="1" dirty="0" smtClean="0"/>
              <a:t>implicite</a:t>
            </a:r>
            <a:r>
              <a:rPr lang="it-IT" dirty="0" smtClean="0"/>
              <a:t>. Occorre dunque individuarle per ricostruire certe argomentazioni. 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343152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0070C0"/>
                </a:solidFill>
              </a:rPr>
              <a:t>Ad esempio: (v)</a:t>
            </a:r>
            <a:endParaRPr lang="it-IT" b="1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Carla è atea, e questo dimostra che non è necessario credere in Dio per essere delle brave persone.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415765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0070C0"/>
                </a:solidFill>
              </a:rPr>
              <a:t>Ad esempio: (v)</a:t>
            </a:r>
            <a:endParaRPr lang="it-IT" b="1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rabicParenBoth"/>
            </a:pPr>
            <a:r>
              <a:rPr lang="it-IT" dirty="0" smtClean="0"/>
              <a:t>[Carla è atea] </a:t>
            </a:r>
            <a:r>
              <a:rPr lang="it-IT" dirty="0" smtClean="0">
                <a:sym typeface="Wingdings" panose="05000000000000000000" pitchFamily="2" charset="2"/>
              </a:rPr>
              <a:t> Premessa</a:t>
            </a:r>
            <a:endParaRPr lang="it-IT" dirty="0" smtClean="0"/>
          </a:p>
          <a:p>
            <a:pPr marL="514350" indent="-514350">
              <a:buAutoNum type="arabicParenBoth"/>
            </a:pPr>
            <a:r>
              <a:rPr lang="it-IT" dirty="0" smtClean="0"/>
              <a:t>E </a:t>
            </a:r>
            <a:r>
              <a:rPr lang="it-IT" u="sng" dirty="0" smtClean="0"/>
              <a:t>questo dimostra che</a:t>
            </a:r>
            <a:r>
              <a:rPr lang="it-IT" dirty="0" smtClean="0"/>
              <a:t> [non è necessario credere in Dio per essere delle brave persone] </a:t>
            </a:r>
            <a:r>
              <a:rPr lang="it-IT" dirty="0" smtClean="0">
                <a:sym typeface="Wingdings" panose="05000000000000000000" pitchFamily="2" charset="2"/>
              </a:rPr>
              <a:t> Conclusione</a:t>
            </a:r>
          </a:p>
          <a:p>
            <a:pPr marL="514350" indent="-514350">
              <a:buAutoNum type="arabicParenBoth"/>
            </a:pPr>
            <a:r>
              <a:rPr lang="it-IT" dirty="0" smtClean="0"/>
              <a:t>[Carla è una brava persona] </a:t>
            </a:r>
            <a:r>
              <a:rPr lang="it-IT" dirty="0" smtClean="0">
                <a:sym typeface="Wingdings" panose="05000000000000000000" pitchFamily="2" charset="2"/>
              </a:rPr>
              <a:t> Premessa implicita</a:t>
            </a:r>
          </a:p>
          <a:p>
            <a:pPr marL="0" indent="0" algn="ctr">
              <a:buNone/>
            </a:pPr>
            <a:r>
              <a:rPr lang="it-IT" dirty="0" smtClean="0">
                <a:sym typeface="Wingdings" panose="05000000000000000000" pitchFamily="2" charset="2"/>
              </a:rPr>
              <a:t>1 + 3</a:t>
            </a:r>
          </a:p>
          <a:p>
            <a:pPr marL="0" indent="0" algn="ctr">
              <a:buNone/>
            </a:pPr>
            <a:endParaRPr lang="it-IT" sz="1300" dirty="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it-IT" dirty="0" smtClean="0">
                <a:sym typeface="Wingdings" panose="05000000000000000000" pitchFamily="2" charset="2"/>
              </a:rPr>
              <a:t>2</a:t>
            </a:r>
            <a:endParaRPr lang="it-IT" dirty="0"/>
          </a:p>
        </p:txBody>
      </p:sp>
      <p:cxnSp>
        <p:nvCxnSpPr>
          <p:cNvPr id="5" name="Connettore 1 4"/>
          <p:cNvCxnSpPr/>
          <p:nvPr/>
        </p:nvCxnSpPr>
        <p:spPr>
          <a:xfrm>
            <a:off x="4211960" y="4941168"/>
            <a:ext cx="72008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2 6"/>
          <p:cNvCxnSpPr/>
          <p:nvPr/>
        </p:nvCxnSpPr>
        <p:spPr>
          <a:xfrm>
            <a:off x="4572000" y="4941168"/>
            <a:ext cx="0" cy="43204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37064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0070C0"/>
                </a:solidFill>
              </a:rPr>
              <a:t>Ad esempio: (vi)</a:t>
            </a:r>
            <a:endParaRPr lang="it-IT" b="1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Se ci fosse stato un autovelox, sarebbe comparso su questo radar, ma qui non è comparso nulla.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204557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0070C0"/>
                </a:solidFill>
              </a:rPr>
              <a:t>Ad esempio: (vi)</a:t>
            </a:r>
            <a:endParaRPr lang="it-IT" b="1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dirty="0" smtClean="0"/>
              <a:t>(1) [Se ci fosse stato un autovelox, sarebbe comparso su questo radar] </a:t>
            </a:r>
            <a:r>
              <a:rPr lang="it-IT" dirty="0" smtClean="0">
                <a:sym typeface="Wingdings" panose="05000000000000000000" pitchFamily="2" charset="2"/>
              </a:rPr>
              <a:t> Premessa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(2) Ma [non è comparso nulla] </a:t>
            </a:r>
            <a:r>
              <a:rPr lang="it-IT" dirty="0" smtClean="0">
                <a:sym typeface="Wingdings" panose="05000000000000000000" pitchFamily="2" charset="2"/>
              </a:rPr>
              <a:t> Premessa</a:t>
            </a:r>
          </a:p>
          <a:p>
            <a:pPr marL="0" indent="0">
              <a:buNone/>
            </a:pPr>
            <a:r>
              <a:rPr lang="it-IT" dirty="0" smtClean="0">
                <a:sym typeface="Wingdings" panose="05000000000000000000" pitchFamily="2" charset="2"/>
              </a:rPr>
              <a:t>(3) </a:t>
            </a:r>
            <a:r>
              <a:rPr lang="it-IT" u="sng" dirty="0" smtClean="0">
                <a:sym typeface="Wingdings" panose="05000000000000000000" pitchFamily="2" charset="2"/>
              </a:rPr>
              <a:t>Dunque</a:t>
            </a:r>
            <a:r>
              <a:rPr lang="it-IT" dirty="0" smtClean="0">
                <a:sym typeface="Wingdings" panose="05000000000000000000" pitchFamily="2" charset="2"/>
              </a:rPr>
              <a:t> [non c’è un autovelox]  Conclusione implicita</a:t>
            </a:r>
            <a:r>
              <a:rPr lang="it-IT" dirty="0" smtClean="0"/>
              <a:t> </a:t>
            </a:r>
          </a:p>
          <a:p>
            <a:pPr marL="0" indent="0">
              <a:buNone/>
            </a:pPr>
            <a:endParaRPr lang="it-IT" dirty="0"/>
          </a:p>
          <a:p>
            <a:pPr marL="0" indent="0" algn="ctr">
              <a:buNone/>
            </a:pPr>
            <a:r>
              <a:rPr lang="it-IT" dirty="0" smtClean="0"/>
              <a:t>1 + 2</a:t>
            </a:r>
          </a:p>
          <a:p>
            <a:pPr marL="0" indent="0" algn="ctr">
              <a:buNone/>
            </a:pPr>
            <a:endParaRPr lang="it-IT" sz="1200" dirty="0"/>
          </a:p>
          <a:p>
            <a:pPr marL="0" indent="0" algn="ctr">
              <a:buNone/>
            </a:pPr>
            <a:r>
              <a:rPr lang="it-IT" dirty="0" smtClean="0"/>
              <a:t>3</a:t>
            </a:r>
            <a:endParaRPr lang="it-IT" dirty="0"/>
          </a:p>
        </p:txBody>
      </p:sp>
      <p:cxnSp>
        <p:nvCxnSpPr>
          <p:cNvPr id="5" name="Connettore 1 4"/>
          <p:cNvCxnSpPr/>
          <p:nvPr/>
        </p:nvCxnSpPr>
        <p:spPr>
          <a:xfrm>
            <a:off x="4211960" y="5085184"/>
            <a:ext cx="72008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2 6"/>
          <p:cNvCxnSpPr/>
          <p:nvPr/>
        </p:nvCxnSpPr>
        <p:spPr>
          <a:xfrm>
            <a:off x="4572000" y="5085184"/>
            <a:ext cx="0" cy="36004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47456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Riconoscere un’argomentazione (sintesi)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it-IT" sz="1800" dirty="0"/>
              <a:t>1) Riconoscere le proposizioni che la costituiscono</a:t>
            </a:r>
          </a:p>
          <a:p>
            <a:pPr marL="0" indent="0">
              <a:buNone/>
            </a:pPr>
            <a:endParaRPr lang="it-IT" sz="800" dirty="0"/>
          </a:p>
          <a:p>
            <a:pPr marL="0" indent="0">
              <a:buNone/>
            </a:pPr>
            <a:r>
              <a:rPr lang="it-IT" sz="1800" dirty="0"/>
              <a:t>2) Riconoscere le premesse e le conclusioni</a:t>
            </a:r>
          </a:p>
          <a:p>
            <a:pPr marL="0" indent="0">
              <a:buNone/>
            </a:pPr>
            <a:r>
              <a:rPr lang="it-IT" sz="1800" dirty="0"/>
              <a:t>- </a:t>
            </a:r>
            <a:r>
              <a:rPr lang="it-IT" sz="1800" i="1" dirty="0"/>
              <a:t>Indicatori di premessa</a:t>
            </a:r>
            <a:r>
              <a:rPr lang="it-IT" sz="1800" dirty="0"/>
              <a:t>: </a:t>
            </a:r>
          </a:p>
          <a:p>
            <a:pPr marL="0" indent="0">
              <a:buNone/>
            </a:pPr>
            <a:r>
              <a:rPr lang="it-IT" sz="1800" dirty="0"/>
              <a:t>Poiché, Siccome, Dal momento che, Considerato che, Dato che, Visto che, Infatti, etc.</a:t>
            </a:r>
          </a:p>
          <a:p>
            <a:pPr marL="0" indent="0">
              <a:buNone/>
            </a:pPr>
            <a:r>
              <a:rPr lang="it-IT" sz="1800" dirty="0" smtClean="0"/>
              <a:t>- </a:t>
            </a:r>
            <a:r>
              <a:rPr lang="it-IT" sz="1800" i="1" dirty="0"/>
              <a:t>Indicatori di conclusione</a:t>
            </a:r>
            <a:r>
              <a:rPr lang="it-IT" sz="1800" dirty="0"/>
              <a:t>:</a:t>
            </a:r>
          </a:p>
          <a:p>
            <a:pPr marL="0" indent="0">
              <a:buNone/>
            </a:pPr>
            <a:r>
              <a:rPr lang="it-IT" sz="1800" dirty="0"/>
              <a:t>Quindi, Perciò, Così, Pertanto, Dunque, Etc</a:t>
            </a:r>
            <a:r>
              <a:rPr lang="it-IT" sz="1800" dirty="0" smtClean="0"/>
              <a:t>.</a:t>
            </a:r>
          </a:p>
          <a:p>
            <a:pPr marL="0" indent="0">
              <a:buNone/>
            </a:pPr>
            <a:endParaRPr lang="it-IT" sz="800" dirty="0"/>
          </a:p>
          <a:p>
            <a:pPr marL="0" indent="0">
              <a:buNone/>
            </a:pPr>
            <a:r>
              <a:rPr lang="it-IT" sz="1800" dirty="0"/>
              <a:t>3) Ricostruire l’argomentazione mediante l’uso di </a:t>
            </a:r>
            <a:r>
              <a:rPr lang="it-IT" sz="1800" i="1" dirty="0" smtClean="0"/>
              <a:t>diagrammi</a:t>
            </a:r>
          </a:p>
          <a:p>
            <a:pPr marL="0" indent="0">
              <a:buNone/>
            </a:pPr>
            <a:r>
              <a:rPr lang="it-IT" sz="1800" dirty="0"/>
              <a:t>a) Argomentazione </a:t>
            </a:r>
            <a:r>
              <a:rPr lang="it-IT" sz="1800" i="1" dirty="0"/>
              <a:t>convergente</a:t>
            </a:r>
            <a:r>
              <a:rPr lang="it-IT" sz="1800" dirty="0"/>
              <a:t>: </a:t>
            </a:r>
          </a:p>
          <a:p>
            <a:pPr marL="0" indent="0">
              <a:buNone/>
            </a:pPr>
            <a:r>
              <a:rPr lang="it-IT" sz="1800" dirty="0"/>
              <a:t>Diversi passi di ragionamento separati e indipendenti sostengono la stessa </a:t>
            </a:r>
            <a:r>
              <a:rPr lang="it-IT" sz="1800" dirty="0" smtClean="0"/>
              <a:t>conclusione</a:t>
            </a:r>
            <a:endParaRPr lang="it-IT" sz="1800" dirty="0"/>
          </a:p>
          <a:p>
            <a:pPr marL="0" indent="0">
              <a:buNone/>
            </a:pPr>
            <a:r>
              <a:rPr lang="it-IT" sz="1800" dirty="0"/>
              <a:t>Argomentazione </a:t>
            </a:r>
            <a:r>
              <a:rPr lang="it-IT" sz="1800" i="1" dirty="0"/>
              <a:t>non convergente</a:t>
            </a:r>
            <a:r>
              <a:rPr lang="it-IT" sz="1800" dirty="0"/>
              <a:t>: </a:t>
            </a:r>
          </a:p>
          <a:p>
            <a:pPr marL="0" indent="0">
              <a:buNone/>
            </a:pPr>
            <a:r>
              <a:rPr lang="it-IT" sz="1800" dirty="0"/>
              <a:t>non si dà il caso che sia </a:t>
            </a:r>
            <a:r>
              <a:rPr lang="it-IT" sz="1800" dirty="0" smtClean="0"/>
              <a:t>convergente</a:t>
            </a:r>
          </a:p>
          <a:p>
            <a:pPr marL="0" indent="0">
              <a:buNone/>
            </a:pPr>
            <a:r>
              <a:rPr lang="it-IT" sz="1800" dirty="0" smtClean="0"/>
              <a:t>b) </a:t>
            </a:r>
            <a:r>
              <a:rPr lang="it-IT" sz="1800" dirty="0"/>
              <a:t>Alcune premesse e/o la conclusione possono essere </a:t>
            </a:r>
            <a:r>
              <a:rPr lang="it-IT" sz="1800" i="1" dirty="0"/>
              <a:t>implicite</a:t>
            </a:r>
            <a:r>
              <a:rPr lang="it-IT" sz="1800" dirty="0"/>
              <a:t>. Occorre dunque individuarle per ricostruire certe argomentazioni. </a:t>
            </a:r>
            <a:endParaRPr lang="it-IT" sz="1800" dirty="0" smtClean="0"/>
          </a:p>
        </p:txBody>
      </p:sp>
    </p:spTree>
    <p:extLst>
      <p:ext uri="{BB962C8B-B14F-4D97-AF65-F5344CB8AC3E}">
        <p14:creationId xmlns="" xmlns:p14="http://schemas.microsoft.com/office/powerpoint/2010/main" val="380994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0070C0"/>
                </a:solidFill>
              </a:rPr>
              <a:t>Ad esempio: (vii)</a:t>
            </a:r>
            <a:endParaRPr lang="it-IT" b="1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Non sono stati né il maggiordomo, né la cameriera. Rimangono il cuoco e l’autista. Ma l’autista era all’aeroporto quando il delitto è avvenuto. Il cuoco è l’unico senza un alibi. Inoltre l’ereditiera è stata avvelenata. </a:t>
            </a:r>
            <a:r>
              <a:rPr lang="it-IT" dirty="0" smtClean="0">
                <a:latin typeface="Calibri"/>
              </a:rPr>
              <a:t>È logico concludere che l’assassino è proprio il cuoco.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181959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0070C0"/>
                </a:solidFill>
              </a:rPr>
              <a:t>Ad esempio: (vii)</a:t>
            </a:r>
            <a:endParaRPr lang="it-IT" b="1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it-IT" dirty="0" smtClean="0"/>
              <a:t>(1) [Non sono stati né il maggiordomo, né la cameriera] </a:t>
            </a:r>
            <a:r>
              <a:rPr lang="it-IT" dirty="0" smtClean="0">
                <a:sym typeface="Wingdings" panose="05000000000000000000" pitchFamily="2" charset="2"/>
              </a:rPr>
              <a:t> Premessa di (2)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(2) [Rimangono il cuoco e l’autista] </a:t>
            </a:r>
            <a:r>
              <a:rPr lang="it-IT" dirty="0" smtClean="0">
                <a:sym typeface="Wingdings" panose="05000000000000000000" pitchFamily="2" charset="2"/>
              </a:rPr>
              <a:t> Premessa intermedia/conclusione derivata da (1) e (7)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(3) Ma [l’autista era all’aeroporto quando il delitto è avvenuto] </a:t>
            </a:r>
            <a:r>
              <a:rPr lang="it-IT" dirty="0" smtClean="0">
                <a:sym typeface="Wingdings" panose="05000000000000000000" pitchFamily="2" charset="2"/>
              </a:rPr>
              <a:t> Premessa di (6)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(4) [Il cuoco è l’unico senza un alibi] </a:t>
            </a:r>
            <a:r>
              <a:rPr lang="it-IT" dirty="0" smtClean="0">
                <a:sym typeface="Wingdings" panose="05000000000000000000" pitchFamily="2" charset="2"/>
              </a:rPr>
              <a:t> Premessa intermedia - Premessa di (6)/conclusione derivata da (2), (3), (8)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(5) Inoltre [l’ereditiera è stata avvelenata] </a:t>
            </a:r>
            <a:r>
              <a:rPr lang="it-IT" dirty="0" smtClean="0">
                <a:sym typeface="Wingdings" panose="05000000000000000000" pitchFamily="2" charset="2"/>
              </a:rPr>
              <a:t> Premessa di (6)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(6) </a:t>
            </a:r>
            <a:r>
              <a:rPr lang="it-IT" u="sng" dirty="0"/>
              <a:t>È logico concludere che</a:t>
            </a:r>
            <a:r>
              <a:rPr lang="it-IT" dirty="0"/>
              <a:t> </a:t>
            </a:r>
            <a:r>
              <a:rPr lang="it-IT" dirty="0" smtClean="0"/>
              <a:t>[l’assassino </a:t>
            </a:r>
            <a:r>
              <a:rPr lang="it-IT" dirty="0"/>
              <a:t>è proprio il </a:t>
            </a:r>
            <a:r>
              <a:rPr lang="it-IT" dirty="0" smtClean="0"/>
              <a:t>cuoco]. </a:t>
            </a:r>
            <a:r>
              <a:rPr lang="it-IT" dirty="0" smtClean="0">
                <a:sym typeface="Wingdings" panose="05000000000000000000" pitchFamily="2" charset="2"/>
              </a:rPr>
              <a:t> Conclusione</a:t>
            </a:r>
          </a:p>
          <a:p>
            <a:pPr marL="0" indent="0">
              <a:buNone/>
            </a:pPr>
            <a:r>
              <a:rPr lang="it-IT" dirty="0" smtClean="0">
                <a:sym typeface="Wingdings" panose="05000000000000000000" pitchFamily="2" charset="2"/>
              </a:rPr>
              <a:t>(7) [L’assassino è uno tra il maggiordomo, la cameriera, il cuoco e l’autista]  Premessa implicita di (2)</a:t>
            </a:r>
          </a:p>
          <a:p>
            <a:pPr marL="0" indent="0">
              <a:buNone/>
            </a:pPr>
            <a:r>
              <a:rPr lang="it-IT" dirty="0" smtClean="0">
                <a:sym typeface="Wingdings" panose="05000000000000000000" pitchFamily="2" charset="2"/>
              </a:rPr>
              <a:t>(8) [Il delitto è avvenuto in casa]  Premessa implicita di (6)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204540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0070C0"/>
                </a:solidFill>
              </a:rPr>
              <a:t>Ad esempio: (vii)</a:t>
            </a:r>
            <a:endParaRPr lang="it-IT" b="1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       1 + 7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 smtClean="0"/>
              <a:t>          2  +  3  +  8</a:t>
            </a:r>
          </a:p>
          <a:p>
            <a:pPr marL="0" indent="0">
              <a:buNone/>
            </a:pPr>
            <a:r>
              <a:rPr lang="it-IT" dirty="0" smtClean="0"/>
              <a:t>                          </a:t>
            </a:r>
            <a:endParaRPr lang="it-IT" dirty="0"/>
          </a:p>
          <a:p>
            <a:pPr marL="0" indent="0">
              <a:buNone/>
            </a:pPr>
            <a:r>
              <a:rPr lang="it-IT" dirty="0" smtClean="0"/>
              <a:t>                  4               5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 smtClean="0"/>
              <a:t>                           6</a:t>
            </a:r>
            <a:endParaRPr lang="it-IT" dirty="0"/>
          </a:p>
        </p:txBody>
      </p:sp>
      <p:cxnSp>
        <p:nvCxnSpPr>
          <p:cNvPr id="5" name="Connettore 1 4"/>
          <p:cNvCxnSpPr/>
          <p:nvPr/>
        </p:nvCxnSpPr>
        <p:spPr>
          <a:xfrm>
            <a:off x="1259632" y="2132856"/>
            <a:ext cx="64807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1 5"/>
          <p:cNvCxnSpPr/>
          <p:nvPr/>
        </p:nvCxnSpPr>
        <p:spPr>
          <a:xfrm>
            <a:off x="1412032" y="3356992"/>
            <a:ext cx="179181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2 8"/>
          <p:cNvCxnSpPr/>
          <p:nvPr/>
        </p:nvCxnSpPr>
        <p:spPr>
          <a:xfrm>
            <a:off x="1583668" y="2132856"/>
            <a:ext cx="0" cy="72008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2 9"/>
          <p:cNvCxnSpPr/>
          <p:nvPr/>
        </p:nvCxnSpPr>
        <p:spPr>
          <a:xfrm>
            <a:off x="2307940" y="3356992"/>
            <a:ext cx="0" cy="72008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2 10"/>
          <p:cNvCxnSpPr/>
          <p:nvPr/>
        </p:nvCxnSpPr>
        <p:spPr>
          <a:xfrm flipH="1">
            <a:off x="3203848" y="4437112"/>
            <a:ext cx="648072" cy="72008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/>
          <p:cNvCxnSpPr/>
          <p:nvPr/>
        </p:nvCxnSpPr>
        <p:spPr>
          <a:xfrm>
            <a:off x="2307940" y="4437112"/>
            <a:ext cx="751892" cy="72008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37231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1276</Words>
  <Application>Microsoft Office PowerPoint</Application>
  <PresentationFormat>Presentazione su schermo (4:3)</PresentationFormat>
  <Paragraphs>163</Paragraphs>
  <Slides>23</Slides>
  <Notes>23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24" baseType="lpstr">
      <vt:lpstr>Tema di Office</vt:lpstr>
      <vt:lpstr>Logica</vt:lpstr>
      <vt:lpstr>Argomentazioni</vt:lpstr>
      <vt:lpstr>Tipi di argomentazioni (i)</vt:lpstr>
      <vt:lpstr>Tipi di argomentazioni (ii)</vt:lpstr>
      <vt:lpstr>Riconoscere un’argomentazione (i)</vt:lpstr>
      <vt:lpstr>Ad esempio: (i)</vt:lpstr>
      <vt:lpstr>Ad esempio: (i)</vt:lpstr>
      <vt:lpstr>Ad esempio: (ii)</vt:lpstr>
      <vt:lpstr>Riconoscere un’argomentazione (ii)</vt:lpstr>
      <vt:lpstr>Riconoscere un’argomentazione (iv)</vt:lpstr>
      <vt:lpstr>Ad esempio: (iii)</vt:lpstr>
      <vt:lpstr>Ad esempio: (iii)</vt:lpstr>
      <vt:lpstr>Ad esempio: (iv)</vt:lpstr>
      <vt:lpstr>Ad esempio: (iv)</vt:lpstr>
      <vt:lpstr>Riconoscere un’argomentazione (v)</vt:lpstr>
      <vt:lpstr>Ad esempio: (v)</vt:lpstr>
      <vt:lpstr>Ad esempio: (v)</vt:lpstr>
      <vt:lpstr>Ad esempio: (vi)</vt:lpstr>
      <vt:lpstr>Ad esempio: (vi)</vt:lpstr>
      <vt:lpstr>Riconoscere un’argomentazione (sintesi)</vt:lpstr>
      <vt:lpstr>Ad esempio: (vii)</vt:lpstr>
      <vt:lpstr>Ad esempio: (vii)</vt:lpstr>
      <vt:lpstr>Ad esempio: (vii)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Logica</dc:title>
  <dc:creator>MPP</dc:creator>
  <cp:lastModifiedBy>Francesco Orilia</cp:lastModifiedBy>
  <cp:revision>20</cp:revision>
  <dcterms:created xsi:type="dcterms:W3CDTF">2013-10-10T12:28:59Z</dcterms:created>
  <dcterms:modified xsi:type="dcterms:W3CDTF">2013-10-12T19:32:11Z</dcterms:modified>
</cp:coreProperties>
</file>