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1" d="100"/>
          <a:sy n="51" d="100"/>
        </p:scale>
        <p:origin x="-1219" y="-7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5817F7-C62D-40DB-9F7D-9F75156B5DA0}" type="datetimeFigureOut">
              <a:rPr lang="it-IT" smtClean="0"/>
              <a:t>14/10/2013</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319FD8-A283-49D1-9A7F-DF70A68D7542}" type="slidenum">
              <a:rPr lang="it-IT" smtClean="0"/>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35319FD8-A283-49D1-9A7F-DF70A68D7542}" type="slidenum">
              <a:rPr lang="it-IT" smtClean="0"/>
              <a:t>1</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35224431-2BE7-4E0C-BCEA-07849E517E11}" type="datetimeFigureOut">
              <a:rPr lang="it-IT" smtClean="0"/>
              <a:pPr/>
              <a:t>14/10/2013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2753855-76F5-4ADC-B4DF-6E2585AEA490}" type="slidenum">
              <a:rPr lang="it-IT" smtClean="0"/>
              <a:pPr/>
              <a:t>‹N›</a:t>
            </a:fld>
            <a:endParaRPr lang="it-IT"/>
          </a:p>
        </p:txBody>
      </p:sp>
    </p:spTree>
    <p:extLst>
      <p:ext uri="{BB962C8B-B14F-4D97-AF65-F5344CB8AC3E}">
        <p14:creationId xmlns:p14="http://schemas.microsoft.com/office/powerpoint/2010/main" xmlns="" val="590317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5224431-2BE7-4E0C-BCEA-07849E517E11}" type="datetimeFigureOut">
              <a:rPr lang="it-IT" smtClean="0"/>
              <a:pPr/>
              <a:t>14/10/2013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2753855-76F5-4ADC-B4DF-6E2585AEA490}" type="slidenum">
              <a:rPr lang="it-IT" smtClean="0"/>
              <a:pPr/>
              <a:t>‹N›</a:t>
            </a:fld>
            <a:endParaRPr lang="it-IT"/>
          </a:p>
        </p:txBody>
      </p:sp>
    </p:spTree>
    <p:extLst>
      <p:ext uri="{BB962C8B-B14F-4D97-AF65-F5344CB8AC3E}">
        <p14:creationId xmlns:p14="http://schemas.microsoft.com/office/powerpoint/2010/main" xmlns="" val="1331440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35224431-2BE7-4E0C-BCEA-07849E517E11}" type="datetimeFigureOut">
              <a:rPr lang="it-IT" smtClean="0"/>
              <a:pPr/>
              <a:t>14/10/2013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2753855-76F5-4ADC-B4DF-6E2585AEA490}" type="slidenum">
              <a:rPr lang="it-IT" smtClean="0"/>
              <a:pPr/>
              <a:t>‹N›</a:t>
            </a:fld>
            <a:endParaRPr lang="it-IT"/>
          </a:p>
        </p:txBody>
      </p:sp>
    </p:spTree>
    <p:extLst>
      <p:ext uri="{BB962C8B-B14F-4D97-AF65-F5344CB8AC3E}">
        <p14:creationId xmlns:p14="http://schemas.microsoft.com/office/powerpoint/2010/main" xmlns="" val="1404457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5224431-2BE7-4E0C-BCEA-07849E517E11}" type="datetimeFigureOut">
              <a:rPr lang="it-IT" smtClean="0"/>
              <a:pPr/>
              <a:t>14/10/2013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2753855-76F5-4ADC-B4DF-6E2585AEA490}" type="slidenum">
              <a:rPr lang="it-IT" smtClean="0"/>
              <a:pPr/>
              <a:t>‹N›</a:t>
            </a:fld>
            <a:endParaRPr lang="it-IT"/>
          </a:p>
        </p:txBody>
      </p:sp>
    </p:spTree>
    <p:extLst>
      <p:ext uri="{BB962C8B-B14F-4D97-AF65-F5344CB8AC3E}">
        <p14:creationId xmlns:p14="http://schemas.microsoft.com/office/powerpoint/2010/main" xmlns="" val="3976878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5224431-2BE7-4E0C-BCEA-07849E517E11}" type="datetimeFigureOut">
              <a:rPr lang="it-IT" smtClean="0"/>
              <a:pPr/>
              <a:t>14/10/2013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02753855-76F5-4ADC-B4DF-6E2585AEA490}" type="slidenum">
              <a:rPr lang="it-IT" smtClean="0"/>
              <a:pPr/>
              <a:t>‹N›</a:t>
            </a:fld>
            <a:endParaRPr lang="it-IT"/>
          </a:p>
        </p:txBody>
      </p:sp>
    </p:spTree>
    <p:extLst>
      <p:ext uri="{BB962C8B-B14F-4D97-AF65-F5344CB8AC3E}">
        <p14:creationId xmlns:p14="http://schemas.microsoft.com/office/powerpoint/2010/main" xmlns="" val="3373060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35224431-2BE7-4E0C-BCEA-07849E517E11}" type="datetimeFigureOut">
              <a:rPr lang="it-IT" smtClean="0"/>
              <a:pPr/>
              <a:t>14/10/2013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02753855-76F5-4ADC-B4DF-6E2585AEA490}" type="slidenum">
              <a:rPr lang="it-IT" smtClean="0"/>
              <a:pPr/>
              <a:t>‹N›</a:t>
            </a:fld>
            <a:endParaRPr lang="it-IT"/>
          </a:p>
        </p:txBody>
      </p:sp>
    </p:spTree>
    <p:extLst>
      <p:ext uri="{BB962C8B-B14F-4D97-AF65-F5344CB8AC3E}">
        <p14:creationId xmlns:p14="http://schemas.microsoft.com/office/powerpoint/2010/main" xmlns="" val="1132179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5224431-2BE7-4E0C-BCEA-07849E517E11}" type="datetimeFigureOut">
              <a:rPr lang="it-IT" smtClean="0"/>
              <a:pPr/>
              <a:t>14/10/2013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02753855-76F5-4ADC-B4DF-6E2585AEA490}" type="slidenum">
              <a:rPr lang="it-IT" smtClean="0"/>
              <a:pPr/>
              <a:t>‹N›</a:t>
            </a:fld>
            <a:endParaRPr lang="it-IT"/>
          </a:p>
        </p:txBody>
      </p:sp>
    </p:spTree>
    <p:extLst>
      <p:ext uri="{BB962C8B-B14F-4D97-AF65-F5344CB8AC3E}">
        <p14:creationId xmlns:p14="http://schemas.microsoft.com/office/powerpoint/2010/main" xmlns="" val="1443982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5224431-2BE7-4E0C-BCEA-07849E517E11}" type="datetimeFigureOut">
              <a:rPr lang="it-IT" smtClean="0"/>
              <a:pPr/>
              <a:t>14/10/2013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2753855-76F5-4ADC-B4DF-6E2585AEA490}" type="slidenum">
              <a:rPr lang="it-IT" smtClean="0"/>
              <a:pPr/>
              <a:t>‹N›</a:t>
            </a:fld>
            <a:endParaRPr lang="it-IT"/>
          </a:p>
        </p:txBody>
      </p:sp>
    </p:spTree>
    <p:extLst>
      <p:ext uri="{BB962C8B-B14F-4D97-AF65-F5344CB8AC3E}">
        <p14:creationId xmlns:p14="http://schemas.microsoft.com/office/powerpoint/2010/main" xmlns="" val="2759882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5224431-2BE7-4E0C-BCEA-07849E517E11}" type="datetimeFigureOut">
              <a:rPr lang="it-IT" smtClean="0"/>
              <a:pPr/>
              <a:t>14/10/2013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2753855-76F5-4ADC-B4DF-6E2585AEA490}" type="slidenum">
              <a:rPr lang="it-IT" smtClean="0"/>
              <a:pPr/>
              <a:t>‹N›</a:t>
            </a:fld>
            <a:endParaRPr lang="it-IT"/>
          </a:p>
        </p:txBody>
      </p:sp>
    </p:spTree>
    <p:extLst>
      <p:ext uri="{BB962C8B-B14F-4D97-AF65-F5344CB8AC3E}">
        <p14:creationId xmlns:p14="http://schemas.microsoft.com/office/powerpoint/2010/main" xmlns="" val="1303267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5224431-2BE7-4E0C-BCEA-07849E517E11}" type="datetimeFigureOut">
              <a:rPr lang="it-IT" smtClean="0"/>
              <a:pPr/>
              <a:t>14/10/2013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2753855-76F5-4ADC-B4DF-6E2585AEA490}" type="slidenum">
              <a:rPr lang="it-IT" smtClean="0"/>
              <a:pPr/>
              <a:t>‹N›</a:t>
            </a:fld>
            <a:endParaRPr lang="it-IT"/>
          </a:p>
        </p:txBody>
      </p:sp>
    </p:spTree>
    <p:extLst>
      <p:ext uri="{BB962C8B-B14F-4D97-AF65-F5344CB8AC3E}">
        <p14:creationId xmlns:p14="http://schemas.microsoft.com/office/powerpoint/2010/main" xmlns="" val="785341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5224431-2BE7-4E0C-BCEA-07849E517E11}" type="datetimeFigureOut">
              <a:rPr lang="it-IT" smtClean="0"/>
              <a:pPr/>
              <a:t>14/10/2013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2753855-76F5-4ADC-B4DF-6E2585AEA490}" type="slidenum">
              <a:rPr lang="it-IT" smtClean="0"/>
              <a:pPr/>
              <a:t>‹N›</a:t>
            </a:fld>
            <a:endParaRPr lang="it-IT"/>
          </a:p>
        </p:txBody>
      </p:sp>
    </p:spTree>
    <p:extLst>
      <p:ext uri="{BB962C8B-B14F-4D97-AF65-F5344CB8AC3E}">
        <p14:creationId xmlns:p14="http://schemas.microsoft.com/office/powerpoint/2010/main" xmlns="" val="271857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224431-2BE7-4E0C-BCEA-07849E517E11}" type="datetimeFigureOut">
              <a:rPr lang="it-IT" smtClean="0"/>
              <a:pPr/>
              <a:t>14/10/2013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753855-76F5-4ADC-B4DF-6E2585AEA490}" type="slidenum">
              <a:rPr lang="it-IT" smtClean="0"/>
              <a:pPr/>
              <a:t>‹N›</a:t>
            </a:fld>
            <a:endParaRPr lang="it-IT"/>
          </a:p>
        </p:txBody>
      </p:sp>
    </p:spTree>
    <p:extLst>
      <p:ext uri="{BB962C8B-B14F-4D97-AF65-F5344CB8AC3E}">
        <p14:creationId xmlns:p14="http://schemas.microsoft.com/office/powerpoint/2010/main" xmlns="" val="15349801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p:cNvSpPr>
            <a:spLocks noGrp="1"/>
          </p:cNvSpPr>
          <p:nvPr>
            <p:ph type="ctrTitle"/>
          </p:nvPr>
        </p:nvSpPr>
        <p:spPr>
          <a:xfrm>
            <a:off x="683568" y="980728"/>
            <a:ext cx="7772400" cy="1470025"/>
          </a:xfrm>
        </p:spPr>
        <p:txBody>
          <a:bodyPr/>
          <a:lstStyle/>
          <a:p>
            <a:r>
              <a:rPr lang="it-IT" sz="6000" dirty="0" smtClean="0"/>
              <a:t>Logica</a:t>
            </a:r>
            <a:endParaRPr lang="it-IT" sz="6000" dirty="0"/>
          </a:p>
        </p:txBody>
      </p:sp>
      <p:sp>
        <p:nvSpPr>
          <p:cNvPr id="5" name="Sottotitolo 2"/>
          <p:cNvSpPr>
            <a:spLocks noGrp="1"/>
          </p:cNvSpPr>
          <p:nvPr>
            <p:ph type="subTitle" idx="1"/>
          </p:nvPr>
        </p:nvSpPr>
        <p:spPr>
          <a:xfrm>
            <a:off x="1331640" y="2924944"/>
            <a:ext cx="6400800" cy="3168352"/>
          </a:xfrm>
        </p:spPr>
        <p:txBody>
          <a:bodyPr>
            <a:normAutofit/>
          </a:bodyPr>
          <a:lstStyle/>
          <a:p>
            <a:r>
              <a:rPr lang="it-IT" b="1" dirty="0" smtClean="0">
                <a:solidFill>
                  <a:schemeClr val="tx1"/>
                </a:solidFill>
              </a:rPr>
              <a:t>Lezione 4</a:t>
            </a:r>
          </a:p>
          <a:p>
            <a:r>
              <a:rPr lang="it-IT" i="1" dirty="0" smtClean="0">
                <a:solidFill>
                  <a:schemeClr val="tx1"/>
                </a:solidFill>
              </a:rPr>
              <a:t>14 ottobre 2013</a:t>
            </a:r>
          </a:p>
          <a:p>
            <a:endParaRPr lang="it-IT" i="1" dirty="0">
              <a:solidFill>
                <a:schemeClr val="tx1"/>
              </a:solidFill>
            </a:endParaRPr>
          </a:p>
          <a:p>
            <a:r>
              <a:rPr lang="it-IT" dirty="0" smtClean="0">
                <a:solidFill>
                  <a:srgbClr val="C00000"/>
                </a:solidFill>
              </a:rPr>
              <a:t>Riferimenti: </a:t>
            </a:r>
          </a:p>
          <a:p>
            <a:r>
              <a:rPr lang="it-IT" dirty="0" smtClean="0">
                <a:solidFill>
                  <a:srgbClr val="C00000"/>
                </a:solidFill>
              </a:rPr>
              <a:t>Varzi, </a:t>
            </a:r>
            <a:r>
              <a:rPr lang="it-IT" dirty="0" err="1" smtClean="0">
                <a:solidFill>
                  <a:srgbClr val="C00000"/>
                </a:solidFill>
              </a:rPr>
              <a:t>Nolt</a:t>
            </a:r>
            <a:r>
              <a:rPr lang="it-IT" dirty="0" smtClean="0">
                <a:solidFill>
                  <a:srgbClr val="C00000"/>
                </a:solidFill>
              </a:rPr>
              <a:t>, </a:t>
            </a:r>
            <a:r>
              <a:rPr lang="it-IT" dirty="0" err="1" smtClean="0">
                <a:solidFill>
                  <a:srgbClr val="C00000"/>
                </a:solidFill>
              </a:rPr>
              <a:t>Rohatyn</a:t>
            </a:r>
            <a:r>
              <a:rPr lang="it-IT" dirty="0" smtClean="0">
                <a:solidFill>
                  <a:srgbClr val="C00000"/>
                </a:solidFill>
              </a:rPr>
              <a:t> (2007), cap. </a:t>
            </a:r>
            <a:r>
              <a:rPr lang="it-IT" dirty="0">
                <a:solidFill>
                  <a:srgbClr val="C00000"/>
                </a:solidFill>
              </a:rPr>
              <a:t>2</a:t>
            </a:r>
          </a:p>
        </p:txBody>
      </p:sp>
    </p:spTree>
    <p:extLst>
      <p:ext uri="{BB962C8B-B14F-4D97-AF65-F5344CB8AC3E}">
        <p14:creationId xmlns:p14="http://schemas.microsoft.com/office/powerpoint/2010/main" xmlns="" val="3989015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Valutare le argomentazioni - criteri</a:t>
            </a:r>
            <a:endParaRPr lang="it-IT" b="1" dirty="0"/>
          </a:p>
        </p:txBody>
      </p:sp>
      <p:sp>
        <p:nvSpPr>
          <p:cNvPr id="3" name="Segnaposto contenuto 2"/>
          <p:cNvSpPr>
            <a:spLocks noGrp="1"/>
          </p:cNvSpPr>
          <p:nvPr>
            <p:ph idx="1"/>
          </p:nvPr>
        </p:nvSpPr>
        <p:spPr/>
        <p:txBody>
          <a:bodyPr>
            <a:normAutofit fontScale="85000" lnSpcReduction="10000"/>
          </a:bodyPr>
          <a:lstStyle/>
          <a:p>
            <a:pPr>
              <a:buFontTx/>
              <a:buChar char="-"/>
            </a:pPr>
            <a:r>
              <a:rPr lang="it-IT" i="1" dirty="0" smtClean="0"/>
              <a:t>Validità</a:t>
            </a:r>
          </a:p>
          <a:p>
            <a:pPr>
              <a:buFontTx/>
              <a:buChar char="-"/>
            </a:pPr>
            <a:r>
              <a:rPr lang="it-IT" i="1" dirty="0" smtClean="0"/>
              <a:t>Fondatezza</a:t>
            </a:r>
            <a:r>
              <a:rPr lang="it-IT" dirty="0" smtClean="0"/>
              <a:t> (per le argomentazioni deduttivamente valide)</a:t>
            </a:r>
          </a:p>
          <a:p>
            <a:pPr>
              <a:buFontTx/>
              <a:buChar char="-"/>
            </a:pPr>
            <a:r>
              <a:rPr lang="it-IT" i="1" dirty="0"/>
              <a:t>P</a:t>
            </a:r>
            <a:r>
              <a:rPr lang="it-IT" i="1" dirty="0" smtClean="0"/>
              <a:t>robabilità</a:t>
            </a:r>
            <a:r>
              <a:rPr lang="it-IT" dirty="0" smtClean="0"/>
              <a:t> che la conclusione sia vera data la verità delle premesse</a:t>
            </a:r>
          </a:p>
          <a:p>
            <a:pPr>
              <a:buFontTx/>
              <a:buChar char="-"/>
            </a:pPr>
            <a:r>
              <a:rPr lang="it-IT" i="1" dirty="0" smtClean="0"/>
              <a:t>Pertinenza</a:t>
            </a:r>
            <a:r>
              <a:rPr lang="it-IT" dirty="0" smtClean="0"/>
              <a:t> delle premesse per la conclusione</a:t>
            </a:r>
          </a:p>
          <a:p>
            <a:pPr>
              <a:buFontTx/>
              <a:buChar char="-"/>
            </a:pPr>
            <a:r>
              <a:rPr lang="it-IT" i="1" dirty="0" smtClean="0"/>
              <a:t>Vulnerabilità</a:t>
            </a:r>
            <a:r>
              <a:rPr lang="it-IT" dirty="0" smtClean="0"/>
              <a:t> della conclusione</a:t>
            </a:r>
          </a:p>
          <a:p>
            <a:pPr marL="0" indent="0" algn="ctr">
              <a:buNone/>
            </a:pPr>
            <a:r>
              <a:rPr lang="it-IT" dirty="0" smtClean="0"/>
              <a:t>Possono esserci dunque:</a:t>
            </a:r>
          </a:p>
          <a:p>
            <a:pPr marL="0" indent="0" algn="ctr">
              <a:buNone/>
            </a:pPr>
            <a:r>
              <a:rPr lang="it-IT" dirty="0" smtClean="0"/>
              <a:t>argomentazioni valide e non fondate; invalide; fondate e pertinenti; valide, fondate, ma non pertinenti; etc.</a:t>
            </a:r>
          </a:p>
        </p:txBody>
      </p:sp>
    </p:spTree>
    <p:extLst>
      <p:ext uri="{BB962C8B-B14F-4D97-AF65-F5344CB8AC3E}">
        <p14:creationId xmlns:p14="http://schemas.microsoft.com/office/powerpoint/2010/main" xmlns="" val="2194955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Valutare le argomentazioni - Validità</a:t>
            </a:r>
            <a:endParaRPr lang="it-IT" b="1" dirty="0"/>
          </a:p>
        </p:txBody>
      </p:sp>
      <p:sp>
        <p:nvSpPr>
          <p:cNvPr id="3" name="Segnaposto contenuto 2"/>
          <p:cNvSpPr>
            <a:spLocks noGrp="1"/>
          </p:cNvSpPr>
          <p:nvPr>
            <p:ph idx="1"/>
          </p:nvPr>
        </p:nvSpPr>
        <p:spPr/>
        <p:txBody>
          <a:bodyPr>
            <a:normAutofit fontScale="92500" lnSpcReduction="10000"/>
          </a:bodyPr>
          <a:lstStyle/>
          <a:p>
            <a:pPr marL="0" indent="0">
              <a:buNone/>
            </a:pPr>
            <a:r>
              <a:rPr lang="it-IT" dirty="0" smtClean="0"/>
              <a:t>Un’argomentazione è </a:t>
            </a:r>
            <a:r>
              <a:rPr lang="it-IT" i="1" dirty="0" smtClean="0"/>
              <a:t>(deduttivamente) valida</a:t>
            </a:r>
            <a:r>
              <a:rPr lang="it-IT" dirty="0" smtClean="0"/>
              <a:t> quando:</a:t>
            </a:r>
          </a:p>
          <a:p>
            <a:pPr marL="0" indent="0">
              <a:buNone/>
            </a:pPr>
            <a:r>
              <a:rPr lang="it-IT" i="1" dirty="0" smtClean="0"/>
              <a:t>Non</a:t>
            </a:r>
            <a:r>
              <a:rPr lang="it-IT" dirty="0" smtClean="0"/>
              <a:t> è possibile che</a:t>
            </a:r>
          </a:p>
          <a:p>
            <a:pPr marL="0" indent="0">
              <a:buNone/>
            </a:pPr>
            <a:r>
              <a:rPr lang="it-IT" dirty="0" smtClean="0"/>
              <a:t>Le </a:t>
            </a:r>
            <a:r>
              <a:rPr lang="it-IT" i="1" dirty="0" smtClean="0"/>
              <a:t>premesse</a:t>
            </a:r>
            <a:r>
              <a:rPr lang="it-IT" dirty="0" smtClean="0"/>
              <a:t> siano </a:t>
            </a:r>
            <a:r>
              <a:rPr lang="it-IT" i="1" dirty="0" smtClean="0"/>
              <a:t>vere</a:t>
            </a:r>
            <a:r>
              <a:rPr lang="it-IT" dirty="0" smtClean="0"/>
              <a:t> e la </a:t>
            </a:r>
            <a:r>
              <a:rPr lang="it-IT" i="1" dirty="0" smtClean="0"/>
              <a:t>conclusione</a:t>
            </a:r>
            <a:r>
              <a:rPr lang="it-IT" dirty="0" smtClean="0"/>
              <a:t> sia </a:t>
            </a:r>
            <a:r>
              <a:rPr lang="it-IT" i="1" dirty="0" smtClean="0"/>
              <a:t>falsa</a:t>
            </a:r>
            <a:endParaRPr lang="it-IT" dirty="0" smtClean="0"/>
          </a:p>
          <a:p>
            <a:pPr marL="0" indent="0">
              <a:buNone/>
            </a:pPr>
            <a:endParaRPr lang="it-IT" dirty="0"/>
          </a:p>
          <a:p>
            <a:pPr marL="0" indent="0">
              <a:buNone/>
            </a:pPr>
            <a:r>
              <a:rPr lang="it-IT" dirty="0"/>
              <a:t>O</a:t>
            </a:r>
            <a:r>
              <a:rPr lang="it-IT" dirty="0" smtClean="0"/>
              <a:t> è </a:t>
            </a:r>
            <a:r>
              <a:rPr lang="it-IT" i="1" dirty="0" smtClean="0"/>
              <a:t>(induttivamente) valida </a:t>
            </a:r>
            <a:r>
              <a:rPr lang="it-IT" dirty="0" smtClean="0"/>
              <a:t>quando:</a:t>
            </a:r>
          </a:p>
          <a:p>
            <a:pPr marL="0" indent="0">
              <a:buNone/>
            </a:pPr>
            <a:r>
              <a:rPr lang="it-IT" dirty="0" smtClean="0"/>
              <a:t>Se sono </a:t>
            </a:r>
            <a:r>
              <a:rPr lang="it-IT" i="1" dirty="0" smtClean="0"/>
              <a:t>vere</a:t>
            </a:r>
            <a:r>
              <a:rPr lang="it-IT" dirty="0" smtClean="0"/>
              <a:t> le </a:t>
            </a:r>
            <a:r>
              <a:rPr lang="it-IT" i="1" dirty="0" smtClean="0"/>
              <a:t>premesse</a:t>
            </a:r>
            <a:r>
              <a:rPr lang="it-IT" dirty="0" smtClean="0"/>
              <a:t>, allora è </a:t>
            </a:r>
            <a:r>
              <a:rPr lang="it-IT" i="1" dirty="0" smtClean="0"/>
              <a:t>ragionevole</a:t>
            </a:r>
            <a:r>
              <a:rPr lang="it-IT" dirty="0" smtClean="0"/>
              <a:t> (plausibile) che sia </a:t>
            </a:r>
            <a:r>
              <a:rPr lang="it-IT" i="1" dirty="0" smtClean="0"/>
              <a:t>vera</a:t>
            </a:r>
            <a:r>
              <a:rPr lang="it-IT" dirty="0" smtClean="0"/>
              <a:t> la </a:t>
            </a:r>
            <a:r>
              <a:rPr lang="it-IT" i="1" dirty="0" smtClean="0"/>
              <a:t>conclusione</a:t>
            </a:r>
            <a:r>
              <a:rPr lang="it-IT" dirty="0" smtClean="0"/>
              <a:t>, ma </a:t>
            </a:r>
            <a:r>
              <a:rPr lang="it-IT" i="1" dirty="0" smtClean="0"/>
              <a:t>non</a:t>
            </a:r>
            <a:r>
              <a:rPr lang="it-IT" dirty="0" smtClean="0"/>
              <a:t> è </a:t>
            </a:r>
            <a:r>
              <a:rPr lang="it-IT" i="1" dirty="0" smtClean="0"/>
              <a:t>necessario</a:t>
            </a:r>
            <a:r>
              <a:rPr lang="it-IT" dirty="0" smtClean="0"/>
              <a:t> che lo sia </a:t>
            </a:r>
          </a:p>
        </p:txBody>
      </p:sp>
    </p:spTree>
    <p:extLst>
      <p:ext uri="{BB962C8B-B14F-4D97-AF65-F5344CB8AC3E}">
        <p14:creationId xmlns:p14="http://schemas.microsoft.com/office/powerpoint/2010/main" xmlns="" val="3781472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70C0"/>
                </a:solidFill>
              </a:rPr>
              <a:t>Ad esempio: (viii)</a:t>
            </a:r>
            <a:endParaRPr lang="it-IT" b="1" dirty="0">
              <a:solidFill>
                <a:srgbClr val="0070C0"/>
              </a:solidFill>
            </a:endParaRPr>
          </a:p>
        </p:txBody>
      </p:sp>
      <p:sp>
        <p:nvSpPr>
          <p:cNvPr id="3" name="Segnaposto contenuto 2"/>
          <p:cNvSpPr>
            <a:spLocks noGrp="1"/>
          </p:cNvSpPr>
          <p:nvPr>
            <p:ph idx="1"/>
          </p:nvPr>
        </p:nvSpPr>
        <p:spPr/>
        <p:txBody>
          <a:bodyPr/>
          <a:lstStyle/>
          <a:p>
            <a:pPr marL="514350" indent="-514350">
              <a:buAutoNum type="arabicParenBoth"/>
            </a:pPr>
            <a:r>
              <a:rPr lang="it-IT" dirty="0" smtClean="0"/>
              <a:t>[ogni parlamentare italiano è un deputato o un senatore] </a:t>
            </a:r>
            <a:r>
              <a:rPr lang="it-IT" dirty="0" smtClean="0">
                <a:sym typeface="Wingdings" panose="05000000000000000000" pitchFamily="2" charset="2"/>
              </a:rPr>
              <a:t> Premessa</a:t>
            </a:r>
            <a:endParaRPr lang="it-IT" dirty="0" smtClean="0"/>
          </a:p>
          <a:p>
            <a:pPr marL="514350" indent="-514350">
              <a:buAutoNum type="arabicParenBoth"/>
            </a:pPr>
            <a:r>
              <a:rPr lang="it-IT" dirty="0" smtClean="0"/>
              <a:t>[Silvio Berlusconi è un parlamentare italiano] </a:t>
            </a:r>
            <a:r>
              <a:rPr lang="it-IT" dirty="0" smtClean="0">
                <a:sym typeface="Wingdings" panose="05000000000000000000" pitchFamily="2" charset="2"/>
              </a:rPr>
              <a:t> Premessa</a:t>
            </a:r>
            <a:endParaRPr lang="it-IT" dirty="0" smtClean="0"/>
          </a:p>
          <a:p>
            <a:pPr marL="514350" indent="-514350">
              <a:buAutoNum type="arabicParenBoth"/>
            </a:pPr>
            <a:r>
              <a:rPr lang="it-IT" u="sng" dirty="0" smtClean="0"/>
              <a:t>Dunque</a:t>
            </a:r>
            <a:r>
              <a:rPr lang="it-IT" dirty="0" smtClean="0"/>
              <a:t> [Silvio Berlusconi è un deputato o un senatore] </a:t>
            </a:r>
            <a:r>
              <a:rPr lang="it-IT" dirty="0" smtClean="0">
                <a:sym typeface="Wingdings" panose="05000000000000000000" pitchFamily="2" charset="2"/>
              </a:rPr>
              <a:t> Conclusione</a:t>
            </a:r>
            <a:endParaRPr lang="it-IT" dirty="0" smtClean="0"/>
          </a:p>
          <a:p>
            <a:pPr marL="0" indent="0">
              <a:buNone/>
            </a:pPr>
            <a:r>
              <a:rPr lang="it-IT" i="1" dirty="0" smtClean="0"/>
              <a:t>Deduttivamente valida</a:t>
            </a:r>
          </a:p>
          <a:p>
            <a:pPr marL="0" indent="0">
              <a:buNone/>
            </a:pPr>
            <a:endParaRPr lang="it-IT" dirty="0"/>
          </a:p>
          <a:p>
            <a:pPr marL="0" indent="0">
              <a:buNone/>
            </a:pPr>
            <a:endParaRPr lang="it-IT" dirty="0" smtClean="0"/>
          </a:p>
        </p:txBody>
      </p:sp>
    </p:spTree>
    <p:extLst>
      <p:ext uri="{BB962C8B-B14F-4D97-AF65-F5344CB8AC3E}">
        <p14:creationId xmlns:p14="http://schemas.microsoft.com/office/powerpoint/2010/main" xmlns="" val="22439117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70C0"/>
                </a:solidFill>
              </a:rPr>
              <a:t>Ad esempio: (ix)</a:t>
            </a:r>
            <a:endParaRPr lang="it-IT" b="1" dirty="0">
              <a:solidFill>
                <a:srgbClr val="0070C0"/>
              </a:solidFill>
            </a:endParaRPr>
          </a:p>
        </p:txBody>
      </p:sp>
      <p:sp>
        <p:nvSpPr>
          <p:cNvPr id="3" name="Segnaposto contenuto 2"/>
          <p:cNvSpPr>
            <a:spLocks noGrp="1"/>
          </p:cNvSpPr>
          <p:nvPr>
            <p:ph idx="1"/>
          </p:nvPr>
        </p:nvSpPr>
        <p:spPr/>
        <p:txBody>
          <a:bodyPr/>
          <a:lstStyle/>
          <a:p>
            <a:pPr marL="0" indent="0">
              <a:buNone/>
            </a:pPr>
            <a:r>
              <a:rPr lang="it-IT" dirty="0" smtClean="0"/>
              <a:t>(1) [Una grande maggioranza di italiani ha votato alle ultime elezioni] </a:t>
            </a:r>
            <a:r>
              <a:rPr lang="it-IT" dirty="0" smtClean="0">
                <a:sym typeface="Wingdings" panose="05000000000000000000" pitchFamily="2" charset="2"/>
              </a:rPr>
              <a:t> Premessa</a:t>
            </a:r>
            <a:endParaRPr lang="it-IT" dirty="0" smtClean="0"/>
          </a:p>
          <a:p>
            <a:pPr marL="0" indent="0">
              <a:buNone/>
            </a:pPr>
            <a:r>
              <a:rPr lang="it-IT" dirty="0" smtClean="0"/>
              <a:t>(2) [Ernesto è un italiano] </a:t>
            </a:r>
            <a:r>
              <a:rPr lang="it-IT" dirty="0" smtClean="0">
                <a:sym typeface="Wingdings" panose="05000000000000000000" pitchFamily="2" charset="2"/>
              </a:rPr>
              <a:t> Premessa</a:t>
            </a:r>
            <a:endParaRPr lang="it-IT" dirty="0" smtClean="0"/>
          </a:p>
          <a:p>
            <a:pPr marL="0" indent="0">
              <a:buNone/>
            </a:pPr>
            <a:r>
              <a:rPr lang="it-IT" dirty="0" smtClean="0"/>
              <a:t>(3) </a:t>
            </a:r>
            <a:r>
              <a:rPr lang="it-IT" u="sng" dirty="0" smtClean="0"/>
              <a:t>Dunque</a:t>
            </a:r>
            <a:r>
              <a:rPr lang="it-IT" dirty="0" smtClean="0"/>
              <a:t> [Ernesto ha votato alle ultime elezioni] </a:t>
            </a:r>
            <a:r>
              <a:rPr lang="it-IT" dirty="0" smtClean="0">
                <a:sym typeface="Wingdings" panose="05000000000000000000" pitchFamily="2" charset="2"/>
              </a:rPr>
              <a:t> Conclusione</a:t>
            </a:r>
            <a:endParaRPr lang="it-IT" dirty="0" smtClean="0"/>
          </a:p>
          <a:p>
            <a:pPr marL="0" indent="0">
              <a:buNone/>
            </a:pPr>
            <a:r>
              <a:rPr lang="it-IT" i="1" dirty="0" smtClean="0"/>
              <a:t>Induttivamente valida</a:t>
            </a:r>
          </a:p>
        </p:txBody>
      </p:sp>
    </p:spTree>
    <p:extLst>
      <p:ext uri="{BB962C8B-B14F-4D97-AF65-F5344CB8AC3E}">
        <p14:creationId xmlns:p14="http://schemas.microsoft.com/office/powerpoint/2010/main" xmlns="" val="34576685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Valutare le argomentazioni – Fondatezza</a:t>
            </a:r>
            <a:endParaRPr lang="it-IT" b="1" dirty="0"/>
          </a:p>
        </p:txBody>
      </p:sp>
      <p:sp>
        <p:nvSpPr>
          <p:cNvPr id="3" name="Segnaposto contenuto 2"/>
          <p:cNvSpPr>
            <a:spLocks noGrp="1"/>
          </p:cNvSpPr>
          <p:nvPr>
            <p:ph idx="1"/>
          </p:nvPr>
        </p:nvSpPr>
        <p:spPr/>
        <p:txBody>
          <a:bodyPr>
            <a:normAutofit fontScale="92500" lnSpcReduction="20000"/>
          </a:bodyPr>
          <a:lstStyle/>
          <a:p>
            <a:pPr marL="0" indent="0">
              <a:buNone/>
            </a:pPr>
            <a:r>
              <a:rPr lang="it-IT" dirty="0" smtClean="0"/>
              <a:t>Un’argomentazione </a:t>
            </a:r>
            <a:r>
              <a:rPr lang="it-IT" i="1" dirty="0" smtClean="0"/>
              <a:t>deduttivamente valida</a:t>
            </a:r>
            <a:r>
              <a:rPr lang="it-IT" dirty="0" smtClean="0"/>
              <a:t> è </a:t>
            </a:r>
            <a:r>
              <a:rPr lang="it-IT" i="1" dirty="0" smtClean="0"/>
              <a:t>fondata</a:t>
            </a:r>
            <a:r>
              <a:rPr lang="it-IT" dirty="0" smtClean="0"/>
              <a:t> quando</a:t>
            </a:r>
          </a:p>
          <a:p>
            <a:pPr marL="0" indent="0">
              <a:buNone/>
            </a:pPr>
            <a:r>
              <a:rPr lang="it-IT" i="1" dirty="0"/>
              <a:t>t</a:t>
            </a:r>
            <a:r>
              <a:rPr lang="it-IT" i="1" dirty="0" smtClean="0"/>
              <a:t>utte</a:t>
            </a:r>
            <a:r>
              <a:rPr lang="it-IT" dirty="0" smtClean="0"/>
              <a:t> le sue </a:t>
            </a:r>
            <a:r>
              <a:rPr lang="it-IT" i="1" dirty="0" smtClean="0"/>
              <a:t>premesse</a:t>
            </a:r>
            <a:r>
              <a:rPr lang="it-IT" dirty="0" smtClean="0"/>
              <a:t> sono </a:t>
            </a:r>
            <a:r>
              <a:rPr lang="it-IT" i="1" dirty="0" smtClean="0"/>
              <a:t>vere</a:t>
            </a:r>
          </a:p>
          <a:p>
            <a:pPr marL="0" indent="0">
              <a:buNone/>
            </a:pPr>
            <a:endParaRPr lang="it-IT" dirty="0"/>
          </a:p>
          <a:p>
            <a:pPr marL="0" indent="0">
              <a:buNone/>
            </a:pPr>
            <a:r>
              <a:rPr lang="it-IT" dirty="0" smtClean="0"/>
              <a:t>Dunque: </a:t>
            </a:r>
          </a:p>
          <a:p>
            <a:pPr marL="0" indent="0">
              <a:buNone/>
            </a:pPr>
            <a:r>
              <a:rPr lang="it-IT" dirty="0" smtClean="0"/>
              <a:t>se almeno una delle premesse di quell’argomentazione è falsa, tale premessa non potrà essere utilizzata a sostegno della conclusione</a:t>
            </a:r>
          </a:p>
          <a:p>
            <a:pPr marL="0" indent="0">
              <a:buNone/>
            </a:pPr>
            <a:r>
              <a:rPr lang="it-IT" dirty="0" smtClean="0"/>
              <a:t>N.B. </a:t>
            </a:r>
            <a:r>
              <a:rPr lang="it-IT" i="1" dirty="0" smtClean="0"/>
              <a:t>Un’argomentazione deduttiva non fondata non è invalida!</a:t>
            </a:r>
          </a:p>
        </p:txBody>
      </p:sp>
    </p:spTree>
    <p:extLst>
      <p:ext uri="{BB962C8B-B14F-4D97-AF65-F5344CB8AC3E}">
        <p14:creationId xmlns:p14="http://schemas.microsoft.com/office/powerpoint/2010/main" xmlns="" val="2589908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70C0"/>
                </a:solidFill>
              </a:rPr>
              <a:t>Ad esempio: (x)</a:t>
            </a:r>
            <a:endParaRPr lang="it-IT" b="1" dirty="0">
              <a:solidFill>
                <a:srgbClr val="0070C0"/>
              </a:solidFill>
            </a:endParaRPr>
          </a:p>
        </p:txBody>
      </p:sp>
      <p:sp>
        <p:nvSpPr>
          <p:cNvPr id="3" name="Segnaposto contenuto 2"/>
          <p:cNvSpPr>
            <a:spLocks noGrp="1"/>
          </p:cNvSpPr>
          <p:nvPr>
            <p:ph idx="1"/>
          </p:nvPr>
        </p:nvSpPr>
        <p:spPr/>
        <p:txBody>
          <a:bodyPr/>
          <a:lstStyle/>
          <a:p>
            <a:pPr marL="514350" indent="-514350">
              <a:buAutoNum type="arabicParenBoth"/>
            </a:pPr>
            <a:r>
              <a:rPr lang="it-IT" dirty="0" smtClean="0"/>
              <a:t>[Tutti i pesci sono animali] </a:t>
            </a:r>
            <a:r>
              <a:rPr lang="it-IT" dirty="0" smtClean="0">
                <a:sym typeface="Wingdings" panose="05000000000000000000" pitchFamily="2" charset="2"/>
              </a:rPr>
              <a:t> Premessa</a:t>
            </a:r>
            <a:endParaRPr lang="it-IT" dirty="0" smtClean="0"/>
          </a:p>
          <a:p>
            <a:pPr marL="514350" indent="-514350">
              <a:buAutoNum type="arabicParenBoth"/>
            </a:pPr>
            <a:r>
              <a:rPr lang="it-IT" dirty="0" smtClean="0"/>
              <a:t>[Tutte le trote sono pesci] </a:t>
            </a:r>
            <a:r>
              <a:rPr lang="it-IT" dirty="0" smtClean="0">
                <a:sym typeface="Wingdings" panose="05000000000000000000" pitchFamily="2" charset="2"/>
              </a:rPr>
              <a:t> Premessa</a:t>
            </a:r>
            <a:endParaRPr lang="it-IT" dirty="0" smtClean="0"/>
          </a:p>
          <a:p>
            <a:pPr marL="514350" indent="-514350">
              <a:buAutoNum type="arabicParenBoth"/>
            </a:pPr>
            <a:r>
              <a:rPr lang="it-IT" u="sng" dirty="0" smtClean="0"/>
              <a:t>Dunque</a:t>
            </a:r>
            <a:r>
              <a:rPr lang="it-IT" dirty="0" smtClean="0"/>
              <a:t> [tutte le trote sono animali] </a:t>
            </a:r>
            <a:r>
              <a:rPr lang="it-IT" dirty="0" smtClean="0">
                <a:sym typeface="Wingdings" panose="05000000000000000000" pitchFamily="2" charset="2"/>
              </a:rPr>
              <a:t> Conclusione</a:t>
            </a:r>
            <a:endParaRPr lang="it-IT" dirty="0" smtClean="0"/>
          </a:p>
          <a:p>
            <a:pPr marL="0" indent="0">
              <a:buNone/>
            </a:pPr>
            <a:endParaRPr lang="it-IT" dirty="0"/>
          </a:p>
          <a:p>
            <a:pPr marL="0" indent="0">
              <a:buNone/>
            </a:pPr>
            <a:r>
              <a:rPr lang="it-IT" i="1" dirty="0" smtClean="0"/>
              <a:t>Fondata</a:t>
            </a:r>
            <a:r>
              <a:rPr lang="it-IT" dirty="0" smtClean="0"/>
              <a:t> (e deduttivamente valida, ovviamente)</a:t>
            </a:r>
            <a:endParaRPr lang="it-IT" dirty="0"/>
          </a:p>
        </p:txBody>
      </p:sp>
    </p:spTree>
    <p:extLst>
      <p:ext uri="{BB962C8B-B14F-4D97-AF65-F5344CB8AC3E}">
        <p14:creationId xmlns:p14="http://schemas.microsoft.com/office/powerpoint/2010/main" xmlns="" val="38346445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70C0"/>
                </a:solidFill>
              </a:rPr>
              <a:t>Ad esempio: (xi)</a:t>
            </a:r>
            <a:endParaRPr lang="it-IT" b="1" dirty="0">
              <a:solidFill>
                <a:srgbClr val="0070C0"/>
              </a:solidFill>
            </a:endParaRPr>
          </a:p>
        </p:txBody>
      </p:sp>
      <p:sp>
        <p:nvSpPr>
          <p:cNvPr id="3" name="Segnaposto contenuto 2"/>
          <p:cNvSpPr>
            <a:spLocks noGrp="1"/>
          </p:cNvSpPr>
          <p:nvPr>
            <p:ph idx="1"/>
          </p:nvPr>
        </p:nvSpPr>
        <p:spPr/>
        <p:txBody>
          <a:bodyPr>
            <a:normAutofit lnSpcReduction="10000"/>
          </a:bodyPr>
          <a:lstStyle/>
          <a:p>
            <a:pPr marL="514350" indent="-514350">
              <a:buAutoNum type="arabicParenBoth"/>
            </a:pPr>
            <a:r>
              <a:rPr lang="it-IT" dirty="0" smtClean="0"/>
              <a:t>[Tutte le balene sono pesci] </a:t>
            </a:r>
            <a:r>
              <a:rPr lang="it-IT" dirty="0" smtClean="0">
                <a:sym typeface="Wingdings" panose="05000000000000000000" pitchFamily="2" charset="2"/>
              </a:rPr>
              <a:t> Premessa</a:t>
            </a:r>
            <a:endParaRPr lang="it-IT" dirty="0" smtClean="0"/>
          </a:p>
          <a:p>
            <a:pPr marL="514350" indent="-514350">
              <a:buAutoNum type="arabicParenBoth"/>
            </a:pPr>
            <a:r>
              <a:rPr lang="it-IT" dirty="0" smtClean="0"/>
              <a:t>[Moby Dick è una balena] </a:t>
            </a:r>
            <a:r>
              <a:rPr lang="it-IT" dirty="0" smtClean="0">
                <a:sym typeface="Wingdings" panose="05000000000000000000" pitchFamily="2" charset="2"/>
              </a:rPr>
              <a:t> Premessa</a:t>
            </a:r>
          </a:p>
          <a:p>
            <a:pPr marL="514350" indent="-514350">
              <a:buAutoNum type="arabicParenBoth"/>
            </a:pPr>
            <a:r>
              <a:rPr lang="it-IT" dirty="0" smtClean="0">
                <a:sym typeface="Wingdings" panose="05000000000000000000" pitchFamily="2" charset="2"/>
              </a:rPr>
              <a:t>[Il capitano </a:t>
            </a:r>
            <a:r>
              <a:rPr lang="it-IT" dirty="0" err="1" smtClean="0">
                <a:sym typeface="Wingdings" panose="05000000000000000000" pitchFamily="2" charset="2"/>
              </a:rPr>
              <a:t>Achab</a:t>
            </a:r>
            <a:r>
              <a:rPr lang="it-IT" dirty="0" smtClean="0">
                <a:sym typeface="Wingdings" panose="05000000000000000000" pitchFamily="2" charset="2"/>
              </a:rPr>
              <a:t> cerca di pescare Moby Dick]  Premessa</a:t>
            </a:r>
          </a:p>
          <a:p>
            <a:pPr marL="514350" indent="-514350">
              <a:buAutoNum type="arabicParenBoth"/>
            </a:pPr>
            <a:r>
              <a:rPr lang="it-IT" u="sng" dirty="0" smtClean="0">
                <a:sym typeface="Wingdings" panose="05000000000000000000" pitchFamily="2" charset="2"/>
              </a:rPr>
              <a:t>Dunque</a:t>
            </a:r>
            <a:r>
              <a:rPr lang="it-IT" dirty="0" smtClean="0">
                <a:sym typeface="Wingdings" panose="05000000000000000000" pitchFamily="2" charset="2"/>
              </a:rPr>
              <a:t> [il capitano </a:t>
            </a:r>
            <a:r>
              <a:rPr lang="it-IT" dirty="0" err="1" smtClean="0">
                <a:sym typeface="Wingdings" panose="05000000000000000000" pitchFamily="2" charset="2"/>
              </a:rPr>
              <a:t>Achab</a:t>
            </a:r>
            <a:r>
              <a:rPr lang="it-IT" dirty="0" smtClean="0">
                <a:sym typeface="Wingdings" panose="05000000000000000000" pitchFamily="2" charset="2"/>
              </a:rPr>
              <a:t> cerca di pescare un pesce]  Conclusione</a:t>
            </a:r>
          </a:p>
          <a:p>
            <a:pPr marL="0" indent="0">
              <a:buNone/>
            </a:pPr>
            <a:r>
              <a:rPr lang="it-IT" i="1" dirty="0" smtClean="0">
                <a:sym typeface="Wingdings" panose="05000000000000000000" pitchFamily="2" charset="2"/>
              </a:rPr>
              <a:t>Non fondata </a:t>
            </a:r>
            <a:r>
              <a:rPr lang="it-IT" dirty="0" smtClean="0">
                <a:sym typeface="Wingdings" panose="05000000000000000000" pitchFamily="2" charset="2"/>
              </a:rPr>
              <a:t>(e deduttivamente valida), perché è falso che (1) (le balene, infatti, non sono pesci, ma mammiferi). Inoltre, è falso anche che (4)</a:t>
            </a:r>
            <a:endParaRPr lang="it-IT" dirty="0" smtClean="0"/>
          </a:p>
          <a:p>
            <a:pPr marL="514350" indent="-514350">
              <a:buAutoNum type="arabicParenBoth"/>
            </a:pPr>
            <a:endParaRPr lang="it-IT" dirty="0"/>
          </a:p>
        </p:txBody>
      </p:sp>
    </p:spTree>
    <p:extLst>
      <p:ext uri="{BB962C8B-B14F-4D97-AF65-F5344CB8AC3E}">
        <p14:creationId xmlns:p14="http://schemas.microsoft.com/office/powerpoint/2010/main" xmlns="" val="28406114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70C0"/>
                </a:solidFill>
              </a:rPr>
              <a:t>Ad esempio: (xii)</a:t>
            </a:r>
            <a:endParaRPr lang="it-IT" b="1" dirty="0">
              <a:solidFill>
                <a:srgbClr val="0070C0"/>
              </a:solidFill>
            </a:endParaRPr>
          </a:p>
        </p:txBody>
      </p:sp>
      <p:sp>
        <p:nvSpPr>
          <p:cNvPr id="3" name="Segnaposto contenuto 2"/>
          <p:cNvSpPr>
            <a:spLocks noGrp="1"/>
          </p:cNvSpPr>
          <p:nvPr>
            <p:ph idx="1"/>
          </p:nvPr>
        </p:nvSpPr>
        <p:spPr/>
        <p:txBody>
          <a:bodyPr>
            <a:normAutofit fontScale="92500" lnSpcReduction="20000"/>
          </a:bodyPr>
          <a:lstStyle/>
          <a:p>
            <a:pPr marL="514350" indent="-514350">
              <a:buAutoNum type="arabicParenBoth"/>
            </a:pPr>
            <a:r>
              <a:rPr lang="it-IT" dirty="0" smtClean="0"/>
              <a:t>[Marco proviene da Perugia] </a:t>
            </a:r>
            <a:r>
              <a:rPr lang="it-IT" dirty="0" smtClean="0">
                <a:sym typeface="Wingdings" panose="05000000000000000000" pitchFamily="2" charset="2"/>
              </a:rPr>
              <a:t> Premessa</a:t>
            </a:r>
            <a:endParaRPr lang="it-IT" dirty="0" smtClean="0"/>
          </a:p>
          <a:p>
            <a:pPr marL="514350" indent="-514350">
              <a:buAutoNum type="arabicParenBoth"/>
            </a:pPr>
            <a:r>
              <a:rPr lang="it-IT" dirty="0" smtClean="0"/>
              <a:t>[Perugia è in Toscana] </a:t>
            </a:r>
            <a:r>
              <a:rPr lang="it-IT" dirty="0" smtClean="0">
                <a:sym typeface="Wingdings" panose="05000000000000000000" pitchFamily="2" charset="2"/>
              </a:rPr>
              <a:t> Premessa</a:t>
            </a:r>
          </a:p>
          <a:p>
            <a:pPr marL="514350" indent="-514350">
              <a:buAutoNum type="arabicParenBoth"/>
            </a:pPr>
            <a:r>
              <a:rPr lang="it-IT" dirty="0" smtClean="0">
                <a:sym typeface="Wingdings" panose="05000000000000000000" pitchFamily="2" charset="2"/>
              </a:rPr>
              <a:t>[La Toscana è nel Centro Italia]  Premessa</a:t>
            </a:r>
            <a:endParaRPr lang="it-IT" dirty="0" smtClean="0"/>
          </a:p>
          <a:p>
            <a:pPr marL="514350" indent="-514350">
              <a:buAutoNum type="arabicParenBoth"/>
            </a:pPr>
            <a:r>
              <a:rPr lang="it-IT" u="sng" dirty="0" smtClean="0"/>
              <a:t>Dunque</a:t>
            </a:r>
            <a:r>
              <a:rPr lang="it-IT" dirty="0" smtClean="0"/>
              <a:t> [Marco proviene dal </a:t>
            </a:r>
            <a:r>
              <a:rPr lang="it-IT" dirty="0"/>
              <a:t>C</a:t>
            </a:r>
            <a:r>
              <a:rPr lang="it-IT" dirty="0" smtClean="0"/>
              <a:t>entro Italia] </a:t>
            </a:r>
            <a:r>
              <a:rPr lang="it-IT" dirty="0" smtClean="0">
                <a:sym typeface="Wingdings" panose="05000000000000000000" pitchFamily="2" charset="2"/>
              </a:rPr>
              <a:t> Conclusione</a:t>
            </a:r>
            <a:endParaRPr lang="it-IT" dirty="0" smtClean="0"/>
          </a:p>
          <a:p>
            <a:pPr marL="0" indent="0">
              <a:buNone/>
            </a:pPr>
            <a:endParaRPr lang="it-IT" dirty="0"/>
          </a:p>
          <a:p>
            <a:pPr marL="0" indent="0">
              <a:buNone/>
            </a:pPr>
            <a:r>
              <a:rPr lang="it-IT" i="1" dirty="0" smtClean="0"/>
              <a:t>Non fondata </a:t>
            </a:r>
            <a:r>
              <a:rPr lang="it-IT" dirty="0" smtClean="0"/>
              <a:t>(è falso che (2), perché Perugia è in Umbria e non in Toscana). MA: </a:t>
            </a:r>
            <a:r>
              <a:rPr lang="it-IT" i="1" dirty="0" smtClean="0"/>
              <a:t>Deduttivamente valida</a:t>
            </a:r>
            <a:r>
              <a:rPr lang="it-IT" dirty="0" smtClean="0"/>
              <a:t> (non si dà il caso che la conclusione sia falsa e le premesse vere)</a:t>
            </a:r>
            <a:endParaRPr lang="it-IT" dirty="0"/>
          </a:p>
        </p:txBody>
      </p:sp>
    </p:spTree>
    <p:extLst>
      <p:ext uri="{BB962C8B-B14F-4D97-AF65-F5344CB8AC3E}">
        <p14:creationId xmlns:p14="http://schemas.microsoft.com/office/powerpoint/2010/main" xmlns="" val="38821381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Valutare le argomentazioni – Probabilità (i)</a:t>
            </a:r>
            <a:endParaRPr lang="it-IT" b="1" dirty="0"/>
          </a:p>
        </p:txBody>
      </p:sp>
      <p:sp>
        <p:nvSpPr>
          <p:cNvPr id="3" name="Segnaposto contenuto 2"/>
          <p:cNvSpPr>
            <a:spLocks noGrp="1"/>
          </p:cNvSpPr>
          <p:nvPr>
            <p:ph idx="1"/>
          </p:nvPr>
        </p:nvSpPr>
        <p:spPr/>
        <p:txBody>
          <a:bodyPr>
            <a:normAutofit fontScale="85000" lnSpcReduction="10000"/>
          </a:bodyPr>
          <a:lstStyle/>
          <a:p>
            <a:pPr marL="0" indent="0">
              <a:buNone/>
            </a:pPr>
            <a:r>
              <a:rPr lang="it-IT" dirty="0" smtClean="0"/>
              <a:t>Ogni argomentazione ha una </a:t>
            </a:r>
            <a:r>
              <a:rPr lang="it-IT" i="1" dirty="0" smtClean="0"/>
              <a:t>certa probabilità </a:t>
            </a:r>
            <a:r>
              <a:rPr lang="it-IT" dirty="0" smtClean="0"/>
              <a:t>che la sua conclusione sia </a:t>
            </a:r>
            <a:r>
              <a:rPr lang="it-IT" i="1" dirty="0" smtClean="0"/>
              <a:t>vera</a:t>
            </a:r>
            <a:r>
              <a:rPr lang="it-IT" dirty="0" smtClean="0"/>
              <a:t>, </a:t>
            </a:r>
            <a:r>
              <a:rPr lang="it-IT" i="1" dirty="0" smtClean="0"/>
              <a:t>data la verità </a:t>
            </a:r>
            <a:r>
              <a:rPr lang="it-IT" dirty="0" smtClean="0"/>
              <a:t>delle premesse</a:t>
            </a:r>
          </a:p>
          <a:p>
            <a:pPr marL="0" indent="0">
              <a:buNone/>
            </a:pPr>
            <a:endParaRPr lang="it-IT" sz="1400" dirty="0"/>
          </a:p>
          <a:p>
            <a:pPr marL="0" indent="0">
              <a:buNone/>
            </a:pPr>
            <a:r>
              <a:rPr lang="it-IT" dirty="0" smtClean="0"/>
              <a:t>Argomentazioni </a:t>
            </a:r>
            <a:r>
              <a:rPr lang="it-IT" i="1" dirty="0" smtClean="0"/>
              <a:t>deduttivamente valide e fondate</a:t>
            </a:r>
            <a:r>
              <a:rPr lang="it-IT" dirty="0" smtClean="0"/>
              <a:t>: hanno probabilità </a:t>
            </a:r>
            <a:r>
              <a:rPr lang="it-IT" i="1" dirty="0" smtClean="0"/>
              <a:t>1</a:t>
            </a:r>
          </a:p>
          <a:p>
            <a:pPr marL="0" indent="0">
              <a:buNone/>
            </a:pPr>
            <a:endParaRPr lang="it-IT" sz="1400" dirty="0"/>
          </a:p>
          <a:p>
            <a:pPr marL="0" indent="0">
              <a:buNone/>
            </a:pPr>
            <a:r>
              <a:rPr lang="it-IT" dirty="0" smtClean="0"/>
              <a:t>Argomentazioni </a:t>
            </a:r>
            <a:r>
              <a:rPr lang="it-IT" i="1" dirty="0" smtClean="0"/>
              <a:t>induttive</a:t>
            </a:r>
            <a:r>
              <a:rPr lang="it-IT" dirty="0" smtClean="0"/>
              <a:t>: hanno probabilità </a:t>
            </a:r>
            <a:r>
              <a:rPr lang="it-IT" i="1" dirty="0" smtClean="0"/>
              <a:t>variabile</a:t>
            </a:r>
            <a:r>
              <a:rPr lang="it-IT" dirty="0" smtClean="0"/>
              <a:t> (maggiore di 0,5: </a:t>
            </a:r>
            <a:r>
              <a:rPr lang="it-IT" i="1" dirty="0" smtClean="0"/>
              <a:t>forte</a:t>
            </a:r>
            <a:r>
              <a:rPr lang="it-IT" dirty="0" smtClean="0"/>
              <a:t>; minore di 0,5: </a:t>
            </a:r>
            <a:r>
              <a:rPr lang="it-IT" i="1" dirty="0" smtClean="0"/>
              <a:t>debole</a:t>
            </a:r>
            <a:r>
              <a:rPr lang="it-IT" dirty="0" smtClean="0"/>
              <a:t>)</a:t>
            </a:r>
          </a:p>
          <a:p>
            <a:pPr marL="0" indent="0">
              <a:buNone/>
            </a:pPr>
            <a:endParaRPr lang="it-IT" sz="1400" dirty="0" smtClean="0"/>
          </a:p>
          <a:p>
            <a:pPr marL="0" indent="0">
              <a:buNone/>
            </a:pPr>
            <a:r>
              <a:rPr lang="it-IT" dirty="0" smtClean="0">
                <a:solidFill>
                  <a:srgbClr val="FF0000"/>
                </a:solidFill>
              </a:rPr>
              <a:t>N.B. Da p. 29, il libro usa «argomentazione deduttiva» come sinonimo di «argomentazione deduttiva valida»</a:t>
            </a:r>
            <a:endParaRPr lang="it-IT" dirty="0">
              <a:solidFill>
                <a:srgbClr val="FF0000"/>
              </a:solidFill>
            </a:endParaRPr>
          </a:p>
        </p:txBody>
      </p:sp>
    </p:spTree>
    <p:extLst>
      <p:ext uri="{BB962C8B-B14F-4D97-AF65-F5344CB8AC3E}">
        <p14:creationId xmlns:p14="http://schemas.microsoft.com/office/powerpoint/2010/main" xmlns="" val="4973880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70C0"/>
                </a:solidFill>
              </a:rPr>
              <a:t>Ad esempio: (xiii)</a:t>
            </a:r>
            <a:endParaRPr lang="it-IT" b="1" dirty="0">
              <a:solidFill>
                <a:srgbClr val="0070C0"/>
              </a:solidFill>
            </a:endParaRPr>
          </a:p>
        </p:txBody>
      </p:sp>
      <p:sp>
        <p:nvSpPr>
          <p:cNvPr id="3" name="Segnaposto contenuto 2"/>
          <p:cNvSpPr>
            <a:spLocks noGrp="1"/>
          </p:cNvSpPr>
          <p:nvPr>
            <p:ph idx="1"/>
          </p:nvPr>
        </p:nvSpPr>
        <p:spPr/>
        <p:txBody>
          <a:bodyPr/>
          <a:lstStyle/>
          <a:p>
            <a:pPr marL="0" indent="0">
              <a:buNone/>
            </a:pPr>
            <a:r>
              <a:rPr lang="it-IT" dirty="0" smtClean="0"/>
              <a:t>(1) [Tutti gli italiani sono esseri umani] </a:t>
            </a:r>
            <a:r>
              <a:rPr lang="it-IT" dirty="0" smtClean="0">
                <a:sym typeface="Wingdings" panose="05000000000000000000" pitchFamily="2" charset="2"/>
              </a:rPr>
              <a:t> Premessa</a:t>
            </a:r>
          </a:p>
          <a:p>
            <a:pPr marL="0" indent="0">
              <a:buNone/>
            </a:pPr>
            <a:r>
              <a:rPr lang="it-IT" dirty="0" smtClean="0"/>
              <a:t>(2) [Marco è un italiano] </a:t>
            </a:r>
            <a:r>
              <a:rPr lang="it-IT" dirty="0" smtClean="0">
                <a:sym typeface="Wingdings" panose="05000000000000000000" pitchFamily="2" charset="2"/>
              </a:rPr>
              <a:t> Premessa</a:t>
            </a:r>
          </a:p>
          <a:p>
            <a:pPr marL="0" indent="0">
              <a:buNone/>
            </a:pPr>
            <a:r>
              <a:rPr lang="it-IT" dirty="0" smtClean="0">
                <a:sym typeface="Wingdings" panose="05000000000000000000" pitchFamily="2" charset="2"/>
              </a:rPr>
              <a:t>(3) </a:t>
            </a:r>
            <a:r>
              <a:rPr lang="it-IT" u="sng" dirty="0" smtClean="0">
                <a:sym typeface="Wingdings" panose="05000000000000000000" pitchFamily="2" charset="2"/>
              </a:rPr>
              <a:t>Dunque</a:t>
            </a:r>
            <a:r>
              <a:rPr lang="it-IT" dirty="0" smtClean="0">
                <a:sym typeface="Wingdings" panose="05000000000000000000" pitchFamily="2" charset="2"/>
              </a:rPr>
              <a:t> [Marco è un essere umano]  Conclusione</a:t>
            </a:r>
          </a:p>
          <a:p>
            <a:pPr marL="0" indent="0">
              <a:buNone/>
            </a:pPr>
            <a:endParaRPr lang="it-IT" dirty="0">
              <a:sym typeface="Wingdings" panose="05000000000000000000" pitchFamily="2" charset="2"/>
            </a:endParaRPr>
          </a:p>
          <a:p>
            <a:pPr marL="0" indent="0">
              <a:buNone/>
            </a:pPr>
            <a:r>
              <a:rPr lang="it-IT" i="1" dirty="0" smtClean="0">
                <a:sym typeface="Wingdings" panose="05000000000000000000" pitchFamily="2" charset="2"/>
              </a:rPr>
              <a:t>Argomentazione deduttivamente valida e fondata  Probabilità induttiva: 1</a:t>
            </a:r>
            <a:endParaRPr lang="it-IT" i="1" dirty="0"/>
          </a:p>
        </p:txBody>
      </p:sp>
    </p:spTree>
    <p:extLst>
      <p:ext uri="{BB962C8B-B14F-4D97-AF65-F5344CB8AC3E}">
        <p14:creationId xmlns:p14="http://schemas.microsoft.com/office/powerpoint/2010/main" xmlns="" val="30902124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70C0"/>
                </a:solidFill>
              </a:rPr>
              <a:t>Ad esempio: (xiv)</a:t>
            </a:r>
            <a:endParaRPr lang="it-IT" b="1" dirty="0">
              <a:solidFill>
                <a:srgbClr val="0070C0"/>
              </a:solidFill>
            </a:endParaRPr>
          </a:p>
        </p:txBody>
      </p:sp>
      <p:sp>
        <p:nvSpPr>
          <p:cNvPr id="3" name="Segnaposto contenuto 2"/>
          <p:cNvSpPr>
            <a:spLocks noGrp="1"/>
          </p:cNvSpPr>
          <p:nvPr>
            <p:ph idx="1"/>
          </p:nvPr>
        </p:nvSpPr>
        <p:spPr/>
        <p:txBody>
          <a:bodyPr>
            <a:normAutofit fontScale="92500" lnSpcReduction="20000"/>
          </a:bodyPr>
          <a:lstStyle/>
          <a:p>
            <a:pPr marL="0" indent="0">
              <a:buNone/>
            </a:pPr>
            <a:r>
              <a:rPr lang="it-IT" dirty="0" smtClean="0"/>
              <a:t>(1) [In Cina, solo il 10% dei turisti contrae la malaria] </a:t>
            </a:r>
            <a:r>
              <a:rPr lang="it-IT" dirty="0" smtClean="0">
                <a:sym typeface="Wingdings" panose="05000000000000000000" pitchFamily="2" charset="2"/>
              </a:rPr>
              <a:t> Premessa</a:t>
            </a:r>
          </a:p>
          <a:p>
            <a:pPr marL="0" indent="0">
              <a:buNone/>
            </a:pPr>
            <a:r>
              <a:rPr lang="it-IT" dirty="0" smtClean="0"/>
              <a:t>(2) [Gianni è in Cina come turista] </a:t>
            </a:r>
            <a:r>
              <a:rPr lang="it-IT" dirty="0" smtClean="0">
                <a:sym typeface="Wingdings" panose="05000000000000000000" pitchFamily="2" charset="2"/>
              </a:rPr>
              <a:t> Premessa</a:t>
            </a:r>
          </a:p>
          <a:p>
            <a:pPr marL="0" indent="0">
              <a:buNone/>
            </a:pPr>
            <a:r>
              <a:rPr lang="it-IT" dirty="0" smtClean="0">
                <a:sym typeface="Wingdings" panose="05000000000000000000" pitchFamily="2" charset="2"/>
              </a:rPr>
              <a:t>(3) </a:t>
            </a:r>
            <a:r>
              <a:rPr lang="it-IT" u="sng" dirty="0" smtClean="0">
                <a:sym typeface="Wingdings" panose="05000000000000000000" pitchFamily="2" charset="2"/>
              </a:rPr>
              <a:t>Dunque</a:t>
            </a:r>
            <a:r>
              <a:rPr lang="it-IT" dirty="0" smtClean="0">
                <a:sym typeface="Wingdings" panose="05000000000000000000" pitchFamily="2" charset="2"/>
              </a:rPr>
              <a:t> [Gianni non contrarrà la malaria]  Conclusione</a:t>
            </a:r>
          </a:p>
          <a:p>
            <a:pPr marL="0" indent="0">
              <a:buNone/>
            </a:pPr>
            <a:endParaRPr lang="it-IT" dirty="0">
              <a:sym typeface="Wingdings" panose="05000000000000000000" pitchFamily="2" charset="2"/>
            </a:endParaRPr>
          </a:p>
          <a:p>
            <a:pPr marL="0" indent="0">
              <a:buNone/>
            </a:pPr>
            <a:r>
              <a:rPr lang="it-IT" i="1" dirty="0" smtClean="0">
                <a:sym typeface="Wingdings" panose="05000000000000000000" pitchFamily="2" charset="2"/>
              </a:rPr>
              <a:t>Argomentazione induttiva </a:t>
            </a:r>
            <a:r>
              <a:rPr lang="it-IT" dirty="0" smtClean="0">
                <a:sym typeface="Wingdings" panose="05000000000000000000" pitchFamily="2" charset="2"/>
              </a:rPr>
              <a:t>(la verità della conclusione non segue necessariamente dalla verità delle premesse) con </a:t>
            </a:r>
            <a:r>
              <a:rPr lang="it-IT" i="1" dirty="0" smtClean="0">
                <a:sym typeface="Wingdings" panose="05000000000000000000" pitchFamily="2" charset="2"/>
              </a:rPr>
              <a:t>probabilità induttiva alta (0,9), dunque forte</a:t>
            </a:r>
            <a:endParaRPr lang="it-IT" i="1" dirty="0"/>
          </a:p>
        </p:txBody>
      </p:sp>
    </p:spTree>
    <p:extLst>
      <p:ext uri="{BB962C8B-B14F-4D97-AF65-F5344CB8AC3E}">
        <p14:creationId xmlns:p14="http://schemas.microsoft.com/office/powerpoint/2010/main" xmlns="" val="36028639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70C0"/>
                </a:solidFill>
              </a:rPr>
              <a:t>Ad esempio: (xv)</a:t>
            </a:r>
            <a:endParaRPr lang="it-IT" b="1" dirty="0">
              <a:solidFill>
                <a:srgbClr val="0070C0"/>
              </a:solidFill>
            </a:endParaRPr>
          </a:p>
        </p:txBody>
      </p:sp>
      <p:sp>
        <p:nvSpPr>
          <p:cNvPr id="3" name="Segnaposto contenuto 2"/>
          <p:cNvSpPr>
            <a:spLocks noGrp="1"/>
          </p:cNvSpPr>
          <p:nvPr>
            <p:ph idx="1"/>
          </p:nvPr>
        </p:nvSpPr>
        <p:spPr/>
        <p:txBody>
          <a:bodyPr>
            <a:normAutofit fontScale="92500" lnSpcReduction="20000"/>
          </a:bodyPr>
          <a:lstStyle/>
          <a:p>
            <a:pPr marL="0" indent="0">
              <a:buNone/>
            </a:pPr>
            <a:r>
              <a:rPr lang="it-IT" dirty="0" smtClean="0"/>
              <a:t>(1) [Nessun fumatore si ammala di enfisema] </a:t>
            </a:r>
            <a:r>
              <a:rPr lang="it-IT" dirty="0" smtClean="0">
                <a:sym typeface="Wingdings" panose="05000000000000000000" pitchFamily="2" charset="2"/>
              </a:rPr>
              <a:t> Premessa</a:t>
            </a:r>
          </a:p>
          <a:p>
            <a:pPr marL="0" indent="0">
              <a:buNone/>
            </a:pPr>
            <a:r>
              <a:rPr lang="it-IT" dirty="0" smtClean="0"/>
              <a:t>(2) [Tutti coloro che si ammalano di enfisema patiscono una morte dolorosa] </a:t>
            </a:r>
            <a:r>
              <a:rPr lang="it-IT" dirty="0" smtClean="0">
                <a:sym typeface="Wingdings" panose="05000000000000000000" pitchFamily="2" charset="2"/>
              </a:rPr>
              <a:t> Premessa</a:t>
            </a:r>
          </a:p>
          <a:p>
            <a:pPr marL="0" indent="0">
              <a:buNone/>
            </a:pPr>
            <a:r>
              <a:rPr lang="it-IT" dirty="0" smtClean="0">
                <a:sym typeface="Wingdings" panose="05000000000000000000" pitchFamily="2" charset="2"/>
              </a:rPr>
              <a:t>(3) </a:t>
            </a:r>
            <a:r>
              <a:rPr lang="it-IT" u="sng" dirty="0" smtClean="0">
                <a:sym typeface="Wingdings" panose="05000000000000000000" pitchFamily="2" charset="2"/>
              </a:rPr>
              <a:t>Dunque</a:t>
            </a:r>
            <a:r>
              <a:rPr lang="it-IT" dirty="0" smtClean="0">
                <a:sym typeface="Wingdings" panose="05000000000000000000" pitchFamily="2" charset="2"/>
              </a:rPr>
              <a:t> [i fumatori non patiscono una morte dolorosa]  Conclusione</a:t>
            </a:r>
          </a:p>
          <a:p>
            <a:pPr marL="0" indent="0">
              <a:buNone/>
            </a:pPr>
            <a:endParaRPr lang="it-IT" dirty="0">
              <a:sym typeface="Wingdings" panose="05000000000000000000" pitchFamily="2" charset="2"/>
            </a:endParaRPr>
          </a:p>
          <a:p>
            <a:pPr marL="0" indent="0">
              <a:buNone/>
            </a:pPr>
            <a:r>
              <a:rPr lang="it-IT" i="1" dirty="0" smtClean="0"/>
              <a:t>Argomentazione induttiva con probabilità bassa, dunque debole </a:t>
            </a:r>
            <a:r>
              <a:rPr lang="it-IT" dirty="0" smtClean="0"/>
              <a:t>(i fumatori potrebbero patire una morte dolorosa per molte altre ragioni)</a:t>
            </a:r>
            <a:endParaRPr lang="it-IT" dirty="0"/>
          </a:p>
        </p:txBody>
      </p:sp>
    </p:spTree>
    <p:extLst>
      <p:ext uri="{BB962C8B-B14F-4D97-AF65-F5344CB8AC3E}">
        <p14:creationId xmlns:p14="http://schemas.microsoft.com/office/powerpoint/2010/main" xmlns="" val="13007752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70C0"/>
                </a:solidFill>
              </a:rPr>
              <a:t>Ad esempio: (xvi)</a:t>
            </a:r>
            <a:endParaRPr lang="it-IT" b="1" dirty="0">
              <a:solidFill>
                <a:srgbClr val="0070C0"/>
              </a:solidFill>
            </a:endParaRPr>
          </a:p>
        </p:txBody>
      </p:sp>
      <p:sp>
        <p:nvSpPr>
          <p:cNvPr id="3" name="Segnaposto contenuto 2"/>
          <p:cNvSpPr>
            <a:spLocks noGrp="1"/>
          </p:cNvSpPr>
          <p:nvPr>
            <p:ph idx="1"/>
          </p:nvPr>
        </p:nvSpPr>
        <p:spPr/>
        <p:txBody>
          <a:bodyPr>
            <a:normAutofit fontScale="92500" lnSpcReduction="20000"/>
          </a:bodyPr>
          <a:lstStyle/>
          <a:p>
            <a:pPr marL="0" indent="0">
              <a:buNone/>
            </a:pPr>
            <a:r>
              <a:rPr lang="it-IT" dirty="0" smtClean="0"/>
              <a:t>(1) [Se una nazione qualsiasi scatenasse un attacco nucleare, ci sarebbe una distruzione di massa] </a:t>
            </a:r>
            <a:r>
              <a:rPr lang="it-IT" dirty="0" smtClean="0">
                <a:sym typeface="Wingdings" panose="05000000000000000000" pitchFamily="2" charset="2"/>
              </a:rPr>
              <a:t> Premessa</a:t>
            </a:r>
          </a:p>
          <a:p>
            <a:pPr marL="0" indent="0">
              <a:buNone/>
            </a:pPr>
            <a:r>
              <a:rPr lang="it-IT" dirty="0" smtClean="0"/>
              <a:t>(2) [Nessuna nazione vuole una distruzione di massa] </a:t>
            </a:r>
            <a:r>
              <a:rPr lang="it-IT" dirty="0" smtClean="0">
                <a:sym typeface="Wingdings" panose="05000000000000000000" pitchFamily="2" charset="2"/>
              </a:rPr>
              <a:t> Premessa</a:t>
            </a:r>
          </a:p>
          <a:p>
            <a:pPr marL="0" indent="0">
              <a:buNone/>
            </a:pPr>
            <a:r>
              <a:rPr lang="it-IT" dirty="0" smtClean="0">
                <a:sym typeface="Wingdings" panose="05000000000000000000" pitchFamily="2" charset="2"/>
              </a:rPr>
              <a:t>(3) </a:t>
            </a:r>
            <a:r>
              <a:rPr lang="it-IT" u="sng" dirty="0" smtClean="0">
                <a:sym typeface="Wingdings" panose="05000000000000000000" pitchFamily="2" charset="2"/>
              </a:rPr>
              <a:t>Dunque</a:t>
            </a:r>
            <a:r>
              <a:rPr lang="it-IT" dirty="0" smtClean="0">
                <a:sym typeface="Wingdings" panose="05000000000000000000" pitchFamily="2" charset="2"/>
              </a:rPr>
              <a:t> [nessuna nazione scatenerà un attacco nucleare]</a:t>
            </a:r>
          </a:p>
          <a:p>
            <a:pPr marL="0" indent="0">
              <a:buNone/>
            </a:pPr>
            <a:endParaRPr lang="it-IT" dirty="0">
              <a:sym typeface="Wingdings" panose="05000000000000000000" pitchFamily="2" charset="2"/>
            </a:endParaRPr>
          </a:p>
          <a:p>
            <a:pPr marL="0" indent="0">
              <a:buNone/>
            </a:pPr>
            <a:r>
              <a:rPr lang="it-IT" i="1" dirty="0" smtClean="0"/>
              <a:t>Argomentazione induttiva con probabilità piuttosto alta (piuttosto forte)</a:t>
            </a:r>
            <a:endParaRPr lang="it-IT" i="1" dirty="0"/>
          </a:p>
        </p:txBody>
      </p:sp>
    </p:spTree>
    <p:extLst>
      <p:ext uri="{BB962C8B-B14F-4D97-AF65-F5344CB8AC3E}">
        <p14:creationId xmlns:p14="http://schemas.microsoft.com/office/powerpoint/2010/main" xmlns="" val="540693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Valutare le argomentazioni – Probabilità (ii)</a:t>
            </a:r>
            <a:endParaRPr lang="it-IT" b="1" dirty="0"/>
          </a:p>
        </p:txBody>
      </p:sp>
      <p:sp>
        <p:nvSpPr>
          <p:cNvPr id="3" name="Segnaposto contenuto 2"/>
          <p:cNvSpPr>
            <a:spLocks noGrp="1"/>
          </p:cNvSpPr>
          <p:nvPr>
            <p:ph idx="1"/>
          </p:nvPr>
        </p:nvSpPr>
        <p:spPr/>
        <p:txBody>
          <a:bodyPr>
            <a:normAutofit fontScale="92500" lnSpcReduction="10000"/>
          </a:bodyPr>
          <a:lstStyle/>
          <a:p>
            <a:pPr marL="0" indent="0">
              <a:buNone/>
            </a:pPr>
            <a:r>
              <a:rPr lang="it-IT" dirty="0" smtClean="0"/>
              <a:t>Nelle argomentazioni complesse:</a:t>
            </a:r>
          </a:p>
          <a:p>
            <a:pPr marL="0" indent="0">
              <a:buNone/>
            </a:pPr>
            <a:r>
              <a:rPr lang="it-IT" dirty="0" smtClean="0"/>
              <a:t>(a) </a:t>
            </a:r>
            <a:r>
              <a:rPr lang="it-IT" i="1" dirty="0" smtClean="0"/>
              <a:t>Nei passi convergenti</a:t>
            </a:r>
            <a:r>
              <a:rPr lang="it-IT" dirty="0" smtClean="0"/>
              <a:t>: la probabilità dell’argomentazione è tanto </a:t>
            </a:r>
            <a:r>
              <a:rPr lang="it-IT" i="1" dirty="0" smtClean="0"/>
              <a:t>alta</a:t>
            </a:r>
            <a:r>
              <a:rPr lang="it-IT" dirty="0" smtClean="0"/>
              <a:t>, </a:t>
            </a:r>
            <a:r>
              <a:rPr lang="it-IT" i="1" dirty="0" smtClean="0"/>
              <a:t>quanto </a:t>
            </a:r>
            <a:r>
              <a:rPr lang="it-IT" dirty="0" smtClean="0"/>
              <a:t>il ramo </a:t>
            </a:r>
            <a:r>
              <a:rPr lang="it-IT" i="1" dirty="0" smtClean="0"/>
              <a:t>più forte</a:t>
            </a:r>
          </a:p>
          <a:p>
            <a:pPr marL="0" indent="0">
              <a:buNone/>
            </a:pPr>
            <a:r>
              <a:rPr lang="it-IT" dirty="0" smtClean="0"/>
              <a:t>(b) Nei </a:t>
            </a:r>
            <a:r>
              <a:rPr lang="it-IT" i="1" dirty="0" smtClean="0"/>
              <a:t>passi non convergenti</a:t>
            </a:r>
            <a:r>
              <a:rPr lang="it-IT" dirty="0" smtClean="0"/>
              <a:t>: la probabilità dell’argomentazione è </a:t>
            </a:r>
            <a:r>
              <a:rPr lang="it-IT" i="1" dirty="0" smtClean="0"/>
              <a:t>pari a quella </a:t>
            </a:r>
            <a:r>
              <a:rPr lang="it-IT" dirty="0" smtClean="0"/>
              <a:t>del ramo con </a:t>
            </a:r>
            <a:r>
              <a:rPr lang="it-IT" i="1" dirty="0" smtClean="0"/>
              <a:t>minore</a:t>
            </a:r>
            <a:r>
              <a:rPr lang="it-IT" dirty="0" smtClean="0"/>
              <a:t> probabilità (dunque: un ramo debole indebolisce tutta l’argomentazione)</a:t>
            </a:r>
          </a:p>
          <a:p>
            <a:pPr marL="0" indent="0">
              <a:buNone/>
            </a:pPr>
            <a:r>
              <a:rPr lang="it-IT" dirty="0" smtClean="0"/>
              <a:t>(c) Se </a:t>
            </a:r>
            <a:r>
              <a:rPr lang="it-IT" i="1" dirty="0" smtClean="0"/>
              <a:t>tutti i passi</a:t>
            </a:r>
            <a:r>
              <a:rPr lang="it-IT" dirty="0" smtClean="0"/>
              <a:t> sono </a:t>
            </a:r>
            <a:r>
              <a:rPr lang="it-IT" i="1" dirty="0" smtClean="0"/>
              <a:t>deduttivi</a:t>
            </a:r>
            <a:r>
              <a:rPr lang="it-IT" dirty="0" smtClean="0"/>
              <a:t>: argomentazione </a:t>
            </a:r>
            <a:r>
              <a:rPr lang="it-IT" i="1" dirty="0" smtClean="0"/>
              <a:t>deduttiva</a:t>
            </a:r>
            <a:r>
              <a:rPr lang="it-IT" dirty="0" smtClean="0"/>
              <a:t> (probabilità 1)</a:t>
            </a:r>
            <a:endParaRPr lang="it-IT" dirty="0"/>
          </a:p>
        </p:txBody>
      </p:sp>
    </p:spTree>
    <p:extLst>
      <p:ext uri="{BB962C8B-B14F-4D97-AF65-F5344CB8AC3E}">
        <p14:creationId xmlns:p14="http://schemas.microsoft.com/office/powerpoint/2010/main" xmlns="" val="28199537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70C0"/>
                </a:solidFill>
              </a:rPr>
              <a:t>Ad esempio: (xvii)</a:t>
            </a:r>
            <a:endParaRPr lang="it-IT" b="1" dirty="0">
              <a:solidFill>
                <a:srgbClr val="0070C0"/>
              </a:solidFill>
            </a:endParaRPr>
          </a:p>
        </p:txBody>
      </p:sp>
      <p:sp>
        <p:nvSpPr>
          <p:cNvPr id="3" name="Segnaposto contenuto 2"/>
          <p:cNvSpPr>
            <a:spLocks noGrp="1"/>
          </p:cNvSpPr>
          <p:nvPr>
            <p:ph idx="1"/>
          </p:nvPr>
        </p:nvSpPr>
        <p:spPr/>
        <p:txBody>
          <a:bodyPr/>
          <a:lstStyle/>
          <a:p>
            <a:pPr marL="0" indent="0">
              <a:buNone/>
            </a:pPr>
            <a:r>
              <a:rPr lang="it-IT" dirty="0" smtClean="0"/>
              <a:t>La Seat Ibiza e la Volkswagen Polo sono, da un punto di vista meccanico, identiche in quasi tutti gli aspetti. La Polo ha la frizione idrauliche. Perciò si può concludere sicuramente che ce l’abbia anche l’Ibiza. Ma le frizioni idrauliche tendono a funzionare male quando vi è una perdita nell’impianto idrico. Quindi sia la Polo che l’Ibiza sono poco affidabili.</a:t>
            </a:r>
            <a:endParaRPr lang="it-IT" dirty="0"/>
          </a:p>
        </p:txBody>
      </p:sp>
    </p:spTree>
    <p:extLst>
      <p:ext uri="{BB962C8B-B14F-4D97-AF65-F5344CB8AC3E}">
        <p14:creationId xmlns:p14="http://schemas.microsoft.com/office/powerpoint/2010/main" xmlns="" val="20598091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70C0"/>
                </a:solidFill>
              </a:rPr>
              <a:t>Ad esempio: (xvii)</a:t>
            </a:r>
            <a:endParaRPr lang="it-IT" b="1" dirty="0">
              <a:solidFill>
                <a:srgbClr val="0070C0"/>
              </a:solidFill>
            </a:endParaRPr>
          </a:p>
        </p:txBody>
      </p:sp>
      <p:sp>
        <p:nvSpPr>
          <p:cNvPr id="3" name="Segnaposto contenuto 2"/>
          <p:cNvSpPr>
            <a:spLocks noGrp="1"/>
          </p:cNvSpPr>
          <p:nvPr>
            <p:ph idx="1"/>
          </p:nvPr>
        </p:nvSpPr>
        <p:spPr/>
        <p:txBody>
          <a:bodyPr>
            <a:normAutofit fontScale="77500" lnSpcReduction="20000"/>
          </a:bodyPr>
          <a:lstStyle/>
          <a:p>
            <a:pPr marL="0" indent="0">
              <a:buNone/>
            </a:pPr>
            <a:r>
              <a:rPr lang="it-IT" dirty="0" smtClean="0"/>
              <a:t>(1) [La Seat Ibiza e la Volkswagen Polo sono, da un punto di vista meccanico, identiche in quasi tutti gli aspetti] </a:t>
            </a:r>
            <a:r>
              <a:rPr lang="it-IT" dirty="0" smtClean="0">
                <a:sym typeface="Wingdings" panose="05000000000000000000" pitchFamily="2" charset="2"/>
              </a:rPr>
              <a:t> Premessa di (3)</a:t>
            </a:r>
          </a:p>
          <a:p>
            <a:pPr marL="0" indent="0">
              <a:buNone/>
            </a:pPr>
            <a:r>
              <a:rPr lang="it-IT" dirty="0" smtClean="0"/>
              <a:t>(2) [La Polo ha la frizione idraulica] </a:t>
            </a:r>
            <a:r>
              <a:rPr lang="it-IT" dirty="0" smtClean="0">
                <a:sym typeface="Wingdings" panose="05000000000000000000" pitchFamily="2" charset="2"/>
              </a:rPr>
              <a:t> Premessa di (3) e Premessa di (5)</a:t>
            </a:r>
          </a:p>
          <a:p>
            <a:pPr marL="0" indent="0">
              <a:buNone/>
            </a:pPr>
            <a:r>
              <a:rPr lang="it-IT" dirty="0" smtClean="0">
                <a:sym typeface="Wingdings" panose="05000000000000000000" pitchFamily="2" charset="2"/>
              </a:rPr>
              <a:t>(3) </a:t>
            </a:r>
            <a:r>
              <a:rPr lang="it-IT" u="sng" dirty="0" smtClean="0">
                <a:sym typeface="Wingdings" panose="05000000000000000000" pitchFamily="2" charset="2"/>
              </a:rPr>
              <a:t>Perciò si può concludere sicuramente che</a:t>
            </a:r>
            <a:r>
              <a:rPr lang="it-IT" dirty="0" smtClean="0">
                <a:sym typeface="Wingdings" panose="05000000000000000000" pitchFamily="2" charset="2"/>
              </a:rPr>
              <a:t> [ce l’abbia anche l’Ibiza]  Premessa derivata di (5)/Conclusione intermedia di (1) e (2)</a:t>
            </a:r>
          </a:p>
          <a:p>
            <a:pPr marL="0" indent="0">
              <a:buNone/>
            </a:pPr>
            <a:r>
              <a:rPr lang="it-IT" dirty="0" smtClean="0">
                <a:sym typeface="Wingdings" panose="05000000000000000000" pitchFamily="2" charset="2"/>
              </a:rPr>
              <a:t>(4) Ma [le frizioni idrauliche tendono a funzionare male quando vi è una perdita nell’impianto idraulico]  Premessa di (5)</a:t>
            </a:r>
          </a:p>
          <a:p>
            <a:pPr marL="0" indent="0">
              <a:buNone/>
            </a:pPr>
            <a:r>
              <a:rPr lang="it-IT" dirty="0" smtClean="0">
                <a:sym typeface="Wingdings" panose="05000000000000000000" pitchFamily="2" charset="2"/>
              </a:rPr>
              <a:t>(5) </a:t>
            </a:r>
            <a:r>
              <a:rPr lang="it-IT" u="sng" dirty="0" smtClean="0">
                <a:sym typeface="Wingdings" panose="05000000000000000000" pitchFamily="2" charset="2"/>
              </a:rPr>
              <a:t>Quindi</a:t>
            </a:r>
            <a:r>
              <a:rPr lang="it-IT" dirty="0" smtClean="0">
                <a:sym typeface="Wingdings" panose="05000000000000000000" pitchFamily="2" charset="2"/>
              </a:rPr>
              <a:t> [sia la Polo che l’Ibiza sono auto poco affidabili]  Conclusione di (2), (3) e (4)</a:t>
            </a:r>
            <a:endParaRPr lang="it-IT" dirty="0"/>
          </a:p>
        </p:txBody>
      </p:sp>
    </p:spTree>
    <p:extLst>
      <p:ext uri="{BB962C8B-B14F-4D97-AF65-F5344CB8AC3E}">
        <p14:creationId xmlns:p14="http://schemas.microsoft.com/office/powerpoint/2010/main" xmlns="" val="21158239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70C0"/>
                </a:solidFill>
              </a:rPr>
              <a:t>Ad esempio: (xvii)</a:t>
            </a:r>
            <a:endParaRPr lang="it-IT" b="1" dirty="0">
              <a:solidFill>
                <a:srgbClr val="0070C0"/>
              </a:solidFill>
            </a:endParaRPr>
          </a:p>
        </p:txBody>
      </p:sp>
      <p:sp>
        <p:nvSpPr>
          <p:cNvPr id="3" name="Segnaposto contenuto 2"/>
          <p:cNvSpPr>
            <a:spLocks noGrp="1"/>
          </p:cNvSpPr>
          <p:nvPr>
            <p:ph idx="1"/>
          </p:nvPr>
        </p:nvSpPr>
        <p:spPr/>
        <p:txBody>
          <a:bodyPr/>
          <a:lstStyle/>
          <a:p>
            <a:pPr marL="0" indent="0" algn="ctr">
              <a:buNone/>
            </a:pPr>
            <a:r>
              <a:rPr lang="it-IT" dirty="0" smtClean="0"/>
              <a:t>1 + 2</a:t>
            </a:r>
          </a:p>
          <a:p>
            <a:pPr marL="0" indent="0" algn="r">
              <a:buNone/>
            </a:pPr>
            <a:r>
              <a:rPr lang="it-IT" i="1" dirty="0" smtClean="0"/>
              <a:t>Induttiva (forte)</a:t>
            </a:r>
            <a:endParaRPr lang="it-IT" i="1" dirty="0"/>
          </a:p>
          <a:p>
            <a:pPr marL="0" indent="0" algn="ctr">
              <a:buNone/>
            </a:pPr>
            <a:r>
              <a:rPr lang="it-IT" dirty="0" smtClean="0"/>
              <a:t>2 + 3 + 4</a:t>
            </a:r>
          </a:p>
          <a:p>
            <a:pPr marL="0" indent="0" algn="r">
              <a:buNone/>
            </a:pPr>
            <a:r>
              <a:rPr lang="it-IT" i="1" dirty="0" smtClean="0"/>
              <a:t>Induttiva (debole)</a:t>
            </a:r>
            <a:endParaRPr lang="it-IT" i="1" dirty="0"/>
          </a:p>
          <a:p>
            <a:pPr marL="0" indent="0" algn="ctr">
              <a:buNone/>
            </a:pPr>
            <a:r>
              <a:rPr lang="it-IT" dirty="0" smtClean="0"/>
              <a:t>5</a:t>
            </a:r>
          </a:p>
          <a:p>
            <a:pPr marL="0" indent="0" algn="just">
              <a:buNone/>
            </a:pPr>
            <a:endParaRPr lang="it-IT" dirty="0" smtClean="0"/>
          </a:p>
          <a:p>
            <a:pPr marL="0" indent="0" algn="just">
              <a:buNone/>
            </a:pPr>
            <a:r>
              <a:rPr lang="it-IT" i="1" dirty="0" smtClean="0"/>
              <a:t>Dunque: l’argomentazione è induttiva e debole</a:t>
            </a:r>
            <a:endParaRPr lang="it-IT" i="1" dirty="0"/>
          </a:p>
        </p:txBody>
      </p:sp>
      <p:cxnSp>
        <p:nvCxnSpPr>
          <p:cNvPr id="5" name="Connettore 1 4"/>
          <p:cNvCxnSpPr/>
          <p:nvPr/>
        </p:nvCxnSpPr>
        <p:spPr>
          <a:xfrm>
            <a:off x="4211960" y="2132856"/>
            <a:ext cx="72008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Connettore 1 6"/>
          <p:cNvCxnSpPr/>
          <p:nvPr/>
        </p:nvCxnSpPr>
        <p:spPr>
          <a:xfrm>
            <a:off x="3851920" y="3356992"/>
            <a:ext cx="144016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Connettore 2 9"/>
          <p:cNvCxnSpPr/>
          <p:nvPr/>
        </p:nvCxnSpPr>
        <p:spPr>
          <a:xfrm>
            <a:off x="4572000" y="2132856"/>
            <a:ext cx="0" cy="7920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58790" y="3366476"/>
            <a:ext cx="268655" cy="78260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324074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70C0"/>
                </a:solidFill>
              </a:rPr>
              <a:t>Ad esempio: (xviii)</a:t>
            </a:r>
            <a:endParaRPr lang="it-IT" b="1" dirty="0">
              <a:solidFill>
                <a:srgbClr val="0070C0"/>
              </a:solidFill>
            </a:endParaRPr>
          </a:p>
        </p:txBody>
      </p:sp>
      <p:sp>
        <p:nvSpPr>
          <p:cNvPr id="3" name="Segnaposto contenuto 2"/>
          <p:cNvSpPr>
            <a:spLocks noGrp="1"/>
          </p:cNvSpPr>
          <p:nvPr>
            <p:ph idx="1"/>
          </p:nvPr>
        </p:nvSpPr>
        <p:spPr/>
        <p:txBody>
          <a:bodyPr>
            <a:normAutofit lnSpcReduction="10000"/>
          </a:bodyPr>
          <a:lstStyle/>
          <a:p>
            <a:pPr marL="0" indent="0">
              <a:buNone/>
            </a:pPr>
            <a:r>
              <a:rPr lang="it-IT" dirty="0" smtClean="0"/>
              <a:t>Non vi è alcun modo per stabilire se la coscienza sopravviva alla morte fisica, quindi possiamo solo concludere che non </a:t>
            </a:r>
            <a:r>
              <a:rPr lang="it-IT" dirty="0" err="1" smtClean="0"/>
              <a:t>sopravviverà</a:t>
            </a:r>
            <a:r>
              <a:rPr lang="it-IT" dirty="0" smtClean="0"/>
              <a:t>. Ma noi non siamo altro che coscienza, dal momento che senza coscienza non siamo in grado di esperire alcunché, nemmeno l’oscurità. Quindi noi non sopravviviamo alla morte. Ogni sistema morale fondato sull’idea di una punizione o di un premio ultraterreno è, quindi, fondamentalmente sbagliato.</a:t>
            </a:r>
            <a:endParaRPr lang="it-IT" dirty="0"/>
          </a:p>
        </p:txBody>
      </p:sp>
    </p:spTree>
    <p:extLst>
      <p:ext uri="{BB962C8B-B14F-4D97-AF65-F5344CB8AC3E}">
        <p14:creationId xmlns:p14="http://schemas.microsoft.com/office/powerpoint/2010/main" xmlns="" val="22503982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70C0"/>
                </a:solidFill>
              </a:rPr>
              <a:t>Ad esempio: (xviii)</a:t>
            </a:r>
            <a:endParaRPr lang="it-IT" b="1" dirty="0">
              <a:solidFill>
                <a:srgbClr val="0070C0"/>
              </a:solidFill>
            </a:endParaRPr>
          </a:p>
        </p:txBody>
      </p:sp>
      <p:sp>
        <p:nvSpPr>
          <p:cNvPr id="3" name="Segnaposto contenuto 2"/>
          <p:cNvSpPr>
            <a:spLocks noGrp="1"/>
          </p:cNvSpPr>
          <p:nvPr>
            <p:ph idx="1"/>
          </p:nvPr>
        </p:nvSpPr>
        <p:spPr/>
        <p:txBody>
          <a:bodyPr>
            <a:normAutofit fontScale="77500" lnSpcReduction="20000"/>
          </a:bodyPr>
          <a:lstStyle/>
          <a:p>
            <a:pPr marL="0" indent="0">
              <a:buNone/>
            </a:pPr>
            <a:r>
              <a:rPr lang="it-IT" dirty="0" smtClean="0"/>
              <a:t>(1) [Non vi è alcun modo per stabilire se la coscienza sopravviva alla morte fisica] </a:t>
            </a:r>
            <a:r>
              <a:rPr lang="it-IT" dirty="0" smtClean="0">
                <a:sym typeface="Wingdings" panose="05000000000000000000" pitchFamily="2" charset="2"/>
              </a:rPr>
              <a:t> Premessa di (2)</a:t>
            </a:r>
            <a:endParaRPr lang="it-IT" dirty="0" smtClean="0"/>
          </a:p>
          <a:p>
            <a:pPr marL="0" indent="0">
              <a:buNone/>
            </a:pPr>
            <a:r>
              <a:rPr lang="it-IT" dirty="0" smtClean="0"/>
              <a:t>(2) </a:t>
            </a:r>
            <a:r>
              <a:rPr lang="it-IT" u="sng" dirty="0" smtClean="0"/>
              <a:t>quindi</a:t>
            </a:r>
            <a:r>
              <a:rPr lang="it-IT" dirty="0" smtClean="0"/>
              <a:t> [possiamo solo concludere che non </a:t>
            </a:r>
            <a:r>
              <a:rPr lang="it-IT" dirty="0" err="1" smtClean="0"/>
              <a:t>sopravviverà</a:t>
            </a:r>
            <a:r>
              <a:rPr lang="it-IT" dirty="0" smtClean="0"/>
              <a:t>] </a:t>
            </a:r>
            <a:r>
              <a:rPr lang="it-IT" dirty="0" smtClean="0">
                <a:sym typeface="Wingdings" panose="05000000000000000000" pitchFamily="2" charset="2"/>
              </a:rPr>
              <a:t></a:t>
            </a:r>
            <a:r>
              <a:rPr lang="it-IT" dirty="0" smtClean="0"/>
              <a:t> premessa derivata di (5)/conclusione intermedia di (1)</a:t>
            </a:r>
          </a:p>
          <a:p>
            <a:pPr marL="0" indent="0">
              <a:buNone/>
            </a:pPr>
            <a:r>
              <a:rPr lang="it-IT" dirty="0" smtClean="0"/>
              <a:t>(3) Ma [noi non siamo altro che coscienza] </a:t>
            </a:r>
            <a:r>
              <a:rPr lang="it-IT" dirty="0" smtClean="0">
                <a:sym typeface="Wingdings" panose="05000000000000000000" pitchFamily="2" charset="2"/>
              </a:rPr>
              <a:t> premessa derivata di (5)/conclusione intermedia di (4)</a:t>
            </a:r>
          </a:p>
          <a:p>
            <a:pPr marL="0" indent="0">
              <a:buNone/>
            </a:pPr>
            <a:r>
              <a:rPr lang="it-IT" dirty="0" smtClean="0">
                <a:sym typeface="Wingdings" panose="05000000000000000000" pitchFamily="2" charset="2"/>
              </a:rPr>
              <a:t>(4) </a:t>
            </a:r>
            <a:r>
              <a:rPr lang="it-IT" u="sng" dirty="0" smtClean="0">
                <a:sym typeface="Wingdings" panose="05000000000000000000" pitchFamily="2" charset="2"/>
              </a:rPr>
              <a:t>dal momento che</a:t>
            </a:r>
            <a:r>
              <a:rPr lang="it-IT" dirty="0" smtClean="0">
                <a:sym typeface="Wingdings" panose="05000000000000000000" pitchFamily="2" charset="2"/>
              </a:rPr>
              <a:t> [senza coscienza non siamo in grado di esperire alcunché, nemmeno l’oscurità]  Premessa di (3)</a:t>
            </a:r>
          </a:p>
          <a:p>
            <a:pPr marL="0" indent="0">
              <a:buNone/>
            </a:pPr>
            <a:r>
              <a:rPr lang="it-IT" dirty="0" smtClean="0"/>
              <a:t>(5) </a:t>
            </a:r>
            <a:r>
              <a:rPr lang="it-IT" u="sng" dirty="0" smtClean="0"/>
              <a:t>Quindi</a:t>
            </a:r>
            <a:r>
              <a:rPr lang="it-IT" dirty="0" smtClean="0"/>
              <a:t> [noi non sopravviviamo alla morte] </a:t>
            </a:r>
            <a:r>
              <a:rPr lang="it-IT" dirty="0" smtClean="0">
                <a:sym typeface="Wingdings" panose="05000000000000000000" pitchFamily="2" charset="2"/>
              </a:rPr>
              <a:t> Premessa derivata di (6)/conclusione intermedia di (2) e (3)</a:t>
            </a:r>
          </a:p>
          <a:p>
            <a:pPr marL="0" indent="0">
              <a:buNone/>
            </a:pPr>
            <a:r>
              <a:rPr lang="it-IT" dirty="0" smtClean="0">
                <a:sym typeface="Wingdings" panose="05000000000000000000" pitchFamily="2" charset="2"/>
              </a:rPr>
              <a:t>(6) [Ogni sistema morale fondato sull’idea di una punizione o di un premio ultraterreno è, </a:t>
            </a:r>
            <a:r>
              <a:rPr lang="it-IT" u="sng" dirty="0" smtClean="0">
                <a:sym typeface="Wingdings" panose="05000000000000000000" pitchFamily="2" charset="2"/>
              </a:rPr>
              <a:t>quindi</a:t>
            </a:r>
            <a:r>
              <a:rPr lang="it-IT" dirty="0" smtClean="0">
                <a:sym typeface="Wingdings" panose="05000000000000000000" pitchFamily="2" charset="2"/>
              </a:rPr>
              <a:t>, fondamentalmente sbagliato]  Conclusione di (5)</a:t>
            </a:r>
            <a:endParaRPr lang="it-IT" dirty="0"/>
          </a:p>
        </p:txBody>
      </p:sp>
    </p:spTree>
    <p:extLst>
      <p:ext uri="{BB962C8B-B14F-4D97-AF65-F5344CB8AC3E}">
        <p14:creationId xmlns:p14="http://schemas.microsoft.com/office/powerpoint/2010/main" xmlns="" val="22339263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70C0"/>
                </a:solidFill>
              </a:rPr>
              <a:t>Ad esempio: (xviii)</a:t>
            </a:r>
            <a:endParaRPr lang="it-IT" b="1" dirty="0">
              <a:solidFill>
                <a:srgbClr val="0070C0"/>
              </a:solidFill>
            </a:endParaRPr>
          </a:p>
        </p:txBody>
      </p:sp>
      <p:sp>
        <p:nvSpPr>
          <p:cNvPr id="3" name="Segnaposto contenuto 2"/>
          <p:cNvSpPr>
            <a:spLocks noGrp="1"/>
          </p:cNvSpPr>
          <p:nvPr>
            <p:ph idx="1"/>
          </p:nvPr>
        </p:nvSpPr>
        <p:spPr/>
        <p:txBody>
          <a:bodyPr>
            <a:normAutofit/>
          </a:bodyPr>
          <a:lstStyle/>
          <a:p>
            <a:pPr marL="0" indent="0" algn="ctr">
              <a:buNone/>
            </a:pPr>
            <a:r>
              <a:rPr lang="it-IT" dirty="0" smtClean="0"/>
              <a:t>1           4</a:t>
            </a:r>
          </a:p>
          <a:p>
            <a:pPr marL="0" indent="0" algn="r">
              <a:buNone/>
            </a:pPr>
            <a:r>
              <a:rPr lang="it-IT" i="1" dirty="0" smtClean="0"/>
              <a:t>Induttiva (debole)                     Induttiva (debole)</a:t>
            </a:r>
          </a:p>
          <a:p>
            <a:pPr marL="0" indent="0" algn="ctr">
              <a:buNone/>
            </a:pPr>
            <a:r>
              <a:rPr lang="it-IT" dirty="0" smtClean="0"/>
              <a:t>2    +    3</a:t>
            </a:r>
          </a:p>
          <a:p>
            <a:pPr marL="0" indent="0" algn="r">
              <a:buNone/>
            </a:pPr>
            <a:r>
              <a:rPr lang="it-IT" i="1" dirty="0" smtClean="0"/>
              <a:t>Deduttiva</a:t>
            </a:r>
          </a:p>
          <a:p>
            <a:pPr marL="0" indent="0" algn="ctr">
              <a:buNone/>
            </a:pPr>
            <a:r>
              <a:rPr lang="it-IT" dirty="0" smtClean="0"/>
              <a:t>5</a:t>
            </a:r>
          </a:p>
          <a:p>
            <a:pPr marL="0" indent="0" algn="r">
              <a:buNone/>
            </a:pPr>
            <a:r>
              <a:rPr lang="it-IT" i="1" dirty="0" smtClean="0"/>
              <a:t>Induttiva (debole)</a:t>
            </a:r>
            <a:endParaRPr lang="it-IT" i="1" dirty="0"/>
          </a:p>
          <a:p>
            <a:pPr marL="0" indent="0" algn="ctr">
              <a:buNone/>
            </a:pPr>
            <a:r>
              <a:rPr lang="it-IT" dirty="0" smtClean="0"/>
              <a:t>6</a:t>
            </a:r>
          </a:p>
          <a:p>
            <a:pPr marL="0" indent="0" algn="ctr">
              <a:buNone/>
            </a:pPr>
            <a:r>
              <a:rPr lang="it-IT" sz="2200" i="1" dirty="0" smtClean="0"/>
              <a:t>Dunque: l’argomentazione è induttiva e debole</a:t>
            </a:r>
            <a:endParaRPr lang="it-IT" sz="2200" i="1" dirty="0"/>
          </a:p>
        </p:txBody>
      </p:sp>
      <p:cxnSp>
        <p:nvCxnSpPr>
          <p:cNvPr id="4" name="Connettore 1 3"/>
          <p:cNvCxnSpPr/>
          <p:nvPr/>
        </p:nvCxnSpPr>
        <p:spPr>
          <a:xfrm>
            <a:off x="3851920" y="3356992"/>
            <a:ext cx="144016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Connettore 2 7"/>
          <p:cNvCxnSpPr/>
          <p:nvPr/>
        </p:nvCxnSpPr>
        <p:spPr>
          <a:xfrm>
            <a:off x="3995936" y="2132856"/>
            <a:ext cx="0" cy="7920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Connettore 2 8"/>
          <p:cNvCxnSpPr/>
          <p:nvPr/>
        </p:nvCxnSpPr>
        <p:spPr>
          <a:xfrm>
            <a:off x="5148064" y="2132856"/>
            <a:ext cx="0" cy="7920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Connettore 2 9"/>
          <p:cNvCxnSpPr/>
          <p:nvPr/>
        </p:nvCxnSpPr>
        <p:spPr>
          <a:xfrm>
            <a:off x="4585855" y="3356992"/>
            <a:ext cx="0" cy="72008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Connettore 2 11"/>
          <p:cNvCxnSpPr/>
          <p:nvPr/>
        </p:nvCxnSpPr>
        <p:spPr>
          <a:xfrm>
            <a:off x="4572000" y="4437112"/>
            <a:ext cx="0" cy="79208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2629362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Valutare le argomentazioni - Pertinenza</a:t>
            </a:r>
            <a:endParaRPr lang="it-IT" b="1" dirty="0"/>
          </a:p>
        </p:txBody>
      </p:sp>
      <p:sp>
        <p:nvSpPr>
          <p:cNvPr id="3" name="Segnaposto contenuto 2"/>
          <p:cNvSpPr>
            <a:spLocks noGrp="1"/>
          </p:cNvSpPr>
          <p:nvPr>
            <p:ph idx="1"/>
          </p:nvPr>
        </p:nvSpPr>
        <p:spPr/>
        <p:txBody>
          <a:bodyPr>
            <a:normAutofit fontScale="92500"/>
          </a:bodyPr>
          <a:lstStyle/>
          <a:p>
            <a:pPr marL="0" indent="0">
              <a:buNone/>
            </a:pPr>
            <a:r>
              <a:rPr lang="it-IT" dirty="0" smtClean="0"/>
              <a:t>In una buona argomentazione, le </a:t>
            </a:r>
            <a:r>
              <a:rPr lang="it-IT" i="1" dirty="0" smtClean="0"/>
              <a:t>premesse</a:t>
            </a:r>
            <a:r>
              <a:rPr lang="it-IT" dirty="0" smtClean="0"/>
              <a:t> devono essere </a:t>
            </a:r>
            <a:r>
              <a:rPr lang="it-IT" i="1" dirty="0" smtClean="0"/>
              <a:t>pertinenti</a:t>
            </a:r>
            <a:r>
              <a:rPr lang="it-IT" dirty="0" smtClean="0"/>
              <a:t> per supportare la conclusione</a:t>
            </a:r>
          </a:p>
          <a:p>
            <a:pPr marL="0" indent="0">
              <a:buNone/>
            </a:pPr>
            <a:endParaRPr lang="it-IT" dirty="0"/>
          </a:p>
          <a:p>
            <a:pPr marL="0" indent="0">
              <a:buNone/>
            </a:pPr>
            <a:r>
              <a:rPr lang="it-IT" dirty="0" smtClean="0"/>
              <a:t>Vi sono argomentazioni deduttivamente valide ma non pertinenti </a:t>
            </a:r>
          </a:p>
          <a:p>
            <a:pPr marL="0" indent="0">
              <a:buNone/>
            </a:pPr>
            <a:r>
              <a:rPr lang="it-IT" dirty="0" smtClean="0"/>
              <a:t>(es. quelle che hanno una conclusione logicamente necessaria; quelle che hanno premesse inconsistenti – cioè premesse che non possono essere simultaneamente vere)</a:t>
            </a:r>
            <a:endParaRPr lang="it-IT" dirty="0"/>
          </a:p>
        </p:txBody>
      </p:sp>
    </p:spTree>
    <p:extLst>
      <p:ext uri="{BB962C8B-B14F-4D97-AF65-F5344CB8AC3E}">
        <p14:creationId xmlns:p14="http://schemas.microsoft.com/office/powerpoint/2010/main" xmlns="" val="37848980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70C0"/>
                </a:solidFill>
              </a:rPr>
              <a:t>Ad esempio: (xix)</a:t>
            </a:r>
            <a:endParaRPr lang="it-IT" b="1" dirty="0">
              <a:solidFill>
                <a:srgbClr val="0070C0"/>
              </a:solidFill>
            </a:endParaRPr>
          </a:p>
        </p:txBody>
      </p:sp>
      <p:sp>
        <p:nvSpPr>
          <p:cNvPr id="3" name="Segnaposto contenuto 2"/>
          <p:cNvSpPr>
            <a:spLocks noGrp="1"/>
          </p:cNvSpPr>
          <p:nvPr>
            <p:ph idx="1"/>
          </p:nvPr>
        </p:nvSpPr>
        <p:spPr/>
        <p:txBody>
          <a:bodyPr/>
          <a:lstStyle/>
          <a:p>
            <a:pPr marL="514350" indent="-514350">
              <a:buAutoNum type="arabicParenBoth"/>
            </a:pPr>
            <a:r>
              <a:rPr lang="it-IT" dirty="0" smtClean="0"/>
              <a:t>[Marco è più alto di Luca] </a:t>
            </a:r>
            <a:r>
              <a:rPr lang="it-IT" dirty="0" smtClean="0">
                <a:sym typeface="Wingdings" panose="05000000000000000000" pitchFamily="2" charset="2"/>
              </a:rPr>
              <a:t> Premessa</a:t>
            </a:r>
          </a:p>
          <a:p>
            <a:pPr marL="514350" indent="-514350">
              <a:buAutoNum type="arabicParenBoth"/>
            </a:pPr>
            <a:r>
              <a:rPr lang="it-IT" dirty="0" smtClean="0">
                <a:sym typeface="Wingdings" panose="05000000000000000000" pitchFamily="2" charset="2"/>
              </a:rPr>
              <a:t>[Luca è più alto di Antonio]  Premessa</a:t>
            </a:r>
          </a:p>
          <a:p>
            <a:pPr marL="514350" indent="-514350">
              <a:buAutoNum type="arabicParenBoth"/>
            </a:pPr>
            <a:r>
              <a:rPr lang="it-IT" u="sng" dirty="0" smtClean="0">
                <a:sym typeface="Wingdings" panose="05000000000000000000" pitchFamily="2" charset="2"/>
              </a:rPr>
              <a:t>Dunque</a:t>
            </a:r>
            <a:r>
              <a:rPr lang="it-IT" dirty="0" smtClean="0">
                <a:sym typeface="Wingdings" panose="05000000000000000000" pitchFamily="2" charset="2"/>
              </a:rPr>
              <a:t> [Marco è più alto di Antonio]  Conclusione</a:t>
            </a:r>
          </a:p>
          <a:p>
            <a:pPr marL="0" indent="0">
              <a:buNone/>
            </a:pPr>
            <a:endParaRPr lang="it-IT" dirty="0">
              <a:sym typeface="Wingdings" panose="05000000000000000000" pitchFamily="2" charset="2"/>
            </a:endParaRPr>
          </a:p>
          <a:p>
            <a:pPr marL="0" indent="0">
              <a:buNone/>
            </a:pPr>
            <a:r>
              <a:rPr lang="it-IT" i="1" dirty="0" smtClean="0">
                <a:sym typeface="Wingdings" panose="05000000000000000000" pitchFamily="2" charset="2"/>
              </a:rPr>
              <a:t>Argomentazione deduttivamente valida e pertinente</a:t>
            </a:r>
            <a:endParaRPr lang="it-IT" i="1" dirty="0"/>
          </a:p>
        </p:txBody>
      </p:sp>
    </p:spTree>
    <p:extLst>
      <p:ext uri="{BB962C8B-B14F-4D97-AF65-F5344CB8AC3E}">
        <p14:creationId xmlns:p14="http://schemas.microsoft.com/office/powerpoint/2010/main" xmlns="" val="30928732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70C0"/>
                </a:solidFill>
              </a:rPr>
              <a:t>Ad esempio: (xx)</a:t>
            </a:r>
            <a:endParaRPr lang="it-IT" b="1" dirty="0">
              <a:solidFill>
                <a:srgbClr val="0070C0"/>
              </a:solidFill>
            </a:endParaRPr>
          </a:p>
        </p:txBody>
      </p:sp>
      <p:sp>
        <p:nvSpPr>
          <p:cNvPr id="3" name="Segnaposto contenuto 2"/>
          <p:cNvSpPr>
            <a:spLocks noGrp="1"/>
          </p:cNvSpPr>
          <p:nvPr>
            <p:ph idx="1"/>
          </p:nvPr>
        </p:nvSpPr>
        <p:spPr/>
        <p:txBody>
          <a:bodyPr/>
          <a:lstStyle/>
          <a:p>
            <a:pPr marL="514350" indent="-514350">
              <a:buAutoNum type="arabicParenBoth"/>
            </a:pPr>
            <a:r>
              <a:rPr lang="it-IT" dirty="0" smtClean="0"/>
              <a:t>[La Luna è fatta di formaggio] </a:t>
            </a:r>
            <a:r>
              <a:rPr lang="it-IT" dirty="0" smtClean="0">
                <a:sym typeface="Wingdings" panose="05000000000000000000" pitchFamily="2" charset="2"/>
              </a:rPr>
              <a:t> Premessa</a:t>
            </a:r>
            <a:endParaRPr lang="it-IT" dirty="0" smtClean="0"/>
          </a:p>
          <a:p>
            <a:pPr marL="514350" indent="-514350">
              <a:buAutoNum type="arabicParenBoth"/>
            </a:pPr>
            <a:r>
              <a:rPr lang="it-IT" u="sng" dirty="0" smtClean="0"/>
              <a:t>Dunque</a:t>
            </a:r>
            <a:r>
              <a:rPr lang="it-IT" dirty="0" smtClean="0"/>
              <a:t> [0 è minore di 1] </a:t>
            </a:r>
            <a:r>
              <a:rPr lang="it-IT" dirty="0" smtClean="0">
                <a:sym typeface="Wingdings" panose="05000000000000000000" pitchFamily="2" charset="2"/>
              </a:rPr>
              <a:t> Conclusione</a:t>
            </a:r>
          </a:p>
          <a:p>
            <a:pPr marL="514350" indent="-514350">
              <a:buAutoNum type="arabicParenBoth"/>
            </a:pPr>
            <a:endParaRPr lang="it-IT" dirty="0">
              <a:sym typeface="Wingdings" panose="05000000000000000000" pitchFamily="2" charset="2"/>
            </a:endParaRPr>
          </a:p>
          <a:p>
            <a:pPr marL="0" indent="0">
              <a:buNone/>
            </a:pPr>
            <a:r>
              <a:rPr lang="it-IT" i="1" dirty="0" smtClean="0"/>
              <a:t>Argomentazione deduttivamente valida, non fondata e, ovviamente, la premessa (1) non pertinente</a:t>
            </a:r>
            <a:endParaRPr lang="it-IT" i="1" dirty="0"/>
          </a:p>
        </p:txBody>
      </p:sp>
    </p:spTree>
    <p:extLst>
      <p:ext uri="{BB962C8B-B14F-4D97-AF65-F5344CB8AC3E}">
        <p14:creationId xmlns:p14="http://schemas.microsoft.com/office/powerpoint/2010/main" xmlns="" val="12732077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70C0"/>
                </a:solidFill>
              </a:rPr>
              <a:t>Ad esempio: (xxi)</a:t>
            </a:r>
            <a:endParaRPr lang="it-IT" b="1" dirty="0">
              <a:solidFill>
                <a:srgbClr val="0070C0"/>
              </a:solidFill>
            </a:endParaRPr>
          </a:p>
        </p:txBody>
      </p:sp>
      <p:sp>
        <p:nvSpPr>
          <p:cNvPr id="3" name="Segnaposto contenuto 2"/>
          <p:cNvSpPr>
            <a:spLocks noGrp="1"/>
          </p:cNvSpPr>
          <p:nvPr>
            <p:ph idx="1"/>
          </p:nvPr>
        </p:nvSpPr>
        <p:spPr/>
        <p:txBody>
          <a:bodyPr>
            <a:normAutofit fontScale="92500" lnSpcReduction="20000"/>
          </a:bodyPr>
          <a:lstStyle/>
          <a:p>
            <a:pPr marL="514350" indent="-514350">
              <a:buAutoNum type="arabicParenBoth"/>
            </a:pPr>
            <a:r>
              <a:rPr lang="it-IT" dirty="0" smtClean="0"/>
              <a:t>[Romolo Augustolo è l’ultimo imperatore romano] </a:t>
            </a:r>
            <a:r>
              <a:rPr lang="it-IT" dirty="0" smtClean="0">
                <a:sym typeface="Wingdings" panose="05000000000000000000" pitchFamily="2" charset="2"/>
              </a:rPr>
              <a:t> Premessa</a:t>
            </a:r>
          </a:p>
          <a:p>
            <a:pPr marL="514350" indent="-514350">
              <a:buAutoNum type="arabicParenBoth"/>
            </a:pPr>
            <a:r>
              <a:rPr lang="it-IT" dirty="0" smtClean="0">
                <a:sym typeface="Wingdings" panose="05000000000000000000" pitchFamily="2" charset="2"/>
              </a:rPr>
              <a:t>[Carlo Magno è l’unico imperatore romano]  Premessa</a:t>
            </a:r>
          </a:p>
          <a:p>
            <a:pPr marL="514350" indent="-514350">
              <a:buAutoNum type="arabicParenBoth"/>
            </a:pPr>
            <a:r>
              <a:rPr lang="it-IT" u="sng" dirty="0" smtClean="0">
                <a:sym typeface="Wingdings" panose="05000000000000000000" pitchFamily="2" charset="2"/>
              </a:rPr>
              <a:t>Dunque</a:t>
            </a:r>
            <a:r>
              <a:rPr lang="it-IT" dirty="0" smtClean="0">
                <a:sym typeface="Wingdings" panose="05000000000000000000" pitchFamily="2" charset="2"/>
              </a:rPr>
              <a:t> [Obama è il presidente degli Stati Uniti d’America]  Conclusione</a:t>
            </a:r>
          </a:p>
          <a:p>
            <a:pPr marL="0" indent="0">
              <a:buNone/>
            </a:pPr>
            <a:endParaRPr lang="it-IT" dirty="0">
              <a:sym typeface="Wingdings" panose="05000000000000000000" pitchFamily="2" charset="2"/>
            </a:endParaRPr>
          </a:p>
          <a:p>
            <a:pPr marL="0" indent="0">
              <a:buNone/>
            </a:pPr>
            <a:r>
              <a:rPr lang="it-IT" i="1" dirty="0" smtClean="0"/>
              <a:t>Argomentazione deduttivamente valida (premesse inconsistenti) e con premesse non pertinenti per la conclusione</a:t>
            </a:r>
            <a:endParaRPr lang="it-IT" i="1" dirty="0"/>
          </a:p>
        </p:txBody>
      </p:sp>
    </p:spTree>
    <p:extLst>
      <p:ext uri="{BB962C8B-B14F-4D97-AF65-F5344CB8AC3E}">
        <p14:creationId xmlns:p14="http://schemas.microsoft.com/office/powerpoint/2010/main" xmlns="" val="4837677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70C0"/>
                </a:solidFill>
              </a:rPr>
              <a:t>Ad esempio: (xxii)</a:t>
            </a:r>
            <a:endParaRPr lang="it-IT" b="1" dirty="0">
              <a:solidFill>
                <a:srgbClr val="0070C0"/>
              </a:solidFill>
            </a:endParaRPr>
          </a:p>
        </p:txBody>
      </p:sp>
      <p:sp>
        <p:nvSpPr>
          <p:cNvPr id="3" name="Segnaposto contenuto 2"/>
          <p:cNvSpPr>
            <a:spLocks noGrp="1"/>
          </p:cNvSpPr>
          <p:nvPr>
            <p:ph idx="1"/>
          </p:nvPr>
        </p:nvSpPr>
        <p:spPr/>
        <p:txBody>
          <a:bodyPr>
            <a:normAutofit lnSpcReduction="10000"/>
          </a:bodyPr>
          <a:lstStyle/>
          <a:p>
            <a:pPr marL="0" indent="0">
              <a:buNone/>
            </a:pPr>
            <a:r>
              <a:rPr lang="it-IT" dirty="0" smtClean="0"/>
              <a:t>(1) [O esiste qualcosa, o non esiste nulla] </a:t>
            </a:r>
            <a:r>
              <a:rPr lang="it-IT" dirty="0" smtClean="0">
                <a:sym typeface="Wingdings" panose="05000000000000000000" pitchFamily="2" charset="2"/>
              </a:rPr>
              <a:t> Premessa</a:t>
            </a:r>
          </a:p>
          <a:p>
            <a:pPr marL="0" indent="0">
              <a:buNone/>
            </a:pPr>
            <a:r>
              <a:rPr lang="it-IT" dirty="0" smtClean="0"/>
              <a:t>(2) </a:t>
            </a:r>
            <a:r>
              <a:rPr lang="it-IT" u="sng" dirty="0" smtClean="0"/>
              <a:t>Dunque</a:t>
            </a:r>
            <a:r>
              <a:rPr lang="it-IT" dirty="0" smtClean="0"/>
              <a:t> [tutti gli scapoli sono non ammogliati] </a:t>
            </a:r>
            <a:r>
              <a:rPr lang="it-IT" dirty="0" smtClean="0">
                <a:sym typeface="Wingdings" panose="05000000000000000000" pitchFamily="2" charset="2"/>
              </a:rPr>
              <a:t> Conclusione</a:t>
            </a:r>
            <a:endParaRPr lang="it-IT" dirty="0" smtClean="0"/>
          </a:p>
          <a:p>
            <a:pPr marL="0" indent="0">
              <a:buNone/>
            </a:pPr>
            <a:endParaRPr lang="it-IT" dirty="0"/>
          </a:p>
          <a:p>
            <a:pPr marL="0" indent="0">
              <a:buNone/>
            </a:pPr>
            <a:r>
              <a:rPr lang="it-IT" i="1" dirty="0" smtClean="0"/>
              <a:t>Argomentazione deduttivamente valida (la conclusione (2) è logicamente necessaria), fondata (è vera la premessa (1)), ma la premessa (1) non è pertinente</a:t>
            </a:r>
            <a:endParaRPr lang="it-IT" i="1" dirty="0"/>
          </a:p>
        </p:txBody>
      </p:sp>
    </p:spTree>
    <p:extLst>
      <p:ext uri="{BB962C8B-B14F-4D97-AF65-F5344CB8AC3E}">
        <p14:creationId xmlns:p14="http://schemas.microsoft.com/office/powerpoint/2010/main" xmlns="" val="86616773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Valutare le argomentazioni - Vulnerabilità </a:t>
            </a:r>
            <a:endParaRPr lang="it-IT" b="1" dirty="0"/>
          </a:p>
        </p:txBody>
      </p:sp>
      <p:sp>
        <p:nvSpPr>
          <p:cNvPr id="3" name="Segnaposto contenuto 2"/>
          <p:cNvSpPr>
            <a:spLocks noGrp="1"/>
          </p:cNvSpPr>
          <p:nvPr>
            <p:ph idx="1"/>
          </p:nvPr>
        </p:nvSpPr>
        <p:spPr/>
        <p:txBody>
          <a:bodyPr>
            <a:normAutofit fontScale="92500" lnSpcReduction="10000"/>
          </a:bodyPr>
          <a:lstStyle/>
          <a:p>
            <a:pPr marL="0" indent="0">
              <a:buNone/>
            </a:pPr>
            <a:r>
              <a:rPr lang="it-IT" dirty="0" smtClean="0"/>
              <a:t>In una buona argomentazione, la </a:t>
            </a:r>
            <a:r>
              <a:rPr lang="it-IT" i="1" dirty="0" smtClean="0"/>
              <a:t>conclusione </a:t>
            </a:r>
            <a:r>
              <a:rPr lang="it-IT" dirty="0" smtClean="0"/>
              <a:t>dovrebbe </a:t>
            </a:r>
            <a:r>
              <a:rPr lang="it-IT" i="1" dirty="0" smtClean="0"/>
              <a:t>non</a:t>
            </a:r>
            <a:r>
              <a:rPr lang="it-IT" dirty="0" smtClean="0"/>
              <a:t> essere </a:t>
            </a:r>
            <a:r>
              <a:rPr lang="it-IT" i="1" dirty="0" smtClean="0"/>
              <a:t>vulnerabile</a:t>
            </a:r>
            <a:r>
              <a:rPr lang="it-IT" dirty="0" smtClean="0"/>
              <a:t> (o </a:t>
            </a:r>
            <a:r>
              <a:rPr lang="it-IT" i="1" dirty="0" smtClean="0"/>
              <a:t>poco vulnerabile</a:t>
            </a:r>
            <a:r>
              <a:rPr lang="it-IT" dirty="0" smtClean="0"/>
              <a:t>) rispetto a </a:t>
            </a:r>
            <a:r>
              <a:rPr lang="it-IT" i="1" dirty="0" smtClean="0"/>
              <a:t>nuovi dati </a:t>
            </a:r>
            <a:r>
              <a:rPr lang="it-IT" dirty="0" smtClean="0"/>
              <a:t>che potrebbero emergere</a:t>
            </a:r>
          </a:p>
          <a:p>
            <a:pPr marL="0" indent="0">
              <a:buNone/>
            </a:pPr>
            <a:endParaRPr lang="it-IT" dirty="0"/>
          </a:p>
          <a:p>
            <a:pPr marL="0" indent="0">
              <a:buNone/>
            </a:pPr>
            <a:r>
              <a:rPr lang="it-IT" dirty="0" smtClean="0"/>
              <a:t>Per le argomentazioni deduttive, questo non vale: nuove premesse (cioè nuovi dati) non possono indebolire l’argomentazione e non possono dunque rendere vulnerabile la verità della conclusione (se l’argomentazione deduttiva è fondata)</a:t>
            </a:r>
            <a:endParaRPr lang="it-IT" dirty="0"/>
          </a:p>
        </p:txBody>
      </p:sp>
    </p:spTree>
    <p:extLst>
      <p:ext uri="{BB962C8B-B14F-4D97-AF65-F5344CB8AC3E}">
        <p14:creationId xmlns:p14="http://schemas.microsoft.com/office/powerpoint/2010/main" xmlns="" val="42034032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70C0"/>
                </a:solidFill>
              </a:rPr>
              <a:t>Ad esempio: (xxiii)</a:t>
            </a:r>
            <a:endParaRPr lang="it-IT" b="1" dirty="0">
              <a:solidFill>
                <a:srgbClr val="0070C0"/>
              </a:solidFill>
            </a:endParaRPr>
          </a:p>
        </p:txBody>
      </p:sp>
      <p:sp>
        <p:nvSpPr>
          <p:cNvPr id="3" name="Segnaposto contenuto 2"/>
          <p:cNvSpPr>
            <a:spLocks noGrp="1"/>
          </p:cNvSpPr>
          <p:nvPr>
            <p:ph idx="1"/>
          </p:nvPr>
        </p:nvSpPr>
        <p:spPr/>
        <p:txBody>
          <a:bodyPr>
            <a:normAutofit lnSpcReduction="10000"/>
          </a:bodyPr>
          <a:lstStyle/>
          <a:p>
            <a:pPr marL="514350" indent="-514350">
              <a:buAutoNum type="arabicParenBoth"/>
            </a:pPr>
            <a:r>
              <a:rPr lang="it-IT" dirty="0" smtClean="0"/>
              <a:t>[Il Milan ha vinto le ultime 7 partite di campionato] </a:t>
            </a:r>
            <a:r>
              <a:rPr lang="it-IT" dirty="0" smtClean="0">
                <a:sym typeface="Wingdings" panose="05000000000000000000" pitchFamily="2" charset="2"/>
              </a:rPr>
              <a:t> Premessa</a:t>
            </a:r>
          </a:p>
          <a:p>
            <a:pPr marL="514350" indent="-514350">
              <a:buAutoNum type="arabicParenBoth"/>
            </a:pPr>
            <a:r>
              <a:rPr lang="it-IT" u="sng" dirty="0" smtClean="0">
                <a:sym typeface="Wingdings" panose="05000000000000000000" pitchFamily="2" charset="2"/>
              </a:rPr>
              <a:t>Dunque</a:t>
            </a:r>
            <a:r>
              <a:rPr lang="it-IT" dirty="0" smtClean="0">
                <a:sym typeface="Wingdings" panose="05000000000000000000" pitchFamily="2" charset="2"/>
              </a:rPr>
              <a:t> [il Milan batterà l’Inter]  Conclusione</a:t>
            </a:r>
          </a:p>
          <a:p>
            <a:pPr marL="514350" indent="-514350">
              <a:buAutoNum type="arabicParenBoth"/>
            </a:pPr>
            <a:endParaRPr lang="it-IT" dirty="0">
              <a:sym typeface="Wingdings" panose="05000000000000000000" pitchFamily="2" charset="2"/>
            </a:endParaRPr>
          </a:p>
          <a:p>
            <a:pPr marL="0" indent="0">
              <a:buNone/>
            </a:pPr>
            <a:r>
              <a:rPr lang="it-IT" i="1" dirty="0" smtClean="0">
                <a:sym typeface="Wingdings" panose="05000000000000000000" pitchFamily="2" charset="2"/>
              </a:rPr>
              <a:t>Argomentazione induttiva e piuttosto vulnerabile: se domani l’Inter batterà il Milan o Milan e Inter pareggeranno, la conclusione sarà falsa</a:t>
            </a:r>
            <a:endParaRPr lang="it-IT" i="1" dirty="0">
              <a:sym typeface="Wingdings" panose="05000000000000000000" pitchFamily="2" charset="2"/>
            </a:endParaRPr>
          </a:p>
        </p:txBody>
      </p:sp>
    </p:spTree>
    <p:extLst>
      <p:ext uri="{BB962C8B-B14F-4D97-AF65-F5344CB8AC3E}">
        <p14:creationId xmlns:p14="http://schemas.microsoft.com/office/powerpoint/2010/main" xmlns="" val="2092251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70C0"/>
                </a:solidFill>
              </a:rPr>
              <a:t>Ad esempio: (xxiv)</a:t>
            </a:r>
            <a:endParaRPr lang="it-IT" b="1" dirty="0">
              <a:solidFill>
                <a:srgbClr val="0070C0"/>
              </a:solidFill>
            </a:endParaRPr>
          </a:p>
        </p:txBody>
      </p:sp>
      <p:sp>
        <p:nvSpPr>
          <p:cNvPr id="3" name="Segnaposto contenuto 2"/>
          <p:cNvSpPr>
            <a:spLocks noGrp="1"/>
          </p:cNvSpPr>
          <p:nvPr>
            <p:ph idx="1"/>
          </p:nvPr>
        </p:nvSpPr>
        <p:spPr/>
        <p:txBody>
          <a:bodyPr>
            <a:normAutofit fontScale="92500" lnSpcReduction="20000"/>
          </a:bodyPr>
          <a:lstStyle/>
          <a:p>
            <a:pPr marL="514350" indent="-514350">
              <a:buAutoNum type="arabicParenBoth"/>
            </a:pPr>
            <a:r>
              <a:rPr lang="it-IT" dirty="0" smtClean="0"/>
              <a:t>[Pochi russi parlano bene l’italiano] </a:t>
            </a:r>
            <a:r>
              <a:rPr lang="it-IT" dirty="0" smtClean="0">
                <a:sym typeface="Wingdings" panose="05000000000000000000" pitchFamily="2" charset="2"/>
              </a:rPr>
              <a:t> Premessa</a:t>
            </a:r>
          </a:p>
          <a:p>
            <a:pPr marL="514350" indent="-514350">
              <a:buAutoNum type="arabicParenBoth"/>
            </a:pPr>
            <a:r>
              <a:rPr lang="it-IT" dirty="0" smtClean="0">
                <a:sym typeface="Wingdings" panose="05000000000000000000" pitchFamily="2" charset="2"/>
              </a:rPr>
              <a:t>[</a:t>
            </a:r>
            <a:r>
              <a:rPr lang="it-IT" dirty="0" err="1" smtClean="0">
                <a:sym typeface="Wingdings" panose="05000000000000000000" pitchFamily="2" charset="2"/>
              </a:rPr>
              <a:t>Sergei</a:t>
            </a:r>
            <a:r>
              <a:rPr lang="it-IT" dirty="0" smtClean="0">
                <a:sym typeface="Wingdings" panose="05000000000000000000" pitchFamily="2" charset="2"/>
              </a:rPr>
              <a:t> è russo]  Premessa</a:t>
            </a:r>
          </a:p>
          <a:p>
            <a:pPr marL="514350" indent="-514350">
              <a:buAutoNum type="arabicParenBoth"/>
            </a:pPr>
            <a:r>
              <a:rPr lang="it-IT" dirty="0" smtClean="0">
                <a:sym typeface="Wingdings" panose="05000000000000000000" pitchFamily="2" charset="2"/>
              </a:rPr>
              <a:t>[</a:t>
            </a:r>
            <a:r>
              <a:rPr lang="it-IT" dirty="0" err="1" smtClean="0">
                <a:sym typeface="Wingdings" panose="05000000000000000000" pitchFamily="2" charset="2"/>
              </a:rPr>
              <a:t>Sergei</a:t>
            </a:r>
            <a:r>
              <a:rPr lang="it-IT" dirty="0" smtClean="0">
                <a:sym typeface="Wingdings" panose="05000000000000000000" pitchFamily="2" charset="2"/>
              </a:rPr>
              <a:t> non ha mai studiato l’italiano]  Premessa</a:t>
            </a:r>
          </a:p>
          <a:p>
            <a:pPr marL="514350" indent="-514350">
              <a:buAutoNum type="arabicParenBoth"/>
            </a:pPr>
            <a:r>
              <a:rPr lang="it-IT" u="sng" dirty="0" smtClean="0">
                <a:sym typeface="Wingdings" panose="05000000000000000000" pitchFamily="2" charset="2"/>
              </a:rPr>
              <a:t>Dunque</a:t>
            </a:r>
            <a:r>
              <a:rPr lang="it-IT" dirty="0" smtClean="0">
                <a:sym typeface="Wingdings" panose="05000000000000000000" pitchFamily="2" charset="2"/>
              </a:rPr>
              <a:t> [</a:t>
            </a:r>
            <a:r>
              <a:rPr lang="it-IT" dirty="0" err="1" smtClean="0">
                <a:sym typeface="Wingdings" panose="05000000000000000000" pitchFamily="2" charset="2"/>
              </a:rPr>
              <a:t>Sergei</a:t>
            </a:r>
            <a:r>
              <a:rPr lang="it-IT" dirty="0" smtClean="0">
                <a:sym typeface="Wingdings" panose="05000000000000000000" pitchFamily="2" charset="2"/>
              </a:rPr>
              <a:t> non parlerà bene l’italiano nei prossimi mesi]  Conclusione</a:t>
            </a:r>
          </a:p>
          <a:p>
            <a:pPr marL="0" indent="0">
              <a:buNone/>
            </a:pPr>
            <a:endParaRPr lang="it-IT" dirty="0">
              <a:sym typeface="Wingdings" panose="05000000000000000000" pitchFamily="2" charset="2"/>
            </a:endParaRPr>
          </a:p>
          <a:p>
            <a:pPr marL="0" indent="0">
              <a:buNone/>
            </a:pPr>
            <a:r>
              <a:rPr lang="it-IT" i="1" dirty="0" smtClean="0">
                <a:sym typeface="Wingdings" panose="05000000000000000000" pitchFamily="2" charset="2"/>
              </a:rPr>
              <a:t>Argomentazione induttiva, con una conclusione apparentemente poco vulnerabile (a meno che </a:t>
            </a:r>
            <a:r>
              <a:rPr lang="it-IT" i="1" dirty="0" err="1" smtClean="0">
                <a:sym typeface="Wingdings" panose="05000000000000000000" pitchFamily="2" charset="2"/>
              </a:rPr>
              <a:t>Sergei</a:t>
            </a:r>
            <a:r>
              <a:rPr lang="it-IT" i="1" dirty="0" smtClean="0">
                <a:sym typeface="Wingdings" panose="05000000000000000000" pitchFamily="2" charset="2"/>
              </a:rPr>
              <a:t> non impari bene l’italiano in pochi mesi)</a:t>
            </a:r>
            <a:endParaRPr lang="it-IT" i="1" dirty="0" smtClean="0"/>
          </a:p>
          <a:p>
            <a:pPr marL="514350" indent="-514350">
              <a:buAutoNum type="arabicParenBoth"/>
            </a:pPr>
            <a:endParaRPr lang="it-IT" dirty="0"/>
          </a:p>
        </p:txBody>
      </p:sp>
    </p:spTree>
    <p:extLst>
      <p:ext uri="{BB962C8B-B14F-4D97-AF65-F5344CB8AC3E}">
        <p14:creationId xmlns:p14="http://schemas.microsoft.com/office/powerpoint/2010/main" xmlns="" val="362229162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0070C0"/>
                </a:solidFill>
              </a:rPr>
              <a:t>Ad esempio: (xxv)</a:t>
            </a:r>
            <a:endParaRPr lang="it-IT" b="1" dirty="0">
              <a:solidFill>
                <a:srgbClr val="0070C0"/>
              </a:solidFill>
            </a:endParaRPr>
          </a:p>
        </p:txBody>
      </p:sp>
      <p:sp>
        <p:nvSpPr>
          <p:cNvPr id="3" name="Segnaposto contenuto 2"/>
          <p:cNvSpPr>
            <a:spLocks noGrp="1"/>
          </p:cNvSpPr>
          <p:nvPr>
            <p:ph idx="1"/>
          </p:nvPr>
        </p:nvSpPr>
        <p:spPr/>
        <p:txBody>
          <a:bodyPr>
            <a:normAutofit fontScale="85000" lnSpcReduction="10000"/>
          </a:bodyPr>
          <a:lstStyle/>
          <a:p>
            <a:pPr marL="514350" indent="-514350">
              <a:buAutoNum type="arabicParenBoth"/>
            </a:pPr>
            <a:r>
              <a:rPr lang="it-IT" dirty="0" smtClean="0"/>
              <a:t>[L’Italia è uno stato dell’Unione Europea] </a:t>
            </a:r>
            <a:r>
              <a:rPr lang="it-IT" dirty="0" smtClean="0">
                <a:sym typeface="Wingdings" panose="05000000000000000000" pitchFamily="2" charset="2"/>
              </a:rPr>
              <a:t> Premessa</a:t>
            </a:r>
          </a:p>
          <a:p>
            <a:pPr marL="514350" indent="-514350">
              <a:buAutoNum type="arabicParenBoth"/>
            </a:pPr>
            <a:r>
              <a:rPr lang="it-IT" dirty="0" smtClean="0">
                <a:sym typeface="Wingdings" panose="05000000000000000000" pitchFamily="2" charset="2"/>
              </a:rPr>
              <a:t>[La Francia è uno stato dell’Unione Europea]  Premessa</a:t>
            </a:r>
          </a:p>
          <a:p>
            <a:pPr marL="514350" indent="-514350">
              <a:buAutoNum type="arabicParenBoth"/>
            </a:pPr>
            <a:r>
              <a:rPr lang="it-IT" dirty="0" smtClean="0">
                <a:sym typeface="Wingdings" panose="05000000000000000000" pitchFamily="2" charset="2"/>
              </a:rPr>
              <a:t>[L’Italia è uno stato diverso dalla Francia]  Premessa</a:t>
            </a:r>
          </a:p>
          <a:p>
            <a:pPr marL="514350" indent="-514350">
              <a:buAutoNum type="arabicParenBoth"/>
            </a:pPr>
            <a:r>
              <a:rPr lang="it-IT" u="sng" dirty="0" smtClean="0">
                <a:sym typeface="Wingdings" panose="05000000000000000000" pitchFamily="2" charset="2"/>
              </a:rPr>
              <a:t>Dunque</a:t>
            </a:r>
            <a:r>
              <a:rPr lang="it-IT" dirty="0" smtClean="0">
                <a:sym typeface="Wingdings" panose="05000000000000000000" pitchFamily="2" charset="2"/>
              </a:rPr>
              <a:t> [vi sono almeno due stati nell’Unione Europea]</a:t>
            </a:r>
          </a:p>
          <a:p>
            <a:pPr marL="514350" indent="-514350">
              <a:buAutoNum type="arabicParenBoth"/>
            </a:pPr>
            <a:endParaRPr lang="it-IT" dirty="0">
              <a:sym typeface="Wingdings" panose="05000000000000000000" pitchFamily="2" charset="2"/>
            </a:endParaRPr>
          </a:p>
          <a:p>
            <a:pPr marL="0" indent="0">
              <a:buNone/>
            </a:pPr>
            <a:r>
              <a:rPr lang="it-IT" i="1" dirty="0" smtClean="0">
                <a:sym typeface="Wingdings" panose="05000000000000000000" pitchFamily="2" charset="2"/>
              </a:rPr>
              <a:t>Argomentazione deduttivamente valida e fondata, con una conclusione invulnerabile</a:t>
            </a:r>
            <a:endParaRPr lang="it-IT" i="1" dirty="0"/>
          </a:p>
        </p:txBody>
      </p:sp>
    </p:spTree>
    <p:extLst>
      <p:ext uri="{BB962C8B-B14F-4D97-AF65-F5344CB8AC3E}">
        <p14:creationId xmlns:p14="http://schemas.microsoft.com/office/powerpoint/2010/main" xmlns="" val="41656548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Valutare le argomentazioni - criteri</a:t>
            </a:r>
            <a:endParaRPr lang="it-IT" b="1" dirty="0"/>
          </a:p>
        </p:txBody>
      </p:sp>
      <p:sp>
        <p:nvSpPr>
          <p:cNvPr id="3" name="Segnaposto contenuto 2"/>
          <p:cNvSpPr>
            <a:spLocks noGrp="1"/>
          </p:cNvSpPr>
          <p:nvPr>
            <p:ph idx="1"/>
          </p:nvPr>
        </p:nvSpPr>
        <p:spPr/>
        <p:txBody>
          <a:bodyPr>
            <a:normAutofit fontScale="62500" lnSpcReduction="20000"/>
          </a:bodyPr>
          <a:lstStyle/>
          <a:p>
            <a:pPr marL="0" indent="0">
              <a:buNone/>
            </a:pPr>
            <a:r>
              <a:rPr lang="it-IT" dirty="0" smtClean="0"/>
              <a:t>- </a:t>
            </a:r>
            <a:r>
              <a:rPr lang="it-IT" b="1" dirty="0" smtClean="0"/>
              <a:t>Validità</a:t>
            </a:r>
            <a:r>
              <a:rPr lang="it-IT" dirty="0" smtClean="0"/>
              <a:t>: Un’argomentazione </a:t>
            </a:r>
            <a:r>
              <a:rPr lang="it-IT" dirty="0"/>
              <a:t>è </a:t>
            </a:r>
            <a:r>
              <a:rPr lang="it-IT" i="1" dirty="0"/>
              <a:t>(deduttivamente) valida</a:t>
            </a:r>
            <a:r>
              <a:rPr lang="it-IT" dirty="0"/>
              <a:t> </a:t>
            </a:r>
            <a:r>
              <a:rPr lang="it-IT" dirty="0" smtClean="0"/>
              <a:t>quando </a:t>
            </a:r>
            <a:r>
              <a:rPr lang="it-IT" i="1" dirty="0"/>
              <a:t>n</a:t>
            </a:r>
            <a:r>
              <a:rPr lang="it-IT" i="1" dirty="0" smtClean="0"/>
              <a:t>on</a:t>
            </a:r>
            <a:r>
              <a:rPr lang="it-IT" dirty="0" smtClean="0"/>
              <a:t> </a:t>
            </a:r>
            <a:r>
              <a:rPr lang="it-IT" dirty="0"/>
              <a:t>è possibile </a:t>
            </a:r>
            <a:r>
              <a:rPr lang="it-IT" dirty="0" smtClean="0"/>
              <a:t>che le </a:t>
            </a:r>
            <a:r>
              <a:rPr lang="it-IT" i="1" dirty="0"/>
              <a:t>premesse</a:t>
            </a:r>
            <a:r>
              <a:rPr lang="it-IT" dirty="0"/>
              <a:t> siano </a:t>
            </a:r>
            <a:r>
              <a:rPr lang="it-IT" i="1" dirty="0"/>
              <a:t>vere</a:t>
            </a:r>
            <a:r>
              <a:rPr lang="it-IT" dirty="0"/>
              <a:t> e la </a:t>
            </a:r>
            <a:r>
              <a:rPr lang="it-IT" i="1" dirty="0"/>
              <a:t>conclusione</a:t>
            </a:r>
            <a:r>
              <a:rPr lang="it-IT" dirty="0"/>
              <a:t> sia </a:t>
            </a:r>
            <a:r>
              <a:rPr lang="it-IT" i="1" dirty="0" smtClean="0"/>
              <a:t>falsa</a:t>
            </a:r>
            <a:r>
              <a:rPr lang="it-IT" dirty="0" smtClean="0"/>
              <a:t>, o è </a:t>
            </a:r>
            <a:r>
              <a:rPr lang="it-IT" i="1" dirty="0"/>
              <a:t>(induttivamente) valida </a:t>
            </a:r>
            <a:r>
              <a:rPr lang="it-IT" dirty="0" smtClean="0"/>
              <a:t>quando, se </a:t>
            </a:r>
            <a:r>
              <a:rPr lang="it-IT" dirty="0"/>
              <a:t>sono </a:t>
            </a:r>
            <a:r>
              <a:rPr lang="it-IT" i="1" dirty="0"/>
              <a:t>vere</a:t>
            </a:r>
            <a:r>
              <a:rPr lang="it-IT" dirty="0"/>
              <a:t> le </a:t>
            </a:r>
            <a:r>
              <a:rPr lang="it-IT" i="1" dirty="0"/>
              <a:t>premesse</a:t>
            </a:r>
            <a:r>
              <a:rPr lang="it-IT" dirty="0"/>
              <a:t>, allora è </a:t>
            </a:r>
            <a:r>
              <a:rPr lang="it-IT" i="1" dirty="0"/>
              <a:t>ragionevole</a:t>
            </a:r>
            <a:r>
              <a:rPr lang="it-IT" dirty="0"/>
              <a:t> (plausibile) che sia </a:t>
            </a:r>
            <a:r>
              <a:rPr lang="it-IT" i="1" dirty="0"/>
              <a:t>vera</a:t>
            </a:r>
            <a:r>
              <a:rPr lang="it-IT" dirty="0"/>
              <a:t> la </a:t>
            </a:r>
            <a:r>
              <a:rPr lang="it-IT" i="1" dirty="0"/>
              <a:t>conclusione</a:t>
            </a:r>
            <a:r>
              <a:rPr lang="it-IT" dirty="0"/>
              <a:t>, ma </a:t>
            </a:r>
            <a:r>
              <a:rPr lang="it-IT" i="1" dirty="0"/>
              <a:t>non</a:t>
            </a:r>
            <a:r>
              <a:rPr lang="it-IT" dirty="0"/>
              <a:t> è </a:t>
            </a:r>
            <a:r>
              <a:rPr lang="it-IT" i="1" dirty="0"/>
              <a:t>necessario</a:t>
            </a:r>
            <a:r>
              <a:rPr lang="it-IT" dirty="0"/>
              <a:t> che lo sia </a:t>
            </a:r>
            <a:endParaRPr lang="it-IT" dirty="0" smtClean="0"/>
          </a:p>
          <a:p>
            <a:pPr marL="0" indent="0">
              <a:buNone/>
            </a:pPr>
            <a:r>
              <a:rPr lang="it-IT" dirty="0" smtClean="0"/>
              <a:t>- </a:t>
            </a:r>
            <a:r>
              <a:rPr lang="it-IT" b="1" dirty="0" smtClean="0"/>
              <a:t>Fondatezza</a:t>
            </a:r>
            <a:r>
              <a:rPr lang="it-IT" dirty="0" smtClean="0"/>
              <a:t>: Un’argomentazione </a:t>
            </a:r>
            <a:r>
              <a:rPr lang="it-IT" i="1" dirty="0"/>
              <a:t>deduttivamente valida</a:t>
            </a:r>
            <a:r>
              <a:rPr lang="it-IT" dirty="0"/>
              <a:t> è </a:t>
            </a:r>
            <a:r>
              <a:rPr lang="it-IT" i="1" dirty="0"/>
              <a:t>fondata</a:t>
            </a:r>
            <a:r>
              <a:rPr lang="it-IT" dirty="0"/>
              <a:t> </a:t>
            </a:r>
            <a:r>
              <a:rPr lang="it-IT" dirty="0" smtClean="0"/>
              <a:t>quando </a:t>
            </a:r>
            <a:r>
              <a:rPr lang="it-IT" i="1" dirty="0" smtClean="0"/>
              <a:t>tutte</a:t>
            </a:r>
            <a:r>
              <a:rPr lang="it-IT" dirty="0" smtClean="0"/>
              <a:t> </a:t>
            </a:r>
            <a:r>
              <a:rPr lang="it-IT" dirty="0"/>
              <a:t>le sue </a:t>
            </a:r>
            <a:r>
              <a:rPr lang="it-IT" i="1" dirty="0"/>
              <a:t>premesse</a:t>
            </a:r>
            <a:r>
              <a:rPr lang="it-IT" dirty="0"/>
              <a:t> sono </a:t>
            </a:r>
            <a:r>
              <a:rPr lang="it-IT" i="1" dirty="0" smtClean="0"/>
              <a:t>vere</a:t>
            </a:r>
          </a:p>
          <a:p>
            <a:pPr marL="0" indent="0">
              <a:buNone/>
            </a:pPr>
            <a:r>
              <a:rPr lang="it-IT" dirty="0" smtClean="0"/>
              <a:t>- </a:t>
            </a:r>
            <a:r>
              <a:rPr lang="it-IT" b="1" dirty="0" smtClean="0"/>
              <a:t>Probabilità</a:t>
            </a:r>
            <a:r>
              <a:rPr lang="it-IT" dirty="0" smtClean="0"/>
              <a:t>: </a:t>
            </a:r>
            <a:r>
              <a:rPr lang="it-IT" dirty="0"/>
              <a:t>Ogni argomentazione ha una </a:t>
            </a:r>
            <a:r>
              <a:rPr lang="it-IT" i="1" dirty="0"/>
              <a:t>certa probabilità </a:t>
            </a:r>
            <a:r>
              <a:rPr lang="it-IT" dirty="0"/>
              <a:t>che la sua conclusione sia </a:t>
            </a:r>
            <a:r>
              <a:rPr lang="it-IT" i="1" dirty="0"/>
              <a:t>vera</a:t>
            </a:r>
            <a:r>
              <a:rPr lang="it-IT" dirty="0"/>
              <a:t>, </a:t>
            </a:r>
            <a:r>
              <a:rPr lang="it-IT" i="1" dirty="0"/>
              <a:t>data la verità </a:t>
            </a:r>
            <a:r>
              <a:rPr lang="it-IT" dirty="0"/>
              <a:t>delle </a:t>
            </a:r>
            <a:r>
              <a:rPr lang="it-IT" dirty="0" smtClean="0"/>
              <a:t>premesse. Argomentazioni </a:t>
            </a:r>
            <a:r>
              <a:rPr lang="it-IT" i="1" dirty="0"/>
              <a:t>deduttivamente valide e fondate</a:t>
            </a:r>
            <a:r>
              <a:rPr lang="it-IT" dirty="0"/>
              <a:t>: hanno probabilità </a:t>
            </a:r>
            <a:r>
              <a:rPr lang="it-IT" i="1" dirty="0" smtClean="0"/>
              <a:t>1. </a:t>
            </a:r>
            <a:r>
              <a:rPr lang="it-IT" dirty="0" smtClean="0"/>
              <a:t>Argomentazioni </a:t>
            </a:r>
            <a:r>
              <a:rPr lang="it-IT" i="1" dirty="0"/>
              <a:t>induttive</a:t>
            </a:r>
            <a:r>
              <a:rPr lang="it-IT" dirty="0"/>
              <a:t>: hanno probabilità </a:t>
            </a:r>
            <a:r>
              <a:rPr lang="it-IT" i="1" dirty="0"/>
              <a:t>variabile</a:t>
            </a:r>
            <a:r>
              <a:rPr lang="it-IT" dirty="0"/>
              <a:t> (maggiore di 0,5: </a:t>
            </a:r>
            <a:r>
              <a:rPr lang="it-IT" i="1" dirty="0"/>
              <a:t>forte</a:t>
            </a:r>
            <a:r>
              <a:rPr lang="it-IT" dirty="0"/>
              <a:t>; minore di 0,5: </a:t>
            </a:r>
            <a:r>
              <a:rPr lang="it-IT" i="1" dirty="0"/>
              <a:t>debole</a:t>
            </a:r>
            <a:r>
              <a:rPr lang="it-IT" dirty="0" smtClean="0"/>
              <a:t>)</a:t>
            </a:r>
          </a:p>
          <a:p>
            <a:pPr marL="0" indent="0">
              <a:buNone/>
            </a:pPr>
            <a:r>
              <a:rPr lang="it-IT" dirty="0" smtClean="0"/>
              <a:t>- </a:t>
            </a:r>
            <a:r>
              <a:rPr lang="it-IT" b="1" dirty="0" smtClean="0"/>
              <a:t>Pertinenza</a:t>
            </a:r>
            <a:r>
              <a:rPr lang="it-IT" dirty="0" smtClean="0"/>
              <a:t>: </a:t>
            </a:r>
            <a:r>
              <a:rPr lang="it-IT" dirty="0"/>
              <a:t>In una buona argomentazione, le </a:t>
            </a:r>
            <a:r>
              <a:rPr lang="it-IT" i="1" dirty="0"/>
              <a:t>premesse</a:t>
            </a:r>
            <a:r>
              <a:rPr lang="it-IT" dirty="0"/>
              <a:t> devono essere </a:t>
            </a:r>
            <a:r>
              <a:rPr lang="it-IT" i="1" dirty="0"/>
              <a:t>pertinenti</a:t>
            </a:r>
            <a:r>
              <a:rPr lang="it-IT" dirty="0"/>
              <a:t> per supportare la conclusione</a:t>
            </a:r>
          </a:p>
          <a:p>
            <a:pPr marL="0" indent="0">
              <a:buNone/>
            </a:pPr>
            <a:r>
              <a:rPr lang="it-IT" dirty="0" smtClean="0"/>
              <a:t>- </a:t>
            </a:r>
            <a:r>
              <a:rPr lang="it-IT" b="1" dirty="0" smtClean="0"/>
              <a:t>Vulnerabilità</a:t>
            </a:r>
            <a:r>
              <a:rPr lang="it-IT" dirty="0" smtClean="0"/>
              <a:t>: </a:t>
            </a:r>
            <a:r>
              <a:rPr lang="it-IT" dirty="0"/>
              <a:t>In una buona argomentazione, la </a:t>
            </a:r>
            <a:r>
              <a:rPr lang="it-IT" i="1" dirty="0"/>
              <a:t>conclusione </a:t>
            </a:r>
            <a:r>
              <a:rPr lang="it-IT" dirty="0"/>
              <a:t>dovrebbe </a:t>
            </a:r>
            <a:r>
              <a:rPr lang="it-IT" i="1" dirty="0"/>
              <a:t>non</a:t>
            </a:r>
            <a:r>
              <a:rPr lang="it-IT" dirty="0"/>
              <a:t> essere </a:t>
            </a:r>
            <a:r>
              <a:rPr lang="it-IT" i="1" dirty="0"/>
              <a:t>vulnerabile</a:t>
            </a:r>
            <a:r>
              <a:rPr lang="it-IT" dirty="0"/>
              <a:t> (o </a:t>
            </a:r>
            <a:r>
              <a:rPr lang="it-IT" i="1" dirty="0"/>
              <a:t>poco vulnerabile</a:t>
            </a:r>
            <a:r>
              <a:rPr lang="it-IT" dirty="0"/>
              <a:t>) rispetto a </a:t>
            </a:r>
            <a:r>
              <a:rPr lang="it-IT" i="1" dirty="0"/>
              <a:t>nuovi dati </a:t>
            </a:r>
            <a:r>
              <a:rPr lang="it-IT" dirty="0"/>
              <a:t>che potrebbero </a:t>
            </a:r>
            <a:r>
              <a:rPr lang="it-IT" dirty="0" smtClean="0"/>
              <a:t>emergere</a:t>
            </a:r>
            <a:endParaRPr lang="it-IT" dirty="0"/>
          </a:p>
        </p:txBody>
      </p:sp>
    </p:spTree>
    <p:extLst>
      <p:ext uri="{BB962C8B-B14F-4D97-AF65-F5344CB8AC3E}">
        <p14:creationId xmlns:p14="http://schemas.microsoft.com/office/powerpoint/2010/main" xmlns="" val="17966602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Logica formale</a:t>
            </a:r>
            <a:endParaRPr lang="it-IT" b="1" dirty="0"/>
          </a:p>
        </p:txBody>
      </p:sp>
      <p:sp>
        <p:nvSpPr>
          <p:cNvPr id="3" name="Segnaposto contenuto 2"/>
          <p:cNvSpPr>
            <a:spLocks noGrp="1"/>
          </p:cNvSpPr>
          <p:nvPr>
            <p:ph idx="1"/>
          </p:nvPr>
        </p:nvSpPr>
        <p:spPr/>
        <p:txBody>
          <a:bodyPr/>
          <a:lstStyle/>
          <a:p>
            <a:pPr marL="0" indent="0">
              <a:buNone/>
            </a:pPr>
            <a:r>
              <a:rPr lang="it-IT" dirty="0" smtClean="0"/>
              <a:t>La </a:t>
            </a:r>
            <a:r>
              <a:rPr lang="it-IT" i="1" dirty="0" smtClean="0"/>
              <a:t>logica formale </a:t>
            </a:r>
            <a:r>
              <a:rPr lang="it-IT" dirty="0" smtClean="0"/>
              <a:t>studia le </a:t>
            </a:r>
            <a:r>
              <a:rPr lang="it-IT" i="1" dirty="0" smtClean="0"/>
              <a:t>forme</a:t>
            </a:r>
            <a:r>
              <a:rPr lang="it-IT" dirty="0" smtClean="0"/>
              <a:t> di argomentazione (valide e invalide) e si avvale perlopiù di </a:t>
            </a:r>
            <a:r>
              <a:rPr lang="it-IT" i="1" dirty="0" smtClean="0"/>
              <a:t>simboli</a:t>
            </a:r>
            <a:r>
              <a:rPr lang="it-IT" dirty="0" smtClean="0"/>
              <a:t> interpretati per farlo (in tal caso, la logica formale è anche </a:t>
            </a:r>
            <a:r>
              <a:rPr lang="it-IT" i="1" dirty="0" smtClean="0"/>
              <a:t>logica simbolica</a:t>
            </a:r>
            <a:r>
              <a:rPr lang="it-IT" dirty="0" smtClean="0"/>
              <a:t>)</a:t>
            </a:r>
            <a:endParaRPr lang="it-IT" dirty="0"/>
          </a:p>
        </p:txBody>
      </p:sp>
    </p:spTree>
    <p:extLst>
      <p:ext uri="{BB962C8B-B14F-4D97-AF65-F5344CB8AC3E}">
        <p14:creationId xmlns:p14="http://schemas.microsoft.com/office/powerpoint/2010/main" xmlns="" val="298359137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2144</Words>
  <Application>Microsoft Office PowerPoint</Application>
  <PresentationFormat>Presentazione su schermo (4:3)</PresentationFormat>
  <Paragraphs>187</Paragraphs>
  <Slides>32</Slides>
  <Notes>1</Notes>
  <HiddenSlides>0</HiddenSlides>
  <MMClips>0</MMClips>
  <ScaleCrop>false</ScaleCrop>
  <HeadingPairs>
    <vt:vector size="4" baseType="variant">
      <vt:variant>
        <vt:lpstr>Tema</vt:lpstr>
      </vt:variant>
      <vt:variant>
        <vt:i4>1</vt:i4>
      </vt:variant>
      <vt:variant>
        <vt:lpstr>Titoli diapositive</vt:lpstr>
      </vt:variant>
      <vt:variant>
        <vt:i4>32</vt:i4>
      </vt:variant>
    </vt:vector>
  </HeadingPairs>
  <TitlesOfParts>
    <vt:vector size="33" baseType="lpstr">
      <vt:lpstr>Tema di Office</vt:lpstr>
      <vt:lpstr>Logica</vt:lpstr>
      <vt:lpstr>Valutare le argomentazioni - criteri</vt:lpstr>
      <vt:lpstr>Valutare le argomentazioni - Validità</vt:lpstr>
      <vt:lpstr>Ad esempio: (viii)</vt:lpstr>
      <vt:lpstr>Ad esempio: (ix)</vt:lpstr>
      <vt:lpstr>Valutare le argomentazioni – Fondatezza</vt:lpstr>
      <vt:lpstr>Ad esempio: (x)</vt:lpstr>
      <vt:lpstr>Ad esempio: (xi)</vt:lpstr>
      <vt:lpstr>Ad esempio: (xii)</vt:lpstr>
      <vt:lpstr>Valutare le argomentazioni – Probabilità (i)</vt:lpstr>
      <vt:lpstr>Ad esempio: (xiii)</vt:lpstr>
      <vt:lpstr>Ad esempio: (xiv)</vt:lpstr>
      <vt:lpstr>Ad esempio: (xv)</vt:lpstr>
      <vt:lpstr>Ad esempio: (xvi)</vt:lpstr>
      <vt:lpstr>Valutare le argomentazioni – Probabilità (ii)</vt:lpstr>
      <vt:lpstr>Ad esempio: (xvii)</vt:lpstr>
      <vt:lpstr>Ad esempio: (xvii)</vt:lpstr>
      <vt:lpstr>Ad esempio: (xvii)</vt:lpstr>
      <vt:lpstr>Ad esempio: (xviii)</vt:lpstr>
      <vt:lpstr>Ad esempio: (xviii)</vt:lpstr>
      <vt:lpstr>Ad esempio: (xviii)</vt:lpstr>
      <vt:lpstr>Valutare le argomentazioni - Pertinenza</vt:lpstr>
      <vt:lpstr>Ad esempio: (xix)</vt:lpstr>
      <vt:lpstr>Ad esempio: (xx)</vt:lpstr>
      <vt:lpstr>Ad esempio: (xxi)</vt:lpstr>
      <vt:lpstr>Ad esempio: (xxii)</vt:lpstr>
      <vt:lpstr>Valutare le argomentazioni - Vulnerabilità </vt:lpstr>
      <vt:lpstr>Ad esempio: (xxiii)</vt:lpstr>
      <vt:lpstr>Ad esempio: (xxiv)</vt:lpstr>
      <vt:lpstr>Ad esempio: (xxv)</vt:lpstr>
      <vt:lpstr>Valutare le argomentazioni - criteri</vt:lpstr>
      <vt:lpstr>Logica formale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Logica</dc:title>
  <dc:creator>MPP</dc:creator>
  <cp:lastModifiedBy>Francesco Orilia</cp:lastModifiedBy>
  <cp:revision>1</cp:revision>
  <dcterms:created xsi:type="dcterms:W3CDTF">2013-10-14T13:31:13Z</dcterms:created>
  <dcterms:modified xsi:type="dcterms:W3CDTF">2013-10-14T15:38:21Z</dcterms:modified>
</cp:coreProperties>
</file>