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305" r:id="rId3"/>
    <p:sldId id="307" r:id="rId4"/>
    <p:sldId id="306" r:id="rId5"/>
    <p:sldId id="317" r:id="rId6"/>
    <p:sldId id="319" r:id="rId7"/>
    <p:sldId id="318" r:id="rId8"/>
    <p:sldId id="280" r:id="rId9"/>
    <p:sldId id="308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300" r:id="rId19"/>
    <p:sldId id="310" r:id="rId20"/>
    <p:sldId id="311" r:id="rId21"/>
    <p:sldId id="312" r:id="rId2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524FC3-B7A4-4FB7-8BA4-A27081039537}" type="datetimeFigureOut">
              <a:rPr lang="it-IT" smtClean="0"/>
              <a:pPr/>
              <a:t>26/10/2013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57F19-115F-4794-87DD-3293BC12D05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1382E5-A5ED-4A8B-8274-B6BFC0B2C4C4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BCB46D-EB33-4F56-8F9F-DE7215D2474A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57F19-115F-4794-87DD-3293BC12D05B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26/10/2013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26/10/2013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26/10/2013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26/10/2013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26/10/2013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26/10/2013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26/10/2013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26/10/2013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26/10/2013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26/10/2013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EA6D6-CA4F-4231-9254-A4600CEA8537}" type="datetimeFigureOut">
              <a:rPr lang="it-IT" smtClean="0"/>
              <a:pPr/>
              <a:t>26/10/2013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EA6D6-CA4F-4231-9254-A4600CEA8537}" type="datetimeFigureOut">
              <a:rPr lang="it-IT" smtClean="0"/>
              <a:pPr/>
              <a:t>26/10/2013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3E488-8227-4B50-97E4-5CFCE9959B8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Logica</a:t>
            </a:r>
            <a:br>
              <a:rPr lang="it-IT" dirty="0" smtClean="0"/>
            </a:br>
            <a:r>
              <a:rPr lang="it-IT" dirty="0" smtClean="0"/>
              <a:t>A.A. 2013-14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Francesco </a:t>
            </a:r>
            <a:r>
              <a:rPr lang="it-IT" dirty="0" err="1" smtClean="0"/>
              <a:t>orilia</a:t>
            </a:r>
            <a:endParaRPr lang="it-IT" dirty="0" smtClean="0"/>
          </a:p>
          <a:p>
            <a:r>
              <a:rPr lang="it-IT" dirty="0" smtClean="0"/>
              <a:t>orilia@unimc.it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Lez</a:t>
            </a:r>
            <a:r>
              <a:rPr lang="it-IT" dirty="0" smtClean="0"/>
              <a:t>. 9</a:t>
            </a:r>
          </a:p>
          <a:p>
            <a:r>
              <a:rPr lang="it-IT" dirty="0" smtClean="0"/>
              <a:t>Ven. 25 Ott. 2013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Emiliano Boccardi</a:t>
            </a:r>
          </a:p>
          <a:p>
            <a:r>
              <a:rPr lang="it-IT" dirty="0" smtClean="0"/>
              <a:t>Università di Venezia </a:t>
            </a:r>
          </a:p>
          <a:p>
            <a:r>
              <a:rPr lang="it-IT" b="1" i="1" dirty="0" smtClean="0"/>
              <a:t> </a:t>
            </a:r>
            <a:endParaRPr lang="it-IT" dirty="0" smtClean="0"/>
          </a:p>
          <a:p>
            <a:r>
              <a:rPr lang="it-IT" i="1" dirty="0" err="1" smtClean="0"/>
              <a:t>Presentismo</a:t>
            </a:r>
            <a:endParaRPr lang="it-IT" dirty="0" smtClean="0"/>
          </a:p>
          <a:p>
            <a:r>
              <a:rPr lang="it-IT" i="1" dirty="0" smtClean="0"/>
              <a:t>e</a:t>
            </a:r>
            <a:endParaRPr lang="it-IT" dirty="0" smtClean="0"/>
          </a:p>
          <a:p>
            <a:r>
              <a:rPr lang="it-IT" i="1" dirty="0" smtClean="0"/>
              <a:t>Teoria della Relatività</a:t>
            </a:r>
            <a:endParaRPr lang="it-IT" dirty="0" smtClean="0"/>
          </a:p>
          <a:p>
            <a:r>
              <a:rPr lang="it-IT" b="1" i="1" dirty="0" smtClean="0"/>
              <a:t> </a:t>
            </a:r>
            <a:endParaRPr lang="it-IT" dirty="0" smtClean="0"/>
          </a:p>
          <a:p>
            <a:r>
              <a:rPr lang="it-IT" b="1" dirty="0" smtClean="0"/>
              <a:t>Macerata, 6 Novembre 2013</a:t>
            </a:r>
            <a:endParaRPr lang="it-IT" dirty="0" smtClean="0"/>
          </a:p>
          <a:p>
            <a:r>
              <a:rPr lang="it-IT" b="1" dirty="0" smtClean="0"/>
              <a:t>Ore 17 - Aula A</a:t>
            </a:r>
            <a:endParaRPr lang="it-IT" dirty="0" smtClean="0"/>
          </a:p>
          <a:p>
            <a:r>
              <a:rPr lang="it-IT" b="1" dirty="0" smtClean="0"/>
              <a:t>Via Garibaldi, 20 – </a:t>
            </a:r>
            <a:r>
              <a:rPr lang="it-IT" b="1" dirty="0" err="1" smtClean="0"/>
              <a:t>III</a:t>
            </a:r>
            <a:r>
              <a:rPr lang="it-IT" b="1" dirty="0" smtClean="0"/>
              <a:t> piano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17B82B-71B5-46BF-BC6B-395BBA2477F5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Prenotazione esame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it-IT" dirty="0" smtClean="0"/>
              <a:t>Gentile professore, la prego di dire agli studenti in questione di rivolgersi direttamente a me, in modo che con il caso concreto potrò cercare di capire meglio il problema. In generale posso dirle che la compilazione online del piano di studio 2012-13, aperta fino al 31-10-13, se Logica nel 2012-13 era disattivata, non permette di inserire la disciplina nel piano stesso (la compilazione online </a:t>
            </a:r>
            <a:r>
              <a:rPr lang="it-IT" dirty="0" err="1" smtClean="0"/>
              <a:t>dle</a:t>
            </a:r>
            <a:r>
              <a:rPr lang="it-IT" dirty="0" smtClean="0"/>
              <a:t> </a:t>
            </a:r>
            <a:r>
              <a:rPr lang="it-IT" dirty="0" err="1" smtClean="0"/>
              <a:t>pds</a:t>
            </a:r>
            <a:r>
              <a:rPr lang="it-IT" dirty="0" smtClean="0"/>
              <a:t> è essenzialmente finalizzata a prenotarsi agli esami, e se la materia era disattivata nel 2012-13 non era possibile per quell'anno sostenere esami). Per il 2013-14 se Logica è attiva, sarà possibile sostenere l'esame da gennaio 2014, nel caso in cui le lezioni si svolgano nel I semestre o altrimenti da maggio 2014; in questo caso gli studenti potranno inserirla senza problemi nella compilazione del </a:t>
            </a:r>
            <a:r>
              <a:rPr lang="it-IT" dirty="0" err="1" smtClean="0"/>
              <a:t>pds</a:t>
            </a:r>
            <a:r>
              <a:rPr lang="it-IT" dirty="0" smtClean="0"/>
              <a:t> online 2013-14, che come dicevo è finalizzata esclusivamente alla prenotazione agli esami. </a:t>
            </a:r>
          </a:p>
          <a:p>
            <a:r>
              <a:rPr lang="it-IT" dirty="0" smtClean="0"/>
              <a:t>Ricordo a tal proposito che la compilazione del </a:t>
            </a:r>
            <a:r>
              <a:rPr lang="it-IT" dirty="0" err="1" smtClean="0"/>
              <a:t>pds</a:t>
            </a:r>
            <a:r>
              <a:rPr lang="it-IT" dirty="0" smtClean="0"/>
              <a:t> 2013-14 dovrebbe aprirsi il 1° novembre 2013 (queste sono le indicazioni che ho fornito ai colleghi e che intendevo pubblicizzare, ma temo che per i </a:t>
            </a:r>
            <a:r>
              <a:rPr lang="it-IT" dirty="0" err="1" smtClean="0"/>
              <a:t>Cds</a:t>
            </a:r>
            <a:r>
              <a:rPr lang="it-IT" dirty="0" smtClean="0"/>
              <a:t> di Filosofia e di Lingue non siano state effettuate le operazioni di controllo e attivazione dell'offerta, nonché di inserimento del periodo di validità per la compilazione). A tal proposito contavo, al termine di questa settimana, di verificare le situazioni delle differenti offerte dei </a:t>
            </a:r>
            <a:r>
              <a:rPr lang="it-IT" dirty="0" err="1" smtClean="0"/>
              <a:t>Cds</a:t>
            </a:r>
            <a:r>
              <a:rPr lang="it-IT" dirty="0" smtClean="0"/>
              <a:t> del Dipartimento e di portare all'attenzione della responsabile dell'Unità e del responsabile amministrativo del Dipartimento le problematiche.</a:t>
            </a:r>
          </a:p>
          <a:p>
            <a:r>
              <a:rPr lang="it-IT" dirty="0" smtClean="0"/>
              <a:t>Cordiali saluti</a:t>
            </a:r>
          </a:p>
          <a:p>
            <a:r>
              <a:rPr lang="it-IT" dirty="0" smtClean="0"/>
              <a:t>dott.ssa Guevarita De Angelis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Ambito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Una particolare occorrenza di un operatore in una </a:t>
            </a:r>
            <a:r>
              <a:rPr lang="it-IT" dirty="0" err="1" smtClean="0"/>
              <a:t>fbf</a:t>
            </a:r>
            <a:r>
              <a:rPr lang="it-IT" dirty="0" smtClean="0"/>
              <a:t>, insieme a quella parte della </a:t>
            </a:r>
            <a:r>
              <a:rPr lang="it-IT" dirty="0" err="1" smtClean="0"/>
              <a:t>fbf</a:t>
            </a:r>
            <a:r>
              <a:rPr lang="it-IT" dirty="0" smtClean="0"/>
              <a:t> a cui l’occorrenza dell’operatore si applica, è chiamata </a:t>
            </a:r>
            <a:r>
              <a:rPr lang="it-IT" i="1" dirty="0" smtClean="0"/>
              <a:t>ambito di quell’occorrenza </a:t>
            </a:r>
            <a:r>
              <a:rPr lang="it-IT" dirty="0" smtClean="0"/>
              <a:t>dell’operatore. In altre parole, l’ambito di un’occorrenza di un operatore in una </a:t>
            </a:r>
            <a:r>
              <a:rPr lang="it-IT" dirty="0" err="1" smtClean="0"/>
              <a:t>fbf</a:t>
            </a:r>
            <a:r>
              <a:rPr lang="it-IT" dirty="0" smtClean="0"/>
              <a:t> è la più piccola </a:t>
            </a:r>
            <a:r>
              <a:rPr lang="it-IT" dirty="0" err="1" smtClean="0"/>
              <a:t>sfbf</a:t>
            </a:r>
            <a:r>
              <a:rPr lang="it-IT" dirty="0" smtClean="0"/>
              <a:t> che contiene quell’occorrenza.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Nella formula</a:t>
            </a:r>
          </a:p>
          <a:p>
            <a:pPr>
              <a:buNone/>
            </a:pPr>
            <a:r>
              <a:rPr lang="it-IT" dirty="0" smtClean="0"/>
              <a:t> ‘(</a:t>
            </a:r>
            <a:r>
              <a:rPr lang="it-IT" dirty="0" smtClean="0">
                <a:sym typeface="Symbol"/>
              </a:rPr>
              <a:t></a:t>
            </a:r>
            <a:r>
              <a:rPr lang="it-IT" dirty="0" smtClean="0"/>
              <a:t>P &amp; (Q </a:t>
            </a:r>
            <a:r>
              <a:rPr lang="it-IT" dirty="0" smtClean="0">
                <a:sym typeface="Symbol"/>
              </a:rPr>
              <a:t>   </a:t>
            </a:r>
            <a:r>
              <a:rPr lang="it-IT" dirty="0" smtClean="0"/>
              <a:t>R))’</a:t>
            </a:r>
          </a:p>
          <a:p>
            <a:pPr>
              <a:buNone/>
            </a:pPr>
            <a:r>
              <a:rPr lang="it-IT" dirty="0" smtClean="0"/>
              <a:t>(1) l’ambito della prima occorrenza di ‘</a:t>
            </a:r>
            <a:r>
              <a:rPr lang="it-IT" dirty="0" smtClean="0">
                <a:sym typeface="Symbol"/>
              </a:rPr>
              <a:t></a:t>
            </a:r>
            <a:r>
              <a:rPr lang="it-IT" dirty="0" smtClean="0"/>
              <a:t>’</a:t>
            </a:r>
          </a:p>
          <a:p>
            <a:pPr>
              <a:buNone/>
            </a:pPr>
            <a:r>
              <a:rPr lang="it-IT" dirty="0" smtClean="0"/>
              <a:t>                              è  ‘</a:t>
            </a:r>
            <a:r>
              <a:rPr lang="it-IT" dirty="0" smtClean="0">
                <a:sym typeface="Symbol"/>
              </a:rPr>
              <a:t> </a:t>
            </a:r>
            <a:r>
              <a:rPr lang="it-IT" dirty="0" smtClean="0"/>
              <a:t>P’,</a:t>
            </a:r>
          </a:p>
          <a:p>
            <a:pPr>
              <a:buNone/>
            </a:pPr>
            <a:r>
              <a:rPr lang="it-IT" dirty="0" smtClean="0"/>
              <a:t>(2) l'ambito della seconda occorrenza di ‘</a:t>
            </a:r>
            <a:r>
              <a:rPr lang="it-IT" dirty="0" smtClean="0">
                <a:sym typeface="Symbol"/>
              </a:rPr>
              <a:t></a:t>
            </a:r>
            <a:r>
              <a:rPr lang="it-IT" dirty="0" smtClean="0"/>
              <a:t>’ </a:t>
            </a:r>
          </a:p>
          <a:p>
            <a:pPr>
              <a:buNone/>
            </a:pPr>
            <a:r>
              <a:rPr lang="it-IT" dirty="0" smtClean="0"/>
              <a:t>                              è ‘</a:t>
            </a:r>
            <a:r>
              <a:rPr lang="it-IT" dirty="0" smtClean="0">
                <a:sym typeface="Symbol"/>
              </a:rPr>
              <a:t> </a:t>
            </a:r>
            <a:r>
              <a:rPr lang="it-IT" dirty="0" smtClean="0"/>
              <a:t>R’,</a:t>
            </a:r>
          </a:p>
          <a:p>
            <a:pPr>
              <a:buNone/>
            </a:pPr>
            <a:r>
              <a:rPr lang="it-IT" dirty="0" smtClean="0"/>
              <a:t>(3) l’ambito di ‘</a:t>
            </a:r>
            <a:r>
              <a:rPr lang="it-IT" dirty="0" smtClean="0">
                <a:sym typeface="Symbol"/>
              </a:rPr>
              <a:t></a:t>
            </a:r>
            <a:r>
              <a:rPr lang="it-IT" dirty="0" smtClean="0"/>
              <a:t>’</a:t>
            </a:r>
          </a:p>
          <a:p>
            <a:pPr>
              <a:buNone/>
            </a:pPr>
            <a:r>
              <a:rPr lang="it-IT" dirty="0" smtClean="0"/>
              <a:t>                              è ‘(Q </a:t>
            </a:r>
            <a:r>
              <a:rPr lang="it-IT" dirty="0" smtClean="0">
                <a:sym typeface="Symbol"/>
              </a:rPr>
              <a:t> </a:t>
            </a:r>
            <a:r>
              <a:rPr lang="it-IT" dirty="0" smtClean="0"/>
              <a:t>R)’ </a:t>
            </a:r>
          </a:p>
          <a:p>
            <a:pPr>
              <a:buNone/>
            </a:pPr>
            <a:r>
              <a:rPr lang="it-IT" dirty="0" smtClean="0"/>
              <a:t>(4) l’ambito di ‘&amp;’</a:t>
            </a:r>
          </a:p>
          <a:p>
            <a:pPr>
              <a:buNone/>
            </a:pPr>
            <a:r>
              <a:rPr lang="it-IT" dirty="0" smtClean="0"/>
              <a:t>                             è l’intera formula.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Operatore principale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Ogni </a:t>
            </a:r>
            <a:r>
              <a:rPr lang="it-IT" dirty="0" err="1" smtClean="0"/>
              <a:t>fbf</a:t>
            </a:r>
            <a:r>
              <a:rPr lang="it-IT" dirty="0" smtClean="0"/>
              <a:t> composta ha uno e un solo operatore il cui ambito è l’intera </a:t>
            </a:r>
            <a:r>
              <a:rPr lang="it-IT" dirty="0" err="1" smtClean="0"/>
              <a:t>fbf</a:t>
            </a:r>
            <a:r>
              <a:rPr lang="it-IT" dirty="0" smtClean="0"/>
              <a:t>.</a:t>
            </a:r>
          </a:p>
          <a:p>
            <a:r>
              <a:rPr lang="it-IT" dirty="0" smtClean="0"/>
              <a:t>Questo è chiamato operatore principale della </a:t>
            </a:r>
            <a:r>
              <a:rPr lang="it-IT" dirty="0" err="1" smtClean="0"/>
              <a:t>fbf</a:t>
            </a:r>
            <a:r>
              <a:rPr lang="it-IT" dirty="0" smtClean="0"/>
              <a:t>.</a:t>
            </a:r>
          </a:p>
          <a:p>
            <a:r>
              <a:rPr lang="it-IT" dirty="0" smtClean="0"/>
              <a:t>Una </a:t>
            </a:r>
            <a:r>
              <a:rPr lang="it-IT" dirty="0" err="1" smtClean="0"/>
              <a:t>fbf</a:t>
            </a:r>
            <a:r>
              <a:rPr lang="it-IT" dirty="0" smtClean="0"/>
              <a:t> il cui operatore principale sia ‘&amp;’ (indipendentemente da quanti altri operatori contenga) è chiamata congiunzione;</a:t>
            </a:r>
          </a:p>
          <a:p>
            <a:r>
              <a:rPr lang="it-IT" dirty="0" smtClean="0"/>
              <a:t>una </a:t>
            </a:r>
            <a:r>
              <a:rPr lang="it-IT" dirty="0" err="1" smtClean="0"/>
              <a:t>fbf</a:t>
            </a:r>
            <a:r>
              <a:rPr lang="it-IT" dirty="0" smtClean="0"/>
              <a:t> il cui operatore principale sia ‘</a:t>
            </a:r>
            <a:r>
              <a:rPr lang="it-IT" dirty="0" smtClean="0">
                <a:sym typeface="Symbol"/>
              </a:rPr>
              <a:t></a:t>
            </a:r>
            <a:r>
              <a:rPr lang="it-IT" dirty="0" smtClean="0"/>
              <a:t>’ è una negazione, e così via.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Semantica della logica proposizionale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L'idea base è che le costanti logiche esprimono "funzioni di verità"</a:t>
            </a:r>
          </a:p>
          <a:p>
            <a:r>
              <a:rPr lang="it-IT" dirty="0" smtClean="0"/>
              <a:t>Valori di verità: V, F</a:t>
            </a:r>
          </a:p>
          <a:p>
            <a:r>
              <a:rPr lang="it-IT" dirty="0" smtClean="0"/>
              <a:t>Assegneremo un significato preciso alle costanti logiche associando a ciascuna una tabella detta "tavola di verità"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Metodo delle tavole di verità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Passeremo poi ad un metodo "vero-funzionale" che ci permette di distinguere in modo meccanico tra:</a:t>
            </a:r>
          </a:p>
          <a:p>
            <a:r>
              <a:rPr lang="it-IT" dirty="0" smtClean="0"/>
              <a:t>(1) </a:t>
            </a:r>
            <a:r>
              <a:rPr lang="it-IT" dirty="0" err="1" smtClean="0"/>
              <a:t>fbf</a:t>
            </a:r>
            <a:r>
              <a:rPr lang="it-IT" dirty="0" smtClean="0"/>
              <a:t> tautologiche (verità logiche), contingenti e contraddittorie o inconsistenti (vero-funzionalmente)</a:t>
            </a:r>
          </a:p>
          <a:p>
            <a:r>
              <a:rPr lang="it-IT" dirty="0" smtClean="0"/>
              <a:t>(2) forme argomentative (argomentazioni) valide e non valide</a:t>
            </a:r>
            <a:r>
              <a:rPr lang="it-IT" dirty="0"/>
              <a:t> </a:t>
            </a:r>
            <a:r>
              <a:rPr lang="it-IT" dirty="0" smtClean="0"/>
              <a:t>(vero-funzionalmente)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Negazione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Vedi tavola a p. 63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Congiunzione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Vedi tavola a p. 63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disgiunzione (inclusiva)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Vedi tavola a p. 64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condizionale materiale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Vedi tavola a p. 65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Chiarimento sul condizionale materiale (i)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L'interpretazione di "se ... allora" che vogliamo cogliere è quella secondo la quale dire "se P allora Q" è equivalente a "non P oppure Q"</a:t>
            </a:r>
          </a:p>
          <a:p>
            <a:r>
              <a:rPr lang="it-IT" dirty="0" smtClean="0"/>
              <a:t>Esempio: "se vengo porto una torta" = "o non vengo oppure porto una torta"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Chiarimento sul condizionale materiale (</a:t>
            </a:r>
            <a:r>
              <a:rPr lang="it-IT" dirty="0" err="1" smtClean="0"/>
              <a:t>ii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tavola di verità per il condizionale materiale garantisce quindi che questa equivalenza sia una tautologia:</a:t>
            </a:r>
          </a:p>
          <a:p>
            <a:r>
              <a:rPr lang="it-IT" dirty="0" smtClean="0"/>
              <a:t>(P</a:t>
            </a:r>
            <a:r>
              <a:rPr lang="it-IT" dirty="0" smtClean="0">
                <a:sym typeface="Symbol"/>
              </a:rPr>
              <a:t></a:t>
            </a:r>
            <a:r>
              <a:rPr lang="it-IT" dirty="0" smtClean="0"/>
              <a:t>Q) </a:t>
            </a:r>
            <a:r>
              <a:rPr lang="it-IT" dirty="0" smtClean="0">
                <a:sym typeface="Symbol"/>
              </a:rPr>
              <a:t></a:t>
            </a:r>
            <a:r>
              <a:rPr lang="it-IT" dirty="0" smtClean="0"/>
              <a:t> (</a:t>
            </a:r>
            <a:r>
              <a:rPr lang="it-IT" dirty="0" smtClean="0">
                <a:sym typeface="Symbol"/>
              </a:rPr>
              <a:t></a:t>
            </a:r>
            <a:r>
              <a:rPr lang="it-IT" dirty="0" smtClean="0"/>
              <a:t>P v Q) </a:t>
            </a:r>
          </a:p>
          <a:p>
            <a:r>
              <a:rPr lang="it-IT" dirty="0" smtClean="0"/>
              <a:t>Intuitivamente, il condizionale garantisce che non si passi mai dal vero al falso:</a:t>
            </a:r>
          </a:p>
          <a:p>
            <a:pPr>
              <a:buNone/>
            </a:pPr>
            <a:r>
              <a:rPr lang="it-IT" dirty="0" smtClean="0"/>
              <a:t>    (P</a:t>
            </a:r>
            <a:r>
              <a:rPr lang="it-IT" dirty="0" smtClean="0">
                <a:sym typeface="Symbol"/>
              </a:rPr>
              <a:t></a:t>
            </a:r>
            <a:r>
              <a:rPr lang="it-IT" dirty="0" smtClean="0"/>
              <a:t>Q) è falso solo nel caso in cui P è vero e Q è falso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Bicondizionale</a:t>
            </a:r>
            <a:r>
              <a:rPr lang="it-IT" dirty="0" smtClean="0"/>
              <a:t> materiale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v. tavola p. 66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Metodo per costruire la tavola di verità di una </a:t>
            </a:r>
            <a:r>
              <a:rPr lang="it-IT" dirty="0" err="1" smtClean="0"/>
              <a:t>fbf</a:t>
            </a:r>
            <a:r>
              <a:rPr lang="it-IT" dirty="0" smtClean="0"/>
              <a:t> (i)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Una </a:t>
            </a:r>
            <a:r>
              <a:rPr lang="it-IT" dirty="0" err="1" smtClean="0"/>
              <a:t>fbf</a:t>
            </a:r>
            <a:r>
              <a:rPr lang="it-IT" dirty="0" smtClean="0"/>
              <a:t>  </a:t>
            </a:r>
            <a:r>
              <a:rPr lang="it-IT" dirty="0" smtClean="0">
                <a:sym typeface="Symbol"/>
              </a:rPr>
              <a:t> </a:t>
            </a:r>
            <a:r>
              <a:rPr lang="it-IT" dirty="0" smtClean="0"/>
              <a:t>contiene una o più lettere enunciative</a:t>
            </a:r>
          </a:p>
          <a:p>
            <a:r>
              <a:rPr lang="it-IT" dirty="0" smtClean="0"/>
              <a:t>A seconda che queste lettere corrispondano a proposizioni V o F, cambia il valore di verità di </a:t>
            </a:r>
            <a:r>
              <a:rPr lang="it-IT" dirty="0" smtClean="0">
                <a:sym typeface="Symbol"/>
              </a:rPr>
              <a:t></a:t>
            </a:r>
          </a:p>
          <a:p>
            <a:r>
              <a:rPr lang="it-IT" dirty="0" smtClean="0">
                <a:sym typeface="Symbol"/>
              </a:rPr>
              <a:t> </a:t>
            </a:r>
            <a:r>
              <a:rPr lang="it-IT" dirty="0" smtClean="0"/>
              <a:t>Bisogna considerare tutti i casi possibili, assumendo che ciascuna lettera enunciativa può corrispondere a V oppure a F</a:t>
            </a:r>
          </a:p>
          <a:p>
            <a:r>
              <a:rPr lang="it-IT" dirty="0" smtClean="0"/>
              <a:t>Per poi stabilire in ciascun caso il valore di verità di tutte le </a:t>
            </a:r>
            <a:r>
              <a:rPr lang="it-IT" dirty="0" err="1" smtClean="0"/>
              <a:t>sotto-fbf</a:t>
            </a:r>
            <a:r>
              <a:rPr lang="it-IT" dirty="0" smtClean="0"/>
              <a:t>, in ordine di complessità fino all'intera </a:t>
            </a:r>
            <a:r>
              <a:rPr lang="it-IT" dirty="0" err="1" smtClean="0"/>
              <a:t>fbf</a:t>
            </a:r>
            <a:r>
              <a:rPr lang="it-IT" dirty="0" smtClean="0"/>
              <a:t>  </a:t>
            </a:r>
            <a:r>
              <a:rPr lang="it-IT" dirty="0" smtClean="0">
                <a:sym typeface="Symbol"/>
              </a:rPr>
              <a:t>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Numero dei casi possibili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Se n è il numero delle lettere enunciative in una certa </a:t>
            </a:r>
            <a:r>
              <a:rPr lang="it-IT" dirty="0" err="1" smtClean="0"/>
              <a:t>fbf</a:t>
            </a:r>
            <a:r>
              <a:rPr lang="it-IT" dirty="0" smtClean="0"/>
              <a:t>, allora i casi possibili sono</a:t>
            </a:r>
          </a:p>
          <a:p>
            <a:pPr>
              <a:buNone/>
            </a:pPr>
            <a:r>
              <a:rPr lang="it-IT" dirty="0" smtClean="0"/>
              <a:t>                                      2</a:t>
            </a:r>
            <a:r>
              <a:rPr lang="it-IT" baseline="30000" dirty="0" smtClean="0"/>
              <a:t>n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(NB: svista corretta dopo la lezione: avevo scritto n</a:t>
            </a:r>
            <a:r>
              <a:rPr lang="it-IT" baseline="30000" dirty="0" smtClean="0">
                <a:solidFill>
                  <a:srgbClr val="FF0000"/>
                </a:solidFill>
              </a:rPr>
              <a:t>2</a:t>
            </a:r>
            <a:r>
              <a:rPr lang="it-IT" dirty="0" smtClean="0">
                <a:solidFill>
                  <a:srgbClr val="FF0000"/>
                </a:solidFill>
              </a:rPr>
              <a:t>  </a:t>
            </a:r>
            <a:r>
              <a:rPr lang="it-IT" dirty="0" smtClean="0">
                <a:solidFill>
                  <a:srgbClr val="FF0000"/>
                </a:solidFill>
              </a:rPr>
              <a:t>!!!)</a:t>
            </a:r>
            <a:endParaRPr lang="it-IT" dirty="0" smtClean="0">
              <a:solidFill>
                <a:srgbClr val="FF0000"/>
              </a:solidFill>
            </a:endParaRPr>
          </a:p>
          <a:p>
            <a:r>
              <a:rPr lang="it-IT" dirty="0" smtClean="0"/>
              <a:t>Perché 2 sono i valori di verità: V, F</a:t>
            </a:r>
          </a:p>
          <a:p>
            <a:r>
              <a:rPr lang="it-IT" dirty="0" smtClean="0"/>
              <a:t>E' importante essere sicuri di considerare tutti i casi possibili.</a:t>
            </a:r>
          </a:p>
          <a:p>
            <a:r>
              <a:rPr lang="it-IT" dirty="0" smtClean="0"/>
              <a:t>Consideriamo 3 situazioni tipiche: n = 1, 2,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 = 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formule con una sola lettera enunciativa</a:t>
            </a:r>
          </a:p>
          <a:p>
            <a:r>
              <a:rPr lang="it-IT" dirty="0" smtClean="0"/>
              <a:t>numero dei casi possibili = 2</a:t>
            </a:r>
            <a:r>
              <a:rPr lang="it-IT" baseline="30000" dirty="0" smtClean="0"/>
              <a:t>1</a:t>
            </a:r>
            <a:r>
              <a:rPr lang="it-IT" dirty="0" smtClean="0"/>
              <a:t> = 2</a:t>
            </a:r>
          </a:p>
          <a:p>
            <a:r>
              <a:rPr lang="it-IT" dirty="0" smtClean="0"/>
              <a:t>Guardare tavola p. 69, 3.12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 = 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formule con una sola lettera enunciativa</a:t>
            </a:r>
          </a:p>
          <a:p>
            <a:r>
              <a:rPr lang="it-IT" dirty="0" smtClean="0"/>
              <a:t>numero dei casi possibili = 2</a:t>
            </a:r>
            <a:r>
              <a:rPr lang="it-IT" baseline="30000" dirty="0" smtClean="0"/>
              <a:t>2</a:t>
            </a:r>
            <a:r>
              <a:rPr lang="it-IT" dirty="0" smtClean="0"/>
              <a:t> = 4</a:t>
            </a:r>
          </a:p>
          <a:p>
            <a:r>
              <a:rPr lang="it-IT" dirty="0" smtClean="0"/>
              <a:t>Guardare tavola p. 67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 = 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formule con una sola lettera enunciativa</a:t>
            </a:r>
          </a:p>
          <a:p>
            <a:r>
              <a:rPr lang="it-IT" dirty="0" smtClean="0"/>
              <a:t>numero dei casi possibili = 2</a:t>
            </a:r>
            <a:r>
              <a:rPr lang="it-IT" baseline="30000" dirty="0" smtClean="0"/>
              <a:t>3</a:t>
            </a:r>
            <a:r>
              <a:rPr lang="it-IT" dirty="0" smtClean="0"/>
              <a:t> = 8</a:t>
            </a:r>
          </a:p>
          <a:p>
            <a:r>
              <a:rPr lang="it-IT" dirty="0" smtClean="0"/>
              <a:t>Guardare tavola parziale p. 69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874</Words>
  <Application>Microsoft Office PowerPoint</Application>
  <PresentationFormat>Presentazione su schermo (4:3)</PresentationFormat>
  <Paragraphs>110</Paragraphs>
  <Slides>21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Tema di Office</vt:lpstr>
      <vt:lpstr>Logica A.A. 2013-14</vt:lpstr>
      <vt:lpstr>Diapositiva 2</vt:lpstr>
      <vt:lpstr>Diapositiva 3</vt:lpstr>
      <vt:lpstr>Prenotazione esame</vt:lpstr>
      <vt:lpstr>Ambito</vt:lpstr>
      <vt:lpstr>Esempio</vt:lpstr>
      <vt:lpstr>Operatore principale</vt:lpstr>
      <vt:lpstr>Semantica della logica proposizionale</vt:lpstr>
      <vt:lpstr>Metodo delle tavole di verità</vt:lpstr>
      <vt:lpstr>Negazione </vt:lpstr>
      <vt:lpstr>Congiunzione</vt:lpstr>
      <vt:lpstr>disgiunzione (inclusiva)</vt:lpstr>
      <vt:lpstr>condizionale materiale</vt:lpstr>
      <vt:lpstr>Chiarimento sul condizionale materiale (i)</vt:lpstr>
      <vt:lpstr>Chiarimento sul condizionale materiale (ii)</vt:lpstr>
      <vt:lpstr>Bicondizionale materiale</vt:lpstr>
      <vt:lpstr>Metodo per costruire la tavola di verità di una fbf (i)</vt:lpstr>
      <vt:lpstr>Numero dei casi possibili</vt:lpstr>
      <vt:lpstr>n = 1</vt:lpstr>
      <vt:lpstr>n = 2</vt:lpstr>
      <vt:lpstr>n = 3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Logica A.A. 2013-14</dc:title>
  <dc:creator>Francesco Orilia</dc:creator>
  <cp:lastModifiedBy>Francesco Orilia</cp:lastModifiedBy>
  <cp:revision>19</cp:revision>
  <dcterms:created xsi:type="dcterms:W3CDTF">2013-10-20T05:11:32Z</dcterms:created>
  <dcterms:modified xsi:type="dcterms:W3CDTF">2013-10-26T17:43:29Z</dcterms:modified>
</cp:coreProperties>
</file>