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72" r:id="rId4"/>
    <p:sldId id="270" r:id="rId5"/>
    <p:sldId id="258" r:id="rId6"/>
    <p:sldId id="262" r:id="rId7"/>
    <p:sldId id="263" r:id="rId8"/>
    <p:sldId id="269" r:id="rId9"/>
    <p:sldId id="271" r:id="rId10"/>
    <p:sldId id="265" r:id="rId11"/>
    <p:sldId id="266" r:id="rId12"/>
    <p:sldId id="261" r:id="rId13"/>
    <p:sldId id="259" r:id="rId14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1" d="100"/>
          <a:sy n="51" d="100"/>
        </p:scale>
        <p:origin x="-1219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0735ED-49A1-4D77-B903-5ED36D4DC583}" type="datetimeFigureOut">
              <a:rPr lang="it-IT" smtClean="0"/>
              <a:pPr/>
              <a:t>12/10/2013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A1382E5-A5ED-4A8B-8274-B6BFC0B2C4C4}" type="slidenum">
              <a:rPr lang="it-IT" smtClean="0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1382E5-A5ED-4A8B-8274-B6BFC0B2C4C4}" type="slidenum">
              <a:rPr lang="it-IT" smtClean="0"/>
              <a:pPr/>
              <a:t>1</a:t>
            </a:fld>
            <a:endParaRPr lang="it-IT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1382E5-A5ED-4A8B-8274-B6BFC0B2C4C4}" type="slidenum">
              <a:rPr lang="it-IT" smtClean="0"/>
              <a:pPr/>
              <a:t>2</a:t>
            </a:fld>
            <a:endParaRPr lang="it-IT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1382E5-A5ED-4A8B-8274-B6BFC0B2C4C4}" type="slidenum">
              <a:rPr lang="it-IT" smtClean="0"/>
              <a:pPr/>
              <a:t>3</a:t>
            </a:fld>
            <a:endParaRPr lang="it-IT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D2C44A-E979-4929-9A13-0725B84F4401}" type="slidenum">
              <a:rPr lang="it-IT" smtClean="0"/>
              <a:pPr/>
              <a:t>4</a:t>
            </a:fld>
            <a:endParaRPr lang="it-IT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1382E5-A5ED-4A8B-8274-B6BFC0B2C4C4}" type="slidenum">
              <a:rPr lang="it-IT" smtClean="0"/>
              <a:pPr/>
              <a:t>5</a:t>
            </a:fld>
            <a:endParaRPr lang="it-IT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1382E5-A5ED-4A8B-8274-B6BFC0B2C4C4}" type="slidenum">
              <a:rPr lang="it-IT" smtClean="0"/>
              <a:pPr/>
              <a:t>6</a:t>
            </a:fld>
            <a:endParaRPr lang="it-IT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1382E5-A5ED-4A8B-8274-B6BFC0B2C4C4}" type="slidenum">
              <a:rPr lang="it-IT" smtClean="0"/>
              <a:pPr/>
              <a:t>7</a:t>
            </a:fld>
            <a:endParaRPr lang="it-IT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D2C44A-E979-4929-9A13-0725B84F4401}" type="slidenum">
              <a:rPr lang="it-IT" smtClean="0"/>
              <a:pPr/>
              <a:t>8</a:t>
            </a:fld>
            <a:endParaRPr lang="it-IT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D2C44A-E979-4929-9A13-0725B84F4401}" type="slidenum">
              <a:rPr lang="it-IT" smtClean="0"/>
              <a:pPr/>
              <a:t>9</a:t>
            </a:fld>
            <a:endParaRPr lang="it-IT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1382E5-A5ED-4A8B-8274-B6BFC0B2C4C4}" type="slidenum">
              <a:rPr lang="it-IT" smtClean="0"/>
              <a:pPr/>
              <a:t>10</a:t>
            </a:fld>
            <a:endParaRPr lang="it-IT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1382E5-A5ED-4A8B-8274-B6BFC0B2C4C4}" type="slidenum">
              <a:rPr lang="it-IT" smtClean="0"/>
              <a:pPr/>
              <a:t>11</a:t>
            </a:fld>
            <a:endParaRPr lang="it-IT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1382E5-A5ED-4A8B-8274-B6BFC0B2C4C4}" type="slidenum">
              <a:rPr lang="it-IT" smtClean="0"/>
              <a:pPr/>
              <a:t>12</a:t>
            </a:fld>
            <a:endParaRPr lang="it-IT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1382E5-A5ED-4A8B-8274-B6BFC0B2C4C4}" type="slidenum">
              <a:rPr lang="it-IT" smtClean="0"/>
              <a:pPr/>
              <a:t>13</a:t>
            </a:fld>
            <a:endParaRPr lang="it-IT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F2217-2C36-4AF6-B6EF-CA4F2B2A83C1}" type="datetimeFigureOut">
              <a:rPr lang="it-IT" smtClean="0"/>
              <a:pPr/>
              <a:t>12/10/2013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3B1160-10D4-4EDB-81C8-3784459EA552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F2217-2C36-4AF6-B6EF-CA4F2B2A83C1}" type="datetimeFigureOut">
              <a:rPr lang="it-IT" smtClean="0"/>
              <a:pPr/>
              <a:t>12/10/2013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3B1160-10D4-4EDB-81C8-3784459EA552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F2217-2C36-4AF6-B6EF-CA4F2B2A83C1}" type="datetimeFigureOut">
              <a:rPr lang="it-IT" smtClean="0"/>
              <a:pPr/>
              <a:t>12/10/2013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3B1160-10D4-4EDB-81C8-3784459EA552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F2217-2C36-4AF6-B6EF-CA4F2B2A83C1}" type="datetimeFigureOut">
              <a:rPr lang="it-IT" smtClean="0"/>
              <a:pPr/>
              <a:t>12/10/2013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3B1160-10D4-4EDB-81C8-3784459EA552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F2217-2C36-4AF6-B6EF-CA4F2B2A83C1}" type="datetimeFigureOut">
              <a:rPr lang="it-IT" smtClean="0"/>
              <a:pPr/>
              <a:t>12/10/2013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3B1160-10D4-4EDB-81C8-3784459EA552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F2217-2C36-4AF6-B6EF-CA4F2B2A83C1}" type="datetimeFigureOut">
              <a:rPr lang="it-IT" smtClean="0"/>
              <a:pPr/>
              <a:t>12/10/2013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3B1160-10D4-4EDB-81C8-3784459EA552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F2217-2C36-4AF6-B6EF-CA4F2B2A83C1}" type="datetimeFigureOut">
              <a:rPr lang="it-IT" smtClean="0"/>
              <a:pPr/>
              <a:t>12/10/2013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3B1160-10D4-4EDB-81C8-3784459EA552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F2217-2C36-4AF6-B6EF-CA4F2B2A83C1}" type="datetimeFigureOut">
              <a:rPr lang="it-IT" smtClean="0"/>
              <a:pPr/>
              <a:t>12/10/2013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3B1160-10D4-4EDB-81C8-3784459EA552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F2217-2C36-4AF6-B6EF-CA4F2B2A83C1}" type="datetimeFigureOut">
              <a:rPr lang="it-IT" smtClean="0"/>
              <a:pPr/>
              <a:t>12/10/2013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3B1160-10D4-4EDB-81C8-3784459EA552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F2217-2C36-4AF6-B6EF-CA4F2B2A83C1}" type="datetimeFigureOut">
              <a:rPr lang="it-IT" smtClean="0"/>
              <a:pPr/>
              <a:t>12/10/2013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3B1160-10D4-4EDB-81C8-3784459EA552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F2217-2C36-4AF6-B6EF-CA4F2B2A83C1}" type="datetimeFigureOut">
              <a:rPr lang="it-IT" smtClean="0"/>
              <a:pPr/>
              <a:t>12/10/2013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3B1160-10D4-4EDB-81C8-3784459EA552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7F2217-2C36-4AF6-B6EF-CA4F2B2A83C1}" type="datetimeFigureOut">
              <a:rPr lang="it-IT" smtClean="0"/>
              <a:pPr/>
              <a:t>12/10/2013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3B1160-10D4-4EDB-81C8-3784459EA552}" type="slidenum">
              <a:rPr lang="it-IT" smtClean="0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it-IT" dirty="0" smtClean="0"/>
              <a:t>Logica</a:t>
            </a:r>
            <a:br>
              <a:rPr lang="it-IT" dirty="0" smtClean="0"/>
            </a:br>
            <a:r>
              <a:rPr lang="it-IT" dirty="0" smtClean="0"/>
              <a:t>A.A. 2013-14</a:t>
            </a:r>
            <a:endParaRPr lang="it-IT" dirty="0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it-IT" dirty="0" smtClean="0"/>
              <a:t>Francesco </a:t>
            </a:r>
            <a:r>
              <a:rPr lang="it-IT" dirty="0" err="1" smtClean="0"/>
              <a:t>orilia</a:t>
            </a:r>
            <a:endParaRPr lang="it-IT" dirty="0" smtClean="0"/>
          </a:p>
          <a:p>
            <a:r>
              <a:rPr lang="it-IT" dirty="0" smtClean="0"/>
              <a:t>orilia@unimc.it</a:t>
            </a:r>
            <a:endParaRPr lang="it-IT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Libro adottato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/>
              <a:t>A. Varzi, J. </a:t>
            </a:r>
            <a:r>
              <a:rPr lang="it-IT" dirty="0" err="1"/>
              <a:t>Nolt</a:t>
            </a:r>
            <a:r>
              <a:rPr lang="it-IT" dirty="0"/>
              <a:t>, D. </a:t>
            </a:r>
            <a:r>
              <a:rPr lang="it-IT" dirty="0" err="1" smtClean="0"/>
              <a:t>Rohatyn</a:t>
            </a:r>
            <a:r>
              <a:rPr lang="it-IT" dirty="0" smtClean="0"/>
              <a:t>, </a:t>
            </a:r>
            <a:r>
              <a:rPr lang="it-IT" i="1" dirty="0"/>
              <a:t>Logica</a:t>
            </a:r>
            <a:r>
              <a:rPr lang="it-IT" dirty="0"/>
              <a:t> (2a ed</a:t>
            </a:r>
            <a:r>
              <a:rPr lang="it-IT" dirty="0" smtClean="0"/>
              <a:t>.), McGraw-Hill, Milano, 2007</a:t>
            </a:r>
          </a:p>
          <a:p>
            <a:pPr>
              <a:buNone/>
            </a:pPr>
            <a:r>
              <a:rPr lang="it-IT" dirty="0"/>
              <a:t>	</a:t>
            </a:r>
            <a:r>
              <a:rPr lang="it-IT" dirty="0" smtClean="0"/>
              <a:t>	pp</a:t>
            </a:r>
            <a:r>
              <a:rPr lang="it-IT" dirty="0"/>
              <a:t>. 1-119, </a:t>
            </a:r>
            <a:r>
              <a:rPr lang="it-IT" dirty="0" smtClean="0"/>
              <a:t>151-216, 321-324</a:t>
            </a:r>
            <a:r>
              <a:rPr lang="it-IT" dirty="0"/>
              <a:t>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LEZIONI 1-2</a:t>
            </a:r>
          </a:p>
          <a:p>
            <a:pPr>
              <a:buNone/>
            </a:pPr>
            <a:r>
              <a:rPr lang="it-IT" dirty="0" smtClean="0"/>
              <a:t>	7 Ottobre 2013</a:t>
            </a:r>
          </a:p>
          <a:p>
            <a:endParaRPr lang="it-IT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Logica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it-IT" sz="2000" dirty="0"/>
              <a:t>La logica studia le argomentazioni </a:t>
            </a:r>
            <a:r>
              <a:rPr lang="it-IT" sz="2000" dirty="0" smtClean="0"/>
              <a:t>(ragionamenti, inferenze) al </a:t>
            </a:r>
            <a:r>
              <a:rPr lang="it-IT" sz="2000" dirty="0"/>
              <a:t>fine di distinguere quelle valide e quelle non valide, ossia quelle per le quali è razionale considerare vera la conclusione, data la verità delle premesse, e quelle per le quali non è razionale considerare vera la conclusione, data la verità delle premesse</a:t>
            </a:r>
          </a:p>
          <a:p>
            <a:pPr>
              <a:lnSpc>
                <a:spcPct val="80000"/>
              </a:lnSpc>
            </a:pPr>
            <a:r>
              <a:rPr lang="it-IT" sz="2000" dirty="0"/>
              <a:t>La logica intesa come facoltà consiste nella capacità di costruire ragionamenti per aggiungere nuove credenze a credenze date (in relazione ad un certo scopo da raggiungere</a:t>
            </a:r>
            <a:r>
              <a:rPr lang="it-IT" sz="2000" dirty="0" smtClean="0"/>
              <a:t>)</a:t>
            </a:r>
          </a:p>
          <a:p>
            <a:pPr>
              <a:lnSpc>
                <a:spcPct val="80000"/>
              </a:lnSpc>
            </a:pPr>
            <a:r>
              <a:rPr lang="it-IT" sz="2000" dirty="0" smtClean="0"/>
              <a:t>Il passaggio da una proposizione a un’altra in un’argomentazione è basato su regole del ragionamento, regole razionali, “logiche”, o presunte tali. Il ragionamento è valido, se le regole usate sono effettivamente razionali e se sono state bene applicate</a:t>
            </a:r>
          </a:p>
          <a:p>
            <a:pPr>
              <a:lnSpc>
                <a:spcPct val="80000"/>
              </a:lnSpc>
            </a:pPr>
            <a:r>
              <a:rPr lang="it-IT" sz="2000" dirty="0" smtClean="0"/>
              <a:t>Nel parlare di “logica” di un ragionamento si intende far riferimento alla struttura di quel ragionamento, al fatto che utilizzi certe </a:t>
            </a:r>
            <a:r>
              <a:rPr lang="it-IT" sz="2000" dirty="0" smtClean="0">
                <a:solidFill>
                  <a:srgbClr val="FF0000"/>
                </a:solidFill>
              </a:rPr>
              <a:t>regole logiche </a:t>
            </a:r>
            <a:r>
              <a:rPr lang="it-IT" sz="2000" dirty="0" smtClean="0"/>
              <a:t>piuttosto che altre</a:t>
            </a:r>
          </a:p>
          <a:p>
            <a:pPr>
              <a:lnSpc>
                <a:spcPct val="80000"/>
              </a:lnSpc>
            </a:pPr>
            <a:r>
              <a:rPr lang="it-IT" sz="2000" dirty="0" smtClean="0"/>
              <a:t>Es. di regola logica: (Modus </a:t>
            </a:r>
            <a:r>
              <a:rPr lang="it-IT" sz="2000" dirty="0" err="1" smtClean="0"/>
              <a:t>Ponens</a:t>
            </a:r>
            <a:r>
              <a:rPr lang="it-IT" sz="2000" dirty="0" smtClean="0"/>
              <a:t>) se A allora B, A, quindi B</a:t>
            </a:r>
            <a:endParaRPr lang="it-IT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Alcune distinzioni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it-IT" dirty="0" smtClean="0">
                <a:solidFill>
                  <a:srgbClr val="FF0000"/>
                </a:solidFill>
              </a:rPr>
              <a:t>Logica Deduttiva</a:t>
            </a:r>
          </a:p>
          <a:p>
            <a:r>
              <a:rPr lang="it-IT" dirty="0" smtClean="0"/>
              <a:t>Logica induttiva</a:t>
            </a:r>
          </a:p>
          <a:p>
            <a:r>
              <a:rPr lang="it-IT" dirty="0" smtClean="0"/>
              <a:t>Logica informale</a:t>
            </a:r>
          </a:p>
          <a:p>
            <a:r>
              <a:rPr lang="it-IT" dirty="0" smtClean="0">
                <a:solidFill>
                  <a:srgbClr val="FF0000"/>
                </a:solidFill>
              </a:rPr>
              <a:t>Logica formale</a:t>
            </a:r>
          </a:p>
          <a:p>
            <a:pPr lvl="1"/>
            <a:r>
              <a:rPr lang="it-IT" dirty="0" smtClean="0"/>
              <a:t>uso di un linguaggio simbolico artificiale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Obiettivi formativi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it-IT" dirty="0">
                <a:solidFill>
                  <a:srgbClr val="FF0000"/>
                </a:solidFill>
              </a:rPr>
              <a:t>Affinamento delle capacità di ragionamento formale e </a:t>
            </a:r>
            <a:r>
              <a:rPr lang="it-IT" dirty="0" smtClean="0">
                <a:solidFill>
                  <a:srgbClr val="FF0000"/>
                </a:solidFill>
              </a:rPr>
              <a:t>informale</a:t>
            </a:r>
          </a:p>
          <a:p>
            <a:r>
              <a:rPr lang="it-IT" dirty="0" smtClean="0"/>
              <a:t>capacità di individuare </a:t>
            </a:r>
            <a:r>
              <a:rPr lang="it-IT" dirty="0"/>
              <a:t>la struttura logico-semantica di tipi di enunciato di </a:t>
            </a:r>
            <a:r>
              <a:rPr lang="it-IT" dirty="0" smtClean="0"/>
              <a:t>particolare interesse </a:t>
            </a:r>
            <a:r>
              <a:rPr lang="it-IT" dirty="0"/>
              <a:t>(traducibili nel linguaggio della logica del prim'ordine), capacità </a:t>
            </a:r>
            <a:r>
              <a:rPr lang="it-IT" dirty="0" smtClean="0"/>
              <a:t>di utilizzare </a:t>
            </a:r>
            <a:r>
              <a:rPr lang="it-IT" dirty="0"/>
              <a:t>tavole di verità, alberi di </a:t>
            </a:r>
            <a:r>
              <a:rPr lang="it-IT" dirty="0" err="1"/>
              <a:t>refutazione</a:t>
            </a:r>
            <a:r>
              <a:rPr lang="it-IT" dirty="0"/>
              <a:t> e deduzione naturale </a:t>
            </a:r>
            <a:r>
              <a:rPr lang="it-IT" dirty="0" smtClean="0"/>
              <a:t>e consapevolezza </a:t>
            </a:r>
            <a:r>
              <a:rPr lang="it-IT" dirty="0"/>
              <a:t>delle principali tecniche argomentative della logica informale.</a:t>
            </a:r>
          </a:p>
          <a:p>
            <a:r>
              <a:rPr lang="it-IT" dirty="0">
                <a:solidFill>
                  <a:srgbClr val="FF0000"/>
                </a:solidFill>
              </a:rPr>
              <a:t>Conoscenza della logica classica proposizionale e del prim'ordine.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Argomenti da trattare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it-IT" dirty="0"/>
              <a:t>- Struttura delle argomentazioni e nozioni di validità e verità logica.</a:t>
            </a:r>
          </a:p>
          <a:p>
            <a:r>
              <a:rPr lang="it-IT" dirty="0"/>
              <a:t>- Cenni alla distinzione tra logica classica e logiche </a:t>
            </a:r>
            <a:r>
              <a:rPr lang="it-IT" dirty="0" err="1"/>
              <a:t>non-classiche</a:t>
            </a:r>
            <a:r>
              <a:rPr lang="it-IT" dirty="0"/>
              <a:t>.</a:t>
            </a:r>
          </a:p>
          <a:p>
            <a:r>
              <a:rPr lang="it-IT" dirty="0"/>
              <a:t>- Tavole di verità per la logica classica proposizionale.</a:t>
            </a:r>
          </a:p>
          <a:p>
            <a:r>
              <a:rPr lang="it-IT" dirty="0"/>
              <a:t>- Alberi di </a:t>
            </a:r>
            <a:r>
              <a:rPr lang="it-IT" dirty="0" err="1"/>
              <a:t>refutazione</a:t>
            </a:r>
            <a:r>
              <a:rPr lang="it-IT" dirty="0"/>
              <a:t> per la logica classica proposizionale.</a:t>
            </a:r>
          </a:p>
          <a:p>
            <a:r>
              <a:rPr lang="it-IT" dirty="0"/>
              <a:t>- Deduzione naturale per la logica classica proposizionale.</a:t>
            </a:r>
          </a:p>
          <a:p>
            <a:r>
              <a:rPr lang="it-IT" dirty="0"/>
              <a:t>- Deduzione naturale per la logica classica del prim'ordine.</a:t>
            </a:r>
          </a:p>
          <a:p>
            <a:r>
              <a:rPr lang="it-IT" dirty="0"/>
              <a:t>- Teoria dell'identità.</a:t>
            </a:r>
          </a:p>
          <a:p>
            <a:r>
              <a:rPr lang="it-IT" dirty="0"/>
              <a:t>- Teoria delle descrizioni.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Argomentazioni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it-IT" sz="2400" dirty="0" smtClean="0"/>
              <a:t>Sequenza di proposizioni nella quale distinguiamo delle premesse, una conclusione e possibilmente altre proposizioni che fungono da passi intermedi (che sono “conclusioni” rispetto a proposizioni precedenti e “premesse” rispetto a proposizioni che seguono)</a:t>
            </a:r>
          </a:p>
          <a:p>
            <a:pPr>
              <a:lnSpc>
                <a:spcPct val="90000"/>
              </a:lnSpc>
            </a:pPr>
            <a:r>
              <a:rPr lang="it-IT" sz="2400" dirty="0" smtClean="0"/>
              <a:t>Es</a:t>
            </a:r>
            <a:r>
              <a:rPr lang="it-IT" sz="2400" dirty="0"/>
              <a:t>.: (1) di fronte a una tosse insistente è opportuno fare una radiografia. (2) Giovanni riferisce di tossire tutta la notte. Perciò, (3) Giovanni ha una tosse insistente. Quindi, </a:t>
            </a:r>
            <a:r>
              <a:rPr lang="it-IT" sz="2400" dirty="0" smtClean="0"/>
              <a:t>(4) è </a:t>
            </a:r>
            <a:r>
              <a:rPr lang="it-IT" sz="2400" dirty="0"/>
              <a:t>opportuno che Giovanni faccia una radiografia</a:t>
            </a:r>
          </a:p>
          <a:p>
            <a:pPr>
              <a:lnSpc>
                <a:spcPct val="90000"/>
              </a:lnSpc>
            </a:pPr>
            <a:r>
              <a:rPr lang="it-IT" sz="2400" dirty="0"/>
              <a:t>Si usano anche i termini “inferenza”, “ragionamento”, ecc.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Tipi di argomentazione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it-IT" sz="2400" dirty="0"/>
              <a:t>Argomentazioni deduttive (deduttivamente valide): Se sono vere le premesse, è necessario che sia vera la conclusione.</a:t>
            </a:r>
          </a:p>
          <a:p>
            <a:pPr>
              <a:lnSpc>
                <a:spcPct val="80000"/>
              </a:lnSpc>
            </a:pPr>
            <a:r>
              <a:rPr lang="it-IT" sz="2400" dirty="0"/>
              <a:t>Es.: (1) tutti i greci sono uomini, (2) tutti gli uomini sono mortali, quindi (3) tutti i greci sono mortali</a:t>
            </a:r>
          </a:p>
          <a:p>
            <a:pPr>
              <a:lnSpc>
                <a:spcPct val="80000"/>
              </a:lnSpc>
            </a:pPr>
            <a:r>
              <a:rPr lang="it-IT" sz="2400" dirty="0"/>
              <a:t> Argomentazioni induttive (induttivamente valide): Se sono vere le premesse, è ragionevole (plausibile, probabile) che sia vera la conclusione, ma non è necessario che lo sia</a:t>
            </a:r>
          </a:p>
          <a:p>
            <a:pPr>
              <a:lnSpc>
                <a:spcPct val="80000"/>
              </a:lnSpc>
            </a:pPr>
            <a:r>
              <a:rPr lang="it-IT" sz="2400" dirty="0"/>
              <a:t>Es.: (</a:t>
            </a:r>
            <a:r>
              <a:rPr lang="it-IT" sz="2400" dirty="0">
                <a:sym typeface="Wingdings" pitchFamily="2" charset="2"/>
              </a:rPr>
              <a:t>1) sono stati osservati milioni di cigni e sono tutti bianchi, quindi (2) tutti i cigni sono bianchi.</a:t>
            </a:r>
          </a:p>
          <a:p>
            <a:pPr>
              <a:lnSpc>
                <a:spcPct val="80000"/>
              </a:lnSpc>
            </a:pPr>
            <a:r>
              <a:rPr lang="it-IT" sz="2400" dirty="0"/>
              <a:t>Argomentazione </a:t>
            </a:r>
            <a:r>
              <a:rPr lang="it-IT" sz="2400" dirty="0" smtClean="0"/>
              <a:t>fondata (sound): </a:t>
            </a:r>
            <a:r>
              <a:rPr lang="it-IT" sz="2400" dirty="0"/>
              <a:t>è valide e le sue premesse sono vere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Deduzione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it-IT" dirty="0" smtClean="0"/>
              <a:t>argomentazione deduttivamente valida e fondata (sound):</a:t>
            </a:r>
          </a:p>
          <a:p>
            <a:pPr lvl="1"/>
            <a:r>
              <a:rPr lang="it-IT" dirty="0" smtClean="0"/>
              <a:t>Tutti gli uomini sono mortali</a:t>
            </a:r>
          </a:p>
          <a:p>
            <a:pPr lvl="1"/>
            <a:r>
              <a:rPr lang="it-IT" dirty="0" smtClean="0"/>
              <a:t>Tutti i greci sono uomini</a:t>
            </a:r>
          </a:p>
          <a:p>
            <a:pPr lvl="1"/>
            <a:r>
              <a:rPr lang="it-IT" dirty="0" smtClean="0"/>
              <a:t>Quindi, Tutti i greci sono mortali</a:t>
            </a:r>
          </a:p>
          <a:p>
            <a:r>
              <a:rPr lang="it-IT" dirty="0" smtClean="0"/>
              <a:t>argomentazione deduttivamente valida, ma non fondata:</a:t>
            </a:r>
          </a:p>
          <a:p>
            <a:pPr lvl="1"/>
            <a:r>
              <a:rPr lang="it-IT" dirty="0" smtClean="0"/>
              <a:t>Tutti gli uomini sono elefanti</a:t>
            </a:r>
          </a:p>
          <a:p>
            <a:pPr lvl="1"/>
            <a:r>
              <a:rPr lang="it-IT" dirty="0" smtClean="0"/>
              <a:t>Tutti i greci sono uomini</a:t>
            </a:r>
          </a:p>
          <a:p>
            <a:pPr lvl="1"/>
            <a:r>
              <a:rPr lang="it-IT" dirty="0" smtClean="0"/>
              <a:t>Quindi, Tutti i greci sono elefanti</a:t>
            </a:r>
          </a:p>
          <a:p>
            <a:r>
              <a:rPr lang="it-IT" dirty="0" smtClean="0"/>
              <a:t>argomentazione deduttivamente </a:t>
            </a:r>
            <a:r>
              <a:rPr lang="it-IT" dirty="0" err="1" smtClean="0"/>
              <a:t>INvalida</a:t>
            </a:r>
            <a:r>
              <a:rPr lang="it-IT" dirty="0" smtClean="0"/>
              <a:t>:</a:t>
            </a:r>
          </a:p>
          <a:p>
            <a:pPr lvl="1"/>
            <a:r>
              <a:rPr lang="it-IT" dirty="0" smtClean="0"/>
              <a:t>Tutti gli uomini sono mortali</a:t>
            </a:r>
          </a:p>
          <a:p>
            <a:pPr lvl="1"/>
            <a:r>
              <a:rPr lang="it-IT" dirty="0" smtClean="0"/>
              <a:t>Alcuni greci sono uomini</a:t>
            </a:r>
          </a:p>
          <a:p>
            <a:pPr lvl="1"/>
            <a:r>
              <a:rPr lang="it-IT" dirty="0" smtClean="0"/>
              <a:t>Quindi, Tutti i greci sono mortali</a:t>
            </a:r>
          </a:p>
          <a:p>
            <a:endParaRPr lang="it-IT" dirty="0" smtClean="0"/>
          </a:p>
          <a:p>
            <a:endParaRPr lang="it-IT" dirty="0" smtClean="0"/>
          </a:p>
          <a:p>
            <a:endParaRPr lang="it-IT" dirty="0" smtClean="0"/>
          </a:p>
          <a:p>
            <a:endParaRPr lang="it-IT" dirty="0" smtClean="0"/>
          </a:p>
          <a:p>
            <a:endParaRPr lang="it-IT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Induzione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it-IT" dirty="0" smtClean="0"/>
              <a:t>Esempi di induzione (argomentazione induttivamente valida (solida)):</a:t>
            </a:r>
          </a:p>
          <a:p>
            <a:r>
              <a:rPr lang="it-IT" dirty="0" smtClean="0"/>
              <a:t>induzione enumerativa:</a:t>
            </a:r>
          </a:p>
          <a:p>
            <a:pPr lvl="1"/>
            <a:r>
              <a:rPr lang="it-IT" dirty="0" smtClean="0"/>
              <a:t>tutti i cigni esaminati finora, c1, c2, c3, .... sono bianchi</a:t>
            </a:r>
          </a:p>
          <a:p>
            <a:pPr lvl="1"/>
            <a:r>
              <a:rPr lang="it-IT" dirty="0" smtClean="0"/>
              <a:t>Quindi tutti i cigni sono bianchi</a:t>
            </a:r>
          </a:p>
          <a:p>
            <a:r>
              <a:rPr lang="it-IT" dirty="0" smtClean="0"/>
              <a:t>abduzione</a:t>
            </a:r>
          </a:p>
          <a:p>
            <a:pPr lvl="1"/>
            <a:r>
              <a:rPr lang="it-IT" dirty="0" smtClean="0"/>
              <a:t>la rosolia causa macchie rosse sulla pelle</a:t>
            </a:r>
          </a:p>
          <a:p>
            <a:pPr lvl="1"/>
            <a:r>
              <a:rPr lang="it-IT" dirty="0" smtClean="0"/>
              <a:t>Giovanni ha macchie rosse sulla pelle</a:t>
            </a:r>
          </a:p>
          <a:p>
            <a:pPr lvl="1"/>
            <a:r>
              <a:rPr lang="it-IT" dirty="0" smtClean="0"/>
              <a:t>Quindi Giovanni ha la rosolia</a:t>
            </a:r>
            <a:endParaRPr lang="it-IT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Settori della logica deduttiva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>
                <a:solidFill>
                  <a:srgbClr val="FF0000"/>
                </a:solidFill>
              </a:rPr>
              <a:t>Logica proposizionale</a:t>
            </a:r>
          </a:p>
          <a:p>
            <a:r>
              <a:rPr lang="it-IT" dirty="0" smtClean="0">
                <a:solidFill>
                  <a:srgbClr val="FF0000"/>
                </a:solidFill>
              </a:rPr>
              <a:t>Logica del prim'ordine (dei quantificatori)</a:t>
            </a:r>
          </a:p>
          <a:p>
            <a:r>
              <a:rPr lang="it-IT" dirty="0" smtClean="0"/>
              <a:t>Logica del </a:t>
            </a:r>
            <a:r>
              <a:rPr lang="it-IT" dirty="0" err="1" smtClean="0"/>
              <a:t>second</a:t>
            </a:r>
            <a:r>
              <a:rPr lang="it-IT" dirty="0" smtClean="0"/>
              <a:t>'ordine</a:t>
            </a:r>
          </a:p>
          <a:p>
            <a:r>
              <a:rPr lang="it-IT" dirty="0" smtClean="0"/>
              <a:t>Logica modale</a:t>
            </a:r>
          </a:p>
          <a:p>
            <a:r>
              <a:rPr lang="it-IT" dirty="0" smtClean="0"/>
              <a:t>Logica temporale</a:t>
            </a:r>
          </a:p>
          <a:p>
            <a:r>
              <a:rPr lang="it-IT" smtClean="0"/>
              <a:t>logica </a:t>
            </a:r>
            <a:r>
              <a:rPr lang="it-IT" smtClean="0"/>
              <a:t>deontica</a:t>
            </a:r>
            <a:endParaRPr lang="it-IT" dirty="0" smtClean="0"/>
          </a:p>
          <a:p>
            <a:r>
              <a:rPr lang="it-IT" dirty="0" smtClean="0"/>
              <a:t>ecc.</a:t>
            </a:r>
            <a:endParaRPr lang="it-IT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Classica vs. non classica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>
                <a:solidFill>
                  <a:srgbClr val="FF0000"/>
                </a:solidFill>
              </a:rPr>
              <a:t>Logica classica</a:t>
            </a:r>
          </a:p>
          <a:p>
            <a:r>
              <a:rPr lang="it-IT" dirty="0" smtClean="0"/>
              <a:t>Logiche non classiche (devianti)</a:t>
            </a:r>
          </a:p>
          <a:p>
            <a:pPr lvl="1"/>
            <a:r>
              <a:rPr lang="it-IT" dirty="0" smtClean="0"/>
              <a:t>trivalente</a:t>
            </a:r>
          </a:p>
          <a:p>
            <a:pPr lvl="1"/>
            <a:r>
              <a:rPr lang="it-IT" dirty="0" smtClean="0"/>
              <a:t>intuizionista</a:t>
            </a:r>
          </a:p>
          <a:p>
            <a:pPr lvl="1"/>
            <a:r>
              <a:rPr lang="it-IT" dirty="0" smtClean="0"/>
              <a:t>rilevante</a:t>
            </a:r>
          </a:p>
          <a:p>
            <a:pPr lvl="1"/>
            <a:r>
              <a:rPr lang="it-IT" dirty="0" smtClean="0"/>
              <a:t>paraconsistente</a:t>
            </a:r>
          </a:p>
          <a:p>
            <a:pPr lvl="1"/>
            <a:r>
              <a:rPr lang="it-IT" dirty="0" smtClean="0"/>
              <a:t>quantistica</a:t>
            </a:r>
          </a:p>
          <a:p>
            <a:pPr lvl="1"/>
            <a:r>
              <a:rPr lang="it-IT" dirty="0" smtClean="0"/>
              <a:t>ecc.</a:t>
            </a:r>
            <a:endParaRPr lang="it-IT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148</TotalTime>
  <Words>773</Words>
  <Application>Microsoft Office PowerPoint</Application>
  <PresentationFormat>Presentazione su schermo (4:3)</PresentationFormat>
  <Paragraphs>98</Paragraphs>
  <Slides>13</Slides>
  <Notes>13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13</vt:i4>
      </vt:variant>
    </vt:vector>
  </HeadingPairs>
  <TitlesOfParts>
    <vt:vector size="14" baseType="lpstr">
      <vt:lpstr>Tema di Office</vt:lpstr>
      <vt:lpstr>Logica A.A. 2013-14</vt:lpstr>
      <vt:lpstr>Libro adottato</vt:lpstr>
      <vt:lpstr>Diapositiva 3</vt:lpstr>
      <vt:lpstr>Logica</vt:lpstr>
      <vt:lpstr>Alcune distinzioni</vt:lpstr>
      <vt:lpstr>Obiettivi formativi</vt:lpstr>
      <vt:lpstr>Argomenti da trattare</vt:lpstr>
      <vt:lpstr>Argomentazioni</vt:lpstr>
      <vt:lpstr>Tipi di argomentazione</vt:lpstr>
      <vt:lpstr>Deduzione</vt:lpstr>
      <vt:lpstr>Induzione</vt:lpstr>
      <vt:lpstr>Settori della logica deduttiva</vt:lpstr>
      <vt:lpstr>Classica vs. non classica</vt:lpstr>
    </vt:vector>
  </TitlesOfParts>
  <Company>Università degli Studi di Macerata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Logica A.A. 2013-14</dc:title>
  <dc:creator>Francesco Orilia</dc:creator>
  <cp:lastModifiedBy>Francesco Orilia</cp:lastModifiedBy>
  <cp:revision>6</cp:revision>
  <dcterms:created xsi:type="dcterms:W3CDTF">2013-09-19T08:56:28Z</dcterms:created>
  <dcterms:modified xsi:type="dcterms:W3CDTF">2013-10-12T18:09:53Z</dcterms:modified>
</cp:coreProperties>
</file>