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60" r:id="rId3"/>
    <p:sldId id="263" r:id="rId4"/>
    <p:sldId id="262" r:id="rId5"/>
    <p:sldId id="265" r:id="rId6"/>
    <p:sldId id="266" r:id="rId7"/>
    <p:sldId id="274" r:id="rId8"/>
    <p:sldId id="273" r:id="rId9"/>
    <p:sldId id="269" r:id="rId10"/>
    <p:sldId id="270" r:id="rId11"/>
    <p:sldId id="271" r:id="rId12"/>
    <p:sldId id="272" r:id="rId13"/>
    <p:sldId id="268" r:id="rId14"/>
    <p:sldId id="267" r:id="rId15"/>
    <p:sldId id="276" r:id="rId16"/>
    <p:sldId id="275" r:id="rId17"/>
    <p:sldId id="277" r:id="rId1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219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3D6334-55AD-4017-889D-E3CA39B84F75}" type="datetimeFigureOut">
              <a:rPr lang="it-IT" smtClean="0"/>
              <a:pPr/>
              <a:t>07/11/2013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C8906F-8D0E-484C-9684-6F45688A9F05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8906F-8D0E-484C-9684-6F45688A9F05}" type="slidenum">
              <a:rPr lang="it-IT" smtClean="0"/>
              <a:pPr/>
              <a:t>1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8906F-8D0E-484C-9684-6F45688A9F05}" type="slidenum">
              <a:rPr lang="it-IT" smtClean="0"/>
              <a:pPr/>
              <a:t>2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8906F-8D0E-484C-9684-6F45688A9F05}" type="slidenum">
              <a:rPr lang="it-IT" smtClean="0"/>
              <a:pPr/>
              <a:t>3</a:t>
            </a:fld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9C1E5B4-D0A3-41CE-B106-F8CDD8640819}" type="slidenum">
              <a:rPr lang="it-IT" smtClean="0"/>
              <a:pPr>
                <a:defRPr/>
              </a:pPr>
              <a:t>4</a:t>
            </a:fld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8906F-8D0E-484C-9684-6F45688A9F05}" type="slidenum">
              <a:rPr lang="it-IT" smtClean="0"/>
              <a:pPr/>
              <a:t>5</a:t>
            </a:fld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8906F-8D0E-484C-9684-6F45688A9F05}" type="slidenum">
              <a:rPr lang="it-IT" smtClean="0"/>
              <a:pPr/>
              <a:t>6</a:t>
            </a:fld>
            <a:endParaRPr lang="it-I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8906F-8D0E-484C-9684-6F45688A9F05}" type="slidenum">
              <a:rPr lang="it-IT" smtClean="0"/>
              <a:pPr/>
              <a:t>7</a:t>
            </a:fld>
            <a:endParaRPr 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8906F-8D0E-484C-9684-6F45688A9F05}" type="slidenum">
              <a:rPr lang="it-IT" smtClean="0"/>
              <a:pPr/>
              <a:t>8</a:t>
            </a:fld>
            <a:endParaRPr lang="it-I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8906F-8D0E-484C-9684-6F45688A9F05}" type="slidenum">
              <a:rPr lang="it-IT" smtClean="0"/>
              <a:pPr/>
              <a:t>9</a:t>
            </a:fld>
            <a:endParaRPr lang="it-I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D6B1B-389D-4F87-8556-2EE9F3E6FF7D}" type="slidenum">
              <a:rPr lang="it-IT" smtClean="0"/>
              <a:pPr/>
              <a:t>10</a:t>
            </a:fld>
            <a:endParaRPr lang="it-I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D6B1B-389D-4F87-8556-2EE9F3E6FF7D}" type="slidenum">
              <a:rPr lang="it-IT" smtClean="0"/>
              <a:pPr/>
              <a:t>11</a:t>
            </a:fld>
            <a:endParaRPr lang="it-IT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D6B1B-389D-4F87-8556-2EE9F3E6FF7D}" type="slidenum">
              <a:rPr lang="it-IT" smtClean="0"/>
              <a:pPr/>
              <a:t>12</a:t>
            </a:fld>
            <a:endParaRPr lang="it-IT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8906F-8D0E-484C-9684-6F45688A9F05}" type="slidenum">
              <a:rPr lang="it-IT" smtClean="0"/>
              <a:pPr/>
              <a:t>13</a:t>
            </a:fld>
            <a:endParaRPr lang="it-IT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8906F-8D0E-484C-9684-6F45688A9F05}" type="slidenum">
              <a:rPr lang="it-IT" smtClean="0"/>
              <a:pPr/>
              <a:t>14</a:t>
            </a:fld>
            <a:endParaRPr lang="it-IT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D6B1B-389D-4F87-8556-2EE9F3E6FF7D}" type="slidenum">
              <a:rPr lang="it-IT" smtClean="0"/>
              <a:pPr/>
              <a:t>15</a:t>
            </a:fld>
            <a:endParaRPr lang="it-IT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8906F-8D0E-484C-9684-6F45688A9F05}" type="slidenum">
              <a:rPr lang="it-IT" smtClean="0"/>
              <a:pPr/>
              <a:t>16</a:t>
            </a:fld>
            <a:endParaRPr lang="it-IT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8906F-8D0E-484C-9684-6F45688A9F05}" type="slidenum">
              <a:rPr lang="it-IT" smtClean="0"/>
              <a:pPr/>
              <a:t>17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F5086-C33A-4333-80E5-6792887CFBE3}" type="datetimeFigureOut">
              <a:rPr lang="it-IT" smtClean="0"/>
              <a:pPr/>
              <a:t>07/11/2013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075B9-C245-4164-8760-FE3F1862916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F5086-C33A-4333-80E5-6792887CFBE3}" type="datetimeFigureOut">
              <a:rPr lang="it-IT" smtClean="0"/>
              <a:pPr/>
              <a:t>07/11/2013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075B9-C245-4164-8760-FE3F1862916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F5086-C33A-4333-80E5-6792887CFBE3}" type="datetimeFigureOut">
              <a:rPr lang="it-IT" smtClean="0"/>
              <a:pPr/>
              <a:t>07/11/2013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075B9-C245-4164-8760-FE3F1862916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F5086-C33A-4333-80E5-6792887CFBE3}" type="datetimeFigureOut">
              <a:rPr lang="it-IT" smtClean="0"/>
              <a:pPr/>
              <a:t>07/11/2013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075B9-C245-4164-8760-FE3F1862916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F5086-C33A-4333-80E5-6792887CFBE3}" type="datetimeFigureOut">
              <a:rPr lang="it-IT" smtClean="0"/>
              <a:pPr/>
              <a:t>07/11/2013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075B9-C245-4164-8760-FE3F1862916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F5086-C33A-4333-80E5-6792887CFBE3}" type="datetimeFigureOut">
              <a:rPr lang="it-IT" smtClean="0"/>
              <a:pPr/>
              <a:t>07/11/2013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075B9-C245-4164-8760-FE3F1862916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F5086-C33A-4333-80E5-6792887CFBE3}" type="datetimeFigureOut">
              <a:rPr lang="it-IT" smtClean="0"/>
              <a:pPr/>
              <a:t>07/11/2013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075B9-C245-4164-8760-FE3F1862916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F5086-C33A-4333-80E5-6792887CFBE3}" type="datetimeFigureOut">
              <a:rPr lang="it-IT" smtClean="0"/>
              <a:pPr/>
              <a:t>07/11/2013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075B9-C245-4164-8760-FE3F1862916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F5086-C33A-4333-80E5-6792887CFBE3}" type="datetimeFigureOut">
              <a:rPr lang="it-IT" smtClean="0"/>
              <a:pPr/>
              <a:t>07/11/2013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075B9-C245-4164-8760-FE3F1862916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F5086-C33A-4333-80E5-6792887CFBE3}" type="datetimeFigureOut">
              <a:rPr lang="it-IT" smtClean="0"/>
              <a:pPr/>
              <a:t>07/11/2013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075B9-C245-4164-8760-FE3F1862916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F5086-C33A-4333-80E5-6792887CFBE3}" type="datetimeFigureOut">
              <a:rPr lang="it-IT" smtClean="0"/>
              <a:pPr/>
              <a:t>07/11/2013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075B9-C245-4164-8760-FE3F1862916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CF5086-C33A-4333-80E5-6792887CFBE3}" type="datetimeFigureOut">
              <a:rPr lang="it-IT" smtClean="0"/>
              <a:pPr/>
              <a:t>07/11/2013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5075B9-C245-4164-8760-FE3F18629163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Logica</a:t>
            </a:r>
            <a:br>
              <a:rPr lang="it-IT" dirty="0" smtClean="0"/>
            </a:br>
            <a:r>
              <a:rPr lang="it-IT" dirty="0" smtClean="0"/>
              <a:t>13-14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F. </a:t>
            </a:r>
            <a:r>
              <a:rPr lang="it-IT" dirty="0" err="1" smtClean="0"/>
              <a:t>orilia</a:t>
            </a:r>
            <a:endParaRPr lang="it-IT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err="1" smtClean="0"/>
              <a:t>Lezz</a:t>
            </a:r>
            <a:r>
              <a:rPr lang="it-IT" dirty="0" smtClean="0"/>
              <a:t>. 12-13</a:t>
            </a:r>
          </a:p>
          <a:p>
            <a:r>
              <a:rPr lang="it-IT" dirty="0" smtClean="0"/>
              <a:t>Lunedì 4 Novembre 2013</a:t>
            </a:r>
            <a:endParaRPr lang="it-IT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NB: Conferenza di E. </a:t>
            </a:r>
            <a:r>
              <a:rPr lang="it-IT" smtClean="0"/>
              <a:t>Boccardi </a:t>
            </a:r>
            <a:r>
              <a:rPr lang="it-IT" dirty="0" smtClean="0"/>
              <a:t>su </a:t>
            </a:r>
            <a:r>
              <a:rPr lang="it-IT" dirty="0" err="1" smtClean="0"/>
              <a:t>presentismo</a:t>
            </a:r>
            <a:r>
              <a:rPr lang="it-IT" dirty="0" smtClean="0"/>
              <a:t> e teoria della relatività, mercoledì 6 Nov. ore 17, aula A</a:t>
            </a:r>
            <a:endParaRPr lang="it-IT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mtClean="0"/>
              <a:t>Esempio 3</a:t>
            </a:r>
          </a:p>
        </p:txBody>
      </p:sp>
      <p:sp>
        <p:nvSpPr>
          <p:cNvPr id="27651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it-IT" dirty="0" smtClean="0"/>
              <a:t>Dopi i 2 esempi della scorsa lezione, discutiamo un terzo esempio di forma argomentativa esaminata col metodo delle tavole di verità</a:t>
            </a:r>
          </a:p>
          <a:p>
            <a:pPr eaLnBrk="1" hangingPunct="1"/>
            <a:r>
              <a:rPr lang="it-IT" dirty="0" smtClean="0"/>
              <a:t>3.18, p. 74: forma VALIDA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Decidibilità</a:t>
            </a:r>
            <a:r>
              <a:rPr lang="it-IT" dirty="0" smtClean="0"/>
              <a:t> della log. </a:t>
            </a:r>
            <a:r>
              <a:rPr lang="it-IT" dirty="0" err="1" smtClean="0"/>
              <a:t>prop</a:t>
            </a:r>
            <a:r>
              <a:rPr lang="it-IT" dirty="0" smtClean="0"/>
              <a:t>.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t-IT" dirty="0"/>
              <a:t>Le tavole di verità forniscono un criterio rigoroso e completo per determinare </a:t>
            </a:r>
            <a:r>
              <a:rPr lang="it-IT" dirty="0" smtClean="0"/>
              <a:t>la validità </a:t>
            </a:r>
            <a:r>
              <a:rPr lang="it-IT" dirty="0"/>
              <a:t>o invalidità delle forme argomentative della logica proposizionale, così </a:t>
            </a:r>
            <a:r>
              <a:rPr lang="it-IT" dirty="0" smtClean="0"/>
              <a:t>come per </a:t>
            </a:r>
            <a:r>
              <a:rPr lang="it-IT" dirty="0"/>
              <a:t>determinare la </a:t>
            </a:r>
            <a:r>
              <a:rPr lang="it-IT" dirty="0" err="1"/>
              <a:t>tautologicità</a:t>
            </a:r>
            <a:r>
              <a:rPr lang="it-IT" dirty="0"/>
              <a:t>, la contingenza vero-funzionale o </a:t>
            </a:r>
            <a:r>
              <a:rPr lang="it-IT" dirty="0" smtClean="0"/>
              <a:t>l’inconsistenza di </a:t>
            </a:r>
            <a:r>
              <a:rPr lang="it-IT" dirty="0"/>
              <a:t>singole </a:t>
            </a:r>
            <a:r>
              <a:rPr lang="it-IT" dirty="0" err="1"/>
              <a:t>fbf</a:t>
            </a:r>
            <a:r>
              <a:rPr lang="it-IT" dirty="0"/>
              <a:t>. Esse costituiscono pertanto un vero e proprio </a:t>
            </a:r>
            <a:r>
              <a:rPr lang="it-IT" i="1" dirty="0"/>
              <a:t>algoritmo, </a:t>
            </a:r>
            <a:r>
              <a:rPr lang="it-IT" dirty="0"/>
              <a:t>cioè </a:t>
            </a:r>
            <a:r>
              <a:rPr lang="it-IT" dirty="0" smtClean="0"/>
              <a:t>un test </a:t>
            </a:r>
            <a:r>
              <a:rPr lang="it-IT" dirty="0"/>
              <a:t>determinabile con precisione, eseguibile da un computer, e tale da fornire </a:t>
            </a:r>
            <a:r>
              <a:rPr lang="it-IT" dirty="0" smtClean="0"/>
              <a:t>sempre un </a:t>
            </a:r>
            <a:r>
              <a:rPr lang="it-IT" dirty="0"/>
              <a:t>responso in un numero finito di operazioni finite. </a:t>
            </a:r>
            <a:endParaRPr lang="it-IT" dirty="0" smtClean="0"/>
          </a:p>
          <a:p>
            <a:r>
              <a:rPr lang="it-IT" dirty="0" smtClean="0"/>
              <a:t>Quando </a:t>
            </a:r>
            <a:r>
              <a:rPr lang="it-IT" dirty="0"/>
              <a:t>esiste un </a:t>
            </a:r>
            <a:r>
              <a:rPr lang="it-IT" dirty="0" smtClean="0"/>
              <a:t>algoritmo in </a:t>
            </a:r>
            <a:r>
              <a:rPr lang="it-IT" dirty="0"/>
              <a:t>grado di stabilire se le forme argomentative esprimibili in un sistema </a:t>
            </a:r>
            <a:r>
              <a:rPr lang="it-IT" dirty="0" smtClean="0"/>
              <a:t>formale siano </a:t>
            </a:r>
            <a:r>
              <a:rPr lang="it-IT" dirty="0"/>
              <a:t>valide o no, il sistema in questione è detto </a:t>
            </a:r>
            <a:r>
              <a:rPr lang="it-IT" b="1" i="1" dirty="0">
                <a:solidFill>
                  <a:srgbClr val="FF0000"/>
                </a:solidFill>
              </a:rPr>
              <a:t>decidibile</a:t>
            </a:r>
            <a:r>
              <a:rPr lang="it-IT" i="1" dirty="0"/>
              <a:t>. Le tavole di verità, </a:t>
            </a:r>
            <a:r>
              <a:rPr lang="it-IT" dirty="0"/>
              <a:t>in </a:t>
            </a:r>
            <a:r>
              <a:rPr lang="it-IT" dirty="0" smtClean="0"/>
              <a:t>tal modo</a:t>
            </a:r>
            <a:r>
              <a:rPr lang="it-IT" dirty="0"/>
              <a:t>, garantiscono la </a:t>
            </a:r>
            <a:r>
              <a:rPr lang="it-IT" dirty="0" err="1"/>
              <a:t>decidibilità</a:t>
            </a:r>
            <a:r>
              <a:rPr lang="it-IT" dirty="0"/>
              <a:t> della logica proposizionale.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Alberi di </a:t>
            </a:r>
            <a:r>
              <a:rPr lang="it-IT" dirty="0" err="1" smtClean="0"/>
              <a:t>refutazione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/>
              <a:t>Forniscono un altro algoritmo, più rapido.</a:t>
            </a:r>
          </a:p>
          <a:p>
            <a:r>
              <a:rPr lang="it-IT" dirty="0" smtClean="0"/>
              <a:t>E' un metodo basato sul "ragionamento per assurdo": neghiamo la conclusione e verifichiamo se in tutti le situazioni possibili emerge una contraddizione.</a:t>
            </a:r>
          </a:p>
          <a:p>
            <a:r>
              <a:rPr lang="it-IT" dirty="0" smtClean="0"/>
              <a:t>Per fare questa verifica cerchiamo esaustivamente tutte le situazioni (tutti i modi) in cui premesse + conclusione negata possono essere vere, scomponendo (mediante regole) le formule complesse fino ad arrivare a lettere enunciative e lettere enunciative negate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Ricerca di tutte le situazioni: esempio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t-IT" dirty="0" smtClean="0"/>
              <a:t>Consideriamo: (P &amp; Q), (P v  </a:t>
            </a:r>
            <a:r>
              <a:rPr lang="it-IT" dirty="0" smtClean="0">
                <a:sym typeface="Symbol"/>
              </a:rPr>
              <a:t> </a:t>
            </a:r>
            <a:r>
              <a:rPr lang="it-IT" dirty="0" smtClean="0"/>
              <a:t>Q)</a:t>
            </a:r>
          </a:p>
          <a:p>
            <a:r>
              <a:rPr lang="it-IT" dirty="0" smtClean="0"/>
              <a:t>ci sono due situazioni (identificate attraverso lettere enunciative e lettere enunciative negate)</a:t>
            </a:r>
          </a:p>
          <a:p>
            <a:r>
              <a:rPr lang="it-IT" dirty="0" smtClean="0"/>
              <a:t>(1) sono veri sia "P" che "Q"  ed è vero "</a:t>
            </a:r>
            <a:r>
              <a:rPr lang="it-IT" dirty="0" smtClean="0">
                <a:sym typeface="Symbol"/>
              </a:rPr>
              <a:t> </a:t>
            </a:r>
            <a:r>
              <a:rPr lang="it-IT" dirty="0" smtClean="0"/>
              <a:t>P"</a:t>
            </a:r>
          </a:p>
          <a:p>
            <a:r>
              <a:rPr lang="it-IT" dirty="0" smtClean="0"/>
              <a:t>(2) sono veri sia "P" che "Q"  ed è vero "</a:t>
            </a:r>
            <a:r>
              <a:rPr lang="it-IT" dirty="0" smtClean="0">
                <a:sym typeface="Symbol"/>
              </a:rPr>
              <a:t>  </a:t>
            </a:r>
            <a:r>
              <a:rPr lang="it-IT" dirty="0" smtClean="0"/>
              <a:t>Q" (IMPOSSIBILE!)</a:t>
            </a:r>
          </a:p>
          <a:p>
            <a:r>
              <a:rPr lang="it-IT" dirty="0" smtClean="0"/>
              <a:t>(NB: A rigore ci vogliono le virgolette, ma spesso le evitiamo per brevità)</a:t>
            </a:r>
          </a:p>
          <a:p>
            <a:r>
              <a:rPr lang="it-IT" dirty="0" smtClean="0"/>
              <a:t>Procedendo in questo modo costruiamo un albero rovesciato. Quando ci sono due opzioni, costruiamo due rami distinti</a:t>
            </a:r>
            <a:endParaRPr lang="it-IT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Proviamo ...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Illustriamo il metodo con un esempio.</a:t>
            </a:r>
          </a:p>
          <a:p>
            <a:r>
              <a:rPr lang="it-IT" dirty="0" smtClean="0"/>
              <a:t>Seguiremo delle regole meccaniche riassunte nella tavola 3.2 a p. 90.</a:t>
            </a:r>
          </a:p>
          <a:p>
            <a:r>
              <a:rPr lang="it-IT" dirty="0" smtClean="0"/>
              <a:t>NB: E' opportuno numerare tutte le righe che via via si vanno aggiungendo. NON lo faremo in questo primo esempio.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Esercizio risolto 3.25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it-IT" dirty="0" smtClean="0"/>
              <a:t>Costruire un albero di </a:t>
            </a:r>
            <a:r>
              <a:rPr lang="it-IT" dirty="0" err="1" smtClean="0"/>
              <a:t>refutazione</a:t>
            </a:r>
            <a:r>
              <a:rPr lang="it-IT" dirty="0" smtClean="0"/>
              <a:t> per stabilire se la forma seguente è valida:</a:t>
            </a:r>
          </a:p>
          <a:p>
            <a:pPr>
              <a:buFontTx/>
              <a:buNone/>
            </a:pPr>
            <a:endParaRPr lang="it-IT" dirty="0" smtClean="0"/>
          </a:p>
          <a:p>
            <a:pPr algn="ctr">
              <a:buFontTx/>
              <a:buNone/>
            </a:pPr>
            <a:r>
              <a:rPr lang="it-IT" dirty="0" smtClean="0"/>
              <a:t>P </a:t>
            </a:r>
            <a:r>
              <a:rPr lang="it-IT" dirty="0" smtClean="0">
                <a:sym typeface="Symbol" pitchFamily="18" charset="2"/>
              </a:rPr>
              <a:t></a:t>
            </a:r>
            <a:r>
              <a:rPr lang="it-IT" dirty="0" smtClean="0"/>
              <a:t> Q, P </a:t>
            </a:r>
            <a:r>
              <a:rPr lang="it-IT" dirty="0" smtClean="0">
                <a:sym typeface="Symbol" pitchFamily="18" charset="2"/>
              </a:rPr>
              <a:t></a:t>
            </a:r>
            <a:r>
              <a:rPr lang="it-IT" dirty="0" smtClean="0"/>
              <a:t> </a:t>
            </a:r>
            <a:r>
              <a:rPr lang="it-IT" dirty="0" smtClean="0">
                <a:sym typeface="Symbol" pitchFamily="18" charset="2"/>
              </a:rPr>
              <a:t></a:t>
            </a:r>
            <a:r>
              <a:rPr lang="it-IT" dirty="0" smtClean="0"/>
              <a:t>Q |– </a:t>
            </a:r>
            <a:r>
              <a:rPr lang="it-IT" dirty="0" smtClean="0">
                <a:sym typeface="Symbol" pitchFamily="18" charset="2"/>
              </a:rPr>
              <a:t></a:t>
            </a:r>
            <a:r>
              <a:rPr lang="it-IT" dirty="0" smtClean="0"/>
              <a:t>P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990600"/>
            <a:ext cx="8686800" cy="3124200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it-IT" sz="2400" dirty="0" smtClean="0"/>
              <a:t>Cominciamo formando </a:t>
            </a:r>
            <a:r>
              <a:rPr lang="it-IT" sz="2400" dirty="0"/>
              <a:t>una lista composta dalle premesse e dalla negazione della conclusione: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it-IT" sz="2400" i="1" dirty="0"/>
              <a:t>				P</a:t>
            </a:r>
            <a:r>
              <a:rPr lang="it-IT" sz="2400" dirty="0"/>
              <a:t> </a:t>
            </a:r>
            <a:r>
              <a:rPr lang="it-IT" sz="2400" dirty="0">
                <a:sym typeface="Symbol" pitchFamily="18" charset="2"/>
              </a:rPr>
              <a:t> </a:t>
            </a:r>
            <a:r>
              <a:rPr lang="it-IT" sz="2400" i="1" dirty="0"/>
              <a:t>Q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it-IT" sz="2400" i="1" dirty="0"/>
              <a:t>				P</a:t>
            </a:r>
            <a:r>
              <a:rPr lang="it-IT" sz="2400" dirty="0"/>
              <a:t> </a:t>
            </a:r>
            <a:r>
              <a:rPr lang="it-IT" sz="2400" dirty="0">
                <a:sym typeface="Symbol" pitchFamily="18" charset="2"/>
              </a:rPr>
              <a:t></a:t>
            </a:r>
            <a:r>
              <a:rPr lang="it-IT" sz="2400" i="1" dirty="0"/>
              <a:t>Q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it-IT" sz="2400" dirty="0" smtClean="0"/>
              <a:t>        </a:t>
            </a:r>
            <a:r>
              <a:rPr lang="it-IT" sz="2400" dirty="0"/>
              <a:t>			</a:t>
            </a:r>
            <a:r>
              <a:rPr lang="it-IT" sz="2400" dirty="0">
                <a:sym typeface="Symbol" pitchFamily="18" charset="2"/>
              </a:rPr>
              <a:t> </a:t>
            </a:r>
            <a:r>
              <a:rPr lang="it-IT" sz="2400" i="1" dirty="0"/>
              <a:t>P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it-IT" sz="2400" dirty="0"/>
              <a:t>La formula ‘</a:t>
            </a:r>
            <a:r>
              <a:rPr lang="it-IT" sz="2400" dirty="0">
                <a:sym typeface="Symbol" pitchFamily="18" charset="2"/>
              </a:rPr>
              <a:t> </a:t>
            </a:r>
            <a:r>
              <a:rPr lang="it-IT" sz="2400" i="1" dirty="0"/>
              <a:t>P</a:t>
            </a:r>
            <a:r>
              <a:rPr lang="it-IT" sz="2400" dirty="0"/>
              <a:t>’ è equivalente alla più semplice ‘</a:t>
            </a:r>
            <a:r>
              <a:rPr lang="it-IT" sz="2400" dirty="0">
                <a:sym typeface="Symbol" pitchFamily="18" charset="2"/>
              </a:rPr>
              <a:t></a:t>
            </a:r>
            <a:r>
              <a:rPr lang="it-IT" sz="2400" i="1" dirty="0"/>
              <a:t>P</a:t>
            </a:r>
            <a:r>
              <a:rPr lang="it-IT" sz="2400" dirty="0"/>
              <a:t>’, di conseguenza possiamo segnarla e scrivere ‘</a:t>
            </a:r>
            <a:r>
              <a:rPr lang="it-IT" sz="2400" dirty="0">
                <a:sym typeface="Symbol" pitchFamily="18" charset="2"/>
              </a:rPr>
              <a:t></a:t>
            </a:r>
            <a:r>
              <a:rPr lang="it-IT" sz="2400" i="1" dirty="0"/>
              <a:t>P</a:t>
            </a:r>
            <a:r>
              <a:rPr lang="it-IT" sz="2400" dirty="0"/>
              <a:t>’ in fondo alla lista. </a:t>
            </a:r>
            <a:r>
              <a:rPr lang="it-IT" sz="2400" dirty="0" smtClean="0"/>
              <a:t>Poi </a:t>
            </a:r>
            <a:r>
              <a:rPr lang="it-IT" sz="2400" b="1" dirty="0" smtClean="0">
                <a:solidFill>
                  <a:srgbClr val="FF0000"/>
                </a:solidFill>
              </a:rPr>
              <a:t>segniamo</a:t>
            </a:r>
            <a:r>
              <a:rPr lang="it-IT" sz="2400" dirty="0" smtClean="0"/>
              <a:t> </a:t>
            </a:r>
            <a:r>
              <a:rPr lang="it-IT" sz="2400" dirty="0"/>
              <a:t/>
            </a:r>
            <a:br>
              <a:rPr lang="it-IT" sz="2400" dirty="0"/>
            </a:br>
            <a:r>
              <a:rPr lang="it-IT" sz="2400" dirty="0"/>
              <a:t>‘</a:t>
            </a:r>
            <a:r>
              <a:rPr lang="it-IT" sz="2400" i="1" dirty="0"/>
              <a:t>P</a:t>
            </a:r>
            <a:r>
              <a:rPr lang="it-IT" sz="2400" dirty="0"/>
              <a:t> </a:t>
            </a:r>
            <a:r>
              <a:rPr lang="it-IT" sz="2400" dirty="0">
                <a:sym typeface="Symbol" pitchFamily="18" charset="2"/>
              </a:rPr>
              <a:t></a:t>
            </a:r>
            <a:r>
              <a:rPr lang="it-IT" sz="2400" dirty="0"/>
              <a:t> </a:t>
            </a:r>
            <a:r>
              <a:rPr lang="it-IT" sz="2400" i="1" dirty="0"/>
              <a:t>Q</a:t>
            </a:r>
            <a:r>
              <a:rPr lang="it-IT" sz="2400" dirty="0"/>
              <a:t>’ ed evidenziamo le sue possibilità di verità tracciando due </a:t>
            </a:r>
            <a:r>
              <a:rPr lang="it-IT" sz="2400" b="1" dirty="0">
                <a:solidFill>
                  <a:srgbClr val="FF0000"/>
                </a:solidFill>
              </a:rPr>
              <a:t>rami</a:t>
            </a:r>
            <a:r>
              <a:rPr lang="it-IT" sz="2400" dirty="0"/>
              <a:t>:</a:t>
            </a:r>
          </a:p>
        </p:txBody>
      </p:sp>
      <p:sp>
        <p:nvSpPr>
          <p:cNvPr id="167939" name="Rectangle 3"/>
          <p:cNvSpPr>
            <a:spLocks noGrp="1" noChangeArrowheads="1"/>
          </p:cNvSpPr>
          <p:nvPr>
            <p:ph type="title"/>
          </p:nvPr>
        </p:nvSpPr>
        <p:spPr>
          <a:xfrm>
            <a:off x="152400" y="274638"/>
            <a:ext cx="8229600" cy="487362"/>
          </a:xfrm>
          <a:noFill/>
          <a:ln/>
        </p:spPr>
        <p:txBody>
          <a:bodyPr>
            <a:normAutofit fontScale="90000"/>
          </a:bodyPr>
          <a:lstStyle/>
          <a:p>
            <a:r>
              <a:rPr lang="it-IT"/>
              <a:t>Soluzione </a:t>
            </a:r>
            <a:r>
              <a:rPr lang="it-IT" sz="3200"/>
              <a:t>(1 di 3)</a:t>
            </a:r>
            <a:endParaRPr lang="it-IT" sz="2800"/>
          </a:p>
        </p:txBody>
      </p:sp>
      <p:pic>
        <p:nvPicPr>
          <p:cNvPr id="16794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4200" y="4495800"/>
            <a:ext cx="1666875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7942" name="Text Box 6"/>
          <p:cNvSpPr txBox="1">
            <a:spLocks noChangeArrowheads="1"/>
          </p:cNvSpPr>
          <p:nvPr/>
        </p:nvSpPr>
        <p:spPr bwMode="auto">
          <a:xfrm>
            <a:off x="6994525" y="5715000"/>
            <a:ext cx="18732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>
                <a:solidFill>
                  <a:schemeClr val="hlink"/>
                </a:solidFill>
              </a:rPr>
              <a:t>Continua nella </a:t>
            </a:r>
            <a:br>
              <a:rPr lang="it-IT">
                <a:solidFill>
                  <a:schemeClr val="hlink"/>
                </a:solidFill>
              </a:rPr>
            </a:br>
            <a:r>
              <a:rPr lang="it-IT">
                <a:solidFill>
                  <a:schemeClr val="hlink"/>
                </a:solidFill>
              </a:rPr>
              <a:t>pagina seguente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990600"/>
            <a:ext cx="8686800" cy="3124200"/>
          </a:xfrm>
        </p:spPr>
        <p:txBody>
          <a:bodyPr/>
          <a:lstStyle/>
          <a:p>
            <a:pPr>
              <a:buFontTx/>
              <a:buNone/>
            </a:pPr>
            <a:r>
              <a:rPr lang="it-IT" sz="2800" dirty="0"/>
              <a:t>Il </a:t>
            </a:r>
            <a:r>
              <a:rPr lang="it-IT" sz="2800" b="1" dirty="0">
                <a:solidFill>
                  <a:srgbClr val="FF0000"/>
                </a:solidFill>
              </a:rPr>
              <a:t>cammino</a:t>
            </a:r>
            <a:r>
              <a:rPr lang="it-IT" sz="2800" dirty="0"/>
              <a:t> di sinistra contiene sia ‘</a:t>
            </a:r>
            <a:r>
              <a:rPr lang="it-IT" sz="2800" i="1" dirty="0"/>
              <a:t>P</a:t>
            </a:r>
            <a:r>
              <a:rPr lang="it-IT" sz="2800" dirty="0"/>
              <a:t>’ che ‘</a:t>
            </a:r>
            <a:r>
              <a:rPr lang="it-IT" sz="2800" dirty="0">
                <a:sym typeface="Symbol" pitchFamily="18" charset="2"/>
              </a:rPr>
              <a:t></a:t>
            </a:r>
            <a:r>
              <a:rPr lang="it-IT" sz="2800" i="1" dirty="0"/>
              <a:t>P</a:t>
            </a:r>
            <a:r>
              <a:rPr lang="it-IT" sz="2800" dirty="0"/>
              <a:t>’, quindi lo </a:t>
            </a:r>
            <a:r>
              <a:rPr lang="it-IT" sz="2800" b="1" dirty="0">
                <a:solidFill>
                  <a:srgbClr val="FF0000"/>
                </a:solidFill>
              </a:rPr>
              <a:t>chiudiamo</a:t>
            </a:r>
            <a:r>
              <a:rPr lang="it-IT" sz="2800" dirty="0"/>
              <a:t> con una ‘</a:t>
            </a:r>
            <a:r>
              <a:rPr lang="it-IT" sz="2800" i="1" dirty="0"/>
              <a:t>X</a:t>
            </a:r>
            <a:r>
              <a:rPr lang="it-IT" sz="2800" dirty="0"/>
              <a:t>’. Quello di destra, invece, resta </a:t>
            </a:r>
            <a:r>
              <a:rPr lang="it-IT" sz="2800" b="1" dirty="0">
                <a:solidFill>
                  <a:srgbClr val="FF0000"/>
                </a:solidFill>
              </a:rPr>
              <a:t>aperto</a:t>
            </a:r>
            <a:r>
              <a:rPr lang="it-IT" sz="2800" dirty="0"/>
              <a:t>. Lo estendiamo con due rami, corrispondenti alle situazioni in cui ‘</a:t>
            </a:r>
            <a:r>
              <a:rPr lang="it-IT" sz="2800" i="1" dirty="0"/>
              <a:t>P</a:t>
            </a:r>
            <a:r>
              <a:rPr lang="it-IT" sz="2800" dirty="0"/>
              <a:t> </a:t>
            </a:r>
            <a:r>
              <a:rPr lang="it-IT" sz="2800" dirty="0">
                <a:sym typeface="Symbol" pitchFamily="18" charset="2"/>
              </a:rPr>
              <a:t></a:t>
            </a:r>
            <a:r>
              <a:rPr lang="it-IT" sz="2800" i="1" dirty="0"/>
              <a:t>Q</a:t>
            </a:r>
            <a:r>
              <a:rPr lang="it-IT" sz="2800" dirty="0"/>
              <a:t>’ (che non avevamo ancora segnato) può essere vera:</a:t>
            </a:r>
          </a:p>
        </p:txBody>
      </p:sp>
      <p:sp>
        <p:nvSpPr>
          <p:cNvPr id="168963" name="Rectangle 3"/>
          <p:cNvSpPr>
            <a:spLocks noGrp="1" noChangeArrowheads="1"/>
          </p:cNvSpPr>
          <p:nvPr>
            <p:ph type="title"/>
          </p:nvPr>
        </p:nvSpPr>
        <p:spPr>
          <a:xfrm>
            <a:off x="152400" y="274638"/>
            <a:ext cx="8229600" cy="487362"/>
          </a:xfrm>
          <a:noFill/>
          <a:ln/>
        </p:spPr>
        <p:txBody>
          <a:bodyPr>
            <a:normAutofit fontScale="90000"/>
          </a:bodyPr>
          <a:lstStyle/>
          <a:p>
            <a:r>
              <a:rPr lang="it-IT"/>
              <a:t>Soluzione </a:t>
            </a:r>
            <a:r>
              <a:rPr lang="it-IT" sz="3200"/>
              <a:t>(2 di 3)</a:t>
            </a:r>
            <a:endParaRPr lang="it-IT" sz="2800"/>
          </a:p>
        </p:txBody>
      </p:sp>
      <p:sp>
        <p:nvSpPr>
          <p:cNvPr id="168966" name="Text Box 6"/>
          <p:cNvSpPr txBox="1">
            <a:spLocks noChangeArrowheads="1"/>
          </p:cNvSpPr>
          <p:nvPr/>
        </p:nvSpPr>
        <p:spPr bwMode="auto">
          <a:xfrm>
            <a:off x="6994525" y="5715000"/>
            <a:ext cx="18732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>
                <a:solidFill>
                  <a:schemeClr val="hlink"/>
                </a:solidFill>
              </a:rPr>
              <a:t>Continua nella </a:t>
            </a:r>
            <a:br>
              <a:rPr lang="it-IT">
                <a:solidFill>
                  <a:schemeClr val="hlink"/>
                </a:solidFill>
              </a:rPr>
            </a:br>
            <a:r>
              <a:rPr lang="it-IT">
                <a:solidFill>
                  <a:schemeClr val="hlink"/>
                </a:solidFill>
              </a:rPr>
              <a:t>pagina seguente</a:t>
            </a:r>
          </a:p>
        </p:txBody>
      </p:sp>
      <p:pic>
        <p:nvPicPr>
          <p:cNvPr id="168967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3581400"/>
            <a:ext cx="2495550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838200"/>
            <a:ext cx="8686800" cy="3124200"/>
          </a:xfrm>
        </p:spPr>
        <p:txBody>
          <a:bodyPr/>
          <a:lstStyle/>
          <a:p>
            <a:pPr>
              <a:buFontTx/>
              <a:buNone/>
            </a:pPr>
            <a:r>
              <a:rPr lang="it-IT" sz="2600"/>
              <a:t>A questo punto notiamo che entrambi i cammini così ottenuti contengono formule fra loro inconsistenti: il primo contiene ‘</a:t>
            </a:r>
            <a:r>
              <a:rPr lang="it-IT" sz="2600" i="1"/>
              <a:t>P</a:t>
            </a:r>
            <a:r>
              <a:rPr lang="it-IT" sz="2600"/>
              <a:t>’ e ‘</a:t>
            </a:r>
            <a:r>
              <a:rPr lang="it-IT" sz="2600">
                <a:sym typeface="Symbol" pitchFamily="18" charset="2"/>
              </a:rPr>
              <a:t></a:t>
            </a:r>
            <a:r>
              <a:rPr lang="it-IT" sz="2600" i="1"/>
              <a:t>P</a:t>
            </a:r>
            <a:r>
              <a:rPr lang="it-IT" sz="2600"/>
              <a:t>’; il secondo ‘</a:t>
            </a:r>
            <a:r>
              <a:rPr lang="it-IT" sz="2600" i="1"/>
              <a:t>Q</a:t>
            </a:r>
            <a:r>
              <a:rPr lang="it-IT" sz="2600"/>
              <a:t>’ e ‘</a:t>
            </a:r>
            <a:r>
              <a:rPr lang="it-IT" sz="2600">
                <a:sym typeface="Symbol" pitchFamily="18" charset="2"/>
              </a:rPr>
              <a:t></a:t>
            </a:r>
            <a:r>
              <a:rPr lang="it-IT" sz="2600" i="1"/>
              <a:t>Q</a:t>
            </a:r>
            <a:r>
              <a:rPr lang="it-IT" sz="2600"/>
              <a:t>’. Questo vuol dire che possiamo chiudere anche questi due cammini con una ‘</a:t>
            </a:r>
            <a:r>
              <a:rPr lang="it-IT" sz="2600" i="1"/>
              <a:t>X</a:t>
            </a:r>
            <a:r>
              <a:rPr lang="it-IT" sz="2600"/>
              <a:t>’:</a:t>
            </a:r>
          </a:p>
        </p:txBody>
      </p:sp>
      <p:sp>
        <p:nvSpPr>
          <p:cNvPr id="169987" name="Rectangle 3"/>
          <p:cNvSpPr>
            <a:spLocks noGrp="1" noChangeArrowheads="1"/>
          </p:cNvSpPr>
          <p:nvPr>
            <p:ph type="title"/>
          </p:nvPr>
        </p:nvSpPr>
        <p:spPr>
          <a:xfrm>
            <a:off x="152400" y="274638"/>
            <a:ext cx="8229600" cy="487362"/>
          </a:xfrm>
          <a:noFill/>
          <a:ln/>
        </p:spPr>
        <p:txBody>
          <a:bodyPr>
            <a:normAutofit fontScale="90000"/>
          </a:bodyPr>
          <a:lstStyle/>
          <a:p>
            <a:r>
              <a:rPr lang="it-IT"/>
              <a:t>Soluzione </a:t>
            </a:r>
            <a:r>
              <a:rPr lang="it-IT" sz="3200"/>
              <a:t>(3 di 3)</a:t>
            </a:r>
            <a:endParaRPr lang="it-IT" sz="2800"/>
          </a:p>
        </p:txBody>
      </p:sp>
      <p:pic>
        <p:nvPicPr>
          <p:cNvPr id="16999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8600" y="2667000"/>
            <a:ext cx="2447925" cy="258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9991" name="Text Box 7"/>
          <p:cNvSpPr txBox="1">
            <a:spLocks noChangeArrowheads="1"/>
          </p:cNvSpPr>
          <p:nvPr/>
        </p:nvSpPr>
        <p:spPr bwMode="auto">
          <a:xfrm>
            <a:off x="0" y="5257800"/>
            <a:ext cx="9144000" cy="128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it-IT" sz="2600"/>
              <a:t>Questo è l’albero completo. Dal momento che il tentativo di refutazione fallisce lungo tutti i cammini, la forma argomentativa originale è valida.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Il metodo degli alberi di </a:t>
            </a:r>
            <a:r>
              <a:rPr lang="it-IT" dirty="0" err="1" smtClean="0"/>
              <a:t>refutazione</a:t>
            </a:r>
            <a:r>
              <a:rPr lang="it-IT" dirty="0" smtClean="0"/>
              <a:t> (i)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Per verificare la validità di una forma argomentativa mediante gli alberi di </a:t>
            </a:r>
            <a:r>
              <a:rPr lang="it-IT" dirty="0" err="1" smtClean="0"/>
              <a:t>refutazione</a:t>
            </a:r>
            <a:r>
              <a:rPr lang="it-IT" dirty="0" smtClean="0"/>
              <a:t>, si comincia formando una lista composta dalle sue premesse e dalla negazione della sua conclusione. </a:t>
            </a:r>
          </a:p>
          <a:p>
            <a:r>
              <a:rPr lang="it-IT" dirty="0" smtClean="0"/>
              <a:t>Si procede, scomponendo ogni </a:t>
            </a:r>
            <a:r>
              <a:rPr lang="it-IT" dirty="0" err="1" smtClean="0"/>
              <a:t>fbf</a:t>
            </a:r>
            <a:r>
              <a:rPr lang="it-IT" dirty="0" smtClean="0"/>
              <a:t> della lista mediate regole precise, sino a ottenere soltanto </a:t>
            </a:r>
            <a:r>
              <a:rPr lang="it-IT" b="1" dirty="0" smtClean="0">
                <a:solidFill>
                  <a:srgbClr val="FF0000"/>
                </a:solidFill>
              </a:rPr>
              <a:t>lettere enunciative </a:t>
            </a:r>
            <a:r>
              <a:rPr lang="it-IT" dirty="0" smtClean="0"/>
              <a:t>o </a:t>
            </a:r>
            <a:r>
              <a:rPr lang="it-IT" b="1" dirty="0" smtClean="0">
                <a:solidFill>
                  <a:srgbClr val="FF0000"/>
                </a:solidFill>
              </a:rPr>
              <a:t>negazioni di lettere enunciative</a:t>
            </a:r>
            <a:r>
              <a:rPr lang="it-IT" dirty="0" smtClean="0"/>
              <a:t>. </a:t>
            </a:r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Il metodo degli alberi di </a:t>
            </a:r>
            <a:r>
              <a:rPr lang="it-IT" dirty="0" err="1" smtClean="0"/>
              <a:t>refutazione</a:t>
            </a:r>
            <a:r>
              <a:rPr lang="it-IT" dirty="0" smtClean="0"/>
              <a:t> (</a:t>
            </a:r>
            <a:r>
              <a:rPr lang="it-IT" dirty="0" err="1" smtClean="0"/>
              <a:t>ii</a:t>
            </a:r>
            <a:r>
              <a:rPr lang="it-IT" dirty="0" smtClean="0"/>
              <a:t>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it-IT" dirty="0" smtClean="0"/>
              <a:t>Se si trova qualche assegnazione di un valore di verità alle lettere enunciative che rende vere tutte le </a:t>
            </a:r>
            <a:r>
              <a:rPr lang="it-IT" dirty="0" err="1" smtClean="0"/>
              <a:t>fbf</a:t>
            </a:r>
            <a:r>
              <a:rPr lang="it-IT" dirty="0" smtClean="0"/>
              <a:t> della lista, allora risulta che rispetto a quell’assegnazione sono vere sia le premesse della forma argomentativa sia la negazione della conclusione, che quindi è falsa. In questo modo la forma è stata </a:t>
            </a:r>
            <a:r>
              <a:rPr lang="it-IT" i="1" dirty="0" err="1" smtClean="0"/>
              <a:t>refutata</a:t>
            </a:r>
            <a:r>
              <a:rPr lang="it-IT" i="1" dirty="0"/>
              <a:t> </a:t>
            </a:r>
            <a:r>
              <a:rPr lang="it-IT" dirty="0" smtClean="0"/>
              <a:t>e possiamo sancirne l’invalidità.</a:t>
            </a:r>
          </a:p>
          <a:p>
            <a:r>
              <a:rPr lang="it-IT" dirty="0" smtClean="0"/>
              <a:t> Se invece la ricerca non permette di scoprire alcuna assegnazione di un valore di verità alle lettere enunciative che renda vere tutte le </a:t>
            </a:r>
            <a:r>
              <a:rPr lang="it-IT" dirty="0" err="1" smtClean="0"/>
              <a:t>fbf</a:t>
            </a:r>
            <a:r>
              <a:rPr lang="it-IT" dirty="0" smtClean="0"/>
              <a:t> della lista, allora il tentativo di </a:t>
            </a:r>
            <a:r>
              <a:rPr lang="it-IT" dirty="0" err="1" smtClean="0"/>
              <a:t>refutazione</a:t>
            </a:r>
            <a:r>
              <a:rPr lang="it-IT" dirty="0" smtClean="0"/>
              <a:t> è fallito: la forma è valida.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it-IT"/>
              <a:t>Esercizio risolto 3.29</a:t>
            </a:r>
          </a:p>
        </p:txBody>
      </p:sp>
      <p:sp>
        <p:nvSpPr>
          <p:cNvPr id="172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08720"/>
            <a:ext cx="8839200" cy="2057400"/>
          </a:xfrm>
        </p:spPr>
        <p:txBody>
          <a:bodyPr/>
          <a:lstStyle/>
          <a:p>
            <a:pPr>
              <a:buFontTx/>
              <a:buNone/>
            </a:pPr>
            <a:r>
              <a:rPr lang="it-IT"/>
              <a:t>Costruire un albero di refutazione per stabilire se la forma seguente è valida:</a:t>
            </a:r>
          </a:p>
          <a:p>
            <a:pPr algn="ctr">
              <a:buFontTx/>
              <a:buNone/>
            </a:pPr>
            <a:r>
              <a:rPr lang="it-IT" i="1"/>
              <a:t>P</a:t>
            </a:r>
            <a:r>
              <a:rPr lang="it-IT"/>
              <a:t> → </a:t>
            </a:r>
            <a:r>
              <a:rPr lang="it-IT" i="1"/>
              <a:t>Q</a:t>
            </a:r>
            <a:r>
              <a:rPr lang="it-IT"/>
              <a:t> |– </a:t>
            </a:r>
            <a:r>
              <a:rPr lang="it-IT" i="1"/>
              <a:t>P</a:t>
            </a:r>
            <a:r>
              <a:rPr lang="it-IT"/>
              <a:t> </a:t>
            </a:r>
            <a:r>
              <a:rPr lang="it-IT">
                <a:sym typeface="Symbol" pitchFamily="18" charset="2"/>
              </a:rPr>
              <a:t></a:t>
            </a:r>
            <a:r>
              <a:rPr lang="it-IT"/>
              <a:t> </a:t>
            </a:r>
            <a:r>
              <a:rPr lang="it-IT" i="1"/>
              <a:t>Q</a:t>
            </a:r>
          </a:p>
        </p:txBody>
      </p:sp>
      <p:sp>
        <p:nvSpPr>
          <p:cNvPr id="172036" name="Rectangle 4"/>
          <p:cNvSpPr>
            <a:spLocks noChangeArrowheads="1"/>
          </p:cNvSpPr>
          <p:nvPr/>
        </p:nvSpPr>
        <p:spPr bwMode="auto">
          <a:xfrm>
            <a:off x="152400" y="2895600"/>
            <a:ext cx="82296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it-IT" sz="4000">
                <a:solidFill>
                  <a:schemeClr val="tx2"/>
                </a:solidFill>
              </a:rPr>
              <a:t>Soluzione</a:t>
            </a:r>
            <a:endParaRPr lang="it-IT" sz="2800">
              <a:solidFill>
                <a:schemeClr val="tx2"/>
              </a:solidFill>
            </a:endParaRPr>
          </a:p>
        </p:txBody>
      </p:sp>
      <p:sp>
        <p:nvSpPr>
          <p:cNvPr id="172037" name="Rectangle 5"/>
          <p:cNvSpPr>
            <a:spLocks noChangeArrowheads="1"/>
          </p:cNvSpPr>
          <p:nvPr/>
        </p:nvSpPr>
        <p:spPr bwMode="auto">
          <a:xfrm>
            <a:off x="76200" y="5257800"/>
            <a:ext cx="8839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it-IT" sz="2000" dirty="0"/>
              <a:t>La regola della disgiunzione negata si applica alla riga 2 per ottenere le righe 3 e 4. Il cammino aperto nell’albero terminato indica che la forma è invalida e che ogni situazione in cui sia ‘</a:t>
            </a:r>
            <a:r>
              <a:rPr lang="it-IT" sz="2000" i="1" dirty="0"/>
              <a:t>P</a:t>
            </a:r>
            <a:r>
              <a:rPr lang="it-IT" sz="2000" dirty="0"/>
              <a:t>’ che ‘</a:t>
            </a:r>
            <a:r>
              <a:rPr lang="it-IT" sz="2000" i="1" dirty="0"/>
              <a:t>Q</a:t>
            </a:r>
            <a:r>
              <a:rPr lang="it-IT" sz="2000" dirty="0"/>
              <a:t>’ sono false è un </a:t>
            </a:r>
            <a:r>
              <a:rPr lang="it-IT" sz="2000" b="1" dirty="0" err="1">
                <a:solidFill>
                  <a:srgbClr val="FF0000"/>
                </a:solidFill>
              </a:rPr>
              <a:t>controesempio</a:t>
            </a:r>
            <a:r>
              <a:rPr lang="it-IT" sz="2000" dirty="0"/>
              <a:t>.</a:t>
            </a:r>
          </a:p>
        </p:txBody>
      </p:sp>
      <p:pic>
        <p:nvPicPr>
          <p:cNvPr id="172039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2800" y="3124200"/>
            <a:ext cx="5257800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20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20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2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2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037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metodo definito precisamente (i)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Un albero di </a:t>
            </a:r>
            <a:r>
              <a:rPr lang="it-IT" dirty="0" err="1" smtClean="0"/>
              <a:t>refutazione</a:t>
            </a:r>
            <a:r>
              <a:rPr lang="it-IT" dirty="0" smtClean="0"/>
              <a:t> è un’analisi nella quale una lista di enunciati viene scomposta in lettere enunciative o loro negazioni, che rappresentano i modi in cui i membri della lista originale possono essere veri. Dal momento che i modi in cui un’asserzione complessa può essere vera dipendono dagli operatori logici che contiene, formule contenenti operatori differenti vengono scomposte in maniera differente.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metodo definito precisamente (</a:t>
            </a:r>
            <a:r>
              <a:rPr lang="it-IT" dirty="0" err="1" smtClean="0"/>
              <a:t>ii</a:t>
            </a:r>
            <a:r>
              <a:rPr lang="it-IT" dirty="0" smtClean="0"/>
              <a:t>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it-IT" dirty="0" smtClean="0"/>
              <a:t>Tutte le </a:t>
            </a:r>
            <a:r>
              <a:rPr lang="it-IT" dirty="0" err="1" smtClean="0"/>
              <a:t>fbf</a:t>
            </a:r>
            <a:r>
              <a:rPr lang="it-IT" dirty="0" smtClean="0"/>
              <a:t> complesse appartengono a una delle dieci categorie seguenti:</a:t>
            </a:r>
          </a:p>
          <a:p>
            <a:r>
              <a:rPr lang="it-IT" dirty="0" smtClean="0"/>
              <a:t>Negazione                               </a:t>
            </a:r>
            <a:r>
              <a:rPr lang="it-IT" dirty="0" err="1" smtClean="0"/>
              <a:t>Negazione</a:t>
            </a:r>
            <a:r>
              <a:rPr lang="it-IT" dirty="0" smtClean="0"/>
              <a:t> negata</a:t>
            </a:r>
          </a:p>
          <a:p>
            <a:r>
              <a:rPr lang="it-IT" dirty="0" smtClean="0"/>
              <a:t>Congiunzione                          </a:t>
            </a:r>
            <a:r>
              <a:rPr lang="it-IT" dirty="0" err="1" smtClean="0"/>
              <a:t>Congiunzione</a:t>
            </a:r>
            <a:r>
              <a:rPr lang="it-IT" dirty="0" smtClean="0"/>
              <a:t> negata</a:t>
            </a:r>
          </a:p>
          <a:p>
            <a:r>
              <a:rPr lang="it-IT" dirty="0" smtClean="0"/>
              <a:t>Disgiunzione                             </a:t>
            </a:r>
            <a:r>
              <a:rPr lang="it-IT" dirty="0" err="1" smtClean="0"/>
              <a:t>Disgiunzione</a:t>
            </a:r>
            <a:r>
              <a:rPr lang="it-IT" dirty="0" smtClean="0"/>
              <a:t> negata</a:t>
            </a:r>
          </a:p>
          <a:p>
            <a:r>
              <a:rPr lang="it-IT" dirty="0" smtClean="0"/>
              <a:t>Condizionale                              </a:t>
            </a:r>
            <a:r>
              <a:rPr lang="it-IT" dirty="0" err="1" smtClean="0"/>
              <a:t>Condizionale</a:t>
            </a:r>
            <a:r>
              <a:rPr lang="it-IT" dirty="0" smtClean="0"/>
              <a:t> negato</a:t>
            </a:r>
          </a:p>
          <a:p>
            <a:r>
              <a:rPr lang="it-IT" dirty="0" err="1" smtClean="0"/>
              <a:t>Bicondizionale</a:t>
            </a:r>
            <a:r>
              <a:rPr lang="it-IT" dirty="0" smtClean="0"/>
              <a:t>                           </a:t>
            </a:r>
            <a:r>
              <a:rPr lang="it-IT" dirty="0" err="1" smtClean="0"/>
              <a:t>Bicondizionale</a:t>
            </a:r>
            <a:r>
              <a:rPr lang="it-IT" dirty="0" smtClean="0"/>
              <a:t> negato</a:t>
            </a:r>
          </a:p>
          <a:p>
            <a:r>
              <a:rPr lang="it-IT" dirty="0" smtClean="0"/>
              <a:t>In corrispondenza a ciascuna categoria esiste una regola per estendere gli alberi di </a:t>
            </a:r>
            <a:r>
              <a:rPr lang="it-IT" dirty="0" err="1" smtClean="0"/>
              <a:t>refutazione</a:t>
            </a:r>
            <a:r>
              <a:rPr lang="it-IT" dirty="0" smtClean="0"/>
              <a:t> (v. p. 90)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1019</Words>
  <Application>Microsoft Office PowerPoint</Application>
  <PresentationFormat>Presentazione su schermo (4:3)</PresentationFormat>
  <Paragraphs>81</Paragraphs>
  <Slides>17</Slides>
  <Notes>17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17</vt:i4>
      </vt:variant>
    </vt:vector>
  </HeadingPairs>
  <TitlesOfParts>
    <vt:vector size="18" baseType="lpstr">
      <vt:lpstr>Tema di Office</vt:lpstr>
      <vt:lpstr>Logica 13-14</vt:lpstr>
      <vt:lpstr>Diapositiva 2</vt:lpstr>
      <vt:lpstr>Diapositiva 3</vt:lpstr>
      <vt:lpstr>Esempio 3</vt:lpstr>
      <vt:lpstr>Decidibilità della log. prop.</vt:lpstr>
      <vt:lpstr>Alberi di refutazione</vt:lpstr>
      <vt:lpstr>Ricerca di tutte le situazioni: esempio</vt:lpstr>
      <vt:lpstr>Proviamo ...</vt:lpstr>
      <vt:lpstr>Esercizio risolto 3.25</vt:lpstr>
      <vt:lpstr>Soluzione (1 di 3)</vt:lpstr>
      <vt:lpstr>Soluzione (2 di 3)</vt:lpstr>
      <vt:lpstr>Soluzione (3 di 3)</vt:lpstr>
      <vt:lpstr>Il metodo degli alberi di refutazione (i)</vt:lpstr>
      <vt:lpstr>Il metodo degli alberi di refutazione (ii)</vt:lpstr>
      <vt:lpstr>Esercizio risolto 3.29</vt:lpstr>
      <vt:lpstr>Il metodo definito precisamente (i)</vt:lpstr>
      <vt:lpstr>Il metodo definito precisamente (ii)</vt:lpstr>
    </vt:vector>
  </TitlesOfParts>
  <Company>Università degli Studi di Macerata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Logica 13-14</dc:title>
  <dc:creator>Francesco Orilia</dc:creator>
  <cp:lastModifiedBy>Francesco Orilia</cp:lastModifiedBy>
  <cp:revision>10</cp:revision>
  <dcterms:created xsi:type="dcterms:W3CDTF">2013-11-03T16:49:55Z</dcterms:created>
  <dcterms:modified xsi:type="dcterms:W3CDTF">2013-11-07T16:34:08Z</dcterms:modified>
</cp:coreProperties>
</file>