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69" r:id="rId5"/>
    <p:sldId id="270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72" r:id="rId17"/>
    <p:sldId id="271" r:id="rId18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1219" y="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79A1F2-94C0-4A2E-9F5B-06BDF60F213D}" type="datetimeFigureOut">
              <a:rPr lang="it-IT" smtClean="0"/>
              <a:pPr/>
              <a:t>09/12/2013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E42752-61AD-4910-8C0A-C2A7C25B0CF6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E42752-61AD-4910-8C0A-C2A7C25B0CF6}" type="slidenum">
              <a:rPr lang="it-IT" smtClean="0"/>
              <a:pPr/>
              <a:t>1</a:t>
            </a:fld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E42752-61AD-4910-8C0A-C2A7C25B0CF6}" type="slidenum">
              <a:rPr lang="it-IT" smtClean="0"/>
              <a:pPr/>
              <a:t>2</a:t>
            </a:fld>
            <a:endParaRPr lang="it-I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E42752-61AD-4910-8C0A-C2A7C25B0CF6}" type="slidenum">
              <a:rPr lang="it-IT" smtClean="0"/>
              <a:pPr/>
              <a:t>3</a:t>
            </a:fld>
            <a:endParaRPr lang="it-I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C6B398-5F7A-4FEF-9169-FF516AC17E2F}" type="slidenum">
              <a:rPr lang="it-IT" smtClean="0"/>
              <a:pPr/>
              <a:t>4</a:t>
            </a:fld>
            <a:endParaRPr lang="it-I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C6B398-5F7A-4FEF-9169-FF516AC17E2F}" type="slidenum">
              <a:rPr lang="it-IT" smtClean="0"/>
              <a:pPr/>
              <a:t>5</a:t>
            </a:fld>
            <a:endParaRPr lang="it-I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E42752-61AD-4910-8C0A-C2A7C25B0CF6}" type="slidenum">
              <a:rPr lang="it-IT" smtClean="0"/>
              <a:pPr/>
              <a:t>6</a:t>
            </a:fld>
            <a:endParaRPr lang="it-IT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E42752-61AD-4910-8C0A-C2A7C25B0CF6}" type="slidenum">
              <a:rPr lang="it-IT" smtClean="0"/>
              <a:pPr/>
              <a:t>7</a:t>
            </a:fld>
            <a:endParaRPr lang="it-IT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E42752-61AD-4910-8C0A-C2A7C25B0CF6}" type="slidenum">
              <a:rPr lang="it-IT" smtClean="0"/>
              <a:pPr/>
              <a:t>8</a:t>
            </a:fld>
            <a:endParaRPr lang="it-IT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E42752-61AD-4910-8C0A-C2A7C25B0CF6}" type="slidenum">
              <a:rPr lang="it-IT" smtClean="0"/>
              <a:pPr/>
              <a:t>9</a:t>
            </a:fld>
            <a:endParaRPr lang="it-IT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E42752-61AD-4910-8C0A-C2A7C25B0CF6}" type="slidenum">
              <a:rPr lang="it-IT" smtClean="0"/>
              <a:pPr/>
              <a:t>10</a:t>
            </a:fld>
            <a:endParaRPr lang="it-IT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E42752-61AD-4910-8C0A-C2A7C25B0CF6}" type="slidenum">
              <a:rPr lang="it-IT" smtClean="0"/>
              <a:pPr/>
              <a:t>11</a:t>
            </a:fld>
            <a:endParaRPr lang="it-IT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E42752-61AD-4910-8C0A-C2A7C25B0CF6}" type="slidenum">
              <a:rPr lang="it-IT" smtClean="0"/>
              <a:pPr/>
              <a:t>12</a:t>
            </a:fld>
            <a:endParaRPr lang="it-IT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E42752-61AD-4910-8C0A-C2A7C25B0CF6}" type="slidenum">
              <a:rPr lang="it-IT" smtClean="0"/>
              <a:pPr/>
              <a:t>13</a:t>
            </a:fld>
            <a:endParaRPr lang="it-IT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E42752-61AD-4910-8C0A-C2A7C25B0CF6}" type="slidenum">
              <a:rPr lang="it-IT" smtClean="0"/>
              <a:pPr/>
              <a:t>14</a:t>
            </a:fld>
            <a:endParaRPr lang="it-IT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E42752-61AD-4910-8C0A-C2A7C25B0CF6}" type="slidenum">
              <a:rPr lang="it-IT" smtClean="0"/>
              <a:pPr/>
              <a:t>15</a:t>
            </a:fld>
            <a:endParaRPr lang="it-IT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E42752-61AD-4910-8C0A-C2A7C25B0CF6}" type="slidenum">
              <a:rPr lang="it-IT" smtClean="0"/>
              <a:pPr/>
              <a:t>16</a:t>
            </a:fld>
            <a:endParaRPr lang="it-IT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C6B398-5F7A-4FEF-9169-FF516AC17E2F}" type="slidenum">
              <a:rPr lang="it-IT" smtClean="0"/>
              <a:pPr/>
              <a:t>17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08E24-482C-4A80-8C5A-5FF7526621E1}" type="datetimeFigureOut">
              <a:rPr lang="it-IT" smtClean="0"/>
              <a:pPr/>
              <a:t>09/12/2013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170F3-9A14-46BE-B215-4F0B270B9819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08E24-482C-4A80-8C5A-5FF7526621E1}" type="datetimeFigureOut">
              <a:rPr lang="it-IT" smtClean="0"/>
              <a:pPr/>
              <a:t>09/12/2013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170F3-9A14-46BE-B215-4F0B270B9819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08E24-482C-4A80-8C5A-5FF7526621E1}" type="datetimeFigureOut">
              <a:rPr lang="it-IT" smtClean="0"/>
              <a:pPr/>
              <a:t>09/12/2013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170F3-9A14-46BE-B215-4F0B270B9819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08E24-482C-4A80-8C5A-5FF7526621E1}" type="datetimeFigureOut">
              <a:rPr lang="it-IT" smtClean="0"/>
              <a:pPr/>
              <a:t>09/12/2013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170F3-9A14-46BE-B215-4F0B270B9819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08E24-482C-4A80-8C5A-5FF7526621E1}" type="datetimeFigureOut">
              <a:rPr lang="it-IT" smtClean="0"/>
              <a:pPr/>
              <a:t>09/12/2013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170F3-9A14-46BE-B215-4F0B270B9819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08E24-482C-4A80-8C5A-5FF7526621E1}" type="datetimeFigureOut">
              <a:rPr lang="it-IT" smtClean="0"/>
              <a:pPr/>
              <a:t>09/12/2013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170F3-9A14-46BE-B215-4F0B270B9819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08E24-482C-4A80-8C5A-5FF7526621E1}" type="datetimeFigureOut">
              <a:rPr lang="it-IT" smtClean="0"/>
              <a:pPr/>
              <a:t>09/12/2013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170F3-9A14-46BE-B215-4F0B270B9819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08E24-482C-4A80-8C5A-5FF7526621E1}" type="datetimeFigureOut">
              <a:rPr lang="it-IT" smtClean="0"/>
              <a:pPr/>
              <a:t>09/12/2013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170F3-9A14-46BE-B215-4F0B270B9819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08E24-482C-4A80-8C5A-5FF7526621E1}" type="datetimeFigureOut">
              <a:rPr lang="it-IT" smtClean="0"/>
              <a:pPr/>
              <a:t>09/12/2013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170F3-9A14-46BE-B215-4F0B270B9819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08E24-482C-4A80-8C5A-5FF7526621E1}" type="datetimeFigureOut">
              <a:rPr lang="it-IT" smtClean="0"/>
              <a:pPr/>
              <a:t>09/12/2013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170F3-9A14-46BE-B215-4F0B270B9819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08E24-482C-4A80-8C5A-5FF7526621E1}" type="datetimeFigureOut">
              <a:rPr lang="it-IT" smtClean="0"/>
              <a:pPr/>
              <a:t>09/12/2013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170F3-9A14-46BE-B215-4F0B270B9819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008E24-482C-4A80-8C5A-5FF7526621E1}" type="datetimeFigureOut">
              <a:rPr lang="it-IT" smtClean="0"/>
              <a:pPr/>
              <a:t>09/12/2013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5170F3-9A14-46BE-B215-4F0B270B9819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/>
              <a:t>Logica 13-14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 err="1" smtClean="0"/>
              <a:t>Lezz</a:t>
            </a:r>
            <a:r>
              <a:rPr lang="it-IT" dirty="0" smtClean="0"/>
              <a:t>. 26-27</a:t>
            </a:r>
          </a:p>
          <a:p>
            <a:r>
              <a:rPr lang="it-IT" dirty="0" smtClean="0"/>
              <a:t>9/12/13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Predicato di identità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Utilizziamo la "</a:t>
            </a:r>
            <a:r>
              <a:rPr lang="it-IT" dirty="0" err="1" smtClean="0"/>
              <a:t>infix</a:t>
            </a:r>
            <a:r>
              <a:rPr lang="it-IT" dirty="0"/>
              <a:t> </a:t>
            </a:r>
            <a:r>
              <a:rPr lang="it-IT" dirty="0" err="1" smtClean="0"/>
              <a:t>notation</a:t>
            </a:r>
            <a:r>
              <a:rPr lang="it-IT" dirty="0" smtClean="0"/>
              <a:t>"</a:t>
            </a:r>
          </a:p>
          <a:p>
            <a:r>
              <a:rPr lang="it-IT" dirty="0" smtClean="0"/>
              <a:t>Nuove formule atomiche:</a:t>
            </a:r>
          </a:p>
          <a:p>
            <a:r>
              <a:rPr lang="it-IT" dirty="0" smtClean="0"/>
              <a:t>a = b, c = d, ecc.</a:t>
            </a:r>
          </a:p>
          <a:p>
            <a:r>
              <a:rPr lang="it-IT" dirty="0" smtClean="0"/>
              <a:t>Nuove </a:t>
            </a:r>
            <a:r>
              <a:rPr lang="it-IT" dirty="0" err="1" smtClean="0"/>
              <a:t>fbf</a:t>
            </a:r>
            <a:r>
              <a:rPr lang="it-IT" dirty="0" smtClean="0"/>
              <a:t>:</a:t>
            </a:r>
          </a:p>
          <a:p>
            <a:r>
              <a:rPr lang="it-IT" dirty="0" smtClean="0">
                <a:sym typeface="Symbol"/>
              </a:rPr>
              <a:t>x </a:t>
            </a:r>
            <a:r>
              <a:rPr lang="it-IT" dirty="0" err="1" smtClean="0">
                <a:sym typeface="Symbol"/>
              </a:rPr>
              <a:t>x</a:t>
            </a:r>
            <a:r>
              <a:rPr lang="it-IT" dirty="0" smtClean="0">
                <a:sym typeface="Symbol"/>
              </a:rPr>
              <a:t> = s, x(</a:t>
            </a:r>
            <a:r>
              <a:rPr lang="it-IT" dirty="0" err="1" smtClean="0">
                <a:sym typeface="Symbol"/>
              </a:rPr>
              <a:t>x</a:t>
            </a:r>
            <a:r>
              <a:rPr lang="it-IT" dirty="0" smtClean="0">
                <a:sym typeface="Symbol"/>
              </a:rPr>
              <a:t> = a v x = b)</a:t>
            </a:r>
          </a:p>
          <a:p>
            <a:r>
              <a:rPr lang="it-IT" dirty="0" smtClean="0">
                <a:sym typeface="Symbol"/>
              </a:rPr>
              <a:t>etc.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Regole per l'identità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Regola di introduzione </a:t>
            </a:r>
            <a:r>
              <a:rPr lang="it-IT" dirty="0" err="1" smtClean="0"/>
              <a:t>=I</a:t>
            </a:r>
            <a:endParaRPr lang="it-IT" dirty="0" smtClean="0"/>
          </a:p>
          <a:p>
            <a:r>
              <a:rPr lang="it-IT" dirty="0" smtClean="0"/>
              <a:t>Regola di eliminazione IE, v. pp. 213-214 e tabella riassuntiva 7.1 p. 215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76200"/>
            <a:ext cx="8229600" cy="563563"/>
          </a:xfrm>
        </p:spPr>
        <p:txBody>
          <a:bodyPr>
            <a:normAutofit fontScale="90000"/>
          </a:bodyPr>
          <a:lstStyle/>
          <a:p>
            <a:r>
              <a:rPr lang="it-IT"/>
              <a:t>Esercizio risolto 7.29</a:t>
            </a:r>
          </a:p>
        </p:txBody>
      </p:sp>
      <p:sp>
        <p:nvSpPr>
          <p:cNvPr id="252931" name="Rectangle 3"/>
          <p:cNvSpPr>
            <a:spLocks noChangeArrowheads="1"/>
          </p:cNvSpPr>
          <p:nvPr/>
        </p:nvSpPr>
        <p:spPr bwMode="auto">
          <a:xfrm>
            <a:off x="152400" y="2103438"/>
            <a:ext cx="8229600" cy="56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it-IT" sz="4000">
                <a:solidFill>
                  <a:schemeClr val="tx2"/>
                </a:solidFill>
              </a:rPr>
              <a:t>Soluzione</a:t>
            </a:r>
          </a:p>
        </p:txBody>
      </p:sp>
      <p:pic>
        <p:nvPicPr>
          <p:cNvPr id="25293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81300" y="838200"/>
            <a:ext cx="3581400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2935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890838"/>
            <a:ext cx="9144000" cy="179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29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29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529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529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76200"/>
            <a:ext cx="8229600" cy="563563"/>
          </a:xfrm>
        </p:spPr>
        <p:txBody>
          <a:bodyPr>
            <a:normAutofit fontScale="90000"/>
          </a:bodyPr>
          <a:lstStyle/>
          <a:p>
            <a:r>
              <a:rPr lang="it-IT"/>
              <a:t>Esercizio risolto 7.31</a:t>
            </a:r>
          </a:p>
        </p:txBody>
      </p:sp>
      <p:sp>
        <p:nvSpPr>
          <p:cNvPr id="253955" name="Rectangle 3"/>
          <p:cNvSpPr>
            <a:spLocks noChangeArrowheads="1"/>
          </p:cNvSpPr>
          <p:nvPr/>
        </p:nvSpPr>
        <p:spPr bwMode="auto">
          <a:xfrm>
            <a:off x="152400" y="2103438"/>
            <a:ext cx="8229600" cy="56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it-IT" sz="4000">
                <a:solidFill>
                  <a:schemeClr val="tx2"/>
                </a:solidFill>
              </a:rPr>
              <a:t>Soluzione</a:t>
            </a:r>
          </a:p>
        </p:txBody>
      </p:sp>
      <p:pic>
        <p:nvPicPr>
          <p:cNvPr id="253958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05150" y="990600"/>
            <a:ext cx="2933700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3959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05150" y="3171825"/>
            <a:ext cx="2990850" cy="246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39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39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39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539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it-IT" sz="3600" dirty="0" smtClean="0"/>
              <a:t>Formalizzare i seguenti enunciati italiani nella notazione della logica dei predicati con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it-IT" sz="3600" dirty="0" smtClean="0"/>
              <a:t>identità, usando l’interpretazione indicata.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it-IT" i="1" dirty="0" smtClean="0"/>
              <a:t>Simbolo 		Interpretazione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it-IT" i="1" dirty="0" smtClean="0"/>
              <a:t>				c</a:t>
            </a:r>
            <a:r>
              <a:rPr lang="it-IT" dirty="0" smtClean="0"/>
              <a:t> 		Samuel </a:t>
            </a:r>
            <a:r>
              <a:rPr lang="it-IT" dirty="0" err="1" smtClean="0"/>
              <a:t>Clemens</a:t>
            </a:r>
            <a:endParaRPr lang="it-IT" dirty="0" smtClean="0"/>
          </a:p>
          <a:p>
            <a:pPr>
              <a:lnSpc>
                <a:spcPct val="90000"/>
              </a:lnSpc>
              <a:buFontTx/>
              <a:buNone/>
            </a:pPr>
            <a:r>
              <a:rPr lang="it-IT" i="1" dirty="0" smtClean="0"/>
              <a:t>				h</a:t>
            </a:r>
            <a:r>
              <a:rPr lang="it-IT" dirty="0" smtClean="0"/>
              <a:t> 		</a:t>
            </a:r>
            <a:r>
              <a:rPr lang="it-IT" i="1" dirty="0" err="1" smtClean="0"/>
              <a:t>Huckleberry</a:t>
            </a:r>
            <a:r>
              <a:rPr lang="it-IT" i="1" dirty="0" smtClean="0"/>
              <a:t> </a:t>
            </a:r>
            <a:r>
              <a:rPr lang="it-IT" i="1" dirty="0" err="1" smtClean="0"/>
              <a:t>Finn</a:t>
            </a:r>
            <a:r>
              <a:rPr lang="it-IT" dirty="0" smtClean="0"/>
              <a:t> (il libro)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it-IT" i="1" dirty="0" smtClean="0"/>
              <a:t>				t</a:t>
            </a:r>
            <a:r>
              <a:rPr lang="it-IT" dirty="0" smtClean="0"/>
              <a:t> 		Mark Twain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it-IT" i="1" dirty="0" smtClean="0"/>
              <a:t>				A</a:t>
            </a:r>
            <a:r>
              <a:rPr lang="it-IT" dirty="0" smtClean="0"/>
              <a:t> 		è un autore americano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it-IT" i="1" dirty="0" smtClean="0"/>
              <a:t>				M</a:t>
            </a:r>
            <a:r>
              <a:rPr lang="it-IT" dirty="0" smtClean="0"/>
              <a:t> 		è migliore (come autore) di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it-IT" i="1" dirty="0" smtClean="0"/>
              <a:t>				S</a:t>
            </a:r>
            <a:r>
              <a:rPr lang="it-IT" dirty="0" smtClean="0"/>
              <a:t> 		ha scritto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it-IT" dirty="0" smtClean="0"/>
              <a:t>(a) Mark Twain non è Samuel </a:t>
            </a:r>
            <a:r>
              <a:rPr lang="it-IT" dirty="0" err="1" smtClean="0"/>
              <a:t>Clemens</a:t>
            </a:r>
            <a:r>
              <a:rPr lang="it-IT" dirty="0" smtClean="0"/>
              <a:t>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it-IT" dirty="0" smtClean="0"/>
              <a:t>(b) Mark Twain esiste.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it-IT" dirty="0" smtClean="0"/>
              <a:t>(c) Se Mark Twain è Samuel </a:t>
            </a:r>
            <a:r>
              <a:rPr lang="it-IT" dirty="0" err="1" smtClean="0"/>
              <a:t>Clemens</a:t>
            </a:r>
            <a:r>
              <a:rPr lang="it-IT" dirty="0" smtClean="0"/>
              <a:t>, Samuel </a:t>
            </a:r>
            <a:r>
              <a:rPr lang="it-IT" dirty="0" err="1" smtClean="0"/>
              <a:t>Clemens</a:t>
            </a:r>
            <a:r>
              <a:rPr lang="it-IT" dirty="0" smtClean="0"/>
              <a:t> ha scritto </a:t>
            </a:r>
            <a:r>
              <a:rPr lang="it-IT" i="1" dirty="0" err="1" smtClean="0"/>
              <a:t>Huckleberry</a:t>
            </a:r>
            <a:r>
              <a:rPr lang="it-IT" i="1" dirty="0" smtClean="0"/>
              <a:t> </a:t>
            </a:r>
            <a:r>
              <a:rPr lang="it-IT" i="1" dirty="0" err="1" smtClean="0"/>
              <a:t>Finn</a:t>
            </a:r>
            <a:r>
              <a:rPr lang="it-IT" dirty="0" smtClean="0"/>
              <a:t>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it-IT" dirty="0" smtClean="0"/>
              <a:t>(d ) Solo Mark Twain ha scritto </a:t>
            </a:r>
            <a:r>
              <a:rPr lang="it-IT" i="1" dirty="0" err="1" smtClean="0"/>
              <a:t>Huckleberry</a:t>
            </a:r>
            <a:r>
              <a:rPr lang="it-IT" i="1" dirty="0" smtClean="0"/>
              <a:t> </a:t>
            </a:r>
            <a:r>
              <a:rPr lang="it-IT" i="1" dirty="0" err="1" smtClean="0"/>
              <a:t>Finn</a:t>
            </a:r>
            <a:r>
              <a:rPr lang="it-IT" dirty="0" smtClean="0"/>
              <a:t>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it-IT" dirty="0" smtClean="0"/>
              <a:t>(e) Nessun autore americano è migliore di Mark Twain.</a:t>
            </a:r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2204864"/>
            <a:ext cx="8229600" cy="768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ttangolo 4"/>
          <p:cNvSpPr/>
          <p:nvPr/>
        </p:nvSpPr>
        <p:spPr>
          <a:xfrm>
            <a:off x="755576" y="1700808"/>
            <a:ext cx="3828869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it-IT" dirty="0" smtClean="0"/>
              <a:t>(a) Mark Twain non è Samuel </a:t>
            </a:r>
            <a:r>
              <a:rPr lang="it-IT" dirty="0" err="1" smtClean="0"/>
              <a:t>Clemens</a:t>
            </a:r>
            <a:r>
              <a:rPr lang="it-IT" dirty="0" smtClean="0"/>
              <a:t>.</a:t>
            </a:r>
          </a:p>
        </p:txBody>
      </p:sp>
      <p:pic>
        <p:nvPicPr>
          <p:cNvPr id="6" name="Picture 1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4941168"/>
            <a:ext cx="66294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7584" y="3717032"/>
            <a:ext cx="747712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Rettangolo 7"/>
          <p:cNvSpPr/>
          <p:nvPr/>
        </p:nvSpPr>
        <p:spPr>
          <a:xfrm>
            <a:off x="971600" y="3140968"/>
            <a:ext cx="2241639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it-IT" dirty="0" smtClean="0"/>
              <a:t>(b) Mark Twain esiste.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it-IT" dirty="0" smtClean="0"/>
              <a:t>(c) Se Mark Twain è Samuel </a:t>
            </a:r>
            <a:r>
              <a:rPr lang="it-IT" dirty="0" err="1" smtClean="0"/>
              <a:t>Clemens</a:t>
            </a:r>
            <a:r>
              <a:rPr lang="it-IT" dirty="0" smtClean="0"/>
              <a:t>, Samuel </a:t>
            </a:r>
            <a:r>
              <a:rPr lang="it-IT" dirty="0" err="1" smtClean="0"/>
              <a:t>Clemens</a:t>
            </a:r>
            <a:r>
              <a:rPr lang="it-IT" dirty="0" smtClean="0"/>
              <a:t> ha scritto </a:t>
            </a:r>
            <a:r>
              <a:rPr lang="it-IT" i="1" dirty="0" err="1" smtClean="0"/>
              <a:t>Huckleberry</a:t>
            </a:r>
            <a:r>
              <a:rPr lang="it-IT" i="1" dirty="0" smtClean="0"/>
              <a:t> </a:t>
            </a:r>
            <a:r>
              <a:rPr lang="it-IT" i="1" dirty="0" err="1" smtClean="0"/>
              <a:t>Finn</a:t>
            </a:r>
            <a:r>
              <a:rPr lang="it-IT" dirty="0" smtClean="0"/>
              <a:t>.</a:t>
            </a:r>
          </a:p>
          <a:p>
            <a:pPr>
              <a:lnSpc>
                <a:spcPct val="90000"/>
              </a:lnSpc>
              <a:buFontTx/>
              <a:buNone/>
            </a:pPr>
            <a:endParaRPr lang="it-IT" dirty="0" smtClean="0"/>
          </a:p>
          <a:p>
            <a:pPr>
              <a:lnSpc>
                <a:spcPct val="90000"/>
              </a:lnSpc>
              <a:buFontTx/>
              <a:buNone/>
            </a:pPr>
            <a:r>
              <a:rPr lang="it-IT" dirty="0" smtClean="0"/>
              <a:t>(d ) Solo Mark Twain ha scritto </a:t>
            </a:r>
            <a:r>
              <a:rPr lang="it-IT" i="1" dirty="0" err="1" smtClean="0"/>
              <a:t>Huckleberry</a:t>
            </a:r>
            <a:r>
              <a:rPr lang="it-IT" i="1" dirty="0" smtClean="0"/>
              <a:t> </a:t>
            </a:r>
            <a:r>
              <a:rPr lang="it-IT" i="1" dirty="0" err="1" smtClean="0"/>
              <a:t>Finn</a:t>
            </a:r>
            <a:r>
              <a:rPr lang="it-IT" dirty="0" smtClean="0"/>
              <a:t>.</a:t>
            </a:r>
          </a:p>
          <a:p>
            <a:pPr>
              <a:lnSpc>
                <a:spcPct val="90000"/>
              </a:lnSpc>
              <a:buFontTx/>
              <a:buNone/>
            </a:pPr>
            <a:endParaRPr lang="it-IT" dirty="0" smtClean="0"/>
          </a:p>
          <a:p>
            <a:pPr>
              <a:lnSpc>
                <a:spcPct val="90000"/>
              </a:lnSpc>
              <a:buFontTx/>
              <a:buNone/>
            </a:pPr>
            <a:r>
              <a:rPr lang="it-IT" dirty="0" smtClean="0"/>
              <a:t>(e) Nessun autore americano è migliore di Mark Twain.</a:t>
            </a:r>
          </a:p>
          <a:p>
            <a:endParaRPr lang="it-IT" dirty="0"/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6700" y="2636912"/>
            <a:ext cx="8877300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75656" y="3789040"/>
            <a:ext cx="2295525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43608" y="5517232"/>
            <a:ext cx="71437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Esiste almeno un cavallo</a:t>
            </a:r>
          </a:p>
          <a:p>
            <a:r>
              <a:rPr lang="it-IT" dirty="0" smtClean="0"/>
              <a:t>Esistono almeno due cavalli</a:t>
            </a:r>
          </a:p>
          <a:p>
            <a:r>
              <a:rPr lang="it-IT" dirty="0" smtClean="0"/>
              <a:t>Esistono almeno tre cavalli</a:t>
            </a:r>
          </a:p>
          <a:p>
            <a:r>
              <a:rPr lang="it-IT" dirty="0" smtClean="0"/>
              <a:t>ecc.</a:t>
            </a:r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 smtClean="0"/>
              <a:t>Esiste almeno un cavallo</a:t>
            </a:r>
          </a:p>
          <a:p>
            <a:r>
              <a:rPr lang="it-IT" dirty="0" smtClean="0">
                <a:sym typeface="Symbol"/>
              </a:rPr>
              <a:t></a:t>
            </a:r>
            <a:r>
              <a:rPr lang="it-IT" dirty="0" err="1" smtClean="0">
                <a:sym typeface="Symbol"/>
              </a:rPr>
              <a:t>xCx</a:t>
            </a:r>
            <a:endParaRPr lang="it-IT" dirty="0" smtClean="0"/>
          </a:p>
          <a:p>
            <a:r>
              <a:rPr lang="it-IT" dirty="0" smtClean="0"/>
              <a:t>Esistono almeno due cavalli</a:t>
            </a:r>
          </a:p>
          <a:p>
            <a:r>
              <a:rPr lang="it-IT" dirty="0" smtClean="0">
                <a:sym typeface="Symbol"/>
              </a:rPr>
              <a:t>x y((</a:t>
            </a:r>
            <a:r>
              <a:rPr lang="it-IT" dirty="0" err="1" smtClean="0">
                <a:sym typeface="Symbol"/>
              </a:rPr>
              <a:t>Cx</a:t>
            </a:r>
            <a:r>
              <a:rPr lang="it-IT" dirty="0" smtClean="0">
                <a:sym typeface="Symbol"/>
              </a:rPr>
              <a:t> &amp; </a:t>
            </a:r>
            <a:r>
              <a:rPr lang="it-IT" dirty="0" err="1" smtClean="0">
                <a:sym typeface="Symbol"/>
              </a:rPr>
              <a:t>Cy</a:t>
            </a:r>
            <a:r>
              <a:rPr lang="it-IT" dirty="0" smtClean="0">
                <a:sym typeface="Symbol"/>
              </a:rPr>
              <a:t>) &amp; x  y)</a:t>
            </a:r>
            <a:endParaRPr lang="it-IT" dirty="0" smtClean="0"/>
          </a:p>
          <a:p>
            <a:r>
              <a:rPr lang="it-IT" dirty="0" smtClean="0"/>
              <a:t>Esistono almeno tre cavalli</a:t>
            </a:r>
          </a:p>
          <a:p>
            <a:r>
              <a:rPr lang="it-IT" dirty="0" smtClean="0">
                <a:sym typeface="Symbol"/>
              </a:rPr>
              <a:t>x y z(((</a:t>
            </a:r>
            <a:r>
              <a:rPr lang="it-IT" dirty="0" err="1" smtClean="0">
                <a:sym typeface="Symbol"/>
              </a:rPr>
              <a:t>Cx</a:t>
            </a:r>
            <a:r>
              <a:rPr lang="it-IT" dirty="0" smtClean="0">
                <a:sym typeface="Symbol"/>
              </a:rPr>
              <a:t> &amp; </a:t>
            </a:r>
            <a:r>
              <a:rPr lang="it-IT" dirty="0" err="1" smtClean="0">
                <a:sym typeface="Symbol"/>
              </a:rPr>
              <a:t>Cy</a:t>
            </a:r>
            <a:r>
              <a:rPr lang="it-IT" dirty="0" smtClean="0">
                <a:sym typeface="Symbol"/>
              </a:rPr>
              <a:t>) &amp; </a:t>
            </a:r>
            <a:r>
              <a:rPr lang="it-IT" dirty="0" err="1" smtClean="0">
                <a:sym typeface="Symbol"/>
              </a:rPr>
              <a:t>Cz</a:t>
            </a:r>
            <a:r>
              <a:rPr lang="it-IT" dirty="0" smtClean="0">
                <a:sym typeface="Symbol"/>
              </a:rPr>
              <a:t> &amp; x  y)) &amp; </a:t>
            </a:r>
            <a:r>
              <a:rPr lang="it-IT" dirty="0" smtClean="0">
                <a:sym typeface="Symbol"/>
              </a:rPr>
              <a:t>(</a:t>
            </a:r>
            <a:r>
              <a:rPr lang="it-IT" dirty="0" err="1" smtClean="0">
                <a:sym typeface="Symbol"/>
              </a:rPr>
              <a:t>y</a:t>
            </a:r>
            <a:r>
              <a:rPr lang="it-IT" dirty="0" smtClean="0">
                <a:sym typeface="Symbol"/>
              </a:rPr>
              <a:t> </a:t>
            </a:r>
            <a:r>
              <a:rPr lang="it-IT" dirty="0" smtClean="0">
                <a:sym typeface="Symbol"/>
              </a:rPr>
              <a:t> z</a:t>
            </a:r>
            <a:r>
              <a:rPr lang="it-IT" dirty="0" smtClean="0">
                <a:sym typeface="Symbol"/>
              </a:rPr>
              <a:t>) &amp; </a:t>
            </a:r>
            <a:r>
              <a:rPr lang="it-IT" dirty="0" smtClean="0">
                <a:sym typeface="Symbol"/>
              </a:rPr>
              <a:t>(x </a:t>
            </a:r>
            <a:r>
              <a:rPr lang="it-IT" dirty="0" smtClean="0">
                <a:sym typeface="Symbol"/>
              </a:rPr>
              <a:t> z) )</a:t>
            </a:r>
            <a:endParaRPr lang="it-IT" dirty="0">
              <a:sym typeface="Symbol"/>
            </a:endParaRPr>
          </a:p>
          <a:p>
            <a:r>
              <a:rPr lang="it-IT" dirty="0" smtClean="0">
                <a:sym typeface="Symbol"/>
              </a:rPr>
              <a:t>Possiamo INFORMALMENTE togliere qualche parentesi:</a:t>
            </a:r>
          </a:p>
          <a:p>
            <a:r>
              <a:rPr lang="it-IT" dirty="0" smtClean="0">
                <a:sym typeface="Symbol"/>
              </a:rPr>
              <a:t>x y z(</a:t>
            </a:r>
            <a:r>
              <a:rPr lang="it-IT" dirty="0" err="1" smtClean="0">
                <a:sym typeface="Symbol"/>
              </a:rPr>
              <a:t>Cx</a:t>
            </a:r>
            <a:r>
              <a:rPr lang="it-IT" dirty="0" smtClean="0">
                <a:sym typeface="Symbol"/>
              </a:rPr>
              <a:t> &amp; </a:t>
            </a:r>
            <a:r>
              <a:rPr lang="it-IT" dirty="0" err="1" smtClean="0">
                <a:sym typeface="Symbol"/>
              </a:rPr>
              <a:t>Cy</a:t>
            </a:r>
            <a:r>
              <a:rPr lang="it-IT" dirty="0" smtClean="0">
                <a:sym typeface="Symbol"/>
              </a:rPr>
              <a:t> &amp; </a:t>
            </a:r>
            <a:r>
              <a:rPr lang="it-IT" dirty="0" err="1" smtClean="0">
                <a:sym typeface="Symbol"/>
              </a:rPr>
              <a:t>Cz</a:t>
            </a:r>
            <a:r>
              <a:rPr lang="it-IT" dirty="0" smtClean="0">
                <a:sym typeface="Symbol"/>
              </a:rPr>
              <a:t>  &amp; x  y &amp; </a:t>
            </a:r>
            <a:r>
              <a:rPr lang="it-IT" dirty="0" err="1" smtClean="0">
                <a:sym typeface="Symbol"/>
              </a:rPr>
              <a:t>y</a:t>
            </a:r>
            <a:r>
              <a:rPr lang="it-IT" dirty="0" smtClean="0">
                <a:sym typeface="Symbol"/>
              </a:rPr>
              <a:t> </a:t>
            </a:r>
            <a:r>
              <a:rPr lang="it-IT" smtClean="0">
                <a:sym typeface="Symbol"/>
              </a:rPr>
              <a:t> </a:t>
            </a:r>
            <a:r>
              <a:rPr lang="it-IT" smtClean="0">
                <a:sym typeface="Symbol"/>
              </a:rPr>
              <a:t>z </a:t>
            </a:r>
            <a:r>
              <a:rPr lang="it-IT" smtClean="0">
                <a:sym typeface="Symbol"/>
              </a:rPr>
              <a:t>&amp; </a:t>
            </a:r>
            <a:r>
              <a:rPr lang="it-IT" smtClean="0">
                <a:sym typeface="Symbol"/>
              </a:rPr>
              <a:t>x </a:t>
            </a:r>
            <a:r>
              <a:rPr lang="it-IT" smtClean="0">
                <a:sym typeface="Symbol"/>
              </a:rPr>
              <a:t> </a:t>
            </a:r>
            <a:r>
              <a:rPr lang="it-IT" smtClean="0">
                <a:sym typeface="Symbol"/>
              </a:rPr>
              <a:t>z)</a:t>
            </a:r>
            <a:endParaRPr lang="it-IT" dirty="0" smtClean="0">
              <a:sym typeface="Symbol"/>
            </a:endParaRPr>
          </a:p>
          <a:p>
            <a:endParaRPr lang="it-IT" dirty="0" smtClean="0"/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C'è al massimo un cavallo</a:t>
            </a:r>
          </a:p>
          <a:p>
            <a:r>
              <a:rPr lang="it-IT" dirty="0" smtClean="0"/>
              <a:t>Ci sono al massimo due cavalli</a:t>
            </a:r>
          </a:p>
          <a:p>
            <a:r>
              <a:rPr lang="it-IT" dirty="0" smtClean="0"/>
              <a:t>Ci sono al massimo tre cavalli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it-IT" dirty="0" smtClean="0"/>
              <a:t>C'è al massimo un cavallo (ma non è detto che ci sia!)</a:t>
            </a:r>
          </a:p>
          <a:p>
            <a:r>
              <a:rPr lang="it-IT" dirty="0" smtClean="0">
                <a:sym typeface="Symbol"/>
              </a:rPr>
              <a:t>x y((</a:t>
            </a:r>
            <a:r>
              <a:rPr lang="it-IT" dirty="0" err="1" smtClean="0">
                <a:sym typeface="Symbol"/>
              </a:rPr>
              <a:t>Cx</a:t>
            </a:r>
            <a:r>
              <a:rPr lang="it-IT" dirty="0" smtClean="0">
                <a:sym typeface="Symbol"/>
              </a:rPr>
              <a:t> &amp; </a:t>
            </a:r>
            <a:r>
              <a:rPr lang="it-IT" dirty="0" err="1" smtClean="0">
                <a:sym typeface="Symbol"/>
              </a:rPr>
              <a:t>Cy</a:t>
            </a:r>
            <a:r>
              <a:rPr lang="it-IT" dirty="0" smtClean="0">
                <a:sym typeface="Symbol"/>
              </a:rPr>
              <a:t>) -&gt; x = y)</a:t>
            </a:r>
            <a:endParaRPr lang="it-IT" dirty="0" smtClean="0"/>
          </a:p>
          <a:p>
            <a:r>
              <a:rPr lang="it-IT" dirty="0" smtClean="0"/>
              <a:t>Ci sono al massimo due cavalli</a:t>
            </a:r>
          </a:p>
          <a:p>
            <a:r>
              <a:rPr lang="it-IT" dirty="0" smtClean="0">
                <a:sym typeface="Symbol"/>
              </a:rPr>
              <a:t>x y z((</a:t>
            </a:r>
            <a:r>
              <a:rPr lang="it-IT" dirty="0" err="1" smtClean="0">
                <a:sym typeface="Symbol"/>
              </a:rPr>
              <a:t>Cx</a:t>
            </a:r>
            <a:r>
              <a:rPr lang="it-IT" dirty="0" smtClean="0">
                <a:sym typeface="Symbol"/>
              </a:rPr>
              <a:t> &amp; </a:t>
            </a:r>
            <a:r>
              <a:rPr lang="it-IT" dirty="0" err="1" smtClean="0">
                <a:sym typeface="Symbol"/>
              </a:rPr>
              <a:t>Cy</a:t>
            </a:r>
            <a:r>
              <a:rPr lang="it-IT" dirty="0" smtClean="0">
                <a:sym typeface="Symbol"/>
              </a:rPr>
              <a:t> &amp; </a:t>
            </a:r>
            <a:r>
              <a:rPr lang="it-IT" dirty="0" err="1" smtClean="0">
                <a:sym typeface="Symbol"/>
              </a:rPr>
              <a:t>Cz</a:t>
            </a:r>
            <a:r>
              <a:rPr lang="it-IT" dirty="0" smtClean="0">
                <a:sym typeface="Symbol"/>
              </a:rPr>
              <a:t>) -&gt; (z = x v z </a:t>
            </a:r>
            <a:r>
              <a:rPr lang="it-IT" dirty="0" err="1" smtClean="0">
                <a:sym typeface="Symbol"/>
              </a:rPr>
              <a:t>=y</a:t>
            </a:r>
            <a:r>
              <a:rPr lang="it-IT" dirty="0" smtClean="0">
                <a:sym typeface="Symbol"/>
              </a:rPr>
              <a:t>))</a:t>
            </a:r>
            <a:endParaRPr lang="it-IT" dirty="0" smtClean="0"/>
          </a:p>
          <a:p>
            <a:r>
              <a:rPr lang="it-IT" dirty="0" smtClean="0"/>
              <a:t>Ci sono al massimo tre cavalli</a:t>
            </a:r>
          </a:p>
          <a:p>
            <a:r>
              <a:rPr lang="it-IT" dirty="0" smtClean="0">
                <a:sym typeface="Symbol"/>
              </a:rPr>
              <a:t>x yz w((</a:t>
            </a:r>
            <a:r>
              <a:rPr lang="it-IT" dirty="0" err="1" smtClean="0">
                <a:sym typeface="Symbol"/>
              </a:rPr>
              <a:t>Cx</a:t>
            </a:r>
            <a:r>
              <a:rPr lang="it-IT" dirty="0" smtClean="0">
                <a:sym typeface="Symbol"/>
              </a:rPr>
              <a:t> &amp; </a:t>
            </a:r>
            <a:r>
              <a:rPr lang="it-IT" dirty="0" err="1" smtClean="0">
                <a:sym typeface="Symbol"/>
              </a:rPr>
              <a:t>Cy</a:t>
            </a:r>
            <a:r>
              <a:rPr lang="it-IT" dirty="0" smtClean="0">
                <a:sym typeface="Symbol"/>
              </a:rPr>
              <a:t> &amp; </a:t>
            </a:r>
            <a:r>
              <a:rPr lang="it-IT" dirty="0" err="1" smtClean="0">
                <a:sym typeface="Symbol"/>
              </a:rPr>
              <a:t>Cz</a:t>
            </a:r>
            <a:r>
              <a:rPr lang="it-IT" dirty="0" smtClean="0">
                <a:sym typeface="Symbol"/>
              </a:rPr>
              <a:t> &amp; </a:t>
            </a:r>
            <a:r>
              <a:rPr lang="it-IT" dirty="0" err="1" smtClean="0">
                <a:sym typeface="Symbol"/>
              </a:rPr>
              <a:t>Cw</a:t>
            </a:r>
            <a:r>
              <a:rPr lang="it-IT" dirty="0" smtClean="0">
                <a:sym typeface="Symbol"/>
              </a:rPr>
              <a:t>) -&gt; (w = x v w </a:t>
            </a:r>
            <a:r>
              <a:rPr lang="it-IT" dirty="0" err="1" smtClean="0">
                <a:sym typeface="Symbol"/>
              </a:rPr>
              <a:t>=y</a:t>
            </a:r>
            <a:r>
              <a:rPr lang="it-IT" dirty="0" smtClean="0">
                <a:sym typeface="Symbol"/>
              </a:rPr>
              <a:t> v w = z ))</a:t>
            </a:r>
            <a:endParaRPr lang="it-IT" dirty="0" smtClean="0"/>
          </a:p>
          <a:p>
            <a:r>
              <a:rPr lang="it-IT" dirty="0" smtClean="0"/>
              <a:t>NB: correggere il libro a p. 187, togliendo la negazione interna nelle due formule (h) e (i) in fondo alla pagina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C'è esattamente un cavallo</a:t>
            </a:r>
          </a:p>
          <a:p>
            <a:r>
              <a:rPr lang="it-IT" dirty="0" smtClean="0"/>
              <a:t>Ci sono esattamente due cavalli</a:t>
            </a:r>
          </a:p>
          <a:p>
            <a:r>
              <a:rPr lang="it-IT" dirty="0" smtClean="0"/>
              <a:t>Ci sono esattamente tre cavalli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C'è esattamente un cavallo = C'è almeno un cavallo e c'è al massimo un cavallo</a:t>
            </a:r>
          </a:p>
          <a:p>
            <a:r>
              <a:rPr lang="it-IT" dirty="0" smtClean="0">
                <a:sym typeface="Symbol"/>
              </a:rPr>
              <a:t></a:t>
            </a:r>
            <a:r>
              <a:rPr lang="it-IT" dirty="0" err="1" smtClean="0">
                <a:sym typeface="Symbol"/>
              </a:rPr>
              <a:t>xCx</a:t>
            </a:r>
            <a:r>
              <a:rPr lang="it-IT" dirty="0">
                <a:sym typeface="Symbol"/>
              </a:rPr>
              <a:t> </a:t>
            </a:r>
            <a:r>
              <a:rPr lang="it-IT" dirty="0" smtClean="0">
                <a:sym typeface="Symbol"/>
              </a:rPr>
              <a:t>&amp; x y((</a:t>
            </a:r>
            <a:r>
              <a:rPr lang="it-IT" dirty="0" err="1" smtClean="0">
                <a:sym typeface="Symbol"/>
              </a:rPr>
              <a:t>Cx</a:t>
            </a:r>
            <a:r>
              <a:rPr lang="it-IT" dirty="0" smtClean="0">
                <a:sym typeface="Symbol"/>
              </a:rPr>
              <a:t> &amp; </a:t>
            </a:r>
            <a:r>
              <a:rPr lang="it-IT" dirty="0" err="1" smtClean="0">
                <a:sym typeface="Symbol"/>
              </a:rPr>
              <a:t>Cy</a:t>
            </a:r>
            <a:r>
              <a:rPr lang="it-IT" dirty="0" smtClean="0">
                <a:sym typeface="Symbol"/>
              </a:rPr>
              <a:t>) -&gt; x = y)</a:t>
            </a:r>
            <a:endParaRPr lang="it-IT" dirty="0" smtClean="0"/>
          </a:p>
          <a:p>
            <a:r>
              <a:rPr lang="it-IT" dirty="0" smtClean="0"/>
              <a:t>Ci sono esattamente due cavalli = ci sono almeno due cavalli e c'è al massimo un cavallo</a:t>
            </a:r>
          </a:p>
          <a:p>
            <a:r>
              <a:rPr lang="it-IT" dirty="0" smtClean="0">
                <a:sym typeface="Symbol"/>
              </a:rPr>
              <a:t>x y((</a:t>
            </a:r>
            <a:r>
              <a:rPr lang="it-IT" dirty="0" err="1" smtClean="0">
                <a:sym typeface="Symbol"/>
              </a:rPr>
              <a:t>Cx</a:t>
            </a:r>
            <a:r>
              <a:rPr lang="it-IT" dirty="0" smtClean="0">
                <a:sym typeface="Symbol"/>
              </a:rPr>
              <a:t> &amp; </a:t>
            </a:r>
            <a:r>
              <a:rPr lang="it-IT" dirty="0" err="1" smtClean="0">
                <a:sym typeface="Symbol"/>
              </a:rPr>
              <a:t>Cy</a:t>
            </a:r>
            <a:r>
              <a:rPr lang="it-IT" dirty="0" smtClean="0">
                <a:sym typeface="Symbol"/>
              </a:rPr>
              <a:t>) &amp; x  y)</a:t>
            </a:r>
            <a:r>
              <a:rPr lang="it-IT" dirty="0">
                <a:sym typeface="Symbol"/>
              </a:rPr>
              <a:t> </a:t>
            </a:r>
            <a:r>
              <a:rPr lang="it-IT" dirty="0" smtClean="0">
                <a:sym typeface="Symbol"/>
              </a:rPr>
              <a:t>&amp;x y z((</a:t>
            </a:r>
            <a:r>
              <a:rPr lang="it-IT" dirty="0" err="1" smtClean="0">
                <a:sym typeface="Symbol"/>
              </a:rPr>
              <a:t>Cx</a:t>
            </a:r>
            <a:r>
              <a:rPr lang="it-IT" dirty="0" smtClean="0">
                <a:sym typeface="Symbol"/>
              </a:rPr>
              <a:t> &amp; </a:t>
            </a:r>
            <a:r>
              <a:rPr lang="it-IT" dirty="0" err="1" smtClean="0">
                <a:sym typeface="Symbol"/>
              </a:rPr>
              <a:t>Cy</a:t>
            </a:r>
            <a:r>
              <a:rPr lang="it-IT" dirty="0" smtClean="0">
                <a:sym typeface="Symbol"/>
              </a:rPr>
              <a:t> &amp; </a:t>
            </a:r>
            <a:r>
              <a:rPr lang="it-IT" dirty="0" err="1" smtClean="0">
                <a:sym typeface="Symbol"/>
              </a:rPr>
              <a:t>Cz</a:t>
            </a:r>
            <a:r>
              <a:rPr lang="it-IT" dirty="0" smtClean="0">
                <a:sym typeface="Symbol"/>
              </a:rPr>
              <a:t>) -&gt; (z = x v z </a:t>
            </a:r>
            <a:r>
              <a:rPr lang="it-IT" dirty="0" err="1" smtClean="0">
                <a:sym typeface="Symbol"/>
              </a:rPr>
              <a:t>=y</a:t>
            </a:r>
            <a:r>
              <a:rPr lang="it-IT" dirty="0" smtClean="0">
                <a:sym typeface="Symbol"/>
              </a:rPr>
              <a:t>))</a:t>
            </a:r>
            <a:endParaRPr lang="it-IT" dirty="0" smtClean="0"/>
          </a:p>
          <a:p>
            <a:r>
              <a:rPr lang="it-IT" dirty="0" smtClean="0"/>
              <a:t>Ecc.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Ma possiamo anche abbreviare così</a:t>
            </a:r>
          </a:p>
          <a:p>
            <a:r>
              <a:rPr lang="it-IT" dirty="0" smtClean="0"/>
              <a:t>C'è esattamente un cavallo</a:t>
            </a:r>
          </a:p>
          <a:p>
            <a:r>
              <a:rPr lang="it-IT" dirty="0" smtClean="0">
                <a:sym typeface="Symbol"/>
              </a:rPr>
              <a:t>xy(</a:t>
            </a:r>
            <a:r>
              <a:rPr lang="it-IT" dirty="0" err="1" smtClean="0">
                <a:sym typeface="Symbol"/>
              </a:rPr>
              <a:t>Cy</a:t>
            </a:r>
            <a:r>
              <a:rPr lang="it-IT" dirty="0" smtClean="0">
                <a:sym typeface="Symbol"/>
              </a:rPr>
              <a:t> &lt;-&gt; y = x)</a:t>
            </a:r>
            <a:endParaRPr lang="it-IT" dirty="0" smtClean="0"/>
          </a:p>
          <a:p>
            <a:r>
              <a:rPr lang="it-IT" dirty="0" smtClean="0"/>
              <a:t>Ci sono esattamente due cavalli</a:t>
            </a:r>
          </a:p>
          <a:p>
            <a:r>
              <a:rPr lang="it-IT" dirty="0" smtClean="0">
                <a:sym typeface="Symbol"/>
              </a:rPr>
              <a:t>x yz(</a:t>
            </a:r>
            <a:r>
              <a:rPr lang="it-IT" dirty="0" err="1" smtClean="0">
                <a:sym typeface="Symbol"/>
              </a:rPr>
              <a:t>Cz</a:t>
            </a:r>
            <a:r>
              <a:rPr lang="it-IT" dirty="0" smtClean="0">
                <a:sym typeface="Symbol"/>
              </a:rPr>
              <a:t> &lt;-&gt; (z = x v z </a:t>
            </a:r>
            <a:r>
              <a:rPr lang="it-IT" dirty="0" err="1" smtClean="0">
                <a:sym typeface="Symbol"/>
              </a:rPr>
              <a:t>=y</a:t>
            </a:r>
            <a:r>
              <a:rPr lang="it-IT" dirty="0" smtClean="0">
                <a:sym typeface="Symbol"/>
              </a:rPr>
              <a:t>))</a:t>
            </a:r>
          </a:p>
          <a:p>
            <a:r>
              <a:rPr lang="it-IT" dirty="0" smtClean="0">
                <a:sym typeface="Symbol"/>
              </a:rPr>
              <a:t>Ecc.</a:t>
            </a:r>
            <a:endParaRPr lang="it-IT" dirty="0" smtClean="0"/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Simmetria dell'identità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Guardare es. 7.32, p. </a:t>
            </a:r>
            <a:r>
              <a:rPr lang="it-IT" smtClean="0"/>
              <a:t>214</a:t>
            </a:r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76200"/>
            <a:ext cx="8229600" cy="563563"/>
          </a:xfrm>
        </p:spPr>
        <p:txBody>
          <a:bodyPr>
            <a:normAutofit fontScale="90000"/>
          </a:bodyPr>
          <a:lstStyle/>
          <a:p>
            <a:r>
              <a:rPr lang="it-IT" dirty="0"/>
              <a:t>Esercizio risolto </a:t>
            </a:r>
            <a:r>
              <a:rPr lang="it-IT" dirty="0" smtClean="0"/>
              <a:t>7.33 (transitività)</a:t>
            </a:r>
            <a:endParaRPr lang="it-IT" dirty="0"/>
          </a:p>
        </p:txBody>
      </p:sp>
      <p:sp>
        <p:nvSpPr>
          <p:cNvPr id="254979" name="Rectangle 3"/>
          <p:cNvSpPr>
            <a:spLocks noChangeArrowheads="1"/>
          </p:cNvSpPr>
          <p:nvPr/>
        </p:nvSpPr>
        <p:spPr bwMode="auto">
          <a:xfrm>
            <a:off x="152400" y="2103438"/>
            <a:ext cx="8229600" cy="56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it-IT" sz="4000">
                <a:solidFill>
                  <a:schemeClr val="tx2"/>
                </a:solidFill>
              </a:rPr>
              <a:t>Soluzione</a:t>
            </a:r>
          </a:p>
        </p:txBody>
      </p:sp>
      <p:pic>
        <p:nvPicPr>
          <p:cNvPr id="254982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62138" y="914400"/>
            <a:ext cx="541972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4983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038475"/>
            <a:ext cx="9144000" cy="290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49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49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549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549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</TotalTime>
  <Words>577</Words>
  <Application>Microsoft Office PowerPoint</Application>
  <PresentationFormat>Presentazione su schermo (4:3)</PresentationFormat>
  <Paragraphs>95</Paragraphs>
  <Slides>17</Slides>
  <Notes>17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17</vt:i4>
      </vt:variant>
    </vt:vector>
  </HeadingPairs>
  <TitlesOfParts>
    <vt:vector size="18" baseType="lpstr">
      <vt:lpstr>Tema di Office</vt:lpstr>
      <vt:lpstr>Logica 13-14</vt:lpstr>
      <vt:lpstr>Predicato di identità</vt:lpstr>
      <vt:lpstr>Regole per l'identità</vt:lpstr>
      <vt:lpstr>Esercizio risolto 7.29</vt:lpstr>
      <vt:lpstr>Esercizio risolto 7.31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Simmetria dell'identità</vt:lpstr>
      <vt:lpstr>Esercizio risolto 7.33 (transitività)</vt:lpstr>
    </vt:vector>
  </TitlesOfParts>
  <Company>Università degli Studi di Macerata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Logica 13-14</dc:title>
  <dc:creator>Francesco Orilia</dc:creator>
  <cp:lastModifiedBy>Francesco Orilia</cp:lastModifiedBy>
  <cp:revision>6</cp:revision>
  <dcterms:created xsi:type="dcterms:W3CDTF">2013-12-09T08:02:14Z</dcterms:created>
  <dcterms:modified xsi:type="dcterms:W3CDTF">2013-12-09T17:15:13Z</dcterms:modified>
</cp:coreProperties>
</file>