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2" r:id="rId19"/>
    <p:sldId id="275" r:id="rId20"/>
    <p:sldId id="276" r:id="rId21"/>
    <p:sldId id="277" r:id="rId22"/>
    <p:sldId id="281" r:id="rId23"/>
    <p:sldId id="282" r:id="rId24"/>
    <p:sldId id="292" r:id="rId25"/>
    <p:sldId id="283" r:id="rId26"/>
    <p:sldId id="284" r:id="rId27"/>
    <p:sldId id="285" r:id="rId28"/>
    <p:sldId id="286" r:id="rId29"/>
    <p:sldId id="287" r:id="rId30"/>
    <p:sldId id="288" r:id="rId31"/>
    <p:sldId id="278" r:id="rId32"/>
    <p:sldId id="279" r:id="rId33"/>
    <p:sldId id="280" r:id="rId34"/>
    <p:sldId id="291" r:id="rId35"/>
    <p:sldId id="289" r:id="rId36"/>
    <p:sldId id="290" r:id="rId3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D056ED-46D3-4539-9A09-8586ED199C6C}" type="datetimeFigureOut">
              <a:rPr lang="it-IT" smtClean="0"/>
              <a:pPr/>
              <a:t>20/10/2013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F53A50-9FC6-4F9E-9739-5E9199A022C0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1382E5-A5ED-4A8B-8274-B6BFC0B2C4C4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16</a:t>
            </a:fld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17</a:t>
            </a:fld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19</a:t>
            </a:fld>
            <a:endParaRPr 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20</a:t>
            </a:fld>
            <a:endParaRPr 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21</a:t>
            </a:fld>
            <a:endParaRPr lang="it-I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1382E5-A5ED-4A8B-8274-B6BFC0B2C4C4}" type="slidenum">
              <a:rPr lang="it-IT" smtClean="0"/>
              <a:pPr/>
              <a:t>22</a:t>
            </a:fld>
            <a:endParaRPr lang="it-I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23</a:t>
            </a:fld>
            <a:endParaRPr lang="it-IT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24</a:t>
            </a:fld>
            <a:endParaRPr lang="it-IT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25</a:t>
            </a:fld>
            <a:endParaRPr lang="it-IT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26</a:t>
            </a:fld>
            <a:endParaRPr lang="it-IT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27</a:t>
            </a:fld>
            <a:endParaRPr lang="it-IT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28</a:t>
            </a:fld>
            <a:endParaRPr lang="it-IT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29</a:t>
            </a:fld>
            <a:endParaRPr lang="it-IT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30</a:t>
            </a:fld>
            <a:endParaRPr lang="it-IT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31</a:t>
            </a:fld>
            <a:endParaRPr lang="it-IT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32</a:t>
            </a:fld>
            <a:endParaRPr lang="it-IT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33</a:t>
            </a:fld>
            <a:endParaRPr lang="it-IT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34</a:t>
            </a:fld>
            <a:endParaRPr lang="it-IT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35</a:t>
            </a:fld>
            <a:endParaRPr lang="it-IT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53A50-9FC6-4F9E-9739-5E9199A022C0}" type="slidenum">
              <a:rPr lang="it-IT" smtClean="0"/>
              <a:pPr/>
              <a:t>36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2A7E-3BBF-4756-A14C-775DB01865FB}" type="datetimeFigureOut">
              <a:rPr lang="it-IT" smtClean="0"/>
              <a:pPr/>
              <a:t>20/10/2013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0CE32-2CD9-47D2-92DD-4886DBFF83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2A7E-3BBF-4756-A14C-775DB01865FB}" type="datetimeFigureOut">
              <a:rPr lang="it-IT" smtClean="0"/>
              <a:pPr/>
              <a:t>20/10/2013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0CE32-2CD9-47D2-92DD-4886DBFF83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2A7E-3BBF-4756-A14C-775DB01865FB}" type="datetimeFigureOut">
              <a:rPr lang="it-IT" smtClean="0"/>
              <a:pPr/>
              <a:t>20/10/2013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0CE32-2CD9-47D2-92DD-4886DBFF83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2A7E-3BBF-4756-A14C-775DB01865FB}" type="datetimeFigureOut">
              <a:rPr lang="it-IT" smtClean="0"/>
              <a:pPr/>
              <a:t>20/10/2013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0CE32-2CD9-47D2-92DD-4886DBFF83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2A7E-3BBF-4756-A14C-775DB01865FB}" type="datetimeFigureOut">
              <a:rPr lang="it-IT" smtClean="0"/>
              <a:pPr/>
              <a:t>20/10/2013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0CE32-2CD9-47D2-92DD-4886DBFF83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2A7E-3BBF-4756-A14C-775DB01865FB}" type="datetimeFigureOut">
              <a:rPr lang="it-IT" smtClean="0"/>
              <a:pPr/>
              <a:t>20/10/2013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0CE32-2CD9-47D2-92DD-4886DBFF83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2A7E-3BBF-4756-A14C-775DB01865FB}" type="datetimeFigureOut">
              <a:rPr lang="it-IT" smtClean="0"/>
              <a:pPr/>
              <a:t>20/10/2013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0CE32-2CD9-47D2-92DD-4886DBFF83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2A7E-3BBF-4756-A14C-775DB01865FB}" type="datetimeFigureOut">
              <a:rPr lang="it-IT" smtClean="0"/>
              <a:pPr/>
              <a:t>20/10/2013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0CE32-2CD9-47D2-92DD-4886DBFF83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2A7E-3BBF-4756-A14C-775DB01865FB}" type="datetimeFigureOut">
              <a:rPr lang="it-IT" smtClean="0"/>
              <a:pPr/>
              <a:t>20/10/2013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0CE32-2CD9-47D2-92DD-4886DBFF83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2A7E-3BBF-4756-A14C-775DB01865FB}" type="datetimeFigureOut">
              <a:rPr lang="it-IT" smtClean="0"/>
              <a:pPr/>
              <a:t>20/10/2013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0CE32-2CD9-47D2-92DD-4886DBFF83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42A7E-3BBF-4756-A14C-775DB01865FB}" type="datetimeFigureOut">
              <a:rPr lang="it-IT" smtClean="0"/>
              <a:pPr/>
              <a:t>20/10/2013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0CE32-2CD9-47D2-92DD-4886DBFF83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42A7E-3BBF-4756-A14C-775DB01865FB}" type="datetimeFigureOut">
              <a:rPr lang="it-IT" smtClean="0"/>
              <a:pPr/>
              <a:t>20/10/2013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0CE32-2CD9-47D2-92DD-4886DBFF8381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Logica</a:t>
            </a:r>
            <a:br>
              <a:rPr lang="it-IT" dirty="0" smtClean="0"/>
            </a:br>
            <a:r>
              <a:rPr lang="it-IT" dirty="0" smtClean="0"/>
              <a:t>A.A. 2013-14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Francesco </a:t>
            </a:r>
            <a:r>
              <a:rPr lang="it-IT" dirty="0" err="1" smtClean="0"/>
              <a:t>orilia</a:t>
            </a:r>
            <a:endParaRPr lang="it-IT" dirty="0" smtClean="0"/>
          </a:p>
          <a:p>
            <a:r>
              <a:rPr lang="it-IT" dirty="0" smtClean="0"/>
              <a:t>orilia@unimc.it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Lezione 5</a:t>
            </a:r>
          </a:p>
          <a:p>
            <a:pPr lvl="1"/>
            <a:r>
              <a:rPr lang="it-IT" dirty="0" smtClean="0"/>
              <a:t>Lunedì 14 Ottobre, 2a ora</a:t>
            </a:r>
          </a:p>
          <a:p>
            <a:r>
              <a:rPr lang="it-IT" dirty="0" smtClean="0"/>
              <a:t>Iniziamo a trattare la:</a:t>
            </a:r>
          </a:p>
          <a:p>
            <a:pPr lvl="1"/>
            <a:r>
              <a:rPr lang="it-IT" b="1" dirty="0" smtClean="0">
                <a:solidFill>
                  <a:srgbClr val="FF0000"/>
                </a:solidFill>
              </a:rPr>
              <a:t>LOGICA PROPOSIZIONALE</a:t>
            </a:r>
            <a:endParaRPr lang="it-IT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Forme argomentative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la logica formale è lo studio delle </a:t>
            </a:r>
            <a:r>
              <a:rPr lang="it-IT" i="1" dirty="0"/>
              <a:t>forme argomentative: </a:t>
            </a:r>
            <a:r>
              <a:rPr lang="it-IT" i="1" dirty="0" smtClean="0"/>
              <a:t>schemi </a:t>
            </a:r>
            <a:r>
              <a:rPr lang="it-IT" dirty="0" smtClean="0"/>
              <a:t>astratti </a:t>
            </a:r>
            <a:r>
              <a:rPr lang="it-IT" dirty="0"/>
              <a:t>di ragionamento comuni a molte argomentazioni </a:t>
            </a:r>
            <a:r>
              <a:rPr lang="it-IT" dirty="0" smtClean="0"/>
              <a:t>diverse</a:t>
            </a:r>
            <a:r>
              <a:rPr lang="it-IT" dirty="0"/>
              <a:t> </a:t>
            </a:r>
            <a:r>
              <a:rPr lang="it-IT" dirty="0" smtClean="0"/>
              <a:t>(Varzi, § 3.1)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Logica proposizionale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Nella logica proposizionale, cerchiamo di individuare forme argomentative la cui validità dipende dalle nozioni espresse da "e", "o", "se ... allora", "non (si dà il caso che)", "se e solo se" o da VARIANTI TERMINOLOGICHE di queste espressioni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Qual è la forma argomentativa comune?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(1) Oggi è o lunedì o martedì.</a:t>
            </a:r>
          </a:p>
          <a:p>
            <a:r>
              <a:rPr lang="it-IT" dirty="0"/>
              <a:t>Oggi non è lunedì.</a:t>
            </a:r>
          </a:p>
          <a:p>
            <a:r>
              <a:rPr lang="it-IT" dirty="0" smtClean="0">
                <a:sym typeface="Symbol"/>
              </a:rPr>
              <a:t></a:t>
            </a:r>
            <a:r>
              <a:rPr lang="it-IT" dirty="0" smtClean="0"/>
              <a:t> </a:t>
            </a:r>
            <a:r>
              <a:rPr lang="it-IT" dirty="0"/>
              <a:t>Oggi è martedì.</a:t>
            </a:r>
          </a:p>
          <a:p>
            <a:r>
              <a:rPr lang="it-IT" dirty="0"/>
              <a:t>(2) La Gioconda è stata dipinta o da Rembrandt o da Michelangelo.</a:t>
            </a:r>
          </a:p>
          <a:p>
            <a:r>
              <a:rPr lang="it-IT" dirty="0"/>
              <a:t>Rembrandt non ha dipinto la </a:t>
            </a:r>
            <a:r>
              <a:rPr lang="it-IT" i="1" dirty="0"/>
              <a:t>Gioconda.</a:t>
            </a:r>
          </a:p>
          <a:p>
            <a:r>
              <a:rPr lang="it-IT" dirty="0" smtClean="0">
                <a:sym typeface="Symbol"/>
              </a:rPr>
              <a:t></a:t>
            </a:r>
            <a:r>
              <a:rPr lang="it-IT" dirty="0" smtClean="0"/>
              <a:t> </a:t>
            </a:r>
            <a:r>
              <a:rPr lang="it-IT" dirty="0"/>
              <a:t>La Gioconda è stata dipinta da Michelangelo.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Sillogismo disgiuntivo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O </a:t>
            </a:r>
            <a:r>
              <a:rPr lang="it-IT" i="1" dirty="0"/>
              <a:t>P o Q.</a:t>
            </a:r>
          </a:p>
          <a:p>
            <a:r>
              <a:rPr lang="it-IT" dirty="0"/>
              <a:t>Non si dà il caso che </a:t>
            </a:r>
            <a:r>
              <a:rPr lang="it-IT" i="1" dirty="0"/>
              <a:t>P.</a:t>
            </a:r>
          </a:p>
          <a:p>
            <a:r>
              <a:rPr lang="it-IT" dirty="0" smtClean="0">
                <a:sym typeface="Symbol"/>
              </a:rPr>
              <a:t></a:t>
            </a:r>
            <a:r>
              <a:rPr lang="it-IT" dirty="0" smtClean="0"/>
              <a:t> </a:t>
            </a:r>
            <a:r>
              <a:rPr lang="it-IT" i="1" dirty="0" smtClean="0"/>
              <a:t>Q</a:t>
            </a:r>
          </a:p>
          <a:p>
            <a:r>
              <a:rPr lang="it-IT" dirty="0"/>
              <a:t>Le lettere ‘</a:t>
            </a:r>
            <a:r>
              <a:rPr lang="it-IT" i="1" dirty="0"/>
              <a:t>P’ e ‘Q’ funzionano qui come segnaposto per enunciati dichiarativi</a:t>
            </a:r>
            <a:r>
              <a:rPr lang="it-IT" i="1" dirty="0" smtClean="0"/>
              <a:t>. Le </a:t>
            </a:r>
            <a:r>
              <a:rPr lang="it-IT" dirty="0" smtClean="0"/>
              <a:t>chiameremo </a:t>
            </a:r>
            <a:r>
              <a:rPr lang="it-IT" i="1" dirty="0"/>
              <a:t>lettere enunciative o variabili proposizionali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Enunciati vs. proposizioni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Enunciati: entità linguistiche</a:t>
            </a:r>
          </a:p>
          <a:p>
            <a:r>
              <a:rPr lang="it-IT" dirty="0" smtClean="0"/>
              <a:t>Proposizioni: significati degli enunciati dichiarativi</a:t>
            </a:r>
          </a:p>
          <a:p>
            <a:r>
              <a:rPr lang="it-IT" dirty="0" smtClean="0"/>
              <a:t>La logica proposizionale è anche chiamata </a:t>
            </a:r>
            <a:r>
              <a:rPr lang="it-IT" i="1" dirty="0" smtClean="0"/>
              <a:t>logica</a:t>
            </a:r>
            <a:r>
              <a:rPr lang="it-IT" dirty="0" smtClean="0"/>
              <a:t> </a:t>
            </a:r>
            <a:r>
              <a:rPr lang="it-IT" i="1" dirty="0" smtClean="0"/>
              <a:t>enunciativa</a:t>
            </a:r>
          </a:p>
          <a:p>
            <a:r>
              <a:rPr lang="it-IT" dirty="0" smtClean="0"/>
              <a:t>(NB: notate la differenza tra uso e menzione: Roma si chiama </a:t>
            </a:r>
            <a:r>
              <a:rPr lang="it-IT" i="1" dirty="0" smtClean="0"/>
              <a:t>Roma</a:t>
            </a:r>
            <a:r>
              <a:rPr lang="it-IT" dirty="0" smtClean="0"/>
              <a:t>)</a:t>
            </a: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Qual è la forma argomentativa comune?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(b) Se hai dei buoni voti, puoi vincere una borsa di studio.</a:t>
            </a:r>
          </a:p>
          <a:p>
            <a:r>
              <a:rPr lang="it-IT" dirty="0"/>
              <a:t>Hai dei buoni voti.</a:t>
            </a:r>
          </a:p>
          <a:p>
            <a:r>
              <a:rPr lang="it-IT" dirty="0" smtClean="0">
                <a:sym typeface="Symbol"/>
              </a:rPr>
              <a:t></a:t>
            </a:r>
            <a:r>
              <a:rPr lang="it-IT" dirty="0" smtClean="0"/>
              <a:t> </a:t>
            </a:r>
            <a:r>
              <a:rPr lang="it-IT" dirty="0"/>
              <a:t>Puoi vincere una borsa di studio.</a:t>
            </a:r>
          </a:p>
          <a:p>
            <a:r>
              <a:rPr lang="it-IT" dirty="0"/>
              <a:t>(c) Ho superato l’esame se l’hai superato anche tu.</a:t>
            </a:r>
          </a:p>
          <a:p>
            <a:r>
              <a:rPr lang="it-IT" dirty="0"/>
              <a:t>Tu hai superato l’esame.</a:t>
            </a:r>
          </a:p>
          <a:p>
            <a:r>
              <a:rPr lang="it-IT" dirty="0" smtClean="0">
                <a:sym typeface="Symbol"/>
              </a:rPr>
              <a:t></a:t>
            </a:r>
            <a:r>
              <a:rPr lang="it-IT" dirty="0" smtClean="0"/>
              <a:t> </a:t>
            </a:r>
            <a:r>
              <a:rPr lang="it-IT" dirty="0"/>
              <a:t>Ho superato l’esame.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Modus </a:t>
            </a:r>
            <a:r>
              <a:rPr lang="it-IT" dirty="0" err="1" smtClean="0"/>
              <a:t>ponens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Se P, allora Q.</a:t>
            </a:r>
          </a:p>
          <a:p>
            <a:r>
              <a:rPr lang="it-IT" dirty="0"/>
              <a:t>P.</a:t>
            </a:r>
          </a:p>
          <a:p>
            <a:r>
              <a:rPr lang="it-IT" dirty="0" smtClean="0">
                <a:sym typeface="Symbol"/>
              </a:rPr>
              <a:t></a:t>
            </a:r>
            <a:r>
              <a:rPr lang="it-IT" dirty="0" smtClean="0"/>
              <a:t> Q.</a:t>
            </a:r>
          </a:p>
          <a:p>
            <a:r>
              <a:rPr lang="it-IT" dirty="0" smtClean="0"/>
              <a:t>Forma argomentativa = regola d'inferenza</a:t>
            </a:r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Qual è la forma argomentativa comune?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/>
              <a:t>(a) Se la legge di Murphy è valida, allora tutto può andare storto.</a:t>
            </a:r>
          </a:p>
          <a:p>
            <a:r>
              <a:rPr lang="it-IT" dirty="0"/>
              <a:t>Non è vero che tutto può andare storto.</a:t>
            </a:r>
          </a:p>
          <a:p>
            <a:r>
              <a:rPr lang="it-IT" dirty="0" smtClean="0">
                <a:sym typeface="Symbol"/>
              </a:rPr>
              <a:t></a:t>
            </a:r>
            <a:r>
              <a:rPr lang="it-IT" dirty="0" smtClean="0"/>
              <a:t> La legge di Murphy non è valida.</a:t>
            </a:r>
          </a:p>
          <a:p>
            <a:r>
              <a:rPr lang="it-IT" dirty="0" smtClean="0"/>
              <a:t>(</a:t>
            </a:r>
            <a:r>
              <a:rPr lang="it-IT" dirty="0"/>
              <a:t>b) Se tu hai superato l’esame e Gina l’ha superato, allora l’ha superato anche Piergiorgio.</a:t>
            </a:r>
          </a:p>
          <a:p>
            <a:r>
              <a:rPr lang="it-IT" dirty="0"/>
              <a:t>Piergiorgio non ha superato l’esame.</a:t>
            </a:r>
          </a:p>
          <a:p>
            <a:r>
              <a:rPr lang="it-IT" dirty="0" smtClean="0">
                <a:sym typeface="Symbol"/>
              </a:rPr>
              <a:t></a:t>
            </a:r>
            <a:r>
              <a:rPr lang="it-IT" dirty="0" smtClean="0"/>
              <a:t> </a:t>
            </a:r>
            <a:r>
              <a:rPr lang="it-IT" dirty="0"/>
              <a:t>È falso che sia tu che Gina abbiate superato l’esame.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Modus </a:t>
            </a:r>
            <a:r>
              <a:rPr lang="it-IT" dirty="0" err="1" smtClean="0"/>
              <a:t>tollens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Se P, allora Q.</a:t>
            </a:r>
          </a:p>
          <a:p>
            <a:r>
              <a:rPr lang="it-IT" dirty="0"/>
              <a:t>Non si dà il caso che </a:t>
            </a:r>
            <a:r>
              <a:rPr lang="it-IT" i="1" dirty="0"/>
              <a:t>Q.</a:t>
            </a:r>
          </a:p>
          <a:p>
            <a:r>
              <a:rPr lang="it-IT" dirty="0" smtClean="0">
                <a:sym typeface="Symbol"/>
              </a:rPr>
              <a:t></a:t>
            </a:r>
            <a:r>
              <a:rPr lang="it-IT" dirty="0" smtClean="0"/>
              <a:t> Non si dà il caso che </a:t>
            </a:r>
            <a:r>
              <a:rPr lang="it-IT" i="1" dirty="0" smtClean="0"/>
              <a:t>P.</a:t>
            </a:r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Livelli di analisi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(b) Se tu hai superato l’esame e Gina l’ha superato, allora l’ha superato anche Piergiorgio.</a:t>
            </a:r>
          </a:p>
          <a:p>
            <a:r>
              <a:rPr lang="it-IT" dirty="0" smtClean="0"/>
              <a:t>Piergiorgio non ha superato l’esame.</a:t>
            </a:r>
          </a:p>
          <a:p>
            <a:r>
              <a:rPr lang="it-IT" dirty="0" smtClean="0">
                <a:sym typeface="Symbol"/>
              </a:rPr>
              <a:t></a:t>
            </a:r>
            <a:r>
              <a:rPr lang="it-IT" dirty="0" smtClean="0"/>
              <a:t> È falso che sia tu che Gina abbiate superato l’esame.</a:t>
            </a:r>
          </a:p>
          <a:p>
            <a:r>
              <a:rPr lang="it-IT" dirty="0" smtClean="0"/>
              <a:t>Abbiamo assunto che P = tu hai superato l’esame e Gina l’ha superato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Più in profondità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Se P e Q, allora R.</a:t>
            </a:r>
          </a:p>
          <a:p>
            <a:r>
              <a:rPr lang="it-IT" dirty="0"/>
              <a:t>Non si dà il caso che </a:t>
            </a:r>
            <a:r>
              <a:rPr lang="it-IT" i="1" dirty="0"/>
              <a:t>R.</a:t>
            </a:r>
          </a:p>
          <a:p>
            <a:r>
              <a:rPr lang="it-IT" dirty="0" smtClean="0">
                <a:sym typeface="Symbol"/>
              </a:rPr>
              <a:t></a:t>
            </a:r>
            <a:r>
              <a:rPr lang="it-IT" dirty="0" smtClean="0"/>
              <a:t> </a:t>
            </a:r>
            <a:r>
              <a:rPr lang="it-IT" dirty="0"/>
              <a:t>Non si dà il caso che </a:t>
            </a:r>
            <a:r>
              <a:rPr lang="it-IT" i="1" dirty="0"/>
              <a:t>P e Q</a:t>
            </a:r>
            <a:r>
              <a:rPr lang="it-IT" i="1" dirty="0" smtClean="0"/>
              <a:t>.</a:t>
            </a:r>
          </a:p>
          <a:p>
            <a:r>
              <a:rPr lang="it-IT" dirty="0" smtClean="0"/>
              <a:t>P = tu hai superato l’esame</a:t>
            </a:r>
          </a:p>
          <a:p>
            <a:r>
              <a:rPr lang="it-IT" dirty="0" smtClean="0"/>
              <a:t>Q = Gina ha superato l'esame</a:t>
            </a:r>
          </a:p>
          <a:p>
            <a:r>
              <a:rPr lang="it-IT" dirty="0" smtClean="0"/>
              <a:t>R = Piergiorgio ha superato l’esame</a:t>
            </a:r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Più superficiale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/>
              <a:t>P</a:t>
            </a:r>
          </a:p>
          <a:p>
            <a:r>
              <a:rPr lang="it-IT" dirty="0" smtClean="0"/>
              <a:t>Q</a:t>
            </a:r>
          </a:p>
          <a:p>
            <a:r>
              <a:rPr lang="it-IT" dirty="0" smtClean="0">
                <a:sym typeface="Symbol"/>
              </a:rPr>
              <a:t> R</a:t>
            </a:r>
          </a:p>
          <a:p>
            <a:r>
              <a:rPr lang="it-IT" dirty="0" smtClean="0">
                <a:sym typeface="Symbol"/>
              </a:rPr>
              <a:t>P = </a:t>
            </a:r>
            <a:r>
              <a:rPr lang="it-IT" dirty="0" smtClean="0"/>
              <a:t>Se tu hai superato l’esame e Gina l’ha superato, allora l’ha superato anche Piergiorgio</a:t>
            </a:r>
          </a:p>
          <a:p>
            <a:r>
              <a:rPr lang="it-IT" dirty="0" smtClean="0"/>
              <a:t>Q = Piergiorgio non ha superato l’esame</a:t>
            </a:r>
          </a:p>
          <a:p>
            <a:r>
              <a:rPr lang="it-IT" dirty="0" smtClean="0"/>
              <a:t>R = È falso che sia tu che Gina abbiate superato l’esame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NB: in questa diapositiva è stata corretta una svista presente in quella presentata in classe (in cui era scritto R = Piergiorgio non ha superato l’esame)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Qual è la forma argomentativa comune?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it-IT" dirty="0" smtClean="0"/>
              <a:t>Tutti i greci sono uomini</a:t>
            </a:r>
          </a:p>
          <a:p>
            <a:pPr lvl="1"/>
            <a:r>
              <a:rPr lang="it-IT" dirty="0" smtClean="0"/>
              <a:t>Tutti gli uomini sono mortali</a:t>
            </a:r>
          </a:p>
          <a:p>
            <a:pPr lvl="1"/>
            <a:r>
              <a:rPr lang="it-IT" dirty="0" smtClean="0">
                <a:sym typeface="Symbol"/>
              </a:rPr>
              <a:t> </a:t>
            </a:r>
            <a:r>
              <a:rPr lang="it-IT" dirty="0" smtClean="0"/>
              <a:t>Tutti i greci sono mortali</a:t>
            </a:r>
          </a:p>
          <a:p>
            <a:pPr lvl="1">
              <a:buNone/>
            </a:pPr>
            <a:endParaRPr lang="it-IT" dirty="0"/>
          </a:p>
          <a:p>
            <a:pPr lvl="1"/>
            <a:r>
              <a:rPr lang="it-IT" dirty="0" smtClean="0"/>
              <a:t>Tutti i mammiferi sono elefanti</a:t>
            </a:r>
          </a:p>
          <a:p>
            <a:pPr lvl="1"/>
            <a:r>
              <a:rPr lang="it-IT" dirty="0" smtClean="0"/>
              <a:t>Tutti gli elefanti sono verdi</a:t>
            </a:r>
          </a:p>
          <a:p>
            <a:pPr lvl="1"/>
            <a:r>
              <a:rPr lang="it-IT" dirty="0" smtClean="0">
                <a:sym typeface="Symbol"/>
              </a:rPr>
              <a:t> </a:t>
            </a:r>
            <a:r>
              <a:rPr lang="it-IT" dirty="0" smtClean="0"/>
              <a:t>Tutti i mammiferi sono verdi</a:t>
            </a:r>
          </a:p>
          <a:p>
            <a:pPr lvl="1">
              <a:buNone/>
            </a:pPr>
            <a:endParaRPr lang="it-IT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sillogismo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tutti gli A sono B</a:t>
            </a:r>
          </a:p>
          <a:p>
            <a:r>
              <a:rPr lang="it-IT" dirty="0" smtClean="0"/>
              <a:t>tutti i B sono C</a:t>
            </a:r>
          </a:p>
          <a:p>
            <a:r>
              <a:rPr lang="it-IT" dirty="0" smtClean="0">
                <a:sym typeface="Symbol"/>
              </a:rPr>
              <a:t> </a:t>
            </a:r>
            <a:r>
              <a:rPr lang="it-IT" dirty="0" smtClean="0"/>
              <a:t>tutti gli A sono C</a:t>
            </a:r>
          </a:p>
          <a:p>
            <a:r>
              <a:rPr lang="it-IT" dirty="0" smtClean="0"/>
              <a:t>Ma siamo andati al di là della logica proposizionale, che ci consente solo questo:</a:t>
            </a:r>
          </a:p>
          <a:p>
            <a:r>
              <a:rPr lang="it-IT" dirty="0" smtClean="0"/>
              <a:t>P </a:t>
            </a:r>
          </a:p>
          <a:p>
            <a:r>
              <a:rPr lang="it-IT" dirty="0" smtClean="0"/>
              <a:t>Q</a:t>
            </a:r>
          </a:p>
          <a:p>
            <a:r>
              <a:rPr lang="it-IT" dirty="0" smtClean="0">
                <a:sym typeface="Symbol"/>
              </a:rPr>
              <a:t> </a:t>
            </a:r>
            <a:r>
              <a:rPr lang="it-IT" dirty="0" smtClean="0"/>
              <a:t>R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(1) Se Mario ha la rosolia, allora ha macchie rosse sulla pelle</a:t>
            </a:r>
          </a:p>
          <a:p>
            <a:r>
              <a:rPr lang="it-IT" dirty="0" smtClean="0"/>
              <a:t>Mario ha macchie rosse sulla pelle</a:t>
            </a:r>
          </a:p>
          <a:p>
            <a:r>
              <a:rPr lang="it-IT" dirty="0" smtClean="0">
                <a:sym typeface="Symbol"/>
              </a:rPr>
              <a:t> </a:t>
            </a:r>
            <a:r>
              <a:rPr lang="it-IT" dirty="0" smtClean="0"/>
              <a:t>Mario ha la rosolia</a:t>
            </a:r>
          </a:p>
          <a:p>
            <a:r>
              <a:rPr lang="it-IT" dirty="0" smtClean="0"/>
              <a:t>(2)  se nevica, fa freddo</a:t>
            </a:r>
          </a:p>
          <a:p>
            <a:r>
              <a:rPr lang="it-IT" dirty="0" smtClean="0"/>
              <a:t>fa freddo</a:t>
            </a:r>
          </a:p>
          <a:p>
            <a:r>
              <a:rPr lang="it-IT" dirty="0" smtClean="0">
                <a:sym typeface="Symbol"/>
              </a:rPr>
              <a:t> </a:t>
            </a:r>
            <a:r>
              <a:rPr lang="it-IT" dirty="0" smtClean="0"/>
              <a:t>nevica</a:t>
            </a:r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affermazione del </a:t>
            </a:r>
            <a:r>
              <a:rPr lang="it-IT" dirty="0" smtClean="0"/>
              <a:t>conseguente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Se </a:t>
            </a:r>
            <a:r>
              <a:rPr lang="it-IT" i="1" dirty="0"/>
              <a:t>P, allora Q.</a:t>
            </a:r>
          </a:p>
          <a:p>
            <a:r>
              <a:rPr lang="it-IT" i="1" dirty="0"/>
              <a:t>Q.</a:t>
            </a:r>
          </a:p>
          <a:p>
            <a:r>
              <a:rPr lang="it-IT" dirty="0" smtClean="0">
                <a:sym typeface="Symbol"/>
              </a:rPr>
              <a:t> </a:t>
            </a:r>
            <a:r>
              <a:rPr lang="it-IT" dirty="0" smtClean="0"/>
              <a:t> </a:t>
            </a:r>
            <a:r>
              <a:rPr lang="it-IT" i="1" dirty="0" smtClean="0"/>
              <a:t>P</a:t>
            </a:r>
          </a:p>
          <a:p>
            <a:r>
              <a:rPr lang="it-IT" dirty="0" smtClean="0"/>
              <a:t>INVALIDO</a:t>
            </a:r>
          </a:p>
          <a:p>
            <a:r>
              <a:rPr lang="it-IT" dirty="0" smtClean="0"/>
              <a:t>Ma questa potrebbe essere una discreta abduzione:</a:t>
            </a:r>
          </a:p>
          <a:p>
            <a:r>
              <a:rPr lang="it-IT" dirty="0" smtClean="0"/>
              <a:t>(1) Se Mario ha la rosolia, allora ha macchie rosse sulla pelle</a:t>
            </a:r>
          </a:p>
          <a:p>
            <a:r>
              <a:rPr lang="it-IT" dirty="0" smtClean="0"/>
              <a:t>Mario ha macchie rosse sulla pelle</a:t>
            </a:r>
          </a:p>
          <a:p>
            <a:r>
              <a:rPr lang="it-IT" dirty="0" smtClean="0">
                <a:sym typeface="Symbol"/>
              </a:rPr>
              <a:t> Mario ha la rosolia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Malgrado alcuni esempi di questa forma siano argomentazioni valide, altri non lo sono. </a:t>
            </a:r>
            <a:r>
              <a:rPr lang="it-IT" dirty="0" smtClean="0">
                <a:solidFill>
                  <a:srgbClr val="FF0000"/>
                </a:solidFill>
              </a:rPr>
              <a:t>Ecco un esempio [?] che è valido</a:t>
            </a:r>
            <a:r>
              <a:rPr lang="it-IT" dirty="0" smtClean="0"/>
              <a:t> (e anche fondato):</a:t>
            </a:r>
          </a:p>
          <a:p>
            <a:r>
              <a:rPr lang="it-IT" dirty="0" smtClean="0"/>
              <a:t>(5) Se aprile precede maggio, allora aprile precede maggio e maggio segue aprile.</a:t>
            </a:r>
          </a:p>
          <a:p>
            <a:r>
              <a:rPr lang="it-IT" dirty="0" smtClean="0"/>
              <a:t>Aprile precede maggio e maggio segue aprile.</a:t>
            </a:r>
          </a:p>
          <a:p>
            <a:r>
              <a:rPr lang="it-IT" dirty="0" smtClean="0">
                <a:sym typeface="Symbol"/>
              </a:rPr>
              <a:t></a:t>
            </a:r>
            <a:r>
              <a:rPr lang="it-IT" dirty="0" smtClean="0"/>
              <a:t> Aprile precede maggio (Varzi, p. 50)</a:t>
            </a:r>
          </a:p>
          <a:p>
            <a:r>
              <a:rPr lang="it-IT" dirty="0" smtClean="0"/>
              <a:t>Siete d'accordo?</a:t>
            </a:r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(1) Se P allora P e Q</a:t>
            </a:r>
          </a:p>
          <a:p>
            <a:r>
              <a:rPr lang="it-IT" dirty="0" smtClean="0"/>
              <a:t>(2) P e Q</a:t>
            </a:r>
          </a:p>
          <a:p>
            <a:r>
              <a:rPr lang="it-IT" dirty="0" smtClean="0">
                <a:sym typeface="Symbol"/>
              </a:rPr>
              <a:t> (3) </a:t>
            </a:r>
            <a:r>
              <a:rPr lang="it-IT" dirty="0" smtClean="0"/>
              <a:t>P</a:t>
            </a:r>
          </a:p>
          <a:p>
            <a:r>
              <a:rPr lang="it-IT" dirty="0" smtClean="0"/>
              <a:t>Ma è la forma argomentativa (invalida) "affermazione del conseguente" che ci permette di arrivare a (3) da (1) e (2)?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NO!</a:t>
            </a:r>
          </a:p>
          <a:p>
            <a:r>
              <a:rPr lang="it-IT" dirty="0" smtClean="0"/>
              <a:t>La forma argomentativa usata è l'eliminazione della congiunzione:</a:t>
            </a:r>
          </a:p>
          <a:p>
            <a:r>
              <a:rPr lang="it-IT" dirty="0" smtClean="0"/>
              <a:t>P e Q</a:t>
            </a:r>
          </a:p>
          <a:p>
            <a:r>
              <a:rPr lang="it-IT" dirty="0" smtClean="0">
                <a:sym typeface="Symbol"/>
              </a:rPr>
              <a:t> </a:t>
            </a:r>
            <a:r>
              <a:rPr lang="it-IT" dirty="0" smtClean="0"/>
              <a:t>P</a:t>
            </a:r>
          </a:p>
          <a:p>
            <a:r>
              <a:rPr lang="it-IT" dirty="0" smtClean="0"/>
              <a:t>(1) Se P allora P e Q</a:t>
            </a:r>
          </a:p>
          <a:p>
            <a:r>
              <a:rPr lang="it-IT" dirty="0" smtClean="0">
                <a:solidFill>
                  <a:srgbClr val="00B0F0"/>
                </a:solidFill>
              </a:rPr>
              <a:t>(2) P e Q</a:t>
            </a:r>
          </a:p>
          <a:p>
            <a:r>
              <a:rPr lang="it-IT" dirty="0" smtClean="0">
                <a:solidFill>
                  <a:srgbClr val="00B0F0"/>
                </a:solidFill>
                <a:sym typeface="Symbol"/>
              </a:rPr>
              <a:t> (3) </a:t>
            </a:r>
            <a:r>
              <a:rPr lang="it-IT" dirty="0" smtClean="0">
                <a:solidFill>
                  <a:srgbClr val="00B0F0"/>
                </a:solidFill>
              </a:rPr>
              <a:t>P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Logica</a:t>
            </a:r>
            <a:br>
              <a:rPr lang="it-IT" dirty="0" smtClean="0"/>
            </a:br>
            <a:r>
              <a:rPr lang="it-IT" dirty="0" smtClean="0"/>
              <a:t>A.A. 2013-14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Francesco </a:t>
            </a:r>
            <a:r>
              <a:rPr lang="it-IT" dirty="0" err="1" smtClean="0"/>
              <a:t>orilia</a:t>
            </a:r>
            <a:endParaRPr lang="it-IT" dirty="0" smtClean="0"/>
          </a:p>
          <a:p>
            <a:r>
              <a:rPr lang="it-IT" dirty="0" smtClean="0"/>
              <a:t>orilia@unimc.it</a:t>
            </a:r>
            <a:endParaRPr lang="it-IT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Lezione 6</a:t>
            </a:r>
          </a:p>
          <a:p>
            <a:r>
              <a:rPr lang="it-IT" dirty="0" smtClean="0"/>
              <a:t>18 ottobre 2013, ore 12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TAVOLA ROTONDA SU PETOEFI: 21 </a:t>
            </a:r>
            <a:r>
              <a:rPr lang="it-IT" dirty="0" err="1" smtClean="0"/>
              <a:t>OTT</a:t>
            </a:r>
            <a:r>
              <a:rPr lang="it-IT" dirty="0" smtClean="0"/>
              <a:t>. ore 17, Aula A</a:t>
            </a:r>
          </a:p>
          <a:p>
            <a:endParaRPr lang="it-IT" dirty="0" smtClean="0"/>
          </a:p>
          <a:p>
            <a:r>
              <a:rPr lang="it-IT" dirty="0" smtClean="0"/>
              <a:t>CONCERTO Dedicato a </a:t>
            </a:r>
            <a:r>
              <a:rPr lang="it-IT" dirty="0" err="1" smtClean="0"/>
              <a:t>Petoefi</a:t>
            </a:r>
            <a:r>
              <a:rPr lang="it-IT" dirty="0" smtClean="0"/>
              <a:t>: 21 Ott., ore 21, teatro Lauro Rossi</a:t>
            </a:r>
            <a:endParaRPr lang="it-IT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Forma logica comune a singoli enunciati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(1) O piove o non piove</a:t>
            </a:r>
          </a:p>
          <a:p>
            <a:r>
              <a:rPr lang="it-IT" dirty="0" smtClean="0"/>
              <a:t>(2) O è colpevole il maggiordomo o non lo è</a:t>
            </a:r>
          </a:p>
          <a:p>
            <a:r>
              <a:rPr lang="it-IT" dirty="0" smtClean="0"/>
              <a:t>Qual è la forma comune?</a:t>
            </a:r>
            <a:endParaRPr lang="it-IT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legge del terzo escluso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 o non si dà il caso che P</a:t>
            </a:r>
          </a:p>
          <a:p>
            <a:r>
              <a:rPr lang="it-IT" dirty="0" smtClean="0"/>
              <a:t>(1) P = piove</a:t>
            </a:r>
          </a:p>
          <a:p>
            <a:r>
              <a:rPr lang="it-IT" dirty="0" smtClean="0"/>
              <a:t>(2) P = il maggiordomo è colpevole</a:t>
            </a:r>
          </a:p>
          <a:p>
            <a:r>
              <a:rPr lang="it-IT" dirty="0" smtClean="0"/>
              <a:t>verità in ogni situazione concepibile (in ogni mondo possibile) (v. Varzi p. 71)</a:t>
            </a:r>
          </a:p>
          <a:p>
            <a:endParaRPr lang="it-IT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Qual è la forma comune?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(1) Nevica e fa freddo</a:t>
            </a:r>
          </a:p>
          <a:p>
            <a:r>
              <a:rPr lang="it-IT" dirty="0" smtClean="0"/>
              <a:t>(2) Mario è scaltro, ma onesto</a:t>
            </a:r>
            <a:endParaRPr lang="it-IT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contingente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 e Q</a:t>
            </a:r>
          </a:p>
          <a:p>
            <a:r>
              <a:rPr lang="it-IT" dirty="0" smtClean="0"/>
              <a:t>(1) P = piove, Q = fa freddo</a:t>
            </a:r>
          </a:p>
          <a:p>
            <a:r>
              <a:rPr lang="it-IT" dirty="0" smtClean="0"/>
              <a:t>(2) P = Mario è scaltro, Q = Mario è onesto</a:t>
            </a:r>
          </a:p>
          <a:p>
            <a:r>
              <a:rPr lang="it-IT" dirty="0" smtClean="0"/>
              <a:t>verità in alcune situazioni (mondi possibili) </a:t>
            </a:r>
            <a:endParaRPr lang="it-IT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Qual è la forma comune?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(1) piove e non piove</a:t>
            </a:r>
          </a:p>
          <a:p>
            <a:r>
              <a:rPr lang="it-IT" dirty="0" smtClean="0"/>
              <a:t>(2) Mario è onesto sebbene non lo sia</a:t>
            </a:r>
            <a:endParaRPr lang="it-IT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contraddizione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 e non si dà il caso che P</a:t>
            </a:r>
          </a:p>
          <a:p>
            <a:r>
              <a:rPr lang="it-IT" dirty="0" smtClean="0"/>
              <a:t>(1) P = piove</a:t>
            </a:r>
          </a:p>
          <a:p>
            <a:r>
              <a:rPr lang="it-IT" dirty="0" smtClean="0"/>
              <a:t>(2) P = Mario è onesto</a:t>
            </a:r>
          </a:p>
          <a:p>
            <a:r>
              <a:rPr lang="it-IT" dirty="0" smtClean="0"/>
              <a:t>verità in nessuna situazione (mondo)</a:t>
            </a:r>
            <a:endParaRPr lang="it-IT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Operatori logici (connettivi)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Unario:</a:t>
            </a:r>
          </a:p>
          <a:p>
            <a:r>
              <a:rPr lang="it-IT" dirty="0" smtClean="0"/>
              <a:t>Non si dà il caso che                      ~</a:t>
            </a:r>
          </a:p>
          <a:p>
            <a:r>
              <a:rPr lang="it-IT" dirty="0" smtClean="0">
                <a:solidFill>
                  <a:srgbClr val="00B0F0"/>
                </a:solidFill>
              </a:rPr>
              <a:t>Binari:</a:t>
            </a:r>
          </a:p>
          <a:p>
            <a:r>
              <a:rPr lang="it-IT" dirty="0" smtClean="0"/>
              <a:t>E                                                         &amp;</a:t>
            </a:r>
          </a:p>
          <a:p>
            <a:r>
              <a:rPr lang="it-IT" dirty="0" smtClean="0"/>
              <a:t>O … o                                                 </a:t>
            </a:r>
            <a:r>
              <a:rPr lang="it-IT" dirty="0" smtClean="0">
                <a:sym typeface="Symbol"/>
              </a:rPr>
              <a:t></a:t>
            </a:r>
            <a:endParaRPr lang="it-IT" dirty="0" smtClean="0"/>
          </a:p>
          <a:p>
            <a:r>
              <a:rPr lang="it-IT" dirty="0" smtClean="0"/>
              <a:t>Se … allora                                       </a:t>
            </a:r>
            <a:r>
              <a:rPr lang="it-IT" dirty="0" smtClean="0">
                <a:sym typeface="Symbol"/>
              </a:rPr>
              <a:t></a:t>
            </a:r>
            <a:endParaRPr lang="it-IT" dirty="0" smtClean="0"/>
          </a:p>
          <a:p>
            <a:r>
              <a:rPr lang="it-IT" dirty="0" smtClean="0"/>
              <a:t>Se e solo se                                     </a:t>
            </a:r>
            <a:r>
              <a:rPr lang="it-IT" dirty="0" smtClean="0">
                <a:sym typeface="Symbol"/>
              </a:rPr>
              <a:t></a:t>
            </a:r>
            <a:endParaRPr lang="it-IT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Negazione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Marcello è tra i vincitori (= P)</a:t>
            </a:r>
          </a:p>
          <a:p>
            <a:r>
              <a:rPr lang="it-IT" dirty="0" smtClean="0"/>
              <a:t>Negazioni di P:</a:t>
            </a:r>
          </a:p>
          <a:p>
            <a:r>
              <a:rPr lang="it-IT" dirty="0" smtClean="0"/>
              <a:t>Non si dà il caso che Marcello sia tra i vincitori</a:t>
            </a:r>
          </a:p>
          <a:p>
            <a:r>
              <a:rPr lang="it-IT" dirty="0" smtClean="0"/>
              <a:t>Marcello non è tra i vincitori </a:t>
            </a:r>
          </a:p>
          <a:p>
            <a:r>
              <a:rPr lang="it-IT" dirty="0" smtClean="0"/>
              <a:t>Non è vero che Marcello è tra i vincitori </a:t>
            </a:r>
          </a:p>
          <a:p>
            <a:r>
              <a:rPr lang="it-IT" dirty="0" err="1" smtClean="0"/>
              <a:t>~P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Congiunzione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Franco è italiano e Sam è inglese.</a:t>
            </a:r>
          </a:p>
          <a:p>
            <a:r>
              <a:rPr lang="it-IT" dirty="0" smtClean="0"/>
              <a:t>Alberto correva ma Anna era immobile.</a:t>
            </a:r>
          </a:p>
          <a:p>
            <a:r>
              <a:rPr lang="it-IT" dirty="0" smtClean="0"/>
              <a:t>Luisa è a casa mentre i suoi amici sono al cinema.</a:t>
            </a:r>
          </a:p>
          <a:p>
            <a:r>
              <a:rPr lang="it-IT" dirty="0" smtClean="0"/>
              <a:t>P &amp; Q</a:t>
            </a:r>
            <a:endParaRPr lang="it-IT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intermezzo sulla congiunzione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(1) Sebbene fosse impacciato nell'esposizione, Mario ha risposto bene a tutte le domande</a:t>
            </a:r>
          </a:p>
          <a:p>
            <a:r>
              <a:rPr lang="it-IT" dirty="0" smtClean="0">
                <a:solidFill>
                  <a:srgbClr val="00B050"/>
                </a:solidFill>
              </a:rPr>
              <a:t>Quindi, merita trenta e lode</a:t>
            </a:r>
          </a:p>
          <a:p>
            <a:r>
              <a:rPr lang="it-IT" dirty="0" smtClean="0"/>
              <a:t>(2) Mario ha risposto bene a tutte le domande, ma è stato impacciato nell'esposizione,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Quindi, merita trenta e lode</a:t>
            </a:r>
          </a:p>
          <a:p>
            <a:endParaRPr lang="it-IT" dirty="0" smtClean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Condizionale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Se nevica allora fa freddo</a:t>
            </a:r>
          </a:p>
          <a:p>
            <a:r>
              <a:rPr lang="it-IT" dirty="0" smtClean="0"/>
              <a:t>nevica solo se fa freddo</a:t>
            </a:r>
          </a:p>
          <a:p>
            <a:r>
              <a:rPr lang="it-IT" dirty="0" smtClean="0"/>
              <a:t>se nevica fa freddo</a:t>
            </a:r>
          </a:p>
          <a:p>
            <a:r>
              <a:rPr lang="it-IT" dirty="0" smtClean="0"/>
              <a:t>P </a:t>
            </a:r>
            <a:r>
              <a:rPr lang="it-IT" dirty="0" smtClean="0">
                <a:sym typeface="Symbol"/>
              </a:rPr>
              <a:t> Q</a:t>
            </a:r>
            <a:endParaRPr lang="it-IT" dirty="0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Bicondizionale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nevica se e solo se fa freddo</a:t>
            </a:r>
          </a:p>
          <a:p>
            <a:r>
              <a:rPr lang="it-IT" dirty="0" smtClean="0"/>
              <a:t>P  </a:t>
            </a:r>
            <a:r>
              <a:rPr lang="it-IT" dirty="0" smtClean="0">
                <a:sym typeface="Symbol"/>
              </a:rPr>
              <a:t></a:t>
            </a:r>
            <a:r>
              <a:rPr lang="it-IT" dirty="0" smtClean="0"/>
              <a:t> Q</a:t>
            </a: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1350</Words>
  <Application>Microsoft Office PowerPoint</Application>
  <PresentationFormat>Presentazione su schermo (4:3)</PresentationFormat>
  <Paragraphs>220</Paragraphs>
  <Slides>36</Slides>
  <Notes>36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36</vt:i4>
      </vt:variant>
    </vt:vector>
  </HeadingPairs>
  <TitlesOfParts>
    <vt:vector size="37" baseType="lpstr">
      <vt:lpstr>Tema di Office</vt:lpstr>
      <vt:lpstr>Logica A.A. 2013-14</vt:lpstr>
      <vt:lpstr>Diapositiva 2</vt:lpstr>
      <vt:lpstr>Forme argomentative</vt:lpstr>
      <vt:lpstr>Logica proposizionale</vt:lpstr>
      <vt:lpstr>Qual è la forma argomentativa comune?</vt:lpstr>
      <vt:lpstr>Sillogismo disgiuntivo</vt:lpstr>
      <vt:lpstr>Enunciati vs. proposizioni</vt:lpstr>
      <vt:lpstr>Qual è la forma argomentativa comune?</vt:lpstr>
      <vt:lpstr>Modus ponens</vt:lpstr>
      <vt:lpstr>Qual è la forma argomentativa comune?</vt:lpstr>
      <vt:lpstr>Modus tollens</vt:lpstr>
      <vt:lpstr>Livelli di analisi</vt:lpstr>
      <vt:lpstr>Più in profondità</vt:lpstr>
      <vt:lpstr>Più superficiale</vt:lpstr>
      <vt:lpstr>Qual è la forma argomentativa comune?</vt:lpstr>
      <vt:lpstr>sillogismo</vt:lpstr>
      <vt:lpstr>Diapositiva 17</vt:lpstr>
      <vt:lpstr>affermazione del conseguente</vt:lpstr>
      <vt:lpstr>Diapositiva 19</vt:lpstr>
      <vt:lpstr>Diapositiva 20</vt:lpstr>
      <vt:lpstr>Diapositiva 21</vt:lpstr>
      <vt:lpstr>Logica A.A. 2013-14</vt:lpstr>
      <vt:lpstr>Diapositiva 23</vt:lpstr>
      <vt:lpstr>Diapositiva 24</vt:lpstr>
      <vt:lpstr>Forma logica comune a singoli enunciati</vt:lpstr>
      <vt:lpstr>la legge del terzo escluso</vt:lpstr>
      <vt:lpstr>Qual è la forma comune?</vt:lpstr>
      <vt:lpstr>contingente</vt:lpstr>
      <vt:lpstr>Qual è la forma comune?</vt:lpstr>
      <vt:lpstr>contraddizione</vt:lpstr>
      <vt:lpstr>Operatori logici (connettivi)</vt:lpstr>
      <vt:lpstr>Negazione</vt:lpstr>
      <vt:lpstr>Congiunzione</vt:lpstr>
      <vt:lpstr>intermezzo sulla congiunzione</vt:lpstr>
      <vt:lpstr>Condizionale</vt:lpstr>
      <vt:lpstr>Bicondizionale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Logica A.A. 2013-14</dc:title>
  <dc:creator>Francesco Orilia</dc:creator>
  <cp:lastModifiedBy>Francesco Orilia</cp:lastModifiedBy>
  <cp:revision>10</cp:revision>
  <dcterms:created xsi:type="dcterms:W3CDTF">2013-10-12T16:51:49Z</dcterms:created>
  <dcterms:modified xsi:type="dcterms:W3CDTF">2013-10-20T09:21:56Z</dcterms:modified>
</cp:coreProperties>
</file>