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60" r:id="rId4"/>
    <p:sldId id="268" r:id="rId5"/>
    <p:sldId id="270" r:id="rId6"/>
    <p:sldId id="271" r:id="rId7"/>
    <p:sldId id="273" r:id="rId8"/>
    <p:sldId id="274" r:id="rId9"/>
    <p:sldId id="264" r:id="rId10"/>
    <p:sldId id="263" r:id="rId11"/>
    <p:sldId id="265" r:id="rId12"/>
    <p:sldId id="267" r:id="rId13"/>
    <p:sldId id="266" r:id="rId14"/>
    <p:sldId id="276" r:id="rId15"/>
    <p:sldId id="277" r:id="rId16"/>
    <p:sldId id="278" r:id="rId17"/>
    <p:sldId id="279" r:id="rId18"/>
    <p:sldId id="261" r:id="rId19"/>
    <p:sldId id="262" r:id="rId20"/>
    <p:sldId id="275" r:id="rId21"/>
    <p:sldId id="305" r:id="rId22"/>
    <p:sldId id="306" r:id="rId23"/>
    <p:sldId id="308" r:id="rId24"/>
    <p:sldId id="309" r:id="rId25"/>
    <p:sldId id="310" r:id="rId26"/>
    <p:sldId id="312" r:id="rId2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24FC3-B7A4-4FB7-8BA4-A27081039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57F19-115F-4794-87DD-3293BC12D05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EA6D6-CA4F-4231-9254-A4600CEA8537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Logica</a:t>
            </a:r>
            <a:br>
              <a:rPr lang="it-IT" dirty="0" smtClean="0"/>
            </a:br>
            <a:r>
              <a:rPr lang="it-IT" dirty="0" smtClean="0"/>
              <a:t>A.A. 2013-14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Francesco </a:t>
            </a:r>
            <a:r>
              <a:rPr lang="it-IT" dirty="0" err="1" smtClean="0"/>
              <a:t>orilia</a:t>
            </a:r>
            <a:endParaRPr lang="it-IT" dirty="0" smtClean="0"/>
          </a:p>
          <a:p>
            <a:r>
              <a:rPr lang="it-IT" dirty="0" smtClean="0"/>
              <a:t>orilia@unimc.it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Lezz</a:t>
            </a:r>
            <a:r>
              <a:rPr lang="it-IT" dirty="0" smtClean="0"/>
              <a:t>. </a:t>
            </a:r>
            <a:r>
              <a:rPr lang="it-IT" smtClean="0"/>
              <a:t>7 e 8</a:t>
            </a:r>
            <a:endParaRPr lang="it-IT" dirty="0" smtClean="0"/>
          </a:p>
          <a:p>
            <a:r>
              <a:rPr lang="it-IT" dirty="0" smtClean="0"/>
              <a:t>21 Ott. 2013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TAVOLA ROTONDA SU PETOEFI: 21 </a:t>
            </a:r>
            <a:r>
              <a:rPr lang="it-IT" dirty="0" err="1" smtClean="0"/>
              <a:t>OTT</a:t>
            </a:r>
            <a:r>
              <a:rPr lang="it-IT" dirty="0" smtClean="0"/>
              <a:t>. ore 17, Aula A</a:t>
            </a:r>
          </a:p>
          <a:p>
            <a:endParaRPr lang="it-IT" dirty="0" smtClean="0"/>
          </a:p>
          <a:p>
            <a:r>
              <a:rPr lang="it-IT" dirty="0" smtClean="0"/>
              <a:t>CONCERTO Dedicato a </a:t>
            </a:r>
            <a:r>
              <a:rPr lang="it-IT" dirty="0" err="1" smtClean="0"/>
              <a:t>Petoefi</a:t>
            </a:r>
            <a:r>
              <a:rPr lang="it-IT" dirty="0" smtClean="0"/>
              <a:t>: 21 Ott., ore 21, teatro Lauro Rossi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Condizioni sufficienti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 è condizione sufficiente per Q</a:t>
            </a:r>
          </a:p>
          <a:p>
            <a:r>
              <a:rPr lang="it-IT" dirty="0" smtClean="0"/>
              <a:t>Esprimere usando un singolo operatore logico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 è condizione sufficiente per Q</a:t>
            </a:r>
          </a:p>
          <a:p>
            <a:r>
              <a:rPr lang="it-IT" dirty="0" smtClean="0">
                <a:sym typeface="Symbol"/>
              </a:rPr>
              <a:t>P  Q</a:t>
            </a:r>
          </a:p>
          <a:p>
            <a:r>
              <a:rPr lang="it-IT" dirty="0" smtClean="0">
                <a:sym typeface="Symbol"/>
              </a:rPr>
              <a:t>se P allora Q</a:t>
            </a:r>
          </a:p>
          <a:p>
            <a:r>
              <a:rPr lang="it-IT" dirty="0" smtClean="0">
                <a:sym typeface="Symbol"/>
              </a:rPr>
              <a:t>Q, se P</a:t>
            </a:r>
          </a:p>
          <a:p>
            <a:r>
              <a:rPr lang="it-IT" dirty="0" smtClean="0">
                <a:sym typeface="Symbol"/>
              </a:rPr>
              <a:t>P solo se Q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Condizioni necessarie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 è condizione necessaria di Q</a:t>
            </a:r>
          </a:p>
          <a:p>
            <a:r>
              <a:rPr lang="it-IT" dirty="0" smtClean="0"/>
              <a:t>Esprimere usando un singolo operatore logico</a:t>
            </a:r>
          </a:p>
          <a:p>
            <a:r>
              <a:rPr lang="it-IT" dirty="0" smtClean="0">
                <a:sym typeface="Symbol"/>
              </a:rPr>
              <a:t>Q  P</a:t>
            </a:r>
          </a:p>
          <a:p>
            <a:r>
              <a:rPr lang="it-IT" dirty="0" smtClean="0">
                <a:sym typeface="Symbol"/>
              </a:rPr>
              <a:t>P, se Q</a:t>
            </a:r>
          </a:p>
          <a:p>
            <a:r>
              <a:rPr lang="it-IT" dirty="0" smtClean="0">
                <a:sym typeface="Symbol"/>
              </a:rPr>
              <a:t>Q solo se P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Condizioni necessarie e sufficienti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 è condizione necessaria e sufficiente di Q</a:t>
            </a:r>
          </a:p>
          <a:p>
            <a:r>
              <a:rPr lang="it-IT" dirty="0" smtClean="0"/>
              <a:t>Esprimere utilizzando un singolo operatore logico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 è condizione necessaria e sufficiente di Q</a:t>
            </a:r>
          </a:p>
          <a:p>
            <a:r>
              <a:rPr lang="it-IT" dirty="0" smtClean="0"/>
              <a:t>P </a:t>
            </a:r>
            <a:r>
              <a:rPr lang="it-IT" dirty="0" smtClean="0">
                <a:sym typeface="Symbol"/>
              </a:rPr>
              <a:t> </a:t>
            </a:r>
            <a:r>
              <a:rPr lang="it-IT" dirty="0" smtClean="0"/>
              <a:t>Q</a:t>
            </a:r>
          </a:p>
          <a:p>
            <a:r>
              <a:rPr lang="it-IT" dirty="0" smtClean="0"/>
              <a:t>P se e solo se Q</a:t>
            </a:r>
          </a:p>
          <a:p>
            <a:r>
              <a:rPr lang="it-IT" dirty="0" smtClean="0"/>
              <a:t>P se Q (ossia, Q è sufficiente affinché si realizzi P) </a:t>
            </a:r>
            <a:r>
              <a:rPr lang="it-IT" dirty="0" smtClean="0">
                <a:solidFill>
                  <a:srgbClr val="FF0000"/>
                </a:solidFill>
              </a:rPr>
              <a:t>e</a:t>
            </a:r>
            <a:r>
              <a:rPr lang="it-IT" dirty="0" smtClean="0"/>
              <a:t> solo se Q (ossia, Q è necessario affinché si realizzi P)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Forme enunciative e argomentative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 Possiamo riscrivere le forme enunciative (per es. "non si dà il caso che P", "</a:t>
            </a:r>
            <a:r>
              <a:rPr lang="it-IT" dirty="0" err="1" smtClean="0"/>
              <a:t>P</a:t>
            </a:r>
            <a:r>
              <a:rPr lang="it-IT" dirty="0" smtClean="0"/>
              <a:t> e Q") e le forme argomentative utilizzando i simboli logici. Per esempio:</a:t>
            </a:r>
          </a:p>
          <a:p>
            <a:r>
              <a:rPr lang="it-IT" dirty="0" smtClean="0"/>
              <a:t>Legge del terzo escluso: P  </a:t>
            </a:r>
            <a:r>
              <a:rPr lang="it-IT" dirty="0" smtClean="0">
                <a:sym typeface="Symbol"/>
              </a:rPr>
              <a:t> </a:t>
            </a:r>
            <a:r>
              <a:rPr lang="it-IT" dirty="0" err="1" smtClean="0">
                <a:sym typeface="Symbol"/>
              </a:rPr>
              <a:t>P</a:t>
            </a:r>
            <a:endParaRPr lang="it-IT" dirty="0" smtClean="0">
              <a:sym typeface="Symbol"/>
            </a:endParaRPr>
          </a:p>
          <a:p>
            <a:r>
              <a:rPr lang="it-IT" dirty="0" smtClean="0">
                <a:sym typeface="Symbol"/>
              </a:rPr>
              <a:t>Modus </a:t>
            </a:r>
            <a:r>
              <a:rPr lang="it-IT" dirty="0" err="1" smtClean="0">
                <a:sym typeface="Symbol"/>
              </a:rPr>
              <a:t>ponens</a:t>
            </a:r>
            <a:r>
              <a:rPr lang="it-IT" dirty="0" smtClean="0">
                <a:sym typeface="Symbol"/>
              </a:rPr>
              <a:t>:</a:t>
            </a:r>
          </a:p>
          <a:p>
            <a:pPr>
              <a:buNone/>
            </a:pPr>
            <a:r>
              <a:rPr lang="it-IT" dirty="0" smtClean="0">
                <a:sym typeface="Symbol"/>
              </a:rPr>
              <a:t>            P,</a:t>
            </a:r>
          </a:p>
          <a:p>
            <a:pPr>
              <a:buNone/>
            </a:pPr>
            <a:r>
              <a:rPr lang="it-IT" dirty="0" smtClean="0">
                <a:sym typeface="Symbol"/>
              </a:rPr>
              <a:t>            P  Q</a:t>
            </a:r>
          </a:p>
          <a:p>
            <a:pPr>
              <a:buNone/>
            </a:pPr>
            <a:r>
              <a:rPr lang="it-IT" dirty="0" smtClean="0"/>
              <a:t>           |–  </a:t>
            </a:r>
            <a:r>
              <a:rPr lang="it-IT" dirty="0" smtClean="0">
                <a:sym typeface="Symbol"/>
              </a:rPr>
              <a:t>Q</a:t>
            </a:r>
            <a:endParaRPr lang="it-IT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NB: </a:t>
            </a:r>
            <a:r>
              <a:rPr lang="it-IT" dirty="0" smtClean="0"/>
              <a:t>|–   (cancelletto, segno d'asserzione) </a:t>
            </a:r>
            <a:r>
              <a:rPr lang="it-IT" dirty="0" smtClean="0">
                <a:sym typeface="Symbol"/>
              </a:rPr>
              <a:t>corrisponde a      		</a:t>
            </a:r>
          </a:p>
          <a:p>
            <a:pPr>
              <a:buNone/>
            </a:pPr>
            <a:r>
              <a:rPr lang="it-IT" dirty="0">
                <a:sym typeface="Symbol"/>
              </a:rPr>
              <a:t> </a:t>
            </a:r>
            <a:r>
              <a:rPr lang="it-IT" dirty="0" smtClean="0">
                <a:sym typeface="Symbol"/>
              </a:rPr>
              <a:t>            A rigore si usano le parentesi: (P  Q)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Formalizzazione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Il processo di formalizzazione </a:t>
            </a:r>
            <a:r>
              <a:rPr lang="it-IT" dirty="0" smtClean="0"/>
              <a:t>("simbolizzazione") trasforma </a:t>
            </a:r>
            <a:r>
              <a:rPr lang="it-IT" dirty="0" smtClean="0">
                <a:solidFill>
                  <a:srgbClr val="FF0000"/>
                </a:solidFill>
              </a:rPr>
              <a:t>("traduce") </a:t>
            </a:r>
            <a:r>
              <a:rPr lang="it-IT" dirty="0" smtClean="0"/>
              <a:t>un </a:t>
            </a:r>
            <a:r>
              <a:rPr lang="it-IT" dirty="0"/>
              <a:t>enunciato o </a:t>
            </a:r>
            <a:r>
              <a:rPr lang="it-IT" dirty="0" smtClean="0"/>
              <a:t>un’argomentazione formulati </a:t>
            </a:r>
            <a:r>
              <a:rPr lang="it-IT" dirty="0"/>
              <a:t>in italiano in una forma enunciativa o una forma argomentativa, </a:t>
            </a:r>
            <a:r>
              <a:rPr lang="it-IT" dirty="0" smtClean="0"/>
              <a:t>rispettivamente, ossia </a:t>
            </a:r>
            <a:r>
              <a:rPr lang="it-IT" dirty="0"/>
              <a:t>in una struttura composta di lettere enunciative e operatori logici.</a:t>
            </a:r>
          </a:p>
          <a:p>
            <a:r>
              <a:rPr lang="it-IT" dirty="0"/>
              <a:t>Le lettere enunciative non hanno significato di per sé, ma nel contesto di un </a:t>
            </a:r>
            <a:r>
              <a:rPr lang="it-IT" dirty="0" smtClean="0"/>
              <a:t>particolare esercizio </a:t>
            </a:r>
            <a:r>
              <a:rPr lang="it-IT" dirty="0"/>
              <a:t>possono essere interpretate come espressioni per asserzioni o </a:t>
            </a:r>
            <a:r>
              <a:rPr lang="it-IT" dirty="0" smtClean="0"/>
              <a:t>proposizioni (in questo senso sono "variabili")</a:t>
            </a:r>
          </a:p>
          <a:p>
            <a:r>
              <a:rPr lang="it-IT" dirty="0" smtClean="0"/>
              <a:t>Gli operatori logici invece sono "costanti (logiche)", perché attribuiamo loro sempre lo stesso significato.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Ambiguità lessicale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L'uso di simboli logici specifici ci permette di evitare l'ambiguità lessicale</a:t>
            </a:r>
          </a:p>
          <a:p>
            <a:r>
              <a:rPr lang="it-IT" dirty="0" smtClean="0"/>
              <a:t>"leva" = 3a </a:t>
            </a:r>
            <a:r>
              <a:rPr lang="it-IT" dirty="0" err="1" smtClean="0"/>
              <a:t>pers</a:t>
            </a:r>
            <a:r>
              <a:rPr lang="it-IT" dirty="0" smtClean="0"/>
              <a:t>. sing. pres. </a:t>
            </a:r>
            <a:r>
              <a:rPr lang="it-IT" dirty="0" err="1" smtClean="0"/>
              <a:t>ind</a:t>
            </a:r>
            <a:r>
              <a:rPr lang="it-IT" dirty="0" smtClean="0"/>
              <a:t>. di "levare"</a:t>
            </a:r>
          </a:p>
          <a:p>
            <a:r>
              <a:rPr lang="it-IT" dirty="0"/>
              <a:t> </a:t>
            </a:r>
            <a:r>
              <a:rPr lang="it-IT" dirty="0" smtClean="0"/>
              <a:t>              un oggetto che serve a sollevare</a:t>
            </a:r>
          </a:p>
          <a:p>
            <a:r>
              <a:rPr lang="it-IT" dirty="0" smtClean="0"/>
              <a:t>"o" = </a:t>
            </a:r>
            <a:r>
              <a:rPr lang="it-IT" dirty="0" err="1" smtClean="0"/>
              <a:t>vel</a:t>
            </a:r>
            <a:endParaRPr lang="it-IT" dirty="0"/>
          </a:p>
          <a:p>
            <a:pPr>
              <a:buNone/>
            </a:pPr>
            <a:r>
              <a:rPr lang="it-IT" dirty="0" smtClean="0"/>
              <a:t>              aut</a:t>
            </a:r>
          </a:p>
          <a:p>
            <a:r>
              <a:rPr lang="it-IT" dirty="0" smtClean="0">
                <a:sym typeface="Symbol"/>
              </a:rPr>
              <a:t> = </a:t>
            </a:r>
            <a:r>
              <a:rPr lang="it-IT" dirty="0" err="1" smtClean="0">
                <a:sym typeface="Symbol"/>
              </a:rPr>
              <a:t>vel</a:t>
            </a:r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intermezzo sulle forme argomentative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(1) piove o nevica e fa freddo</a:t>
            </a:r>
          </a:p>
          <a:p>
            <a:r>
              <a:rPr lang="it-IT" dirty="0" smtClean="0"/>
              <a:t>quindi, fa freddo</a:t>
            </a:r>
          </a:p>
          <a:p>
            <a:r>
              <a:rPr lang="it-IT" dirty="0" smtClean="0"/>
              <a:t>(2) o viene Mario oppure viene Giorgio e faremo una bella festa</a:t>
            </a:r>
          </a:p>
          <a:p>
            <a:r>
              <a:rPr lang="it-IT" dirty="0" smtClean="0"/>
              <a:t>quindi, faremo una bella festa</a:t>
            </a:r>
          </a:p>
          <a:p>
            <a:r>
              <a:rPr lang="it-IT" dirty="0" smtClean="0"/>
              <a:t>Qual è la forma comune?</a:t>
            </a:r>
          </a:p>
          <a:p>
            <a:r>
              <a:rPr lang="it-IT" dirty="0" smtClean="0"/>
              <a:t>E' una forma valida?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Ambiguità strutturale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L'uso delle parentesi ci permette di evitare l'ambiguità strutturale</a:t>
            </a:r>
          </a:p>
          <a:p>
            <a:r>
              <a:rPr lang="it-IT" dirty="0" smtClean="0"/>
              <a:t>Piove o nevica e fa freddo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(</a:t>
            </a:r>
            <a:r>
              <a:rPr lang="it-IT" dirty="0" smtClean="0"/>
              <a:t>(P </a:t>
            </a:r>
            <a:r>
              <a:rPr lang="it-IT" dirty="0" smtClean="0">
                <a:sym typeface="Symbol"/>
              </a:rPr>
              <a:t> N) &amp; F)</a:t>
            </a:r>
            <a:r>
              <a:rPr lang="it-IT" dirty="0" smtClean="0">
                <a:solidFill>
                  <a:srgbClr val="FF0000"/>
                </a:solidFill>
                <a:sym typeface="Symbol"/>
              </a:rPr>
              <a:t>)</a:t>
            </a:r>
          </a:p>
          <a:p>
            <a:pPr lvl="1"/>
            <a:r>
              <a:rPr lang="it-IT" dirty="0" smtClean="0">
                <a:sym typeface="Symbol"/>
              </a:rPr>
              <a:t>da cui si può correttamente inferire F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(</a:t>
            </a:r>
            <a:r>
              <a:rPr lang="it-IT" dirty="0" smtClean="0"/>
              <a:t>P </a:t>
            </a:r>
            <a:r>
              <a:rPr lang="it-IT" dirty="0" smtClean="0">
                <a:sym typeface="Symbol"/>
              </a:rPr>
              <a:t> (N &amp; F)</a:t>
            </a:r>
            <a:r>
              <a:rPr lang="it-IT" dirty="0" smtClean="0">
                <a:solidFill>
                  <a:srgbClr val="FF0000"/>
                </a:solidFill>
                <a:sym typeface="Symbol"/>
              </a:rPr>
              <a:t>)</a:t>
            </a:r>
          </a:p>
          <a:p>
            <a:pPr lvl="1"/>
            <a:r>
              <a:rPr lang="it-IT" dirty="0" smtClean="0">
                <a:sym typeface="Symbol"/>
              </a:rPr>
              <a:t>da cui NON si può correttamente inferire F</a:t>
            </a:r>
          </a:p>
          <a:p>
            <a:r>
              <a:rPr lang="it-IT" dirty="0" smtClean="0">
                <a:sym typeface="Symbol"/>
              </a:rPr>
              <a:t>Le parentesi esterne le possiamo togliere per semplicità, ma a rigore vanno messe per motivi che vedremo.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Risolvere le ambiguità strutturali dando l'interpretazione più plausibile</a:t>
            </a:r>
          </a:p>
          <a:p>
            <a:r>
              <a:rPr lang="it-IT" dirty="0" smtClean="0"/>
              <a:t>(1) Non si dà il caso che se piove allora fa freddo [usare P, F]</a:t>
            </a:r>
          </a:p>
          <a:p>
            <a:r>
              <a:rPr lang="it-IT" dirty="0" smtClean="0"/>
              <a:t>(2) o c'è bel tempo oppure non vai alla gita e resti a casa [usare B, V, R]</a:t>
            </a:r>
          </a:p>
          <a:p>
            <a:r>
              <a:rPr lang="it-IT" dirty="0" smtClean="0"/>
              <a:t>(3) solo nel caso in cui c'è bel tempo Mario non resta a casa oppure apre le finestre [usare B, R, A]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(1) Non si dà il caso che se piove allora fa freddo [usare P, F]</a:t>
            </a:r>
          </a:p>
          <a:p>
            <a:r>
              <a:rPr lang="it-IT" dirty="0" smtClean="0">
                <a:sym typeface="Symbol"/>
              </a:rPr>
              <a:t>(P F)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(2) o c'è bel tempo oppure non vai alla gita e resti a casa [usare B, V, R]</a:t>
            </a:r>
          </a:p>
          <a:p>
            <a:r>
              <a:rPr lang="it-IT" dirty="0" smtClean="0">
                <a:sym typeface="Symbol"/>
              </a:rPr>
              <a:t>B  (V &amp; R)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(3) solo nel caso in cui c'è bel tempo Mario non resta a casa oppure apre le finestre [usare B, R, A] </a:t>
            </a:r>
          </a:p>
          <a:p>
            <a:r>
              <a:rPr lang="it-IT" dirty="0" smtClean="0">
                <a:sym typeface="Symbol"/>
              </a:rPr>
              <a:t>(R  A)  B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linguaggio della logica proposizionale (i)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Lettere enunciative: Qualunque lettera maiuscola può essere impiegata come </a:t>
            </a:r>
            <a:r>
              <a:rPr lang="it-IT" dirty="0" smtClean="0"/>
              <a:t>lettera enunciativa</a:t>
            </a:r>
            <a:r>
              <a:rPr lang="it-IT" dirty="0"/>
              <a:t>. </a:t>
            </a:r>
            <a:r>
              <a:rPr lang="it-IT" dirty="0" smtClean="0"/>
              <a:t>Inoltre, </a:t>
            </a:r>
            <a:r>
              <a:rPr lang="it-IT" dirty="0"/>
              <a:t>‘P1’, ‘P2’, ‘P3’, ecc., </a:t>
            </a:r>
            <a:r>
              <a:rPr lang="it-IT" dirty="0" smtClean="0"/>
              <a:t>sono tutte </a:t>
            </a:r>
            <a:r>
              <a:rPr lang="it-IT" dirty="0"/>
              <a:t>lettere enunciative distinte da ‘P’.</a:t>
            </a:r>
          </a:p>
          <a:p>
            <a:r>
              <a:rPr lang="it-IT" dirty="0"/>
              <a:t>Operatori logici: </a:t>
            </a:r>
            <a:r>
              <a:rPr lang="it-IT" dirty="0" smtClean="0">
                <a:sym typeface="Symbol"/>
              </a:rPr>
              <a:t>, </a:t>
            </a:r>
            <a:r>
              <a:rPr lang="it-IT" dirty="0" smtClean="0"/>
              <a:t>&amp;, </a:t>
            </a:r>
            <a:r>
              <a:rPr lang="it-IT" dirty="0" smtClean="0">
                <a:sym typeface="Symbol"/>
              </a:rPr>
              <a:t> , , </a:t>
            </a:r>
            <a:r>
              <a:rPr lang="it-IT" dirty="0" smtClean="0"/>
              <a:t>.</a:t>
            </a:r>
            <a:endParaRPr lang="it-IT" dirty="0"/>
          </a:p>
          <a:p>
            <a:r>
              <a:rPr lang="it-IT" dirty="0"/>
              <a:t>Parentesi: (,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linguaggio della logica proposizionale (</a:t>
            </a:r>
            <a:r>
              <a:rPr lang="it-IT" dirty="0" err="1" smtClean="0"/>
              <a:t>ii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(1) Qualunque lettera enunciativa è una </a:t>
            </a:r>
            <a:r>
              <a:rPr lang="it-IT" dirty="0" err="1"/>
              <a:t>fbf</a:t>
            </a:r>
            <a:r>
              <a:rPr lang="it-IT" dirty="0"/>
              <a:t>.</a:t>
            </a:r>
          </a:p>
          <a:p>
            <a:r>
              <a:rPr lang="it-IT" dirty="0"/>
              <a:t>(2) Se 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</a:t>
            </a:r>
            <a:r>
              <a:rPr lang="it-IT" dirty="0"/>
              <a:t>è una </a:t>
            </a:r>
            <a:r>
              <a:rPr lang="it-IT" dirty="0" err="1"/>
              <a:t>fbf</a:t>
            </a:r>
            <a:r>
              <a:rPr lang="it-IT" dirty="0"/>
              <a:t>, allora lo è anche </a:t>
            </a:r>
            <a:r>
              <a:rPr lang="it-IT" dirty="0" smtClean="0">
                <a:sym typeface="Symbol"/>
              </a:rPr>
              <a:t> </a:t>
            </a:r>
            <a:r>
              <a:rPr lang="it-IT" dirty="0" smtClean="0"/>
              <a:t>.</a:t>
            </a:r>
            <a:endParaRPr lang="it-IT" dirty="0"/>
          </a:p>
          <a:p>
            <a:r>
              <a:rPr lang="it-IT" dirty="0"/>
              <a:t>(3) Se 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</a:t>
            </a:r>
            <a:r>
              <a:rPr lang="it-IT" dirty="0"/>
              <a:t>e </a:t>
            </a:r>
            <a:r>
              <a:rPr lang="it-IT" dirty="0" smtClean="0">
                <a:sym typeface="Symbol"/>
              </a:rPr>
              <a:t></a:t>
            </a:r>
            <a:r>
              <a:rPr lang="it-IT" dirty="0" smtClean="0"/>
              <a:t> </a:t>
            </a:r>
            <a:r>
              <a:rPr lang="it-IT" dirty="0"/>
              <a:t>sono </a:t>
            </a:r>
            <a:r>
              <a:rPr lang="it-IT" dirty="0" err="1"/>
              <a:t>fbf</a:t>
            </a:r>
            <a:r>
              <a:rPr lang="it-IT" dirty="0"/>
              <a:t>, allora lo sono anche </a:t>
            </a:r>
            <a:r>
              <a:rPr lang="it-IT" dirty="0" smtClean="0"/>
              <a:t>(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&amp; </a:t>
            </a:r>
            <a:r>
              <a:rPr lang="it-IT" dirty="0" smtClean="0">
                <a:sym typeface="Symbol"/>
              </a:rPr>
              <a:t></a:t>
            </a:r>
            <a:r>
              <a:rPr lang="it-IT" dirty="0" smtClean="0"/>
              <a:t> ), (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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</a:t>
            </a:r>
            <a:r>
              <a:rPr lang="it-IT" dirty="0" smtClean="0"/>
              <a:t> ), (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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</a:t>
            </a:r>
            <a:r>
              <a:rPr lang="it-IT" dirty="0" smtClean="0"/>
              <a:t> ) </a:t>
            </a:r>
            <a:r>
              <a:rPr lang="it-IT" dirty="0"/>
              <a:t>e </a:t>
            </a:r>
            <a:r>
              <a:rPr lang="it-IT" dirty="0" smtClean="0"/>
              <a:t>(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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</a:t>
            </a:r>
            <a:r>
              <a:rPr lang="it-IT" dirty="0" smtClean="0"/>
              <a:t> ).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(4) Tutto </a:t>
            </a:r>
            <a:r>
              <a:rPr lang="it-IT" dirty="0">
                <a:solidFill>
                  <a:srgbClr val="FF0000"/>
                </a:solidFill>
              </a:rPr>
              <a:t>ciò che non risulta classificabile come </a:t>
            </a:r>
            <a:r>
              <a:rPr lang="it-IT" dirty="0" err="1">
                <a:solidFill>
                  <a:srgbClr val="FF0000"/>
                </a:solidFill>
              </a:rPr>
              <a:t>fbf</a:t>
            </a:r>
            <a:r>
              <a:rPr lang="it-IT" dirty="0">
                <a:solidFill>
                  <a:srgbClr val="FF0000"/>
                </a:solidFill>
              </a:rPr>
              <a:t> in base a queste tre regole non </a:t>
            </a:r>
            <a:r>
              <a:rPr lang="it-IT" dirty="0" smtClean="0">
                <a:solidFill>
                  <a:srgbClr val="FF0000"/>
                </a:solidFill>
              </a:rPr>
              <a:t>è una </a:t>
            </a:r>
            <a:r>
              <a:rPr lang="it-IT" dirty="0" err="1">
                <a:solidFill>
                  <a:srgbClr val="FF0000"/>
                </a:solidFill>
              </a:rPr>
              <a:t>fbf</a:t>
            </a:r>
            <a:r>
              <a:rPr lang="it-IT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Metalinguaggio vs. linguaggio oggetto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linguaggio oggetto: </a:t>
            </a:r>
            <a:r>
              <a:rPr lang="it-IT" dirty="0" smtClean="0">
                <a:sym typeface="Symbol"/>
              </a:rPr>
              <a:t>, </a:t>
            </a:r>
            <a:r>
              <a:rPr lang="it-IT" dirty="0" smtClean="0"/>
              <a:t>&amp;, </a:t>
            </a:r>
            <a:r>
              <a:rPr lang="it-IT" dirty="0" smtClean="0">
                <a:sym typeface="Symbol"/>
              </a:rPr>
              <a:t> , , , </a:t>
            </a:r>
            <a:r>
              <a:rPr lang="it-IT" dirty="0" smtClean="0"/>
              <a:t>P, Q, ecc.</a:t>
            </a:r>
            <a:endParaRPr lang="it-IT" dirty="0" smtClean="0">
              <a:sym typeface="Symbol"/>
            </a:endParaRPr>
          </a:p>
          <a:p>
            <a:r>
              <a:rPr lang="it-IT" dirty="0" smtClean="0">
                <a:sym typeface="Symbol"/>
              </a:rPr>
              <a:t>Metalinguaggio: </a:t>
            </a:r>
            <a:r>
              <a:rPr lang="it-IT" dirty="0" smtClean="0"/>
              <a:t>|– , </a:t>
            </a:r>
            <a:r>
              <a:rPr lang="it-IT" dirty="0" smtClean="0">
                <a:sym typeface="Symbol"/>
              </a:rPr>
              <a:t>, </a:t>
            </a:r>
            <a:r>
              <a:rPr lang="it-IT" dirty="0" smtClean="0"/>
              <a:t> , ecc.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Formule che sono </a:t>
            </a:r>
            <a:r>
              <a:rPr lang="it-IT" dirty="0" err="1" smtClean="0"/>
              <a:t>fbf</a:t>
            </a:r>
            <a:r>
              <a:rPr lang="it-IT" dirty="0" smtClean="0"/>
              <a:t>:</a:t>
            </a:r>
          </a:p>
          <a:p>
            <a:r>
              <a:rPr lang="it-IT" dirty="0" smtClean="0">
                <a:sym typeface="Symbol"/>
              </a:rPr>
              <a:t>(B  (V &amp; R))</a:t>
            </a:r>
          </a:p>
          <a:p>
            <a:r>
              <a:rPr lang="it-IT" dirty="0" smtClean="0">
                <a:sym typeface="Symbol"/>
              </a:rPr>
              <a:t>((R  A)  B)</a:t>
            </a:r>
          </a:p>
          <a:p>
            <a:r>
              <a:rPr lang="it-IT" dirty="0" smtClean="0">
                <a:sym typeface="Symbol"/>
              </a:rPr>
              <a:t>     ((R  A)  B))</a:t>
            </a:r>
          </a:p>
          <a:p>
            <a:r>
              <a:rPr lang="it-IT" dirty="0" smtClean="0">
                <a:sym typeface="Symbol"/>
              </a:rPr>
              <a:t>(((</a:t>
            </a:r>
            <a:r>
              <a:rPr lang="it-IT" dirty="0" err="1" smtClean="0">
                <a:sym typeface="Symbol"/>
              </a:rPr>
              <a:t>P&amp;Q</a:t>
            </a:r>
            <a:r>
              <a:rPr lang="it-IT" dirty="0" smtClean="0">
                <a:sym typeface="Symbol"/>
              </a:rPr>
              <a:t>) &amp; R) &amp; P1)</a:t>
            </a:r>
          </a:p>
          <a:p>
            <a:r>
              <a:rPr lang="it-IT" dirty="0" smtClean="0"/>
              <a:t>Formule che NON sono </a:t>
            </a:r>
            <a:r>
              <a:rPr lang="it-IT" dirty="0" err="1" smtClean="0"/>
              <a:t>fbf</a:t>
            </a:r>
            <a:r>
              <a:rPr lang="it-IT" dirty="0" smtClean="0"/>
              <a:t>:</a:t>
            </a:r>
          </a:p>
          <a:p>
            <a:r>
              <a:rPr lang="it-IT" dirty="0" smtClean="0">
                <a:sym typeface="Symbol"/>
              </a:rPr>
              <a:t> B))</a:t>
            </a:r>
          </a:p>
          <a:p>
            <a:r>
              <a:rPr lang="it-IT" dirty="0" smtClean="0">
                <a:sym typeface="Symbol"/>
              </a:rPr>
              <a:t> (V &amp;</a:t>
            </a:r>
          </a:p>
          <a:p>
            <a:r>
              <a:rPr lang="it-IT" dirty="0" smtClean="0">
                <a:sym typeface="Symbol"/>
              </a:rPr>
              <a:t>R  A (</a:t>
            </a:r>
            <a:r>
              <a:rPr lang="it-IT" dirty="0" err="1" smtClean="0">
                <a:sym typeface="Symbol"/>
              </a:rPr>
              <a:t>A</a:t>
            </a:r>
            <a:r>
              <a:rPr lang="it-IT" dirty="0" smtClean="0">
                <a:sym typeface="Symbol"/>
              </a:rPr>
              <a:t> RIGORE NON LO E')</a:t>
            </a:r>
          </a:p>
          <a:p>
            <a:endParaRPr lang="it-IT" dirty="0" smtClean="0"/>
          </a:p>
          <a:p>
            <a:endParaRPr lang="it-IT" dirty="0" smtClean="0">
              <a:sym typeface="Symbol"/>
            </a:endParaRP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Complessità di una </a:t>
            </a:r>
            <a:r>
              <a:rPr lang="it-IT" dirty="0" err="1" smtClean="0"/>
              <a:t>fbf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E' il numero di </a:t>
            </a:r>
            <a:r>
              <a:rPr lang="it-IT" dirty="0" smtClean="0">
                <a:solidFill>
                  <a:srgbClr val="FF0000"/>
                </a:solidFill>
              </a:rPr>
              <a:t>occorrenze</a:t>
            </a:r>
            <a:r>
              <a:rPr lang="it-IT" dirty="0" smtClean="0"/>
              <a:t> di operatori nella </a:t>
            </a:r>
            <a:r>
              <a:rPr lang="it-IT" dirty="0" err="1" smtClean="0"/>
              <a:t>fbf</a:t>
            </a:r>
            <a:endParaRPr lang="it-IT" dirty="0"/>
          </a:p>
          <a:p>
            <a:r>
              <a:rPr lang="it-IT" dirty="0" smtClean="0"/>
              <a:t>Esempi. Mettiamo queste </a:t>
            </a:r>
            <a:r>
              <a:rPr lang="it-IT" dirty="0" err="1" smtClean="0"/>
              <a:t>fbf</a:t>
            </a:r>
            <a:r>
              <a:rPr lang="it-IT" dirty="0" smtClean="0"/>
              <a:t> in ordine di crescente complessità:</a:t>
            </a:r>
          </a:p>
          <a:p>
            <a:r>
              <a:rPr lang="it-IT" dirty="0" smtClean="0"/>
              <a:t>(P &amp; Q) v (Q &amp; P)</a:t>
            </a:r>
          </a:p>
          <a:p>
            <a:r>
              <a:rPr lang="it-IT" dirty="0" smtClean="0">
                <a:sym typeface="Symbol"/>
              </a:rPr>
              <a:t>((R  A)  B)</a:t>
            </a:r>
          </a:p>
          <a:p>
            <a:r>
              <a:rPr lang="it-IT" dirty="0" smtClean="0"/>
              <a:t>P</a:t>
            </a:r>
          </a:p>
          <a:p>
            <a:r>
              <a:rPr lang="it-IT" dirty="0" smtClean="0">
                <a:sym typeface="Symbol"/>
              </a:rPr>
              <a:t> P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</a:t>
            </a:r>
          </a:p>
          <a:p>
            <a:r>
              <a:rPr lang="it-IT" dirty="0" smtClean="0">
                <a:sym typeface="Symbol"/>
              </a:rPr>
              <a:t> P</a:t>
            </a:r>
          </a:p>
          <a:p>
            <a:r>
              <a:rPr lang="it-IT" dirty="0" smtClean="0">
                <a:sym typeface="Symbol"/>
              </a:rPr>
              <a:t>((R  A)  B)</a:t>
            </a:r>
          </a:p>
          <a:p>
            <a:r>
              <a:rPr lang="it-IT" dirty="0" smtClean="0"/>
              <a:t>(P &amp; Q) v (Q &amp; P)</a:t>
            </a:r>
            <a:endParaRPr lang="it-IT" dirty="0" smtClean="0">
              <a:sym typeface="Symbol"/>
            </a:endParaRP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Sotto-fbf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Le </a:t>
            </a:r>
            <a:r>
              <a:rPr lang="it-IT" dirty="0" err="1" smtClean="0"/>
              <a:t>fbf</a:t>
            </a:r>
            <a:r>
              <a:rPr lang="it-IT" dirty="0" smtClean="0"/>
              <a:t> possono contenere altre </a:t>
            </a:r>
            <a:r>
              <a:rPr lang="it-IT" dirty="0" err="1" smtClean="0"/>
              <a:t>fbf</a:t>
            </a:r>
            <a:r>
              <a:rPr lang="it-IT" dirty="0" smtClean="0"/>
              <a:t> al loro interno.</a:t>
            </a:r>
          </a:p>
          <a:p>
            <a:r>
              <a:rPr lang="it-IT" dirty="0" smtClean="0"/>
              <a:t>Per es. </a:t>
            </a:r>
            <a:r>
              <a:rPr lang="it-IT" dirty="0" smtClean="0">
                <a:sym typeface="Symbol"/>
              </a:rPr>
              <a:t>((R  A)  B) contiene</a:t>
            </a:r>
          </a:p>
          <a:p>
            <a:r>
              <a:rPr lang="it-IT" dirty="0" smtClean="0">
                <a:sym typeface="Symbol"/>
              </a:rPr>
              <a:t>A, B, R</a:t>
            </a:r>
          </a:p>
          <a:p>
            <a:r>
              <a:rPr lang="it-IT" dirty="0" smtClean="0">
                <a:sym typeface="Symbol"/>
              </a:rPr>
              <a:t>R</a:t>
            </a:r>
          </a:p>
          <a:p>
            <a:r>
              <a:rPr lang="it-IT" dirty="0" smtClean="0">
                <a:sym typeface="Symbol"/>
              </a:rPr>
              <a:t>(R  A)</a:t>
            </a:r>
          </a:p>
          <a:p>
            <a:r>
              <a:rPr lang="it-IT" dirty="0" smtClean="0">
                <a:sym typeface="Symbol"/>
              </a:rPr>
              <a:t>come caso limite diciamo che contiene anche</a:t>
            </a:r>
            <a:r>
              <a:rPr lang="it-IT" dirty="0">
                <a:sym typeface="Symbol"/>
              </a:rPr>
              <a:t> </a:t>
            </a:r>
            <a:r>
              <a:rPr lang="it-IT" dirty="0" smtClean="0">
                <a:sym typeface="Symbol"/>
              </a:rPr>
              <a:t>se stessa:</a:t>
            </a:r>
          </a:p>
          <a:p>
            <a:r>
              <a:rPr lang="it-IT" dirty="0" smtClean="0">
                <a:sym typeface="Symbol"/>
              </a:rPr>
              <a:t>((R  A)  B)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Impariamo a scrivere in ordine di complessità tutte le </a:t>
            </a:r>
            <a:r>
              <a:rPr lang="it-IT" dirty="0" err="1" smtClean="0"/>
              <a:t>sotto-fbf</a:t>
            </a:r>
            <a:r>
              <a:rPr lang="it-IT" dirty="0" smtClean="0"/>
              <a:t> di una certa </a:t>
            </a:r>
            <a:r>
              <a:rPr lang="it-IT" dirty="0" err="1" smtClean="0"/>
              <a:t>fbf</a:t>
            </a:r>
            <a:r>
              <a:rPr lang="it-IT" dirty="0" smtClean="0"/>
              <a:t>:</a:t>
            </a:r>
          </a:p>
          <a:p>
            <a:r>
              <a:rPr lang="it-IT" dirty="0" smtClean="0"/>
              <a:t>Es.:</a:t>
            </a:r>
          </a:p>
          <a:p>
            <a:r>
              <a:rPr lang="it-IT" dirty="0" smtClean="0"/>
              <a:t>(P &amp; Q) v (Q &amp; </a:t>
            </a:r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P)</a:t>
            </a:r>
            <a:endParaRPr lang="it-IT" dirty="0" smtClean="0">
              <a:sym typeface="Symbol"/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P</a:t>
            </a:r>
          </a:p>
          <a:p>
            <a:r>
              <a:rPr lang="it-IT" dirty="0" smtClean="0"/>
              <a:t>Q</a:t>
            </a:r>
          </a:p>
          <a:p>
            <a:r>
              <a:rPr lang="it-IT" dirty="0" smtClean="0"/>
              <a:t>(P &amp; Q)</a:t>
            </a:r>
          </a:p>
          <a:p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P</a:t>
            </a:r>
          </a:p>
          <a:p>
            <a:r>
              <a:rPr lang="it-IT" dirty="0" smtClean="0"/>
              <a:t>(Q &amp; </a:t>
            </a:r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P)</a:t>
            </a:r>
          </a:p>
          <a:p>
            <a:r>
              <a:rPr lang="it-IT" dirty="0" smtClean="0"/>
              <a:t>(P &amp; Q) v (Q &amp; </a:t>
            </a:r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P)</a:t>
            </a:r>
            <a:endParaRPr lang="it-IT" dirty="0">
              <a:sym typeface="Symbol"/>
            </a:endParaRPr>
          </a:p>
          <a:p>
            <a:r>
              <a:rPr lang="it-IT" dirty="0" smtClean="0">
                <a:sym typeface="Symbol"/>
              </a:rPr>
              <a:t>NB: a parità di complessità possiamo privilegiare l'ordine da sinistra </a:t>
            </a:r>
            <a:r>
              <a:rPr lang="it-IT" smtClean="0">
                <a:sym typeface="Symbol"/>
              </a:rPr>
              <a:t>a destra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1150</Words>
  <Application>Microsoft Office PowerPoint</Application>
  <PresentationFormat>Presentazione su schermo (4:3)</PresentationFormat>
  <Paragraphs>156</Paragraphs>
  <Slides>26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Tema di Office</vt:lpstr>
      <vt:lpstr>Logica A.A. 2013-14</vt:lpstr>
      <vt:lpstr>Diapositiva 2</vt:lpstr>
      <vt:lpstr>Diapositiva 3</vt:lpstr>
      <vt:lpstr>Condizioni sufficienti</vt:lpstr>
      <vt:lpstr>Diapositiva 5</vt:lpstr>
      <vt:lpstr>Condizioni necessarie</vt:lpstr>
      <vt:lpstr>Condizioni necessarie e sufficienti</vt:lpstr>
      <vt:lpstr>Diapositiva 8</vt:lpstr>
      <vt:lpstr>Forme enunciative e argomentative</vt:lpstr>
      <vt:lpstr>Formalizzazione</vt:lpstr>
      <vt:lpstr>Ambiguità lessicale</vt:lpstr>
      <vt:lpstr>intermezzo sulle forme argomentative</vt:lpstr>
      <vt:lpstr>Ambiguità strutturale</vt:lpstr>
      <vt:lpstr>Esempi</vt:lpstr>
      <vt:lpstr> </vt:lpstr>
      <vt:lpstr>Diapositiva 16</vt:lpstr>
      <vt:lpstr>Diapositiva 17</vt:lpstr>
      <vt:lpstr>Il linguaggio della logica proposizionale (i)</vt:lpstr>
      <vt:lpstr>Il linguaggio della logica proposizionale (ii)</vt:lpstr>
      <vt:lpstr>Metalinguaggio vs. linguaggio oggetto</vt:lpstr>
      <vt:lpstr>Esempi</vt:lpstr>
      <vt:lpstr>Complessità di una fbf</vt:lpstr>
      <vt:lpstr>Diapositiva 23</vt:lpstr>
      <vt:lpstr>Sotto-fbf</vt:lpstr>
      <vt:lpstr>Diapositiva 25</vt:lpstr>
      <vt:lpstr>Diapositiva 26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 A.A. 2013-14</dc:title>
  <dc:creator>Francesco Orilia</dc:creator>
  <cp:lastModifiedBy>Francesco Orilia</cp:lastModifiedBy>
  <cp:revision>11</cp:revision>
  <dcterms:created xsi:type="dcterms:W3CDTF">2013-10-20T05:11:32Z</dcterms:created>
  <dcterms:modified xsi:type="dcterms:W3CDTF">2013-10-21T14:22:52Z</dcterms:modified>
</cp:coreProperties>
</file>