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5" r:id="rId2"/>
    <p:sldId id="258" r:id="rId3"/>
    <p:sldId id="257" r:id="rId4"/>
    <p:sldId id="256" r:id="rId5"/>
    <p:sldId id="266" r:id="rId6"/>
    <p:sldId id="264" r:id="rId7"/>
    <p:sldId id="278" r:id="rId8"/>
    <p:sldId id="259" r:id="rId9"/>
    <p:sldId id="260" r:id="rId10"/>
    <p:sldId id="262" r:id="rId11"/>
    <p:sldId id="277" r:id="rId12"/>
    <p:sldId id="268" r:id="rId13"/>
    <p:sldId id="261" r:id="rId14"/>
    <p:sldId id="273" r:id="rId15"/>
    <p:sldId id="274" r:id="rId16"/>
    <p:sldId id="267" r:id="rId17"/>
    <p:sldId id="263" r:id="rId18"/>
    <p:sldId id="276" r:id="rId19"/>
    <p:sldId id="275" r:id="rId20"/>
    <p:sldId id="272" r:id="rId21"/>
    <p:sldId id="269" r:id="rId22"/>
    <p:sldId id="270" r:id="rId23"/>
    <p:sldId id="271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2" name="Sottotito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20" name="Segnaposto piè di pagina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Oval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Rettango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9" name="Elaborazione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Elaborazione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r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nello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B6055F8-1D02-4417-9241-55C834FD9970}" type="datetimeFigureOut">
              <a:rPr lang="it-IT" smtClean="0"/>
              <a:pPr/>
              <a:t>17/05/2013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5" name="Rettango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ndis-online.it/portale/" TargetMode="External"/><Relationship Id="rId2" Type="http://schemas.openxmlformats.org/officeDocument/2006/relationships/hyperlink" Target="http://www.clio92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uroclio.eu/new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riairreer.it/index.html" TargetMode="External"/><Relationship Id="rId2" Type="http://schemas.openxmlformats.org/officeDocument/2006/relationships/hyperlink" Target="http://www.pbmstoria.i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ibliostoria.wordpress.com/didattica-della-storia/" TargetMode="External"/><Relationship Id="rId4" Type="http://schemas.openxmlformats.org/officeDocument/2006/relationships/hyperlink" Target="http://www.mundusonline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DIDATTICA DELLA STORIA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608" y="1447800"/>
            <a:ext cx="7920880" cy="48006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Quale storia insegnare?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800" dirty="0" smtClean="0"/>
              <a:t>Questioni epistemologiche relative all’insegnamento della storia.</a:t>
            </a:r>
          </a:p>
          <a:p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La storia nella scuola italiana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sz="2800" dirty="0" smtClean="0"/>
              <a:t>L’insegnamento della storia: </a:t>
            </a:r>
          </a:p>
          <a:p>
            <a:pPr>
              <a:buNone/>
            </a:pPr>
            <a:r>
              <a:rPr lang="it-IT" sz="2800" dirty="0" smtClean="0"/>
              <a:t>	obiettivi e programmi ministeriali.</a:t>
            </a:r>
          </a:p>
          <a:p>
            <a:r>
              <a:rPr lang="it-IT" dirty="0" smtClean="0">
                <a:solidFill>
                  <a:schemeClr val="bg2">
                    <a:lumMod val="75000"/>
                  </a:schemeClr>
                </a:solidFill>
              </a:rPr>
              <a:t>Forme e pratiche nella didattica della storia</a:t>
            </a:r>
          </a:p>
          <a:p>
            <a:pPr>
              <a:buNone/>
            </a:pPr>
            <a:r>
              <a:rPr lang="it-IT" sz="2800" dirty="0" smtClean="0"/>
              <a:t>	Strumenti didattici e approcci nell’insegnamento;</a:t>
            </a:r>
          </a:p>
          <a:p>
            <a:pPr>
              <a:buNone/>
            </a:pPr>
            <a:r>
              <a:rPr lang="it-IT" sz="2800" dirty="0" smtClean="0">
                <a:solidFill>
                  <a:schemeClr val="bg2">
                    <a:lumMod val="75000"/>
                  </a:schemeClr>
                </a:solidFill>
              </a:rPr>
              <a:t>	</a:t>
            </a:r>
            <a:r>
              <a:rPr lang="it-IT" sz="2800" dirty="0" smtClean="0"/>
              <a:t>il laboratorio di storia; audiovisivi e web.</a:t>
            </a:r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endParaRPr lang="it-IT" sz="2800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0" y="1340768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0" y="2780928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2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0" y="4365104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La conoscenza storica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71600" y="1447800"/>
            <a:ext cx="8172400" cy="480060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sz="2900" b="1" dirty="0" smtClean="0"/>
              <a:t>padronanza di conoscenze </a:t>
            </a:r>
          </a:p>
          <a:p>
            <a:pPr algn="ctr">
              <a:buNone/>
            </a:pPr>
            <a:r>
              <a:rPr lang="it-IT" sz="2900" b="1" dirty="0" smtClean="0"/>
              <a:t>+</a:t>
            </a:r>
          </a:p>
          <a:p>
            <a:pPr algn="ctr">
              <a:buNone/>
            </a:pPr>
            <a:r>
              <a:rPr lang="it-IT" sz="2900" b="1" dirty="0" smtClean="0"/>
              <a:t>consapevolezza di come esse sono prodotte </a:t>
            </a:r>
          </a:p>
          <a:p>
            <a:pPr algn="ctr">
              <a:buNone/>
            </a:pPr>
            <a:r>
              <a:rPr lang="it-IT" sz="2900" b="1" dirty="0" smtClean="0"/>
              <a:t>+</a:t>
            </a:r>
          </a:p>
          <a:p>
            <a:pPr algn="ctr">
              <a:buNone/>
            </a:pPr>
            <a:r>
              <a:rPr lang="it-IT" sz="2900" b="1" dirty="0" smtClean="0"/>
              <a:t>capacità di usare operatori cognitivi </a:t>
            </a:r>
          </a:p>
          <a:p>
            <a:pPr algn="ctr">
              <a:buNone/>
            </a:pPr>
            <a:r>
              <a:rPr lang="it-IT" sz="2900" b="1" dirty="0" smtClean="0"/>
              <a:t>+</a:t>
            </a:r>
          </a:p>
          <a:p>
            <a:pPr algn="ctr">
              <a:buNone/>
            </a:pPr>
            <a:r>
              <a:rPr lang="it-IT" sz="2900" b="1" dirty="0" smtClean="0"/>
              <a:t>capacità di usare le conoscenze per mettere in prospettiva il presente </a:t>
            </a:r>
          </a:p>
          <a:p>
            <a:pPr algn="ctr">
              <a:buNone/>
            </a:pPr>
            <a:r>
              <a:rPr lang="it-IT" sz="2900" b="1" dirty="0" smtClean="0"/>
              <a:t>+</a:t>
            </a:r>
          </a:p>
          <a:p>
            <a:pPr algn="ctr">
              <a:buNone/>
            </a:pPr>
            <a:r>
              <a:rPr lang="it-IT" sz="2900" b="1" dirty="0" smtClean="0"/>
              <a:t>capacità di usarle per argomentare i propri punti di vista </a:t>
            </a:r>
          </a:p>
          <a:p>
            <a:pPr algn="ctr">
              <a:buNone/>
            </a:pPr>
            <a:r>
              <a:rPr lang="it-IT" sz="2900" b="1" dirty="0" smtClean="0"/>
              <a:t>+</a:t>
            </a:r>
          </a:p>
          <a:p>
            <a:pPr algn="ctr">
              <a:buNone/>
            </a:pPr>
            <a:r>
              <a:rPr lang="it-IT" sz="2900" b="1" dirty="0" smtClean="0"/>
              <a:t>padronanza dei meccanismi generativi delle conoscenze storiche</a:t>
            </a:r>
          </a:p>
          <a:p>
            <a:pPr algn="ctr">
              <a:buNone/>
            </a:pPr>
            <a:endParaRPr lang="it-IT" dirty="0" smtClean="0"/>
          </a:p>
          <a:p>
            <a:pPr>
              <a:buNone/>
            </a:pPr>
            <a:r>
              <a:rPr lang="it-IT" sz="2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I. </a:t>
            </a:r>
            <a:r>
              <a:rPr lang="it-IT" sz="29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Mattozzi</a:t>
            </a:r>
            <a:r>
              <a:rPr lang="it-IT" sz="2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it-IT" sz="2900" i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La cultura storica: un modello di costruzione</a:t>
            </a:r>
            <a:r>
              <a:rPr lang="it-IT" sz="29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, Faenza 1990, p. 33</a:t>
            </a:r>
            <a:r>
              <a:rPr lang="it-IT" sz="2900" dirty="0" smtClean="0"/>
              <a:t>.</a:t>
            </a:r>
            <a:endParaRPr lang="it-IT" sz="29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994122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Insegnare storia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87624" y="1268760"/>
            <a:ext cx="7746064" cy="532859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b="1" dirty="0" smtClean="0"/>
              <a:t> </a:t>
            </a:r>
            <a:endParaRPr lang="it-IT" dirty="0" smtClean="0"/>
          </a:p>
          <a:p>
            <a:pPr lvl="0">
              <a:buNone/>
            </a:pPr>
            <a:r>
              <a:rPr lang="it-IT" b="1" dirty="0" smtClean="0"/>
              <a:t>Perché? (</a:t>
            </a:r>
            <a:r>
              <a:rPr lang="it-IT" b="1" i="1" dirty="0" smtClean="0"/>
              <a:t>a che cosa serve l’insegnamento della storia?</a:t>
            </a:r>
            <a:r>
              <a:rPr lang="it-IT" b="1" dirty="0" smtClean="0"/>
              <a:t>)</a:t>
            </a:r>
            <a:endParaRPr lang="it-IT" dirty="0" smtClean="0"/>
          </a:p>
          <a:p>
            <a:pPr>
              <a:buNone/>
            </a:pPr>
            <a:r>
              <a:rPr lang="it-IT" b="1" dirty="0" smtClean="0"/>
              <a:t>Per favorire negli alunni l’acquisizione di: </a:t>
            </a:r>
            <a:endParaRPr lang="it-IT" dirty="0" smtClean="0"/>
          </a:p>
          <a:p>
            <a:pPr lvl="0"/>
            <a:r>
              <a:rPr lang="it-IT" b="1" dirty="0" smtClean="0"/>
              <a:t>informazioni (</a:t>
            </a:r>
            <a:r>
              <a:rPr lang="it-IT" b="1" i="1" dirty="0" smtClean="0"/>
              <a:t>finalità contenutistica</a:t>
            </a:r>
            <a:r>
              <a:rPr lang="it-IT" b="1" dirty="0" smtClean="0"/>
              <a:t>)</a:t>
            </a:r>
            <a:endParaRPr lang="it-IT" dirty="0" smtClean="0"/>
          </a:p>
          <a:p>
            <a:pPr lvl="0"/>
            <a:r>
              <a:rPr lang="it-IT" b="1" dirty="0" smtClean="0"/>
              <a:t>strumenti interpretativi (</a:t>
            </a:r>
            <a:r>
              <a:rPr lang="it-IT" b="1" i="1" dirty="0" smtClean="0"/>
              <a:t>finalità di tipo </a:t>
            </a:r>
            <a:r>
              <a:rPr lang="it-IT" b="1" i="1" dirty="0" err="1" smtClean="0"/>
              <a:t>cognitivistico</a:t>
            </a:r>
            <a:r>
              <a:rPr lang="it-IT" b="1" dirty="0" smtClean="0"/>
              <a:t>)</a:t>
            </a:r>
            <a:endParaRPr lang="it-IT" dirty="0" smtClean="0"/>
          </a:p>
          <a:p>
            <a:pPr lvl="0"/>
            <a:r>
              <a:rPr lang="it-IT" b="1" dirty="0" smtClean="0"/>
              <a:t>una coscienza civica (</a:t>
            </a:r>
            <a:r>
              <a:rPr lang="it-IT" b="1" i="1" dirty="0" smtClean="0"/>
              <a:t>finalità di tipo </a:t>
            </a:r>
            <a:r>
              <a:rPr lang="it-IT" b="1" i="1" dirty="0" err="1" smtClean="0"/>
              <a:t>etico-politico</a:t>
            </a:r>
            <a:r>
              <a:rPr lang="it-IT" b="1" dirty="0" smtClean="0"/>
              <a:t>)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 lvl="0">
              <a:buNone/>
            </a:pPr>
            <a:r>
              <a:rPr lang="it-IT" b="1" dirty="0" smtClean="0"/>
              <a:t>Come?	(</a:t>
            </a:r>
            <a:r>
              <a:rPr lang="it-IT" b="1" i="1" dirty="0" smtClean="0"/>
              <a:t>con quali metodi e con quali mezzi?</a:t>
            </a:r>
            <a:r>
              <a:rPr lang="it-IT" b="1" dirty="0" smtClean="0"/>
              <a:t>)</a:t>
            </a:r>
            <a:endParaRPr lang="it-IT" dirty="0" smtClean="0"/>
          </a:p>
          <a:p>
            <a:pPr lvl="0"/>
            <a:r>
              <a:rPr lang="it-IT" b="1" dirty="0" smtClean="0"/>
              <a:t>lezione frontale (</a:t>
            </a:r>
            <a:r>
              <a:rPr lang="it-IT" b="1" i="1" dirty="0" smtClean="0"/>
              <a:t>metodo trasmissivo</a:t>
            </a:r>
            <a:r>
              <a:rPr lang="it-IT" b="1" dirty="0" smtClean="0"/>
              <a:t>)</a:t>
            </a:r>
            <a:endParaRPr lang="it-IT" dirty="0" smtClean="0"/>
          </a:p>
          <a:p>
            <a:pPr lvl="0"/>
            <a:r>
              <a:rPr lang="it-IT" b="1" dirty="0" smtClean="0"/>
              <a:t>laboratorio (</a:t>
            </a:r>
            <a:r>
              <a:rPr lang="it-IT" b="1" i="1" dirty="0" smtClean="0"/>
              <a:t>didattica attiva</a:t>
            </a:r>
            <a:r>
              <a:rPr lang="it-IT" b="1" dirty="0" smtClean="0"/>
              <a:t>)</a:t>
            </a:r>
            <a:endParaRPr lang="it-IT" dirty="0" smtClean="0"/>
          </a:p>
          <a:p>
            <a:pPr lvl="0"/>
            <a:r>
              <a:rPr lang="it-IT" b="1" dirty="0" smtClean="0"/>
              <a:t>gioco (</a:t>
            </a:r>
            <a:r>
              <a:rPr lang="it-IT" b="1" i="1" dirty="0" smtClean="0"/>
              <a:t>didattica ludica</a:t>
            </a:r>
            <a:r>
              <a:rPr lang="it-IT" b="1" dirty="0" smtClean="0"/>
              <a:t>)</a:t>
            </a:r>
            <a:endParaRPr lang="it-IT" dirty="0" smtClean="0"/>
          </a:p>
          <a:p>
            <a:pPr>
              <a:buNone/>
            </a:pPr>
            <a:r>
              <a:rPr lang="it-IT" b="1" dirty="0" smtClean="0"/>
              <a:t> </a:t>
            </a:r>
            <a:endParaRPr lang="it-IT" dirty="0" smtClean="0"/>
          </a:p>
          <a:p>
            <a:pPr lvl="0"/>
            <a:r>
              <a:rPr lang="it-IT" b="1" dirty="0" smtClean="0"/>
              <a:t>Che cosa? (</a:t>
            </a:r>
            <a:r>
              <a:rPr lang="it-IT" b="1" i="1" dirty="0" smtClean="0"/>
              <a:t>quali contenuti?</a:t>
            </a:r>
            <a:r>
              <a:rPr lang="it-IT" b="1" dirty="0" smtClean="0"/>
              <a:t>)</a:t>
            </a:r>
            <a:endParaRPr lang="it-IT" dirty="0" smtClean="0"/>
          </a:p>
          <a:p>
            <a:pPr lvl="0"/>
            <a:r>
              <a:rPr lang="it-IT" b="1" dirty="0" smtClean="0"/>
              <a:t>‘tutta’ la storia (</a:t>
            </a:r>
            <a:r>
              <a:rPr lang="it-IT" b="1" i="1" dirty="0" smtClean="0"/>
              <a:t>enciclopedismo</a:t>
            </a:r>
            <a:r>
              <a:rPr lang="it-IT" b="1" dirty="0" smtClean="0"/>
              <a:t>)</a:t>
            </a:r>
            <a:endParaRPr lang="it-IT" dirty="0" smtClean="0"/>
          </a:p>
          <a:p>
            <a:pPr lvl="0"/>
            <a:r>
              <a:rPr lang="it-IT" b="1" dirty="0" smtClean="0"/>
              <a:t>temi </a:t>
            </a:r>
            <a:r>
              <a:rPr lang="it-IT" b="1" dirty="0" smtClean="0"/>
              <a:t>funzionali agli obiettivi (</a:t>
            </a:r>
            <a:r>
              <a:rPr lang="it-IT" b="1" i="1" dirty="0" smtClean="0"/>
              <a:t>libertà e responsabilità didattica dell’insegnante</a:t>
            </a:r>
            <a:r>
              <a:rPr lang="it-IT" b="1" dirty="0" smtClean="0"/>
              <a:t>)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71600" y="0"/>
            <a:ext cx="8172400" cy="1340768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Quale storia nella scuola? </a:t>
            </a:r>
            <a:r>
              <a:rPr lang="it-IT" sz="3200" dirty="0" smtClean="0"/>
              <a:t/>
            </a:r>
            <a:br>
              <a:rPr lang="it-IT" sz="3200" dirty="0" smtClean="0"/>
            </a:br>
            <a:endParaRPr lang="it-IT" sz="2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71600" y="1484784"/>
            <a:ext cx="3960440" cy="4104456"/>
          </a:xfrm>
        </p:spPr>
        <p:txBody>
          <a:bodyPr>
            <a:normAutofit fontScale="70000" lnSpcReduction="20000"/>
          </a:bodyPr>
          <a:lstStyle/>
          <a:p>
            <a:r>
              <a:rPr lang="it-IT" sz="3100" dirty="0" smtClean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STORIA – MATERIA </a:t>
            </a:r>
            <a:r>
              <a:rPr lang="it-IT" sz="31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		</a:t>
            </a:r>
          </a:p>
          <a:p>
            <a:r>
              <a:rPr lang="it-IT" sz="2900" b="1" dirty="0" smtClean="0">
                <a:solidFill>
                  <a:schemeClr val="tx1"/>
                </a:solidFill>
              </a:rPr>
              <a:t>Passato </a:t>
            </a:r>
            <a:r>
              <a:rPr lang="it-IT" sz="2900" b="1" i="1" dirty="0" smtClean="0">
                <a:solidFill>
                  <a:schemeClr val="tx1"/>
                </a:solidFill>
              </a:rPr>
              <a:t>vs</a:t>
            </a:r>
            <a:r>
              <a:rPr lang="it-IT" sz="2900" b="1" dirty="0" smtClean="0">
                <a:solidFill>
                  <a:schemeClr val="tx1"/>
                </a:solidFill>
              </a:rPr>
              <a:t> presente 		</a:t>
            </a:r>
          </a:p>
          <a:p>
            <a:r>
              <a:rPr lang="it-IT" sz="2900" b="1" dirty="0" smtClean="0">
                <a:solidFill>
                  <a:schemeClr val="tx1"/>
                </a:solidFill>
              </a:rPr>
              <a:t>TEMPO: omogeneo e lineare 	</a:t>
            </a:r>
          </a:p>
          <a:p>
            <a:endParaRPr lang="it-IT" sz="2900" b="1" dirty="0" smtClean="0">
              <a:solidFill>
                <a:schemeClr val="tx1"/>
              </a:solidFill>
            </a:endParaRPr>
          </a:p>
          <a:p>
            <a:r>
              <a:rPr lang="it-IT" sz="2900" b="1" dirty="0" smtClean="0">
                <a:solidFill>
                  <a:schemeClr val="tx1"/>
                </a:solidFill>
              </a:rPr>
              <a:t>Idea di CAUSA come necessità fra antecedenti e conseguenti</a:t>
            </a:r>
          </a:p>
          <a:p>
            <a:r>
              <a:rPr lang="it-IT" sz="2900" b="1" dirty="0" smtClean="0">
                <a:solidFill>
                  <a:schemeClr val="tx1"/>
                </a:solidFill>
              </a:rPr>
              <a:t>CONTENUTI chiusi, ripetitivi, impermeabili</a:t>
            </a:r>
          </a:p>
          <a:p>
            <a:r>
              <a:rPr lang="it-IT" sz="2900" b="1" dirty="0" smtClean="0">
                <a:solidFill>
                  <a:schemeClr val="tx1"/>
                </a:solidFill>
              </a:rPr>
              <a:t>Rilevanze tematiche gerarchizzate</a:t>
            </a:r>
          </a:p>
          <a:p>
            <a:r>
              <a:rPr lang="it-IT" sz="2900" b="1" dirty="0" smtClean="0">
                <a:solidFill>
                  <a:schemeClr val="tx1"/>
                </a:solidFill>
              </a:rPr>
              <a:t>Scala geografica: nazionale ed europea</a:t>
            </a:r>
          </a:p>
          <a:p>
            <a:r>
              <a:rPr lang="it-IT" sz="2900" b="1" dirty="0" smtClean="0">
                <a:solidFill>
                  <a:schemeClr val="tx1"/>
                </a:solidFill>
              </a:rPr>
              <a:t>Scrittura: neutra, oggettiva, sicura</a:t>
            </a:r>
          </a:p>
          <a:p>
            <a:endParaRPr lang="it-IT" dirty="0" smtClean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4860032" y="1484784"/>
            <a:ext cx="4104456" cy="4464496"/>
          </a:xfrm>
          <a:prstGeom prst="rect">
            <a:avLst/>
          </a:prstGeom>
        </p:spPr>
        <p:txBody>
          <a:bodyPr tIns="0">
            <a:normAutofit fontScale="77500" lnSpcReduction="20000"/>
          </a:bodyPr>
          <a:lstStyle/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800" dirty="0" smtClean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STORIA - RICERCA</a:t>
            </a:r>
          </a:p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600" b="1" dirty="0" smtClean="0"/>
              <a:t>Passato </a:t>
            </a:r>
            <a:r>
              <a:rPr lang="it-IT" sz="2600" b="1" i="1" dirty="0" smtClean="0"/>
              <a:t>vs</a:t>
            </a:r>
            <a:r>
              <a:rPr lang="it-IT" sz="2600" b="1" dirty="0" smtClean="0"/>
              <a:t> presente 		</a:t>
            </a:r>
          </a:p>
          <a:p>
            <a:pPr marL="27432" marR="0" lvl="0" defTabSz="914400" fontAlgn="auto">
              <a:spcBef>
                <a:spcPts val="600"/>
              </a:spcBef>
              <a:spcAft>
                <a:spcPts val="40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600" b="1" dirty="0" smtClean="0"/>
              <a:t>TEMPI: multipli, scorrono a diverse velocità</a:t>
            </a:r>
          </a:p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600" b="1" dirty="0" smtClean="0"/>
              <a:t>Idea di CONCAUSE, condizioni, relazioni tra fattori</a:t>
            </a:r>
          </a:p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600" b="1" dirty="0" smtClean="0"/>
              <a:t>CONTENUTI aperti e multidisciplinari</a:t>
            </a:r>
          </a:p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600" b="1" dirty="0" smtClean="0"/>
              <a:t>Assenza di gerarchia nei contenuti</a:t>
            </a:r>
          </a:p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600" b="1" dirty="0" smtClean="0"/>
              <a:t>Scala geografica: dal sistema-mondo al locale</a:t>
            </a:r>
          </a:p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600" b="1" dirty="0" smtClean="0"/>
              <a:t>Scrittura: soggettiva, ipotetica, congetturale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15616" y="587727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S.A. Bianchi,  C. </a:t>
            </a:r>
            <a:r>
              <a:rPr lang="it-IT" sz="2000" dirty="0" err="1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Crivellari</a:t>
            </a:r>
            <a:r>
              <a:rPr lang="it-IT" sz="2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it-IT" sz="2000" i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Nessun tempo è lontano. La mediazione didattica tra storia esperta e storia insegnata</a:t>
            </a:r>
            <a:r>
              <a:rPr lang="it-IT" sz="2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, Armando, Roma 2003, p. 22</a:t>
            </a:r>
            <a:r>
              <a:rPr lang="it-IT" b="1" dirty="0" smtClean="0"/>
              <a:t>.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71600" y="0"/>
            <a:ext cx="8172400" cy="1340768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Quale storia nella scuola? </a:t>
            </a:r>
            <a:r>
              <a:rPr lang="it-IT" sz="3200" dirty="0" smtClean="0"/>
              <a:t/>
            </a:r>
            <a:br>
              <a:rPr lang="it-IT" sz="3200" dirty="0" smtClean="0"/>
            </a:br>
            <a:endParaRPr lang="it-IT" sz="2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71600" y="1484784"/>
            <a:ext cx="4032448" cy="4104456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DISCIPLINARISTI</a:t>
            </a:r>
            <a:r>
              <a:rPr lang="it-IT" sz="2200" dirty="0" smtClean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it-IT" sz="2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		</a:t>
            </a:r>
          </a:p>
          <a:p>
            <a:r>
              <a:rPr lang="it-IT" sz="2300" b="1" dirty="0" smtClean="0">
                <a:solidFill>
                  <a:schemeClr val="tx1"/>
                </a:solidFill>
              </a:rPr>
              <a:t>Enfasi sullo STATUTO EPISTEMO-LOGICO della disciplina</a:t>
            </a:r>
          </a:p>
          <a:p>
            <a:r>
              <a:rPr lang="it-IT" sz="2300" b="1" dirty="0" smtClean="0">
                <a:solidFill>
                  <a:schemeClr val="tx1"/>
                </a:solidFill>
              </a:rPr>
              <a:t>Insegnante = CUSTODE di una scienza, che va inculcata ai giovani</a:t>
            </a:r>
          </a:p>
          <a:p>
            <a:r>
              <a:rPr lang="it-IT" sz="2300" b="1" dirty="0" smtClean="0">
                <a:solidFill>
                  <a:schemeClr val="tx1"/>
                </a:solidFill>
              </a:rPr>
              <a:t>Finalità: SAPERE</a:t>
            </a:r>
          </a:p>
          <a:p>
            <a:r>
              <a:rPr lang="it-IT" sz="2300" b="1" dirty="0" smtClean="0">
                <a:solidFill>
                  <a:schemeClr val="tx1"/>
                </a:solidFill>
              </a:rPr>
              <a:t>Didattica FRONTALE</a:t>
            </a:r>
          </a:p>
          <a:p>
            <a:r>
              <a:rPr lang="it-IT" sz="2300" b="1" dirty="0" smtClean="0">
                <a:solidFill>
                  <a:schemeClr val="tx1"/>
                </a:solidFill>
              </a:rPr>
              <a:t>Rilevanza dei CONTENUTI disciplinari</a:t>
            </a:r>
          </a:p>
          <a:p>
            <a:r>
              <a:rPr lang="it-IT" sz="2300" b="1" dirty="0" err="1" smtClean="0">
                <a:solidFill>
                  <a:schemeClr val="tx1"/>
                </a:solidFill>
              </a:rPr>
              <a:t>Compensione</a:t>
            </a:r>
            <a:r>
              <a:rPr lang="it-IT" sz="2300" b="1" dirty="0" smtClean="0">
                <a:solidFill>
                  <a:schemeClr val="tx1"/>
                </a:solidFill>
              </a:rPr>
              <a:t> = conoscenza </a:t>
            </a:r>
            <a:r>
              <a:rPr lang="it-IT" sz="2300" b="1" dirty="0" err="1" smtClean="0">
                <a:solidFill>
                  <a:schemeClr val="tx1"/>
                </a:solidFill>
              </a:rPr>
              <a:t>encicolpedica</a:t>
            </a:r>
            <a:endParaRPr lang="it-IT" sz="2300" dirty="0" smtClean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5076056" y="1412776"/>
            <a:ext cx="4067944" cy="4176464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27432" marR="0" lvl="0" defTabSz="91440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400" dirty="0" smtClean="0"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PEDAGOGISTI</a:t>
            </a:r>
          </a:p>
          <a:p>
            <a:pPr marL="27432" lvl="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it-IT" sz="2100" b="1" dirty="0" smtClean="0"/>
              <a:t>Enfasi sul PROCESSO </a:t>
            </a:r>
            <a:r>
              <a:rPr lang="it-IT" sz="2100" b="1" dirty="0" err="1" smtClean="0"/>
              <a:t>DI</a:t>
            </a:r>
            <a:r>
              <a:rPr lang="it-IT" sz="2100" b="1" dirty="0" smtClean="0"/>
              <a:t> APPRENDIMENTO dell’alunno</a:t>
            </a:r>
          </a:p>
          <a:p>
            <a:pPr marL="27432" lvl="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it-IT" sz="2100" b="1" dirty="0" smtClean="0"/>
              <a:t>Insegnante =  FACILITATORE che guida i giovani alla libera scoperta</a:t>
            </a:r>
          </a:p>
          <a:p>
            <a:pPr marL="27432" lvl="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it-IT" sz="2100" b="1" dirty="0" smtClean="0"/>
              <a:t>Finalità: SAPER FARE</a:t>
            </a:r>
          </a:p>
          <a:p>
            <a:pPr marL="27432" marR="0" lvl="0" defTabSz="9144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100" b="1" dirty="0" smtClean="0"/>
              <a:t>Didattica LABORATORIALE</a:t>
            </a:r>
          </a:p>
          <a:p>
            <a:pPr marL="27432" marR="0" lvl="0" defTabSz="914400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100" b="1" dirty="0" smtClean="0"/>
              <a:t>Rilevanza degli OBIETTIVI formativi</a:t>
            </a:r>
          </a:p>
          <a:p>
            <a:pPr marL="27432" marR="0" lvl="0" defTabSz="914400" fontAlgn="auto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2100" b="1" dirty="0" smtClean="0"/>
              <a:t>Comprensione estrinseca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115616" y="587727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F.  Senatore, </a:t>
            </a:r>
            <a:r>
              <a:rPr lang="it-IT" sz="2000" i="1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La formazione degli insegnanti di storia. Difficoltà e ambiguità nel rapporto tra università e scuola</a:t>
            </a:r>
            <a:r>
              <a:rPr lang="it-IT" sz="20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, in “Reti Medievali Rivista”, III - 2002/2.</a:t>
            </a:r>
            <a:endParaRPr lang="it-IT" sz="20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0"/>
            <a:ext cx="7746064" cy="1124744"/>
          </a:xfrm>
        </p:spPr>
        <p:txBody>
          <a:bodyPr>
            <a:normAutofit/>
          </a:bodyPr>
          <a:lstStyle/>
          <a:p>
            <a:r>
              <a:rPr lang="it-IT" sz="3600" dirty="0" smtClean="0"/>
              <a:t>Il teso storico: la narrazione</a:t>
            </a:r>
            <a:endParaRPr lang="it-IT" sz="36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971600" y="1268760"/>
            <a:ext cx="817240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3200" dirty="0" smtClean="0"/>
              <a:t>La dimensione retorica di una narrazione storica</a:t>
            </a:r>
          </a:p>
          <a:p>
            <a:pPr>
              <a:buFont typeface="Arial" pitchFamily="34" charset="0"/>
              <a:buChar char="•"/>
            </a:pPr>
            <a:r>
              <a:rPr lang="it-IT" sz="3200" dirty="0" smtClean="0"/>
              <a:t> il livello informativo: </a:t>
            </a:r>
          </a:p>
          <a:p>
            <a:r>
              <a:rPr lang="it-IT" sz="3200" dirty="0" smtClean="0"/>
              <a:t> </a:t>
            </a:r>
            <a:r>
              <a:rPr lang="it-IT" sz="3200" dirty="0" smtClean="0"/>
              <a:t>un testo storico “intende trasmettere ai lettori una somma di conoscenze concernenti il passato” (</a:t>
            </a:r>
            <a:r>
              <a:rPr lang="it-IT" sz="3200" dirty="0" err="1" smtClean="0"/>
              <a:t>Topolski</a:t>
            </a:r>
            <a:r>
              <a:rPr lang="it-IT" sz="3200" dirty="0" smtClean="0"/>
              <a:t>);</a:t>
            </a:r>
          </a:p>
          <a:p>
            <a:pPr>
              <a:buFont typeface="Arial" pitchFamily="34" charset="0"/>
              <a:buChar char="•"/>
            </a:pPr>
            <a:r>
              <a:rPr lang="it-IT" sz="3200" dirty="0" smtClean="0"/>
              <a:t> il livello persuasivo o retorico: </a:t>
            </a:r>
          </a:p>
          <a:p>
            <a:r>
              <a:rPr lang="it-IT" sz="3200" dirty="0" smtClean="0"/>
              <a:t>la periodizzazione e il ruolo delle metafore</a:t>
            </a:r>
          </a:p>
          <a:p>
            <a:pPr>
              <a:buFont typeface="Arial" pitchFamily="34" charset="0"/>
              <a:buChar char="•"/>
            </a:pPr>
            <a:r>
              <a:rPr lang="it-IT" sz="3200" dirty="0" smtClean="0"/>
              <a:t> </a:t>
            </a:r>
            <a:r>
              <a:rPr lang="it-IT" sz="3200" dirty="0" smtClean="0"/>
              <a:t>il livello teorico o ideologico .</a:t>
            </a:r>
            <a:endParaRPr lang="it-IT" sz="3200" dirty="0" smtClean="0"/>
          </a:p>
          <a:p>
            <a:endParaRPr lang="it-IT" sz="2200" dirty="0" smtClean="0"/>
          </a:p>
          <a:p>
            <a:r>
              <a:rPr lang="it-IT" sz="2200" dirty="0" smtClean="0">
                <a:solidFill>
                  <a:schemeClr val="bg2">
                    <a:lumMod val="25000"/>
                  </a:schemeClr>
                </a:solidFill>
              </a:rPr>
              <a:t>W.  Panciera, A. </a:t>
            </a:r>
            <a:r>
              <a:rPr lang="it-IT" sz="2200" dirty="0" err="1" smtClean="0">
                <a:solidFill>
                  <a:schemeClr val="bg2">
                    <a:lumMod val="25000"/>
                  </a:schemeClr>
                </a:solidFill>
              </a:rPr>
              <a:t>Zannini</a:t>
            </a:r>
            <a:r>
              <a:rPr lang="it-IT" sz="22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it-IT" sz="2200" i="1" dirty="0" smtClean="0">
                <a:solidFill>
                  <a:schemeClr val="bg2">
                    <a:lumMod val="25000"/>
                  </a:schemeClr>
                </a:solidFill>
              </a:rPr>
              <a:t>Didattica della storia. Manuale per la formazione degli insegnanti</a:t>
            </a:r>
            <a:r>
              <a:rPr lang="it-IT" sz="2200" dirty="0" smtClean="0">
                <a:solidFill>
                  <a:schemeClr val="bg2">
                    <a:lumMod val="25000"/>
                  </a:schemeClr>
                </a:solidFill>
              </a:rPr>
              <a:t>, Le </a:t>
            </a:r>
            <a:r>
              <a:rPr lang="it-IT" sz="2200" dirty="0" err="1" smtClean="0">
                <a:solidFill>
                  <a:schemeClr val="bg2">
                    <a:lumMod val="25000"/>
                  </a:schemeClr>
                </a:solidFill>
              </a:rPr>
              <a:t>Monnier</a:t>
            </a:r>
            <a:r>
              <a:rPr lang="it-IT" sz="2200" dirty="0" smtClean="0">
                <a:solidFill>
                  <a:schemeClr val="bg2">
                    <a:lumMod val="25000"/>
                  </a:schemeClr>
                </a:solidFill>
              </a:rPr>
              <a:t> Università, Milano 2009</a:t>
            </a:r>
            <a:r>
              <a:rPr lang="it-IT" sz="2200" baseline="30000" dirty="0" smtClean="0">
                <a:solidFill>
                  <a:schemeClr val="bg2">
                    <a:lumMod val="25000"/>
                  </a:schemeClr>
                </a:solidFill>
              </a:rPr>
              <a:t>2</a:t>
            </a:r>
            <a:endParaRPr lang="it-IT" sz="2200" baseline="300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it-IT" sz="2200" dirty="0" smtClean="0"/>
          </a:p>
          <a:p>
            <a:endParaRPr lang="it-IT" sz="2200" dirty="0" smtClean="0"/>
          </a:p>
          <a:p>
            <a:endParaRPr lang="it-IT" sz="2200" dirty="0" smtClean="0"/>
          </a:p>
          <a:p>
            <a:endParaRPr lang="it-IT" sz="2200" dirty="0" smtClean="0"/>
          </a:p>
          <a:p>
            <a:endParaRPr lang="it-IT" sz="2200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0"/>
            <a:ext cx="7746064" cy="764704"/>
          </a:xfrm>
        </p:spPr>
        <p:txBody>
          <a:bodyPr>
            <a:normAutofit/>
          </a:bodyPr>
          <a:lstStyle/>
          <a:p>
            <a:r>
              <a:rPr lang="it-IT" sz="3600" dirty="0" smtClean="0"/>
              <a:t>I ‘livelli’ di osservazione della storia </a:t>
            </a:r>
            <a:endParaRPr lang="it-IT" sz="36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971600" y="620688"/>
            <a:ext cx="8172400" cy="638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800" dirty="0" smtClean="0"/>
              <a:t>Storia generale</a:t>
            </a:r>
            <a:r>
              <a:rPr lang="it-IT" sz="2200" dirty="0" smtClean="0"/>
              <a:t>: </a:t>
            </a:r>
          </a:p>
          <a:p>
            <a:r>
              <a:rPr lang="it-IT" sz="2200" dirty="0" smtClean="0"/>
              <a:t>si definisce come </a:t>
            </a:r>
            <a:r>
              <a:rPr lang="it-IT" sz="2200" i="1" dirty="0" smtClean="0"/>
              <a:t>summa</a:t>
            </a:r>
            <a:r>
              <a:rPr lang="it-IT" sz="2200" dirty="0" smtClean="0"/>
              <a:t> ad uso degli studenti (genere storiografico)</a:t>
            </a:r>
          </a:p>
          <a:p>
            <a:r>
              <a:rPr lang="it-IT" sz="2200" dirty="0" smtClean="0"/>
              <a:t>privilegia le forme del potere e i sistemi di organizzazione della società </a:t>
            </a:r>
          </a:p>
          <a:p>
            <a:r>
              <a:rPr lang="it-IT" sz="2200" dirty="0" smtClean="0"/>
              <a:t>trasmette una forma complessiva, ma sintetica, di conoscenza storica</a:t>
            </a:r>
          </a:p>
          <a:p>
            <a:r>
              <a:rPr lang="it-IT" sz="2200" dirty="0" smtClean="0"/>
              <a:t>si fonda su una prospettiva eurocentrica</a:t>
            </a:r>
          </a:p>
          <a:p>
            <a:pPr>
              <a:buFont typeface="Arial" pitchFamily="34" charset="0"/>
              <a:buChar char="•"/>
            </a:pPr>
            <a:r>
              <a:rPr lang="it-IT" sz="2800" dirty="0" smtClean="0"/>
              <a:t>Storia globale (</a:t>
            </a:r>
            <a:r>
              <a:rPr lang="it-IT" sz="2800" i="1" dirty="0" smtClean="0"/>
              <a:t>world </a:t>
            </a:r>
            <a:r>
              <a:rPr lang="it-IT" sz="2800" i="1" dirty="0" err="1" smtClean="0"/>
              <a:t>history</a:t>
            </a:r>
            <a:r>
              <a:rPr lang="it-IT" sz="2800" dirty="0" smtClean="0"/>
              <a:t>): </a:t>
            </a:r>
          </a:p>
          <a:p>
            <a:r>
              <a:rPr lang="it-IT" sz="2200" dirty="0" smtClean="0"/>
              <a:t>esprime istanze multiculturali e multidisciplinari</a:t>
            </a:r>
          </a:p>
          <a:p>
            <a:r>
              <a:rPr lang="it-IT" sz="2200" dirty="0" smtClean="0"/>
              <a:t>adotta un metodo </a:t>
            </a:r>
            <a:r>
              <a:rPr lang="it-IT" sz="2200" dirty="0" err="1" smtClean="0"/>
              <a:t>comparatistico</a:t>
            </a:r>
            <a:r>
              <a:rPr lang="it-IT" sz="2200" dirty="0" smtClean="0"/>
              <a:t> fra aree della Terra</a:t>
            </a:r>
          </a:p>
          <a:p>
            <a:r>
              <a:rPr lang="it-IT" sz="2200" dirty="0" smtClean="0"/>
              <a:t>Utilizza una periodizzazione secondo grandi “quadri di civiltà”</a:t>
            </a:r>
          </a:p>
          <a:p>
            <a:pPr>
              <a:buFont typeface="Arial" pitchFamily="34" charset="0"/>
              <a:buChar char="•"/>
            </a:pPr>
            <a:r>
              <a:rPr lang="it-IT" sz="2800" dirty="0" smtClean="0"/>
              <a:t>Storia nazionale</a:t>
            </a:r>
          </a:p>
          <a:p>
            <a:r>
              <a:rPr lang="it-IT" sz="2200" dirty="0" smtClean="0"/>
              <a:t>raccoglie l’eredità della grande stagione storiografica ottocentesca;</a:t>
            </a:r>
          </a:p>
          <a:p>
            <a:r>
              <a:rPr lang="it-IT" sz="2200" dirty="0" smtClean="0"/>
              <a:t>si configura come </a:t>
            </a:r>
            <a:r>
              <a:rPr lang="it-IT" sz="2200" dirty="0" err="1" smtClean="0"/>
              <a:t>luofo</a:t>
            </a:r>
            <a:r>
              <a:rPr lang="it-IT" sz="2200" dirty="0" smtClean="0"/>
              <a:t> di discussione e di lotta politica</a:t>
            </a:r>
          </a:p>
          <a:p>
            <a:pPr>
              <a:buFont typeface="Arial" pitchFamily="34" charset="0"/>
              <a:buChar char="•"/>
            </a:pPr>
            <a:r>
              <a:rPr lang="it-IT" sz="2800" dirty="0" smtClean="0"/>
              <a:t>Storie settoriali</a:t>
            </a:r>
          </a:p>
          <a:p>
            <a:r>
              <a:rPr lang="it-IT" sz="2200" dirty="0" smtClean="0"/>
              <a:t>rompono gli schematismo delle periodizzazioni tradizionali</a:t>
            </a:r>
          </a:p>
          <a:p>
            <a:r>
              <a:rPr lang="it-IT" sz="2200" dirty="0" smtClean="0"/>
              <a:t>Adotta un approccio multidisciplinare (scuola delle “</a:t>
            </a:r>
            <a:r>
              <a:rPr lang="it-IT" sz="2200" dirty="0" err="1" smtClean="0"/>
              <a:t>Annales</a:t>
            </a:r>
            <a:r>
              <a:rPr lang="it-IT" sz="2200" dirty="0" smtClean="0"/>
              <a:t>”)</a:t>
            </a:r>
          </a:p>
          <a:p>
            <a:pPr>
              <a:buFont typeface="Arial" pitchFamily="34" charset="0"/>
              <a:buChar char="•"/>
            </a:pPr>
            <a:r>
              <a:rPr lang="it-IT" sz="2800" dirty="0" smtClean="0"/>
              <a:t>Storia ‘locale</a:t>
            </a:r>
            <a:r>
              <a:rPr lang="it-IT" sz="2200" dirty="0" smtClean="0"/>
              <a:t>’</a:t>
            </a:r>
          </a:p>
          <a:p>
            <a:r>
              <a:rPr lang="it-IT" sz="2200" dirty="0" smtClean="0"/>
              <a:t>pone il problema di definizione di scala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L’insegnamento della storia ‘locale’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9632" y="1196752"/>
            <a:ext cx="7498080" cy="5195664"/>
          </a:xfrm>
        </p:spPr>
        <p:txBody>
          <a:bodyPr>
            <a:normAutofit/>
          </a:bodyPr>
          <a:lstStyle/>
          <a:p>
            <a:r>
              <a:rPr lang="it-IT" sz="2800" dirty="0" smtClean="0">
                <a:solidFill>
                  <a:schemeClr val="bg2">
                    <a:lumMod val="25000"/>
                  </a:schemeClr>
                </a:solidFill>
              </a:rPr>
              <a:t>Ragioni epistemologiche</a:t>
            </a:r>
            <a:r>
              <a:rPr lang="it-IT" sz="2800" dirty="0" smtClean="0"/>
              <a:t>:</a:t>
            </a:r>
          </a:p>
          <a:p>
            <a:pPr>
              <a:buNone/>
            </a:pPr>
            <a:r>
              <a:rPr lang="it-IT" sz="2800" dirty="0" smtClean="0"/>
              <a:t>storia esperta          </a:t>
            </a:r>
            <a:r>
              <a:rPr lang="it-IT" sz="2800" dirty="0" smtClean="0"/>
              <a:t>	storia </a:t>
            </a:r>
            <a:r>
              <a:rPr lang="it-IT" sz="2800" dirty="0" smtClean="0"/>
              <a:t>insegnata</a:t>
            </a:r>
          </a:p>
          <a:p>
            <a:pPr>
              <a:buNone/>
            </a:pPr>
            <a:endParaRPr lang="it-IT" dirty="0" smtClean="0"/>
          </a:p>
          <a:p>
            <a:pPr>
              <a:spcBef>
                <a:spcPts val="1200"/>
              </a:spcBef>
            </a:pPr>
            <a:r>
              <a:rPr lang="it-IT" sz="2800" dirty="0" smtClean="0">
                <a:solidFill>
                  <a:schemeClr val="bg2">
                    <a:lumMod val="25000"/>
                  </a:schemeClr>
                </a:solidFill>
              </a:rPr>
              <a:t>Ragioni </a:t>
            </a:r>
            <a:r>
              <a:rPr lang="it-IT" sz="2800" dirty="0" smtClean="0">
                <a:solidFill>
                  <a:schemeClr val="bg2">
                    <a:lumMod val="25000"/>
                  </a:schemeClr>
                </a:solidFill>
              </a:rPr>
              <a:t>educative</a:t>
            </a:r>
            <a:r>
              <a:rPr lang="it-IT" sz="2800" dirty="0" smtClean="0"/>
              <a:t>:</a:t>
            </a:r>
          </a:p>
          <a:p>
            <a:pPr>
              <a:buNone/>
            </a:pPr>
            <a:r>
              <a:rPr lang="it-IT" sz="2800" dirty="0" smtClean="0"/>
              <a:t>cittadinanza reale	</a:t>
            </a:r>
            <a:r>
              <a:rPr lang="it-IT" sz="2800" dirty="0" smtClean="0"/>
              <a:t>	cittadinanza globale</a:t>
            </a:r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endParaRPr lang="it-IT" sz="2800" dirty="0" smtClean="0"/>
          </a:p>
          <a:p>
            <a:r>
              <a:rPr lang="it-IT" sz="2800" dirty="0" smtClean="0"/>
              <a:t>Educazione al patrimonio</a:t>
            </a:r>
            <a:endParaRPr lang="it-IT" sz="2800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259632" y="2204864"/>
            <a:ext cx="7315200" cy="64807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2400" dirty="0" smtClean="0"/>
              <a:t>“saper fare artigianato didattico” </a:t>
            </a:r>
            <a:r>
              <a:rPr lang="it-IT" sz="2400" dirty="0"/>
              <a:t>(</a:t>
            </a:r>
            <a:r>
              <a:rPr lang="it-IT" sz="2400" dirty="0" err="1"/>
              <a:t>Deiana</a:t>
            </a:r>
            <a:r>
              <a:rPr lang="it-IT" sz="2400" dirty="0"/>
              <a:t>)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259632" y="4005064"/>
            <a:ext cx="7315200" cy="64807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2400" dirty="0" smtClean="0"/>
              <a:t>“invito alla partecipazione democratica” (Bevilacqua</a:t>
            </a:r>
            <a:r>
              <a:rPr lang="it-IT" sz="2400" dirty="0"/>
              <a:t>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259632" y="5373216"/>
            <a:ext cx="7315200" cy="64807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CC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2400" dirty="0" smtClean="0"/>
              <a:t>valorizzazione dei beni culturali (Associazione </a:t>
            </a:r>
            <a:r>
              <a:rPr lang="it-IT" sz="2400" dirty="0" err="1" smtClean="0"/>
              <a:t>Clio</a:t>
            </a:r>
            <a:r>
              <a:rPr lang="it-IT" sz="2400" dirty="0" smtClean="0"/>
              <a:t> ‘92)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/>
              <a:t>Il ruolo formativo della </a:t>
            </a:r>
            <a:r>
              <a:rPr lang="it-IT" sz="3600" dirty="0" smtClean="0"/>
              <a:t>storia (</a:t>
            </a:r>
            <a:r>
              <a:rPr lang="it-IT" sz="3600" dirty="0" err="1" smtClean="0"/>
              <a:t>Brusa</a:t>
            </a:r>
            <a:r>
              <a:rPr lang="it-IT" sz="3600" dirty="0" smtClean="0"/>
              <a:t>)</a:t>
            </a:r>
            <a:endParaRPr lang="it-IT" dirty="0"/>
          </a:p>
        </p:txBody>
      </p:sp>
      <p:sp>
        <p:nvSpPr>
          <p:cNvPr id="3075" name="Oval 3"/>
          <p:cNvSpPr>
            <a:spLocks noChangeArrowheads="1"/>
          </p:cNvSpPr>
          <p:nvPr/>
        </p:nvSpPr>
        <p:spPr bwMode="auto">
          <a:xfrm>
            <a:off x="1650504" y="1828800"/>
            <a:ext cx="20574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/>
              <a:t>“RADICI”</a:t>
            </a:r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5562600" y="1828800"/>
            <a:ext cx="21336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/>
              <a:t>“TRADIZIONE”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2699792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>
            <a:off x="6629400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080" name="Oval 8"/>
          <p:cNvSpPr>
            <a:spLocks noChangeArrowheads="1"/>
          </p:cNvSpPr>
          <p:nvPr/>
        </p:nvSpPr>
        <p:spPr bwMode="auto">
          <a:xfrm>
            <a:off x="1115616" y="3429000"/>
            <a:ext cx="31242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/>
              <a:t>STORIA IDENTITARIA</a:t>
            </a:r>
          </a:p>
        </p:txBody>
      </p:sp>
      <p:sp>
        <p:nvSpPr>
          <p:cNvPr id="3082" name="Oval 10"/>
          <p:cNvSpPr>
            <a:spLocks noChangeArrowheads="1"/>
          </p:cNvSpPr>
          <p:nvPr/>
        </p:nvSpPr>
        <p:spPr bwMode="auto">
          <a:xfrm>
            <a:off x="5029200" y="3429000"/>
            <a:ext cx="31242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/>
              <a:t>STORIA-SCIENZA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355976" y="2132856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i="1" dirty="0"/>
              <a:t>VS</a:t>
            </a:r>
            <a:endParaRPr lang="it-IT" dirty="0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2699792" y="4648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>
            <a:off x="6629400" y="4648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086" name="Oval 14"/>
          <p:cNvSpPr>
            <a:spLocks noChangeArrowheads="1"/>
          </p:cNvSpPr>
          <p:nvPr/>
        </p:nvSpPr>
        <p:spPr bwMode="auto">
          <a:xfrm>
            <a:off x="1159768" y="4953000"/>
            <a:ext cx="31242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 smtClean="0"/>
              <a:t>“DERIVA</a:t>
            </a:r>
            <a:endParaRPr lang="it-IT" b="1" dirty="0"/>
          </a:p>
          <a:p>
            <a:pPr algn="ctr"/>
            <a:r>
              <a:rPr lang="it-IT" b="1" dirty="0" smtClean="0"/>
              <a:t>EUGENETICA”</a:t>
            </a:r>
            <a:endParaRPr lang="it-IT" b="1" dirty="0"/>
          </a:p>
        </p:txBody>
      </p:sp>
      <p:sp>
        <p:nvSpPr>
          <p:cNvPr id="3087" name="Oval 15"/>
          <p:cNvSpPr>
            <a:spLocks noChangeArrowheads="1"/>
          </p:cNvSpPr>
          <p:nvPr/>
        </p:nvSpPr>
        <p:spPr bwMode="auto">
          <a:xfrm>
            <a:off x="5029200" y="4953000"/>
            <a:ext cx="31242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/>
              <a:t>EDUCAZIONE</a:t>
            </a:r>
          </a:p>
          <a:p>
            <a:pPr algn="ctr"/>
            <a:r>
              <a:rPr lang="it-IT" b="1" dirty="0"/>
              <a:t>INTERCULTURALE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1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La storia nella scuola italiana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608" y="1447800"/>
            <a:ext cx="8100392" cy="4800600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Legge Casati (1859):</a:t>
            </a:r>
          </a:p>
          <a:p>
            <a:pPr>
              <a:buNone/>
            </a:pPr>
            <a:r>
              <a:rPr lang="it-IT" sz="2600" dirty="0" smtClean="0"/>
              <a:t>educazione in prospettiva </a:t>
            </a:r>
            <a:r>
              <a:rPr lang="it-IT" sz="2600" dirty="0" err="1" smtClean="0"/>
              <a:t>nazionale-unitaria</a:t>
            </a:r>
            <a:r>
              <a:rPr lang="it-IT" sz="2600" dirty="0" smtClean="0"/>
              <a:t>;</a:t>
            </a:r>
          </a:p>
          <a:p>
            <a:pPr>
              <a:buNone/>
            </a:pPr>
            <a:r>
              <a:rPr lang="it-IT" sz="2600" dirty="0" smtClean="0"/>
              <a:t>didattica di tipo nozionistico (</a:t>
            </a:r>
            <a:r>
              <a:rPr lang="it-IT" sz="2600" i="1" dirty="0" err="1" smtClean="0"/>
              <a:t>exempla</a:t>
            </a:r>
            <a:r>
              <a:rPr lang="it-IT" sz="2600" i="1" dirty="0" smtClean="0"/>
              <a:t> </a:t>
            </a:r>
            <a:r>
              <a:rPr lang="it-IT" sz="2600" dirty="0" smtClean="0"/>
              <a:t>e personaggi)</a:t>
            </a:r>
          </a:p>
          <a:p>
            <a:r>
              <a:rPr lang="it-IT" dirty="0" smtClean="0"/>
              <a:t>Riforma Gentile (1923)</a:t>
            </a:r>
          </a:p>
          <a:p>
            <a:pPr>
              <a:lnSpc>
                <a:spcPct val="110000"/>
              </a:lnSpc>
              <a:buNone/>
            </a:pPr>
            <a:r>
              <a:rPr lang="it-IT" sz="2600" dirty="0" smtClean="0"/>
              <a:t>subordinazione della storia alla filosofia nel primato della cultura umanistica</a:t>
            </a:r>
          </a:p>
          <a:p>
            <a:pPr>
              <a:lnSpc>
                <a:spcPct val="110000"/>
              </a:lnSpc>
              <a:buNone/>
            </a:pPr>
            <a:r>
              <a:rPr lang="it-IT" sz="2600" dirty="0" smtClean="0"/>
              <a:t>affermazione di una storia del tutto astratta e disincarnata</a:t>
            </a:r>
          </a:p>
          <a:p>
            <a:r>
              <a:rPr lang="it-IT" sz="2800" dirty="0" smtClean="0"/>
              <a:t>Istituzione della scuola media inferiore unica (1962)</a:t>
            </a:r>
          </a:p>
          <a:p>
            <a:pPr>
              <a:buNone/>
            </a:pPr>
            <a:r>
              <a:rPr lang="it-IT" sz="2600" dirty="0" smtClean="0"/>
              <a:t>superamento della prospettiva storico-militare e della storia come giustificazione del potere precostituito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2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rmAutofit/>
          </a:bodyPr>
          <a:lstStyle/>
          <a:p>
            <a:r>
              <a:rPr lang="it-IT" sz="3600" dirty="0" smtClean="0"/>
              <a:t>I programmi di storia per la scuola secondaria di primo grado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608" y="2060848"/>
            <a:ext cx="8100392" cy="4187552"/>
          </a:xfrm>
        </p:spPr>
        <p:txBody>
          <a:bodyPr>
            <a:normAutofit lnSpcReduction="10000"/>
          </a:bodyPr>
          <a:lstStyle/>
          <a:p>
            <a:r>
              <a:rPr lang="it-IT" sz="2800" dirty="0" smtClean="0"/>
              <a:t>Decreto legislativo 59 del 19 febbraio 2004 </a:t>
            </a:r>
            <a:r>
              <a:rPr lang="it-IT" sz="2800" i="1" dirty="0" smtClean="0"/>
              <a:t>Definizione delle norme generali relative alla scuola dell'infanzia e al primo ciclo dell'istruzione </a:t>
            </a:r>
          </a:p>
          <a:p>
            <a:pPr>
              <a:buNone/>
            </a:pPr>
            <a:r>
              <a:rPr lang="it-IT" sz="2800" i="1" dirty="0" smtClean="0"/>
              <a:t>	</a:t>
            </a:r>
            <a:r>
              <a:rPr lang="it-IT" sz="2800" dirty="0" smtClean="0"/>
              <a:t>(“programmi Moratti”)</a:t>
            </a:r>
          </a:p>
          <a:p>
            <a:endParaRPr lang="it-IT" sz="2800" dirty="0" smtClean="0"/>
          </a:p>
          <a:p>
            <a:r>
              <a:rPr lang="it-IT" sz="2800" dirty="0" smtClean="0"/>
              <a:t>Decreto ministeriale del 31 luglio 2007, </a:t>
            </a:r>
          </a:p>
          <a:p>
            <a:pPr>
              <a:buNone/>
            </a:pPr>
            <a:r>
              <a:rPr lang="it-IT" sz="2800" i="1" dirty="0" smtClean="0"/>
              <a:t>	Indicazioni nazionali per il curricolo delle scuole dell'infanzia e del primo ciclo di istruzione</a:t>
            </a:r>
          </a:p>
          <a:p>
            <a:pPr>
              <a:buNone/>
            </a:pPr>
            <a:r>
              <a:rPr lang="it-IT" sz="2800" i="1" dirty="0" smtClean="0"/>
              <a:t>	</a:t>
            </a:r>
            <a:r>
              <a:rPr lang="it-IT" sz="2800" dirty="0" smtClean="0"/>
              <a:t>(“programmi Fioroni”)</a:t>
            </a:r>
            <a:endParaRPr lang="it-IT" sz="2600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2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54162"/>
          </a:xfrm>
        </p:spPr>
        <p:txBody>
          <a:bodyPr>
            <a:normAutofit/>
          </a:bodyPr>
          <a:lstStyle/>
          <a:p>
            <a:r>
              <a:rPr lang="it-IT" sz="3600" dirty="0" smtClean="0"/>
              <a:t>I programmi di storia per </a:t>
            </a:r>
            <a:r>
              <a:rPr lang="it-IT" sz="3600" dirty="0" smtClean="0"/>
              <a:t>il triennio dei licei (classe di concorso A037)</a:t>
            </a: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608" y="1772816"/>
            <a:ext cx="8100392" cy="4608512"/>
          </a:xfrm>
        </p:spPr>
        <p:txBody>
          <a:bodyPr>
            <a:normAutofit fontScale="92500" lnSpcReduction="10000"/>
          </a:bodyPr>
          <a:lstStyle/>
          <a:p>
            <a:r>
              <a:rPr lang="it-IT" sz="2600" dirty="0" smtClean="0"/>
              <a:t>Allegato C al Decreto Legislativo </a:t>
            </a:r>
            <a:r>
              <a:rPr lang="it-IT" sz="2600" dirty="0" smtClean="0"/>
              <a:t>17 ottobre 2005, n. 226, </a:t>
            </a:r>
            <a:r>
              <a:rPr lang="it-IT" sz="2600" i="1" dirty="0" smtClean="0"/>
              <a:t>Definizione delle norme generali e dei livelli essenziali delle prestazioni sul secondo ciclo del sistema educativo di istruzione e formazione ai sensi della legge 28 marzo 2003, n. 53</a:t>
            </a:r>
            <a:r>
              <a:rPr lang="it-IT" sz="2600" dirty="0" smtClean="0"/>
              <a:t>: </a:t>
            </a:r>
            <a:r>
              <a:rPr lang="it-IT" sz="2600" dirty="0" smtClean="0"/>
              <a:t>OSA (Obiettivi specifici di apprendimento) </a:t>
            </a:r>
            <a:endParaRPr lang="it-IT" sz="2800" dirty="0" smtClean="0"/>
          </a:p>
          <a:p>
            <a:r>
              <a:rPr lang="it-IT" sz="2800" i="1" dirty="0" smtClean="0"/>
              <a:t>Indicazioni </a:t>
            </a:r>
            <a:r>
              <a:rPr lang="it-IT" sz="2800" i="1" dirty="0" smtClean="0"/>
              <a:t>nazionali riguardanti </a:t>
            </a:r>
            <a:r>
              <a:rPr lang="it-IT" sz="2800" i="1" dirty="0" smtClean="0"/>
              <a:t>gli obiettivi </a:t>
            </a:r>
            <a:r>
              <a:rPr lang="it-IT" sz="2800" i="1" dirty="0" smtClean="0"/>
              <a:t>specifici di apprendimento concernenti le attività e </a:t>
            </a:r>
            <a:r>
              <a:rPr lang="it-IT" sz="2800" i="1" dirty="0" smtClean="0"/>
              <a:t>gli insegnamenti </a:t>
            </a:r>
            <a:r>
              <a:rPr lang="it-IT" sz="2800" i="1" dirty="0" smtClean="0"/>
              <a:t>compresi nei piani degli studi previsti per i </a:t>
            </a:r>
            <a:r>
              <a:rPr lang="it-IT" sz="2800" i="1" dirty="0" smtClean="0"/>
              <a:t>percorsi liceali </a:t>
            </a:r>
            <a:r>
              <a:rPr lang="it-IT" sz="2800" i="1" dirty="0" smtClean="0"/>
              <a:t>di cui all’articolo 10, comma 3, del decreto del Presidente </a:t>
            </a:r>
            <a:r>
              <a:rPr lang="it-IT" sz="2800" i="1" dirty="0" smtClean="0"/>
              <a:t>della Repubblica </a:t>
            </a:r>
            <a:r>
              <a:rPr lang="it-IT" sz="2800" i="1" dirty="0" smtClean="0"/>
              <a:t>15 marzo 2010, n. 89, in relazione all’articolo 2, commi 1 </a:t>
            </a:r>
            <a:r>
              <a:rPr lang="it-IT" sz="2800" i="1" dirty="0" smtClean="0"/>
              <a:t>e 3</a:t>
            </a:r>
            <a:r>
              <a:rPr lang="it-IT" sz="2800" i="1" dirty="0" smtClean="0"/>
              <a:t>, del </a:t>
            </a:r>
            <a:r>
              <a:rPr lang="it-IT" sz="2800" i="1" smtClean="0"/>
              <a:t>medesimo </a:t>
            </a:r>
            <a:r>
              <a:rPr lang="it-IT" sz="2800" i="1" smtClean="0"/>
              <a:t>regolamento </a:t>
            </a:r>
            <a:r>
              <a:rPr lang="it-IT" sz="2800" smtClean="0"/>
              <a:t>(Riforma </a:t>
            </a:r>
            <a:r>
              <a:rPr lang="it-IT" sz="2800" dirty="0" smtClean="0"/>
              <a:t>Gelmini).</a:t>
            </a:r>
            <a:endParaRPr lang="it-IT" sz="2600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2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706090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La didattica: curricolo e programmazione</a:t>
            </a:r>
            <a:endParaRPr lang="it-IT" sz="36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971600" y="1052736"/>
            <a:ext cx="7962088" cy="5400600"/>
          </a:xfrm>
        </p:spPr>
        <p:txBody>
          <a:bodyPr>
            <a:noAutofit/>
          </a:bodyPr>
          <a:lstStyle/>
          <a:p>
            <a:pPr lvl="0">
              <a:spcBef>
                <a:spcPts val="200"/>
              </a:spcBef>
            </a:pPr>
            <a:r>
              <a:rPr lang="it-IT" sz="2200" dirty="0" smtClean="0"/>
              <a:t>Curricolo = percorso formativo di uno specifico grado scolastico, che riguarda una o più </a:t>
            </a:r>
            <a:r>
              <a:rPr lang="it-IT" sz="2200" dirty="0" smtClean="0"/>
              <a:t>aree </a:t>
            </a:r>
            <a:r>
              <a:rPr lang="it-IT" sz="2200" dirty="0" smtClean="0"/>
              <a:t>disciplinari</a:t>
            </a:r>
          </a:p>
          <a:p>
            <a:pPr lvl="0">
              <a:spcBef>
                <a:spcPts val="200"/>
              </a:spcBef>
            </a:pPr>
            <a:r>
              <a:rPr lang="it-IT" sz="2200" dirty="0" smtClean="0"/>
              <a:t>Programmare ≠ “svolgere il programma” ma indicare con chiarezza i traguardi generali di apprendimento, prevedendo forme di verifica del grado di raggiungimento degli stessi</a:t>
            </a:r>
            <a:endParaRPr lang="it-IT" sz="2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 descr="C:\Users\lucia\Desktop\curricol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842835"/>
            <a:ext cx="5904656" cy="40151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706090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L’Unità Didattica (UD)</a:t>
            </a:r>
            <a:endParaRPr lang="it-IT" sz="36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971600" y="1052736"/>
            <a:ext cx="7962088" cy="5400600"/>
          </a:xfrm>
        </p:spPr>
        <p:txBody>
          <a:bodyPr>
            <a:noAutofit/>
          </a:bodyPr>
          <a:lstStyle/>
          <a:p>
            <a:pPr lvl="0">
              <a:spcBef>
                <a:spcPts val="200"/>
              </a:spcBef>
              <a:buNone/>
            </a:pPr>
            <a:r>
              <a:rPr lang="it-IT" sz="2400" dirty="0" smtClean="0">
                <a:solidFill>
                  <a:schemeClr val="bg2">
                    <a:lumMod val="50000"/>
                  </a:schemeClr>
                </a:solidFill>
              </a:rPr>
              <a:t>Elementi di base</a:t>
            </a:r>
          </a:p>
          <a:p>
            <a:pPr>
              <a:spcBef>
                <a:spcPts val="200"/>
              </a:spcBef>
            </a:pPr>
            <a:r>
              <a:rPr lang="it-IT" sz="2400" i="1" dirty="0" smtClean="0"/>
              <a:t>Titolo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Analisi della </a:t>
            </a:r>
            <a:r>
              <a:rPr lang="it-IT" sz="2400" i="1" dirty="0" smtClean="0"/>
              <a:t>situazione di partenza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Indicazione dei </a:t>
            </a:r>
            <a:r>
              <a:rPr lang="it-IT" sz="2400" i="1" dirty="0" smtClean="0"/>
              <a:t>prerequisiti </a:t>
            </a:r>
            <a:r>
              <a:rPr lang="it-IT" sz="2400" dirty="0" smtClean="0"/>
              <a:t>(abilità, competenze, conoscenze)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Indicazione del </a:t>
            </a:r>
            <a:r>
              <a:rPr lang="it-IT" sz="2400" i="1" dirty="0" smtClean="0"/>
              <a:t>momento </a:t>
            </a:r>
            <a:r>
              <a:rPr lang="it-IT" sz="2400" dirty="0" smtClean="0"/>
              <a:t>e dei </a:t>
            </a:r>
            <a:r>
              <a:rPr lang="it-IT" sz="2400" i="1" dirty="0" smtClean="0"/>
              <a:t>tempi </a:t>
            </a:r>
            <a:r>
              <a:rPr lang="it-IT" sz="2400" dirty="0" smtClean="0"/>
              <a:t>di realizzazione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Indicazione chiara e dettagliata degli </a:t>
            </a:r>
            <a:r>
              <a:rPr lang="it-IT" sz="2400" i="1" dirty="0" smtClean="0"/>
              <a:t>obiettivi</a:t>
            </a:r>
            <a:r>
              <a:rPr lang="it-IT" sz="2400" dirty="0" smtClean="0"/>
              <a:t>, distinti in: obiettivi di </a:t>
            </a:r>
            <a:r>
              <a:rPr lang="it-IT" sz="2400" dirty="0" smtClean="0"/>
              <a:t>apprendimento</a:t>
            </a:r>
            <a:r>
              <a:rPr lang="it-IT" sz="2400" dirty="0" smtClean="0"/>
              <a:t>, formativi, cognitivi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Esplicitazione dei </a:t>
            </a:r>
            <a:r>
              <a:rPr lang="it-IT" sz="2400" i="1" dirty="0" err="1" smtClean="0"/>
              <a:t>contenunti</a:t>
            </a:r>
            <a:endParaRPr lang="it-IT" sz="2400" i="1" dirty="0" smtClean="0"/>
          </a:p>
          <a:p>
            <a:pPr>
              <a:spcBef>
                <a:spcPts val="200"/>
              </a:spcBef>
            </a:pPr>
            <a:r>
              <a:rPr lang="it-IT" sz="2400" dirty="0" smtClean="0"/>
              <a:t>Esplicitazione delle </a:t>
            </a:r>
            <a:r>
              <a:rPr lang="it-IT" sz="2400" i="1" dirty="0" smtClean="0"/>
              <a:t>metodologie did</a:t>
            </a:r>
            <a:r>
              <a:rPr lang="it-IT" sz="2400" dirty="0" smtClean="0"/>
              <a:t>attiche (</a:t>
            </a:r>
            <a:r>
              <a:rPr lang="it-IT" sz="2400" dirty="0" err="1" smtClean="0"/>
              <a:t>laboratorio…</a:t>
            </a:r>
            <a:r>
              <a:rPr lang="it-IT" sz="2400" dirty="0" smtClean="0"/>
              <a:t>)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Esplicitazione degli </a:t>
            </a:r>
            <a:r>
              <a:rPr lang="it-IT" sz="2400" i="1" dirty="0" smtClean="0"/>
              <a:t>strumenti </a:t>
            </a:r>
            <a:r>
              <a:rPr lang="it-IT" sz="2400" dirty="0" smtClean="0"/>
              <a:t>e dei </a:t>
            </a:r>
            <a:r>
              <a:rPr lang="it-IT" sz="2400" i="1" dirty="0" smtClean="0"/>
              <a:t>materiali </a:t>
            </a:r>
            <a:r>
              <a:rPr lang="it-IT" sz="2400" dirty="0" smtClean="0"/>
              <a:t>(fonti documentarie, audiovisivi, brani </a:t>
            </a:r>
            <a:r>
              <a:rPr lang="it-IT" sz="2400" dirty="0" err="1" smtClean="0"/>
              <a:t>storiografici…</a:t>
            </a:r>
            <a:r>
              <a:rPr lang="it-IT" sz="2400" dirty="0" smtClean="0"/>
              <a:t>)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Indicazione dell’</a:t>
            </a:r>
            <a:r>
              <a:rPr lang="it-IT" sz="2400" i="1" dirty="0" smtClean="0"/>
              <a:t>impegno orario</a:t>
            </a:r>
          </a:p>
          <a:p>
            <a:pPr>
              <a:spcBef>
                <a:spcPts val="200"/>
              </a:spcBef>
            </a:pPr>
            <a:r>
              <a:rPr lang="it-IT" sz="2400" dirty="0" smtClean="0"/>
              <a:t>Descrizione chiara e circostanziata della </a:t>
            </a:r>
            <a:r>
              <a:rPr lang="it-IT" sz="2400" i="1" dirty="0" smtClean="0"/>
              <a:t>valutazione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706090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Le forme della didattica della storia</a:t>
            </a:r>
            <a:endParaRPr lang="it-IT" sz="36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971600" y="980728"/>
            <a:ext cx="7962088" cy="5472608"/>
          </a:xfrm>
        </p:spPr>
        <p:txBody>
          <a:bodyPr>
            <a:noAutofit/>
          </a:bodyPr>
          <a:lstStyle/>
          <a:p>
            <a:pPr lvl="0">
              <a:spcBef>
                <a:spcPts val="200"/>
              </a:spcBef>
              <a:buNone/>
            </a:pPr>
            <a:r>
              <a:rPr lang="it-IT" sz="2600" dirty="0" smtClean="0">
                <a:solidFill>
                  <a:schemeClr val="bg2">
                    <a:lumMod val="50000"/>
                  </a:schemeClr>
                </a:solidFill>
              </a:rPr>
              <a:t>La didattica “tradizionale” </a:t>
            </a:r>
          </a:p>
          <a:p>
            <a:pPr lvl="0">
              <a:spcBef>
                <a:spcPts val="200"/>
              </a:spcBef>
              <a:buNone/>
            </a:pPr>
            <a:r>
              <a:rPr lang="it-IT" sz="2600" dirty="0" smtClean="0"/>
              <a:t>si fonda su tre pilastri:</a:t>
            </a:r>
          </a:p>
          <a:p>
            <a:pPr lvl="0">
              <a:spcBef>
                <a:spcPts val="200"/>
              </a:spcBef>
              <a:buFontTx/>
              <a:buChar char="-"/>
            </a:pPr>
            <a:r>
              <a:rPr lang="it-IT" sz="2600" dirty="0" smtClean="0"/>
              <a:t>storia generale</a:t>
            </a:r>
          </a:p>
          <a:p>
            <a:pPr lvl="0">
              <a:spcBef>
                <a:spcPts val="200"/>
              </a:spcBef>
              <a:buFontTx/>
              <a:buChar char="-"/>
            </a:pPr>
            <a:r>
              <a:rPr lang="it-IT" sz="2600" dirty="0" smtClean="0"/>
              <a:t>principio </a:t>
            </a:r>
            <a:r>
              <a:rPr lang="it-IT" sz="2600" dirty="0" err="1" smtClean="0"/>
              <a:t>cronologico-sequenziale</a:t>
            </a:r>
            <a:endParaRPr lang="it-IT" sz="2600" dirty="0" smtClean="0"/>
          </a:p>
          <a:p>
            <a:pPr lvl="0">
              <a:spcBef>
                <a:spcPts val="200"/>
              </a:spcBef>
              <a:buFontTx/>
              <a:buChar char="-"/>
            </a:pPr>
            <a:r>
              <a:rPr lang="it-IT" sz="2600" dirty="0" smtClean="0"/>
              <a:t>modello trasmissivo del sapere</a:t>
            </a:r>
          </a:p>
          <a:p>
            <a:pPr lvl="0">
              <a:spcBef>
                <a:spcPts val="200"/>
              </a:spcBef>
              <a:buNone/>
            </a:pPr>
            <a:r>
              <a:rPr lang="it-IT" sz="2600" dirty="0" smtClean="0">
                <a:solidFill>
                  <a:schemeClr val="bg2">
                    <a:lumMod val="50000"/>
                  </a:schemeClr>
                </a:solidFill>
              </a:rPr>
              <a:t>La didattica “modulare” </a:t>
            </a:r>
            <a:endParaRPr lang="it-IT" sz="2600" dirty="0" smtClean="0"/>
          </a:p>
          <a:p>
            <a:pPr lvl="0">
              <a:spcBef>
                <a:spcPts val="200"/>
              </a:spcBef>
              <a:buFontTx/>
              <a:buChar char="-"/>
            </a:pPr>
            <a:r>
              <a:rPr lang="it-IT" sz="2600" dirty="0" smtClean="0"/>
              <a:t>sostiene la completa autonomia del “modulo” e la sua interna compiutezza, nonché la sua estrema duttilità</a:t>
            </a:r>
          </a:p>
          <a:p>
            <a:pPr>
              <a:spcBef>
                <a:spcPts val="200"/>
              </a:spcBef>
              <a:buFontTx/>
              <a:buChar char="-"/>
            </a:pPr>
            <a:r>
              <a:rPr lang="it-IT" sz="2600" dirty="0" smtClean="0"/>
              <a:t>scardina il tradizionale principio </a:t>
            </a:r>
            <a:r>
              <a:rPr lang="it-IT" sz="2600" dirty="0" err="1" smtClean="0"/>
              <a:t>cronologico-sequenziale</a:t>
            </a:r>
            <a:endParaRPr lang="it-IT" sz="2600" dirty="0" smtClean="0"/>
          </a:p>
          <a:p>
            <a:pPr lvl="0">
              <a:spcBef>
                <a:spcPts val="200"/>
              </a:spcBef>
              <a:buFontTx/>
              <a:buChar char="-"/>
            </a:pPr>
            <a:r>
              <a:rPr lang="it-IT" sz="2600" dirty="0" smtClean="0"/>
              <a:t>trasforma l’informazione in </a:t>
            </a:r>
            <a:r>
              <a:rPr lang="it-IT" sz="2600" dirty="0" smtClean="0"/>
              <a:t>esercitazione </a:t>
            </a:r>
            <a:r>
              <a:rPr lang="it-IT" sz="2600" dirty="0" smtClean="0"/>
              <a:t>(</a:t>
            </a:r>
            <a:r>
              <a:rPr lang="it-IT" sz="2600" dirty="0" err="1" smtClean="0"/>
              <a:t>Brusa</a:t>
            </a:r>
            <a:r>
              <a:rPr lang="it-IT" sz="2600" dirty="0" smtClean="0"/>
              <a:t>)</a:t>
            </a:r>
          </a:p>
          <a:p>
            <a:pPr lvl="0">
              <a:spcBef>
                <a:spcPts val="200"/>
              </a:spcBef>
              <a:buFontTx/>
              <a:buChar char="-"/>
            </a:pPr>
            <a:r>
              <a:rPr lang="it-IT" sz="2600" dirty="0" smtClean="0"/>
              <a:t>Sostituisce al modello di apprendimento “cumulativo” un modello “a spirale”</a:t>
            </a:r>
            <a:endParaRPr lang="it-IT" sz="26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dirty="0" smtClean="0"/>
              <a:t>Le pratiche della didattica della storia: </a:t>
            </a:r>
            <a:r>
              <a:rPr lang="it-IT" sz="4000" dirty="0" smtClean="0"/>
              <a:t>il</a:t>
            </a:r>
            <a:r>
              <a:rPr lang="it-IT" sz="4400" dirty="0" smtClean="0"/>
              <a:t> laboratorio di storia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971600" y="1772816"/>
            <a:ext cx="8172400" cy="4619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4000"/>
              </a:lnSpc>
              <a:buNone/>
            </a:pPr>
            <a:r>
              <a:rPr lang="it-IT" sz="3800" dirty="0" smtClean="0">
                <a:solidFill>
                  <a:schemeClr val="bg2">
                    <a:lumMod val="50000"/>
                  </a:schemeClr>
                </a:solidFill>
              </a:rPr>
              <a:t> Valorizza la didattica per competenze e abilità</a:t>
            </a:r>
          </a:p>
          <a:p>
            <a:pPr>
              <a:lnSpc>
                <a:spcPct val="104000"/>
              </a:lnSpc>
              <a:buNone/>
            </a:pPr>
            <a:r>
              <a:rPr lang="it-IT" sz="3800" dirty="0" smtClean="0">
                <a:solidFill>
                  <a:schemeClr val="bg2">
                    <a:lumMod val="50000"/>
                  </a:schemeClr>
                </a:solidFill>
              </a:rPr>
              <a:t>Configura la didattica come percorso di ricerca</a:t>
            </a:r>
          </a:p>
          <a:p>
            <a:pPr>
              <a:lnSpc>
                <a:spcPct val="104000"/>
              </a:lnSpc>
              <a:buNone/>
            </a:pPr>
            <a:r>
              <a:rPr lang="it-IT" sz="3800" dirty="0" smtClean="0">
                <a:solidFill>
                  <a:schemeClr val="bg2">
                    <a:lumMod val="50000"/>
                  </a:schemeClr>
                </a:solidFill>
              </a:rPr>
              <a:t>Si pone come </a:t>
            </a:r>
            <a:r>
              <a:rPr lang="it-IT" sz="3800" dirty="0" smtClean="0">
                <a:solidFill>
                  <a:schemeClr val="bg2">
                    <a:lumMod val="50000"/>
                  </a:schemeClr>
                </a:solidFill>
              </a:rPr>
              <a:t>obiettivi:</a:t>
            </a:r>
            <a:r>
              <a:rPr lang="it-IT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it-IT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04000"/>
              </a:lnSpc>
            </a:pPr>
            <a:r>
              <a:rPr lang="it-IT" dirty="0" smtClean="0"/>
              <a:t>ANIMARE GLI ‘OGGETTI’ DELLA STORIA </a:t>
            </a:r>
          </a:p>
          <a:p>
            <a:pPr>
              <a:lnSpc>
                <a:spcPct val="104000"/>
              </a:lnSpc>
              <a:buNone/>
            </a:pPr>
            <a:r>
              <a:rPr lang="it-IT" dirty="0" smtClean="0"/>
              <a:t>(documenti, concetti, parole-chiave, immagini, carte) </a:t>
            </a:r>
          </a:p>
          <a:p>
            <a:pPr>
              <a:lnSpc>
                <a:spcPct val="104000"/>
              </a:lnSpc>
            </a:pPr>
            <a:r>
              <a:rPr lang="it-IT" dirty="0" smtClean="0"/>
              <a:t>PROMUOVERE I PROCESSI </a:t>
            </a:r>
            <a:r>
              <a:rPr lang="it-IT" dirty="0" err="1" smtClean="0"/>
              <a:t>DI</a:t>
            </a:r>
            <a:r>
              <a:rPr lang="it-IT" dirty="0" smtClean="0"/>
              <a:t> APPRENDIMENTO  (meccanismi cognitivi) </a:t>
            </a:r>
          </a:p>
          <a:p>
            <a:pPr>
              <a:lnSpc>
                <a:spcPct val="104000"/>
              </a:lnSpc>
            </a:pPr>
            <a:r>
              <a:rPr lang="it-IT" dirty="0" smtClean="0"/>
              <a:t>OSSERVARE I COMPORTAMENTI DEGLI ALUNNI  (valutazione formativa)</a:t>
            </a:r>
            <a:endParaRPr lang="it-IT" b="1" dirty="0" smtClean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320"/>
            <a:ext cx="7890080" cy="994440"/>
          </a:xfrm>
        </p:spPr>
        <p:txBody>
          <a:bodyPr>
            <a:noAutofit/>
          </a:bodyPr>
          <a:lstStyle/>
          <a:p>
            <a:pPr algn="ctr"/>
            <a:r>
              <a:rPr lang="it-IT" sz="3800" dirty="0" smtClean="0"/>
              <a:t>La pratica del laboratorio di stori</a:t>
            </a:r>
            <a:r>
              <a:rPr lang="it-IT" sz="3600" dirty="0" smtClean="0"/>
              <a:t>a</a:t>
            </a:r>
            <a:endParaRPr lang="it-IT" sz="3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Segnaposto contenuto 4"/>
          <p:cNvSpPr txBox="1">
            <a:spLocks/>
          </p:cNvSpPr>
          <p:nvPr/>
        </p:nvSpPr>
        <p:spPr>
          <a:xfrm>
            <a:off x="971600" y="1412776"/>
            <a:ext cx="8172400" cy="497964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it-IT" sz="3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5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Fase preliminare</a:t>
            </a:r>
            <a:r>
              <a:rPr kumimoji="0" lang="it-IT" sz="55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(insegnante)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baseline="0" dirty="0" smtClean="0"/>
              <a:t>Scelta dell’argomento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Individuazione delle fonti storiche primarie e secondarie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it-IT" sz="5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Fase</a:t>
            </a:r>
            <a:r>
              <a:rPr kumimoji="0" lang="it-IT" sz="55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iniziale (insegnante + alunni)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Esperienza di partenza utile per motivare gli alunni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kumimoji="0" lang="it-IT" sz="5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Presentazione dell’argomento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Progettazione del percorso </a:t>
            </a:r>
            <a:r>
              <a:rPr lang="it-IT" sz="5500" dirty="0" err="1" smtClean="0"/>
              <a:t>laboratoriale</a:t>
            </a:r>
            <a:r>
              <a:rPr lang="it-IT" sz="5500" dirty="0" smtClean="0"/>
              <a:t> (</a:t>
            </a:r>
            <a:r>
              <a:rPr lang="it-IT" sz="5500" i="1" dirty="0" smtClean="0"/>
              <a:t>briefing</a:t>
            </a:r>
            <a:r>
              <a:rPr lang="it-IT" sz="5500" dirty="0" smtClean="0"/>
              <a:t>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it-IT" sz="55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Fase centrale (o esecutiva) – </a:t>
            </a:r>
            <a:r>
              <a:rPr kumimoji="0" lang="it-IT" sz="5500" b="0" i="1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v. slide successiva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5500" dirty="0" smtClean="0">
                <a:solidFill>
                  <a:schemeClr val="bg2">
                    <a:lumMod val="50000"/>
                  </a:schemeClr>
                </a:solidFill>
              </a:rPr>
              <a:t>Fase conclusiva</a:t>
            </a:r>
            <a:endParaRPr kumimoji="0" lang="it-IT" sz="5500" b="0" i="0" u="none" strike="noStrike" kern="1200" cap="none" spc="0" normalizeH="0" noProof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indent="-283464">
              <a:lnSpc>
                <a:spcPct val="104000"/>
              </a:lnSpc>
              <a:spcBef>
                <a:spcPts val="6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it-IT" sz="5500" dirty="0" smtClean="0"/>
              <a:t>Presentazione dei lavori prodotti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kumimoji="0" lang="it-IT" sz="5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Discussione dei risultati</a:t>
            </a:r>
            <a:r>
              <a:rPr kumimoji="0" lang="it-IT" sz="55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raggiunti (</a:t>
            </a:r>
            <a:r>
              <a:rPr kumimoji="0" lang="it-IT" sz="5500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debriefing</a:t>
            </a:r>
            <a:r>
              <a:rPr kumimoji="0" lang="it-IT" sz="55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baseline="0" dirty="0" smtClean="0"/>
              <a:t>Valutazione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74320"/>
            <a:ext cx="7890080" cy="850424"/>
          </a:xfrm>
        </p:spPr>
        <p:txBody>
          <a:bodyPr>
            <a:noAutofit/>
          </a:bodyPr>
          <a:lstStyle/>
          <a:p>
            <a:pPr algn="ctr"/>
            <a:r>
              <a:rPr lang="it-IT" sz="3800" dirty="0" smtClean="0"/>
              <a:t>Le fonti nel laboratorio di storia</a:t>
            </a:r>
            <a:endParaRPr lang="it-IT" sz="3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Segnaposto contenuto 4"/>
          <p:cNvSpPr txBox="1">
            <a:spLocks/>
          </p:cNvSpPr>
          <p:nvPr/>
        </p:nvSpPr>
        <p:spPr>
          <a:xfrm>
            <a:off x="971600" y="1196752"/>
            <a:ext cx="8172400" cy="5472608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it-IT" sz="5500" dirty="0" smtClean="0">
                <a:solidFill>
                  <a:schemeClr val="bg2">
                    <a:lumMod val="50000"/>
                  </a:schemeClr>
                </a:solidFill>
              </a:rPr>
              <a:t>Perché usarle?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Valenza epistemologica: </a:t>
            </a:r>
            <a:r>
              <a:rPr lang="it-IT" sz="5500" dirty="0" smtClean="0"/>
              <a:t>“sollecitare </a:t>
            </a:r>
            <a:r>
              <a:rPr lang="it-IT" sz="5500" dirty="0" smtClean="0"/>
              <a:t>le attività mentali” (</a:t>
            </a:r>
            <a:r>
              <a:rPr lang="it-IT" sz="5500" dirty="0" err="1" smtClean="0"/>
              <a:t>Mattozzi</a:t>
            </a:r>
            <a:r>
              <a:rPr lang="it-IT" sz="5500" dirty="0" smtClean="0"/>
              <a:t>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baseline="0" dirty="0" smtClean="0"/>
              <a:t>Valenza didattica: “equivalenza fra il costruire e il capire” (</a:t>
            </a:r>
            <a:r>
              <a:rPr lang="it-IT" sz="5500" baseline="0" dirty="0" err="1" smtClean="0"/>
              <a:t>Brusa</a:t>
            </a:r>
            <a:r>
              <a:rPr lang="it-IT" sz="5500" baseline="0" dirty="0" smtClean="0"/>
              <a:t>) 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Valenza formativa: “insegnare a gestire l’informazione” (Rosso)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it-IT" sz="5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Come</a:t>
            </a:r>
            <a:r>
              <a:rPr kumimoji="0" lang="it-IT" sz="550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usarle?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Ponendo domande mirate in modo chiaro e comprensibile</a:t>
            </a:r>
            <a:endParaRPr kumimoji="0" lang="it-IT" sz="55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Evitando il rischio della </a:t>
            </a:r>
            <a:r>
              <a:rPr lang="it-IT" sz="5500" i="1" dirty="0" err="1" smtClean="0"/>
              <a:t>decontestualizzazione</a:t>
            </a:r>
            <a:r>
              <a:rPr lang="it-IT" sz="5500" i="1" dirty="0" smtClean="0"/>
              <a:t> </a:t>
            </a:r>
            <a:r>
              <a:rPr lang="it-IT" sz="5500" dirty="0" smtClean="0"/>
              <a:t>e del </a:t>
            </a:r>
            <a:r>
              <a:rPr lang="it-IT" sz="5500" i="1" dirty="0" smtClean="0"/>
              <a:t>frammentarismo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Valorizzandone il ruolo di </a:t>
            </a:r>
            <a:r>
              <a:rPr lang="it-IT" sz="5500" i="1" dirty="0" smtClean="0"/>
              <a:t>prova </a:t>
            </a:r>
            <a:r>
              <a:rPr lang="it-IT" sz="5500" dirty="0" smtClean="0"/>
              <a:t>(“a valle”) o di </a:t>
            </a:r>
            <a:r>
              <a:rPr lang="it-IT" sz="5500" i="1" dirty="0" smtClean="0"/>
              <a:t>indizio </a:t>
            </a:r>
            <a:r>
              <a:rPr lang="it-IT" sz="5500" dirty="0" smtClean="0"/>
              <a:t>(“a monte”)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it-IT" sz="5500" noProof="0" dirty="0" smtClean="0">
                <a:solidFill>
                  <a:schemeClr val="bg2">
                    <a:lumMod val="50000"/>
                  </a:schemeClr>
                </a:solidFill>
              </a:rPr>
              <a:t>Come selezionare? </a:t>
            </a:r>
            <a:endParaRPr lang="it-IT" sz="55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kumimoji="0" lang="it-IT" sz="5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 il carattere di esemplarità: documenti “tipici” (</a:t>
            </a:r>
            <a:r>
              <a:rPr kumimoji="0" lang="it-IT" sz="55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Guarracino</a:t>
            </a:r>
            <a:r>
              <a:rPr lang="it-IT" sz="5500" dirty="0" smtClean="0"/>
              <a:t>)</a:t>
            </a:r>
            <a:endParaRPr kumimoji="0" lang="it-IT" sz="5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lang="it-IT" sz="5500" dirty="0" smtClean="0"/>
              <a:t>coerentemente tra qualità, quantità e scopo</a:t>
            </a:r>
          </a:p>
          <a:p>
            <a:pPr marL="365760" marR="0" lvl="0" indent="-283464" algn="l" defTabSz="914400" rtl="0" eaLnBrk="1" fontAlgn="auto" latinLnBrk="0" hangingPunct="1">
              <a:lnSpc>
                <a:spcPct val="104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Char char="-"/>
              <a:tabLst/>
              <a:defRPr/>
            </a:pPr>
            <a:r>
              <a:rPr kumimoji="0" lang="it-IT" sz="5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funzione di una tematizzazione adeguata</a:t>
            </a:r>
            <a:endParaRPr kumimoji="0" lang="it-IT" sz="55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lvl="0" indent="-283464">
              <a:lnSpc>
                <a:spcPct val="104000"/>
              </a:lnSpc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it-IT" sz="5500" dirty="0" smtClean="0">
                <a:solidFill>
                  <a:schemeClr val="bg2">
                    <a:lumMod val="50000"/>
                  </a:schemeClr>
                </a:solidFill>
              </a:rPr>
              <a:t>E. Rosso, </a:t>
            </a:r>
            <a:r>
              <a:rPr lang="it-IT" sz="5500" i="1" dirty="0" smtClean="0">
                <a:solidFill>
                  <a:schemeClr val="bg2">
                    <a:lumMod val="50000"/>
                  </a:schemeClr>
                </a:solidFill>
              </a:rPr>
              <a:t>Le fonti, dalla storiografia al laboratorio di didattica</a:t>
            </a:r>
            <a:r>
              <a:rPr lang="it-IT" sz="5500" dirty="0" smtClean="0">
                <a:solidFill>
                  <a:schemeClr val="bg2">
                    <a:lumMod val="50000"/>
                  </a:schemeClr>
                </a:solidFill>
              </a:rPr>
              <a:t>, in </a:t>
            </a:r>
            <a:r>
              <a:rPr lang="it-IT" sz="5500" i="1" dirty="0" smtClean="0">
                <a:solidFill>
                  <a:schemeClr val="bg2">
                    <a:lumMod val="50000"/>
                  </a:schemeClr>
                </a:solidFill>
              </a:rPr>
              <a:t>Insegnare storia. Guida alla didattica del laboratorio storico</a:t>
            </a:r>
            <a:r>
              <a:rPr lang="it-IT" sz="5500" dirty="0" smtClean="0">
                <a:solidFill>
                  <a:schemeClr val="bg2">
                    <a:lumMod val="50000"/>
                  </a:schemeClr>
                </a:solidFill>
              </a:rPr>
              <a:t>, a cura di P. Bernardi, UTET Università, Torino 2006, pp. 105-133.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74320"/>
            <a:ext cx="7818072" cy="99444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Il laboratorio sulle fonti (</a:t>
            </a:r>
            <a:r>
              <a:rPr lang="it-IT" sz="3600" dirty="0" err="1" smtClean="0"/>
              <a:t>Brusa</a:t>
            </a:r>
            <a:r>
              <a:rPr lang="it-IT" sz="3600" dirty="0" smtClean="0"/>
              <a:t>)</a:t>
            </a:r>
            <a:endParaRPr lang="it-IT" sz="3600" dirty="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209800" y="3505200"/>
            <a:ext cx="4953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L’ARCHIVIO “SIMULATO”</a:t>
            </a:r>
          </a:p>
          <a:p>
            <a:pPr>
              <a:spcBef>
                <a:spcPct val="50000"/>
              </a:spcBef>
            </a:pPr>
            <a:r>
              <a:rPr lang="it-IT"/>
              <a:t>1) </a:t>
            </a:r>
            <a:r>
              <a:rPr lang="it-IT" i="1"/>
              <a:t>selezionare</a:t>
            </a:r>
            <a:endParaRPr lang="it-IT"/>
          </a:p>
          <a:p>
            <a:pPr>
              <a:spcBef>
                <a:spcPct val="50000"/>
              </a:spcBef>
            </a:pPr>
            <a:r>
              <a:rPr lang="it-IT"/>
              <a:t>2) </a:t>
            </a:r>
            <a:r>
              <a:rPr lang="it-IT" i="1"/>
              <a:t>interrogare</a:t>
            </a:r>
            <a:endParaRPr lang="it-IT"/>
          </a:p>
          <a:p>
            <a:pPr>
              <a:spcBef>
                <a:spcPct val="50000"/>
              </a:spcBef>
            </a:pPr>
            <a:r>
              <a:rPr lang="it-IT"/>
              <a:t>3) </a:t>
            </a:r>
            <a:r>
              <a:rPr lang="it-IT" i="1"/>
              <a:t>interpretare</a:t>
            </a:r>
            <a:endParaRPr lang="it-IT"/>
          </a:p>
          <a:p>
            <a:pPr>
              <a:spcBef>
                <a:spcPct val="50000"/>
              </a:spcBef>
            </a:pPr>
            <a:r>
              <a:rPr lang="it-IT"/>
              <a:t>4) </a:t>
            </a:r>
            <a:r>
              <a:rPr lang="it-IT" i="1"/>
              <a:t>scrivere</a:t>
            </a:r>
            <a:endParaRPr lang="it-IT"/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2843808" y="1196752"/>
            <a:ext cx="3816424" cy="12954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FFC000"/>
            </a:solidFill>
            <a:round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/>
            <a:r>
              <a:rPr lang="it-IT" sz="2800" dirty="0"/>
              <a:t>RICERCA “VIRTUALE”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907704" y="3068960"/>
            <a:ext cx="5976664" cy="32403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it-IT" sz="2800" dirty="0" smtClean="0"/>
              <a:t>“ARCHIVIO  SIMULATO</a:t>
            </a:r>
            <a:r>
              <a:rPr lang="it-IT" sz="2800" dirty="0"/>
              <a:t>”</a:t>
            </a:r>
          </a:p>
          <a:p>
            <a:pPr algn="ctr">
              <a:spcBef>
                <a:spcPct val="50000"/>
              </a:spcBef>
            </a:pPr>
            <a:r>
              <a:rPr lang="it-IT" sz="2800" dirty="0"/>
              <a:t>1) </a:t>
            </a:r>
            <a:r>
              <a:rPr lang="it-IT" sz="2800" i="1" dirty="0"/>
              <a:t>selezionare</a:t>
            </a:r>
            <a:endParaRPr lang="it-IT" sz="2800" dirty="0"/>
          </a:p>
          <a:p>
            <a:pPr algn="ctr">
              <a:spcBef>
                <a:spcPct val="50000"/>
              </a:spcBef>
            </a:pPr>
            <a:r>
              <a:rPr lang="it-IT" sz="2800" dirty="0"/>
              <a:t>2) </a:t>
            </a:r>
            <a:r>
              <a:rPr lang="it-IT" sz="2800" i="1" dirty="0"/>
              <a:t>interrogare</a:t>
            </a:r>
            <a:endParaRPr lang="it-IT" sz="2800" dirty="0"/>
          </a:p>
          <a:p>
            <a:pPr algn="ctr">
              <a:spcBef>
                <a:spcPct val="50000"/>
              </a:spcBef>
            </a:pPr>
            <a:r>
              <a:rPr lang="it-IT" sz="2800" dirty="0"/>
              <a:t>3) </a:t>
            </a:r>
            <a:r>
              <a:rPr lang="it-IT" sz="2800" i="1" dirty="0"/>
              <a:t>interpretare</a:t>
            </a:r>
            <a:endParaRPr lang="it-IT" sz="2800" dirty="0"/>
          </a:p>
          <a:p>
            <a:pPr algn="ctr">
              <a:spcBef>
                <a:spcPct val="50000"/>
              </a:spcBef>
            </a:pPr>
            <a:r>
              <a:rPr lang="it-IT" sz="2800" dirty="0"/>
              <a:t>4) </a:t>
            </a:r>
            <a:r>
              <a:rPr lang="it-IT" sz="2800" i="1" dirty="0"/>
              <a:t>scrivere</a:t>
            </a: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4788024" y="2492896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dirty="0" smtClean="0"/>
              <a:t>Gli strumenti: il manuale di storia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971600" y="1124744"/>
            <a:ext cx="7962088" cy="532859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buNone/>
            </a:pPr>
            <a:r>
              <a:rPr lang="it-IT" sz="2000" dirty="0" smtClean="0"/>
              <a:t>A. </a:t>
            </a:r>
            <a:r>
              <a:rPr lang="it-IT" sz="2000" b="1" i="1" dirty="0" smtClean="0"/>
              <a:t>Vaglio critico</a:t>
            </a:r>
            <a:r>
              <a:rPr lang="it-IT" sz="2000" b="1" dirty="0" smtClean="0"/>
              <a:t> a priori 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Organizzazione complessiva della materia (per moduli, per periodi storici, per aree tematiche) 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I contenuti (livello di selezione e di astrazione): la qualità e l’organizzazione (ipertesto).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Il layout e la grafica del testo (sobria, dimessa, accattivante). 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L’esposizione (assertiva o problematica?); lo spazio della ‘narrazione’. 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Uso del linguaggio e in partic. di quello settoriale (presenza di glossari).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Le immagini e l’apparato iconografico (ruolo esornativo o funzionale?).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Fonti storiche e testi storiografici (ruolo, spazio, rappresentatività, accuratezza nelle citazioni).</a:t>
            </a:r>
          </a:p>
          <a:p>
            <a:pPr>
              <a:spcBef>
                <a:spcPts val="200"/>
              </a:spcBef>
              <a:buNone/>
            </a:pPr>
            <a:endParaRPr lang="it-IT" sz="2000" dirty="0" smtClean="0"/>
          </a:p>
          <a:p>
            <a:pPr>
              <a:spcBef>
                <a:spcPts val="200"/>
              </a:spcBef>
              <a:buNone/>
            </a:pPr>
            <a:r>
              <a:rPr lang="it-IT" sz="2000" dirty="0" smtClean="0"/>
              <a:t>B. </a:t>
            </a:r>
            <a:r>
              <a:rPr lang="it-IT" sz="2000" b="1" i="1" dirty="0" smtClean="0"/>
              <a:t>Vaglio critico</a:t>
            </a:r>
            <a:r>
              <a:rPr lang="it-IT" sz="2000" b="1" dirty="0" smtClean="0"/>
              <a:t> a posteriori 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Fruibilità (da parte degli alunni e dell’insegnante).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Percezione (da parte degli alunni).</a:t>
            </a:r>
          </a:p>
          <a:p>
            <a:pPr lvl="0">
              <a:spcBef>
                <a:spcPts val="200"/>
              </a:spcBef>
            </a:pPr>
            <a:r>
              <a:rPr lang="it-IT" sz="2000" dirty="0" smtClean="0"/>
              <a:t>Gradimento (da parte degli alunni e dell’insegnante).</a:t>
            </a:r>
            <a:endParaRPr lang="it-IT" sz="20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14300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Le risorse in rete per lo studio della storia</a:t>
            </a:r>
            <a:endParaRPr lang="it-IT" sz="36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115616" y="1447800"/>
            <a:ext cx="7056784" cy="5149552"/>
          </a:xfrm>
        </p:spPr>
        <p:txBody>
          <a:bodyPr>
            <a:normAutofit/>
          </a:bodyPr>
          <a:lstStyle/>
          <a:p>
            <a:pPr>
              <a:lnSpc>
                <a:spcPct val="104000"/>
              </a:lnSpc>
              <a:buNone/>
            </a:pPr>
            <a:r>
              <a:rPr lang="it-IT" sz="3800" dirty="0" smtClean="0">
                <a:solidFill>
                  <a:schemeClr val="bg2">
                    <a:lumMod val="50000"/>
                  </a:schemeClr>
                </a:solidFill>
              </a:rPr>
              <a:t>Indicatori di controllo sulla qualità:</a:t>
            </a:r>
          </a:p>
          <a:p>
            <a:pPr>
              <a:lnSpc>
                <a:spcPct val="104000"/>
              </a:lnSpc>
            </a:pPr>
            <a:r>
              <a:rPr lang="it-IT" sz="2800" dirty="0" smtClean="0"/>
              <a:t>Autorevolezza</a:t>
            </a:r>
          </a:p>
          <a:p>
            <a:pPr>
              <a:lnSpc>
                <a:spcPct val="104000"/>
              </a:lnSpc>
            </a:pPr>
            <a:r>
              <a:rPr lang="it-IT" sz="2800" dirty="0" smtClean="0"/>
              <a:t>Accuratezza</a:t>
            </a:r>
          </a:p>
          <a:p>
            <a:pPr>
              <a:lnSpc>
                <a:spcPct val="104000"/>
              </a:lnSpc>
            </a:pPr>
            <a:r>
              <a:rPr lang="it-IT" sz="2800" dirty="0" smtClean="0"/>
              <a:t>Obiettività</a:t>
            </a:r>
          </a:p>
          <a:p>
            <a:pPr>
              <a:lnSpc>
                <a:spcPct val="104000"/>
              </a:lnSpc>
            </a:pPr>
            <a:r>
              <a:rPr lang="it-IT" sz="2800" dirty="0" smtClean="0"/>
              <a:t>Aggiornamento</a:t>
            </a:r>
          </a:p>
          <a:p>
            <a:pPr>
              <a:lnSpc>
                <a:spcPct val="104000"/>
              </a:lnSpc>
            </a:pPr>
            <a:r>
              <a:rPr lang="it-IT" sz="2800" dirty="0" smtClean="0"/>
              <a:t>Chiarezza d’intenti</a:t>
            </a:r>
          </a:p>
          <a:p>
            <a:pPr>
              <a:lnSpc>
                <a:spcPct val="104000"/>
              </a:lnSpc>
            </a:pPr>
            <a:r>
              <a:rPr lang="it-IT" sz="2800" dirty="0" smtClean="0"/>
              <a:t>Utilizzabilità</a:t>
            </a:r>
          </a:p>
          <a:p>
            <a:pPr>
              <a:lnSpc>
                <a:spcPct val="104000"/>
              </a:lnSpc>
            </a:pPr>
            <a:r>
              <a:rPr lang="it-IT" sz="2800" dirty="0" smtClean="0"/>
              <a:t>Trasparenza</a:t>
            </a:r>
            <a:endParaRPr lang="it-IT" sz="2400" dirty="0" smtClean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31" name="Picture 7" descr="C:\Users\lucia\Desktop\internet-marketing-strategy-traffic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996952"/>
            <a:ext cx="3939592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/>
          </a:bodyPr>
          <a:lstStyle/>
          <a:p>
            <a:pPr algn="ctr"/>
            <a:r>
              <a:rPr lang="it-IT" sz="3800" dirty="0" smtClean="0"/>
              <a:t>Associazioni per la didattica della storia</a:t>
            </a:r>
            <a:endParaRPr lang="it-IT" sz="3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115616" y="1268760"/>
            <a:ext cx="7632848" cy="5328592"/>
          </a:xfrm>
        </p:spPr>
        <p:txBody>
          <a:bodyPr>
            <a:normAutofit/>
          </a:bodyPr>
          <a:lstStyle/>
          <a:p>
            <a:pPr>
              <a:lnSpc>
                <a:spcPct val="104000"/>
              </a:lnSpc>
            </a:pPr>
            <a:r>
              <a:rPr lang="it-IT" dirty="0" err="1" smtClean="0"/>
              <a:t>Clio</a:t>
            </a:r>
            <a:r>
              <a:rPr lang="it-IT" dirty="0" smtClean="0"/>
              <a:t> ‘92. Associazione di insegnanti e ricercatori sulla didattica della storia: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smtClean="0">
                <a:hlinkClick r:id="rId2"/>
              </a:rPr>
              <a:t>http://www.clio92.it/</a:t>
            </a:r>
            <a:endParaRPr lang="it-IT" dirty="0" smtClean="0"/>
          </a:p>
          <a:p>
            <a:r>
              <a:rPr lang="it-IT" dirty="0" err="1" smtClean="0"/>
              <a:t>Landis</a:t>
            </a:r>
            <a:r>
              <a:rPr lang="it-IT" dirty="0" smtClean="0"/>
              <a:t>. Laboratorio nazionale per la didattica della storia: 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smtClean="0">
                <a:hlinkClick r:id="rId3"/>
              </a:rPr>
              <a:t>http://www.landis-online.it/portale/</a:t>
            </a:r>
            <a:endParaRPr lang="it-IT" dirty="0" smtClean="0"/>
          </a:p>
          <a:p>
            <a:r>
              <a:rPr lang="it-IT" dirty="0" smtClean="0"/>
              <a:t>EUROCLIO.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Association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History</a:t>
            </a:r>
            <a:r>
              <a:rPr lang="it-IT" dirty="0" smtClean="0"/>
              <a:t> </a:t>
            </a:r>
            <a:r>
              <a:rPr lang="it-IT" dirty="0" err="1" smtClean="0"/>
              <a:t>Educators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smtClean="0">
                <a:hlinkClick r:id="rId4"/>
              </a:rPr>
              <a:t>http://www.euroclio.eu/</a:t>
            </a:r>
            <a:r>
              <a:rPr lang="it-IT" dirty="0" err="1" smtClean="0">
                <a:hlinkClick r:id="rId4"/>
              </a:rPr>
              <a:t>new</a:t>
            </a:r>
            <a:r>
              <a:rPr lang="it-IT" dirty="0" smtClean="0">
                <a:hlinkClick r:id="rId4"/>
              </a:rPr>
              <a:t>/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/>
          </a:bodyPr>
          <a:lstStyle/>
          <a:p>
            <a:pPr algn="ctr"/>
            <a:r>
              <a:rPr lang="it-IT" sz="3800" dirty="0" smtClean="0"/>
              <a:t>Risorse per la didattica della storia</a:t>
            </a:r>
            <a:endParaRPr lang="it-IT" sz="3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1043608" y="1484784"/>
            <a:ext cx="7776864" cy="511256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it-IT" dirty="0" smtClean="0"/>
              <a:t>Bruno Mondadori –Paravia</a:t>
            </a:r>
          </a:p>
          <a:p>
            <a:pPr>
              <a:buNone/>
            </a:pPr>
            <a:r>
              <a:rPr lang="it-IT" dirty="0" smtClean="0">
                <a:hlinkClick r:id="rId2"/>
              </a:rPr>
              <a:t>http://www.pbmstoria.it/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Insegnare/apprendere storia. Didattica della storia e delle scienze sociali (IRREER Emilia Romagna) </a:t>
            </a:r>
            <a:r>
              <a:rPr lang="it-IT" dirty="0" smtClean="0">
                <a:hlinkClick r:id="rId3"/>
              </a:rPr>
              <a:t>http://www.storiairreer.it/</a:t>
            </a:r>
            <a:r>
              <a:rPr lang="it-IT" dirty="0" err="1" smtClean="0">
                <a:hlinkClick r:id="rId3"/>
              </a:rPr>
              <a:t>index.html</a:t>
            </a:r>
            <a:endParaRPr lang="it-IT" dirty="0" smtClean="0"/>
          </a:p>
          <a:p>
            <a:pPr>
              <a:buNone/>
            </a:pPr>
            <a:r>
              <a:rPr lang="it-IT" i="1" dirty="0" err="1" smtClean="0"/>
              <a:t>Mundusonline</a:t>
            </a:r>
            <a:r>
              <a:rPr lang="it-IT" dirty="0" smtClean="0"/>
              <a:t>. Rivista semestrale di didattica della storia. </a:t>
            </a:r>
            <a:r>
              <a:rPr lang="it-IT" dirty="0" smtClean="0">
                <a:hlinkClick r:id="rId4"/>
              </a:rPr>
              <a:t>http://www.mundusonline.it/</a:t>
            </a:r>
            <a:endParaRPr lang="it-IT" dirty="0" smtClean="0"/>
          </a:p>
          <a:p>
            <a:pPr>
              <a:buNone/>
            </a:pPr>
            <a:r>
              <a:rPr lang="it-IT" i="1" dirty="0" err="1" smtClean="0"/>
              <a:t>Bibliostoria</a:t>
            </a:r>
            <a:r>
              <a:rPr lang="it-IT" i="1" dirty="0" smtClean="0"/>
              <a:t> </a:t>
            </a:r>
            <a:r>
              <a:rPr lang="it-IT" dirty="0" smtClean="0"/>
              <a:t>(Università di Milano)</a:t>
            </a:r>
          </a:p>
          <a:p>
            <a:pPr>
              <a:buNone/>
            </a:pPr>
            <a:r>
              <a:rPr lang="it-IT" dirty="0" smtClean="0">
                <a:hlinkClick r:id="rId5"/>
              </a:rPr>
              <a:t>http://bibliostoria.wordpress.com/didattica-della-storia/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0"/>
            <a:ext cx="9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haroni" pitchFamily="2" charset="-79"/>
                <a:cs typeface="Aharoni" pitchFamily="2" charset="-79"/>
              </a:rPr>
              <a:t>3</a:t>
            </a:r>
            <a:endParaRPr lang="it-IT" sz="4800" dirty="0">
              <a:solidFill>
                <a:schemeClr val="tx1">
                  <a:lumMod val="65000"/>
                  <a:lumOff val="3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zi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z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z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506</TotalTime>
  <Words>1508</Words>
  <Application>Microsoft Office PowerPoint</Application>
  <PresentationFormat>Presentazione su schermo (4:3)</PresentationFormat>
  <Paragraphs>279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Solstizio</vt:lpstr>
      <vt:lpstr>DIDATTICA DELLA STORIA</vt:lpstr>
      <vt:lpstr>La conoscenza storica</vt:lpstr>
      <vt:lpstr>Insegnare storia</vt:lpstr>
      <vt:lpstr>Quale storia nella scuola?  </vt:lpstr>
      <vt:lpstr>Quale storia nella scuola?  </vt:lpstr>
      <vt:lpstr>Il teso storico: la narrazione</vt:lpstr>
      <vt:lpstr>I ‘livelli’ di osservazione della storia </vt:lpstr>
      <vt:lpstr>L’insegnamento della storia ‘locale’</vt:lpstr>
      <vt:lpstr>Il ruolo formativo della storia (Brusa)</vt:lpstr>
      <vt:lpstr>La storia nella scuola italiana</vt:lpstr>
      <vt:lpstr>I programmi di storia per la scuola secondaria di primo grado</vt:lpstr>
      <vt:lpstr>I programmi di storia per il triennio dei licei (classe di concorso A037)</vt:lpstr>
      <vt:lpstr>La didattica: curricolo e programmazione</vt:lpstr>
      <vt:lpstr>L’Unità Didattica (UD)</vt:lpstr>
      <vt:lpstr>Le forme della didattica della storia</vt:lpstr>
      <vt:lpstr>Le pratiche della didattica della storia: il laboratorio di storia</vt:lpstr>
      <vt:lpstr>La pratica del laboratorio di storia</vt:lpstr>
      <vt:lpstr>Le fonti nel laboratorio di storia</vt:lpstr>
      <vt:lpstr>Il laboratorio sulle fonti (Brusa)</vt:lpstr>
      <vt:lpstr>Gli strumenti: il manuale di storia</vt:lpstr>
      <vt:lpstr>Le risorse in rete per lo studio della storia</vt:lpstr>
      <vt:lpstr>Associazioni per la didattica della storia</vt:lpstr>
      <vt:lpstr>Risorse per la didattica della storia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Quale storia nella scuola?  Questioni epistemologiche relative all’insegnamento della storia</dc:title>
  <dc:creator>lucia</dc:creator>
  <cp:lastModifiedBy>lucia</cp:lastModifiedBy>
  <cp:revision>81</cp:revision>
  <dcterms:created xsi:type="dcterms:W3CDTF">2013-04-29T09:52:07Z</dcterms:created>
  <dcterms:modified xsi:type="dcterms:W3CDTF">2013-05-17T08:18:47Z</dcterms:modified>
</cp:coreProperties>
</file>