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90"/>
  </p:notesMasterIdLst>
  <p:sldIdLst>
    <p:sldId id="258" r:id="rId2"/>
    <p:sldId id="259" r:id="rId3"/>
    <p:sldId id="272" r:id="rId4"/>
    <p:sldId id="260" r:id="rId5"/>
    <p:sldId id="261" r:id="rId6"/>
    <p:sldId id="262" r:id="rId7"/>
    <p:sldId id="263" r:id="rId8"/>
    <p:sldId id="264" r:id="rId9"/>
    <p:sldId id="334" r:id="rId10"/>
    <p:sldId id="266" r:id="rId11"/>
    <p:sldId id="269" r:id="rId12"/>
    <p:sldId id="267" r:id="rId13"/>
    <p:sldId id="268" r:id="rId14"/>
    <p:sldId id="270" r:id="rId15"/>
    <p:sldId id="273" r:id="rId16"/>
    <p:sldId id="274" r:id="rId17"/>
    <p:sldId id="275" r:id="rId18"/>
    <p:sldId id="276" r:id="rId19"/>
    <p:sldId id="277" r:id="rId20"/>
    <p:sldId id="278" r:id="rId21"/>
    <p:sldId id="279" r:id="rId22"/>
    <p:sldId id="280" r:id="rId23"/>
    <p:sldId id="281" r:id="rId24"/>
    <p:sldId id="282" r:id="rId25"/>
    <p:sldId id="293" r:id="rId26"/>
    <p:sldId id="285" r:id="rId27"/>
    <p:sldId id="286" r:id="rId28"/>
    <p:sldId id="287" r:id="rId29"/>
    <p:sldId id="288" r:id="rId30"/>
    <p:sldId id="289" r:id="rId31"/>
    <p:sldId id="290" r:id="rId32"/>
    <p:sldId id="291" r:id="rId33"/>
    <p:sldId id="292"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10" r:id="rId50"/>
    <p:sldId id="312" r:id="rId51"/>
    <p:sldId id="313" r:id="rId52"/>
    <p:sldId id="314" r:id="rId53"/>
    <p:sldId id="315" r:id="rId54"/>
    <p:sldId id="316" r:id="rId55"/>
    <p:sldId id="317" r:id="rId56"/>
    <p:sldId id="322" r:id="rId57"/>
    <p:sldId id="318" r:id="rId58"/>
    <p:sldId id="319" r:id="rId59"/>
    <p:sldId id="320" r:id="rId60"/>
    <p:sldId id="321" r:id="rId61"/>
    <p:sldId id="323" r:id="rId62"/>
    <p:sldId id="324" r:id="rId63"/>
    <p:sldId id="325" r:id="rId64"/>
    <p:sldId id="326" r:id="rId65"/>
    <p:sldId id="327" r:id="rId66"/>
    <p:sldId id="328" r:id="rId67"/>
    <p:sldId id="329" r:id="rId68"/>
    <p:sldId id="330" r:id="rId69"/>
    <p:sldId id="331" r:id="rId70"/>
    <p:sldId id="332" r:id="rId71"/>
    <p:sldId id="333" r:id="rId72"/>
    <p:sldId id="346" r:id="rId73"/>
    <p:sldId id="347" r:id="rId74"/>
    <p:sldId id="348" r:id="rId75"/>
    <p:sldId id="349" r:id="rId76"/>
    <p:sldId id="350" r:id="rId77"/>
    <p:sldId id="351" r:id="rId78"/>
    <p:sldId id="335" r:id="rId79"/>
    <p:sldId id="336" r:id="rId80"/>
    <p:sldId id="337" r:id="rId81"/>
    <p:sldId id="338" r:id="rId82"/>
    <p:sldId id="339" r:id="rId83"/>
    <p:sldId id="340" r:id="rId84"/>
    <p:sldId id="341" r:id="rId85"/>
    <p:sldId id="342" r:id="rId86"/>
    <p:sldId id="343" r:id="rId87"/>
    <p:sldId id="344" r:id="rId88"/>
    <p:sldId id="345" r:id="rId89"/>
  </p:sldIdLst>
  <p:sldSz cx="9144000" cy="6858000" type="screen4x3"/>
  <p:notesSz cx="6858000" cy="9144000"/>
  <p:defaultTextStyle>
    <a:defPPr>
      <a:defRPr lang="it-IT"/>
    </a:defPPr>
    <a:lvl1pPr algn="l" rtl="0" fontAlgn="base">
      <a:spcBef>
        <a:spcPct val="0"/>
      </a:spcBef>
      <a:spcAft>
        <a:spcPct val="0"/>
      </a:spcAft>
      <a:defRPr sz="2300" kern="1200">
        <a:solidFill>
          <a:schemeClr val="tx1"/>
        </a:solidFill>
        <a:latin typeface="Arial" charset="0"/>
        <a:ea typeface="+mn-ea"/>
        <a:cs typeface="+mn-cs"/>
      </a:defRPr>
    </a:lvl1pPr>
    <a:lvl2pPr marL="457200" algn="l" rtl="0" fontAlgn="base">
      <a:spcBef>
        <a:spcPct val="0"/>
      </a:spcBef>
      <a:spcAft>
        <a:spcPct val="0"/>
      </a:spcAft>
      <a:defRPr sz="2300" kern="1200">
        <a:solidFill>
          <a:schemeClr val="tx1"/>
        </a:solidFill>
        <a:latin typeface="Arial" charset="0"/>
        <a:ea typeface="+mn-ea"/>
        <a:cs typeface="+mn-cs"/>
      </a:defRPr>
    </a:lvl2pPr>
    <a:lvl3pPr marL="914400" algn="l" rtl="0" fontAlgn="base">
      <a:spcBef>
        <a:spcPct val="0"/>
      </a:spcBef>
      <a:spcAft>
        <a:spcPct val="0"/>
      </a:spcAft>
      <a:defRPr sz="2300" kern="1200">
        <a:solidFill>
          <a:schemeClr val="tx1"/>
        </a:solidFill>
        <a:latin typeface="Arial" charset="0"/>
        <a:ea typeface="+mn-ea"/>
        <a:cs typeface="+mn-cs"/>
      </a:defRPr>
    </a:lvl3pPr>
    <a:lvl4pPr marL="1371600" algn="l" rtl="0" fontAlgn="base">
      <a:spcBef>
        <a:spcPct val="0"/>
      </a:spcBef>
      <a:spcAft>
        <a:spcPct val="0"/>
      </a:spcAft>
      <a:defRPr sz="2300" kern="1200">
        <a:solidFill>
          <a:schemeClr val="tx1"/>
        </a:solidFill>
        <a:latin typeface="Arial" charset="0"/>
        <a:ea typeface="+mn-ea"/>
        <a:cs typeface="+mn-cs"/>
      </a:defRPr>
    </a:lvl4pPr>
    <a:lvl5pPr marL="1828800" algn="l" rtl="0" fontAlgn="base">
      <a:spcBef>
        <a:spcPct val="0"/>
      </a:spcBef>
      <a:spcAft>
        <a:spcPct val="0"/>
      </a:spcAft>
      <a:defRPr sz="2300" kern="1200">
        <a:solidFill>
          <a:schemeClr val="tx1"/>
        </a:solidFill>
        <a:latin typeface="Arial" charset="0"/>
        <a:ea typeface="+mn-ea"/>
        <a:cs typeface="+mn-cs"/>
      </a:defRPr>
    </a:lvl5pPr>
    <a:lvl6pPr marL="2286000" algn="l" defTabSz="914400" rtl="0" eaLnBrk="1" latinLnBrk="0" hangingPunct="1">
      <a:defRPr sz="2300" kern="1200">
        <a:solidFill>
          <a:schemeClr val="tx1"/>
        </a:solidFill>
        <a:latin typeface="Arial" charset="0"/>
        <a:ea typeface="+mn-ea"/>
        <a:cs typeface="+mn-cs"/>
      </a:defRPr>
    </a:lvl6pPr>
    <a:lvl7pPr marL="2743200" algn="l" defTabSz="914400" rtl="0" eaLnBrk="1" latinLnBrk="0" hangingPunct="1">
      <a:defRPr sz="2300" kern="1200">
        <a:solidFill>
          <a:schemeClr val="tx1"/>
        </a:solidFill>
        <a:latin typeface="Arial" charset="0"/>
        <a:ea typeface="+mn-ea"/>
        <a:cs typeface="+mn-cs"/>
      </a:defRPr>
    </a:lvl7pPr>
    <a:lvl8pPr marL="3200400" algn="l" defTabSz="914400" rtl="0" eaLnBrk="1" latinLnBrk="0" hangingPunct="1">
      <a:defRPr sz="2300" kern="1200">
        <a:solidFill>
          <a:schemeClr val="tx1"/>
        </a:solidFill>
        <a:latin typeface="Arial" charset="0"/>
        <a:ea typeface="+mn-ea"/>
        <a:cs typeface="+mn-cs"/>
      </a:defRPr>
    </a:lvl8pPr>
    <a:lvl9pPr marL="3657600" algn="l" defTabSz="914400" rtl="0" eaLnBrk="1" latinLnBrk="0" hangingPunct="1">
      <a:defRPr sz="23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94086" autoAdjust="0"/>
  </p:normalViewPr>
  <p:slideViewPr>
    <p:cSldViewPr>
      <p:cViewPr>
        <p:scale>
          <a:sx n="66" d="100"/>
          <a:sy n="66" d="100"/>
        </p:scale>
        <p:origin x="-1272"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254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it-IT" dirty="0"/>
          </a:p>
        </p:txBody>
      </p:sp>
      <p:sp>
        <p:nvSpPr>
          <p:cNvPr id="593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endParaRPr lang="it-IT" dirty="0"/>
          </a:p>
        </p:txBody>
      </p:sp>
      <p:sp>
        <p:nvSpPr>
          <p:cNvPr id="59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93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dirty="0"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p>
        </p:txBody>
      </p:sp>
      <p:sp>
        <p:nvSpPr>
          <p:cNvPr id="593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it-IT" dirty="0"/>
          </a:p>
        </p:txBody>
      </p:sp>
      <p:sp>
        <p:nvSpPr>
          <p:cNvPr id="593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FA84143F-B4F0-46FA-971C-B217805C4C24}"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E1124B-C7D5-4AF0-AA8F-980741551C44}" type="slidenum">
              <a:rPr lang="it-IT"/>
              <a:pPr/>
              <a:t>1</a:t>
            </a:fld>
            <a:endParaRPr lang="it-IT"/>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895A77-3886-4EB4-B47D-1E1097522E52}" type="slidenum">
              <a:rPr lang="it-IT"/>
              <a:pPr/>
              <a:t>2</a:t>
            </a:fld>
            <a:endParaRPr lang="it-IT"/>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it-IT"/>
          </a:p>
          <a:p>
            <a:r>
              <a:rPr lang="it-IT" b="1"/>
              <a:t>Sottolineare come l’analisi della materia sarà svolta secondo un ordine logico che parte dalla definizione di intermediario e attività di intermediazione per passare all’analisi di quano indicato nella fonte principale IL CODICE DELLE ASSICURAZIONI e il REGOLAMENTO DI ATTUAZIONE DEL TITOLO IX DEL CODICE ( Regolamento n. 5 Isvap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34</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35</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36</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37</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38</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39</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40</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41</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42</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43</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44</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45</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46</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47</a:t>
            </a:fld>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48</a:t>
            </a:fld>
            <a:endParaRPr 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49</a:t>
            </a:fld>
            <a:endParaRPr 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50</a:t>
            </a:fld>
            <a:endParaRPr lang="it-IT"/>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51</a:t>
            </a:fld>
            <a:endParaRPr lang="it-IT"/>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52</a:t>
            </a:fld>
            <a:endParaRPr lang="it-IT"/>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53</a:t>
            </a:fld>
            <a:endParaRPr lang="it-IT"/>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54</a:t>
            </a:fld>
            <a:endParaRPr lang="it-IT"/>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55</a:t>
            </a:fld>
            <a:endParaRPr lang="it-IT"/>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56</a:t>
            </a:fld>
            <a:endParaRPr lang="it-IT"/>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57</a:t>
            </a:fld>
            <a:endParaRPr lang="it-IT"/>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58</a:t>
            </a:fld>
            <a:endParaRPr lang="it-IT"/>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59</a:t>
            </a:fld>
            <a:endParaRPr lang="it-IT"/>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60</a:t>
            </a:fld>
            <a:endParaRPr lang="it-IT"/>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61</a:t>
            </a:fld>
            <a:endParaRPr lang="it-IT"/>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62</a:t>
            </a:fld>
            <a:endParaRPr lang="it-IT"/>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63</a:t>
            </a:fld>
            <a:endParaRPr lang="it-IT"/>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64</a:t>
            </a:fld>
            <a:endParaRPr lang="it-IT"/>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65</a:t>
            </a:fld>
            <a:endParaRPr lang="it-IT"/>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66</a:t>
            </a:fld>
            <a:endParaRPr lang="it-IT"/>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67</a:t>
            </a:fld>
            <a:endParaRPr lang="it-IT"/>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68</a:t>
            </a:fld>
            <a:endParaRPr lang="it-IT"/>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69</a:t>
            </a:fld>
            <a:endParaRPr lang="it-IT"/>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70</a:t>
            </a:fld>
            <a:endParaRPr lang="it-IT"/>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71</a:t>
            </a:fld>
            <a:endParaRPr lang="it-IT"/>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72</a:t>
            </a:fld>
            <a:endParaRPr lang="it-IT"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73</a:t>
            </a:fld>
            <a:endParaRPr lang="it-IT"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74</a:t>
            </a:fld>
            <a:endParaRPr lang="it-IT"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75</a:t>
            </a:fld>
            <a:endParaRPr lang="it-IT"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76</a:t>
            </a:fld>
            <a:endParaRPr lang="it-IT"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77</a:t>
            </a:fld>
            <a:endParaRPr lang="it-IT"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78</a:t>
            </a:fld>
            <a:endParaRPr lang="it-IT"/>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79</a:t>
            </a:fld>
            <a:endParaRPr lang="it-IT"/>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80</a:t>
            </a:fld>
            <a:endParaRPr lang="it-IT"/>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81</a:t>
            </a:fld>
            <a:endParaRPr lang="it-IT"/>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82</a:t>
            </a:fld>
            <a:endParaRPr lang="it-IT"/>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83</a:t>
            </a:fld>
            <a:endParaRPr lang="it-IT"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84</a:t>
            </a:fld>
            <a:endParaRPr lang="it-IT"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85</a:t>
            </a:fld>
            <a:endParaRPr lang="it-IT"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86</a:t>
            </a:fld>
            <a:endParaRPr lang="it-IT"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87</a:t>
            </a:fld>
            <a:endParaRPr lang="it-IT"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A84143F-B4F0-46FA-971C-B217805C4C24}" type="slidenum">
              <a:rPr lang="it-IT" smtClean="0"/>
              <a:pPr/>
              <a:t>88</a:t>
            </a:fld>
            <a:endParaRPr lang="it-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57698" name="Group 2"/>
          <p:cNvGrpSpPr>
            <a:grpSpLocks/>
          </p:cNvGrpSpPr>
          <p:nvPr/>
        </p:nvGrpSpPr>
        <p:grpSpPr bwMode="auto">
          <a:xfrm>
            <a:off x="0" y="0"/>
            <a:ext cx="8763000" cy="5943600"/>
            <a:chOff x="0" y="0"/>
            <a:chExt cx="5520" cy="3744"/>
          </a:xfrm>
        </p:grpSpPr>
        <p:sp>
          <p:nvSpPr>
            <p:cNvPr id="157699"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lgn="ctr"/>
              <a:endParaRPr lang="it-IT" sz="2400">
                <a:latin typeface="Times New Roman" pitchFamily="18" charset="0"/>
              </a:endParaRPr>
            </a:p>
          </p:txBody>
        </p:sp>
        <p:grpSp>
          <p:nvGrpSpPr>
            <p:cNvPr id="157700" name="Group 4"/>
            <p:cNvGrpSpPr>
              <a:grpSpLocks/>
            </p:cNvGrpSpPr>
            <p:nvPr userDrawn="1"/>
          </p:nvGrpSpPr>
          <p:grpSpPr bwMode="auto">
            <a:xfrm>
              <a:off x="0" y="2208"/>
              <a:ext cx="5520" cy="1536"/>
              <a:chOff x="0" y="2208"/>
              <a:chExt cx="5520" cy="1536"/>
            </a:xfrm>
          </p:grpSpPr>
          <p:sp>
            <p:nvSpPr>
              <p:cNvPr id="157701"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anchor="ctr"/>
              <a:lstStyle/>
              <a:p>
                <a:pPr algn="ctr"/>
                <a:endParaRPr lang="it-IT" sz="2400">
                  <a:latin typeface="Times New Roman" pitchFamily="18" charset="0"/>
                </a:endParaRPr>
              </a:p>
            </p:txBody>
          </p:sp>
          <p:sp>
            <p:nvSpPr>
              <p:cNvPr id="157702"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anchor="ctr"/>
              <a:lstStyle/>
              <a:p>
                <a:pPr algn="ctr"/>
                <a:endParaRPr lang="it-IT" sz="2400">
                  <a:latin typeface="Times New Roman" pitchFamily="18" charset="0"/>
                </a:endParaRPr>
              </a:p>
            </p:txBody>
          </p:sp>
          <p:sp>
            <p:nvSpPr>
              <p:cNvPr id="157703"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endParaRPr lang="it-IT" dirty="0">
                  <a:latin typeface="Calibri" pitchFamily="34" charset="0"/>
                </a:endParaRPr>
              </a:p>
            </p:txBody>
          </p:sp>
        </p:grpSp>
        <p:grpSp>
          <p:nvGrpSpPr>
            <p:cNvPr id="157704" name="Group 8"/>
            <p:cNvGrpSpPr>
              <a:grpSpLocks/>
            </p:cNvGrpSpPr>
            <p:nvPr userDrawn="1"/>
          </p:nvGrpSpPr>
          <p:grpSpPr bwMode="auto">
            <a:xfrm>
              <a:off x="400" y="336"/>
              <a:ext cx="5088" cy="192"/>
              <a:chOff x="400" y="336"/>
              <a:chExt cx="5088" cy="192"/>
            </a:xfrm>
          </p:grpSpPr>
          <p:sp>
            <p:nvSpPr>
              <p:cNvPr id="157705"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lgn="ctr"/>
                <a:endParaRPr lang="it-IT" sz="2400">
                  <a:latin typeface="Times New Roman" pitchFamily="18" charset="0"/>
                </a:endParaRPr>
              </a:p>
            </p:txBody>
          </p:sp>
          <p:sp>
            <p:nvSpPr>
              <p:cNvPr id="157706"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a:lstStyle/>
              <a:p>
                <a:endParaRPr lang="it-IT" dirty="0">
                  <a:latin typeface="Calibri" pitchFamily="34" charset="0"/>
                </a:endParaRPr>
              </a:p>
            </p:txBody>
          </p:sp>
        </p:grpSp>
      </p:grpSp>
      <p:sp>
        <p:nvSpPr>
          <p:cNvPr id="157707" name="Rectangle 11"/>
          <p:cNvSpPr>
            <a:spLocks noGrp="1" noChangeArrowheads="1"/>
          </p:cNvSpPr>
          <p:nvPr>
            <p:ph type="ctrTitle"/>
          </p:nvPr>
        </p:nvSpPr>
        <p:spPr>
          <a:xfrm>
            <a:off x="2057400" y="1143000"/>
            <a:ext cx="6629400" cy="2209800"/>
          </a:xfrm>
        </p:spPr>
        <p:txBody>
          <a:bodyPr/>
          <a:lstStyle>
            <a:lvl1pPr>
              <a:defRPr sz="4800"/>
            </a:lvl1pPr>
          </a:lstStyle>
          <a:p>
            <a:r>
              <a:rPr lang="it-IT"/>
              <a:t>Fare clic per modificare lo stile del titolo</a:t>
            </a:r>
          </a:p>
        </p:txBody>
      </p:sp>
      <p:sp>
        <p:nvSpPr>
          <p:cNvPr id="157708"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it-IT"/>
              <a:t>Fare clic per modificare lo stile del sottotitolo dello schema</a:t>
            </a:r>
          </a:p>
        </p:txBody>
      </p:sp>
      <p:sp>
        <p:nvSpPr>
          <p:cNvPr id="157709" name="Rectangle 13"/>
          <p:cNvSpPr>
            <a:spLocks noGrp="1" noChangeArrowheads="1"/>
          </p:cNvSpPr>
          <p:nvPr>
            <p:ph type="dt" sz="half" idx="2"/>
          </p:nvPr>
        </p:nvSpPr>
        <p:spPr>
          <a:xfrm>
            <a:off x="912813" y="6251575"/>
            <a:ext cx="1905000" cy="457200"/>
          </a:xfrm>
        </p:spPr>
        <p:txBody>
          <a:bodyPr/>
          <a:lstStyle>
            <a:lvl1pPr>
              <a:defRPr/>
            </a:lvl1pPr>
          </a:lstStyle>
          <a:p>
            <a:endParaRPr lang="it-IT"/>
          </a:p>
        </p:txBody>
      </p:sp>
      <p:sp>
        <p:nvSpPr>
          <p:cNvPr id="157710" name="Rectangle 14"/>
          <p:cNvSpPr>
            <a:spLocks noGrp="1" noChangeArrowheads="1"/>
          </p:cNvSpPr>
          <p:nvPr>
            <p:ph type="ftr" sz="quarter" idx="3"/>
          </p:nvPr>
        </p:nvSpPr>
        <p:spPr>
          <a:xfrm>
            <a:off x="3354388" y="6248400"/>
            <a:ext cx="2895600" cy="457200"/>
          </a:xfrm>
        </p:spPr>
        <p:txBody>
          <a:bodyPr/>
          <a:lstStyle>
            <a:lvl1pPr>
              <a:defRPr/>
            </a:lvl1pPr>
          </a:lstStyle>
          <a:p>
            <a:endParaRPr lang="it-IT"/>
          </a:p>
        </p:txBody>
      </p:sp>
      <p:sp>
        <p:nvSpPr>
          <p:cNvPr id="157711" name="Rectangle 15"/>
          <p:cNvSpPr>
            <a:spLocks noGrp="1" noChangeArrowheads="1"/>
          </p:cNvSpPr>
          <p:nvPr>
            <p:ph type="sldNum" sz="quarter" idx="4"/>
          </p:nvPr>
        </p:nvSpPr>
        <p:spPr/>
        <p:txBody>
          <a:bodyPr/>
          <a:lstStyle>
            <a:lvl1pPr>
              <a:defRPr/>
            </a:lvl1pPr>
          </a:lstStyle>
          <a:p>
            <a:fld id="{8C188417-82CE-4603-896B-1C2FEF73248B}"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165156BE-2090-40CD-9A0A-08019C40C87C}"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0BCF5B14-AAD0-415C-9A70-D4B03A50428B}"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7A8AB711-635C-467C-8CA8-9580F02E469C}"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C75C6BE5-3F0A-4DF2-83FB-DF876169FF80}"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714DC222-89EC-44D2-85EC-E1A2D13B318A}"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9F03B9AE-734A-4C6B-8823-8FE054FC7088}"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494F3605-1B91-475C-806F-218586A7D56D}"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3C7267A0-28B3-4C6D-BB64-3527E45D02CA}"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C6E7A595-A8DC-43DE-B905-F653EC0E42E7}"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43700" y="277813"/>
            <a:ext cx="1943100" cy="5853112"/>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14400" y="277813"/>
            <a:ext cx="5676900" cy="585311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3937E9B1-DDE2-4056-BCAE-707925D4201A}" type="slidenum">
              <a:rPr lang="it-IT"/>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914400" y="277813"/>
            <a:ext cx="7772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914400" y="1600200"/>
            <a:ext cx="3810000" cy="45307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876800" y="1600200"/>
            <a:ext cx="3810000" cy="45307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914400" y="6251575"/>
            <a:ext cx="1981200" cy="457200"/>
          </a:xfrm>
        </p:spPr>
        <p:txBody>
          <a:bodyPr/>
          <a:lstStyle>
            <a:lvl1pPr>
              <a:defRPr/>
            </a:lvl1pPr>
          </a:lstStyle>
          <a:p>
            <a:endParaRPr lang="it-IT"/>
          </a:p>
        </p:txBody>
      </p:sp>
      <p:sp>
        <p:nvSpPr>
          <p:cNvPr id="6" name="Segnaposto piè di pagina 5"/>
          <p:cNvSpPr>
            <a:spLocks noGrp="1"/>
          </p:cNvSpPr>
          <p:nvPr>
            <p:ph type="ftr" sz="quarter" idx="11"/>
          </p:nvPr>
        </p:nvSpPr>
        <p:spPr>
          <a:xfrm>
            <a:off x="3352800" y="6248400"/>
            <a:ext cx="2971800" cy="457200"/>
          </a:xfrm>
        </p:spPr>
        <p:txBody>
          <a:bodyPr/>
          <a:lstStyle>
            <a:lvl1pPr>
              <a:defRPr/>
            </a:lvl1pPr>
          </a:lstStyle>
          <a:p>
            <a:endParaRPr lang="it-IT"/>
          </a:p>
        </p:txBody>
      </p:sp>
      <p:sp>
        <p:nvSpPr>
          <p:cNvPr id="7" name="Segnaposto numero diapositiva 6"/>
          <p:cNvSpPr>
            <a:spLocks noGrp="1"/>
          </p:cNvSpPr>
          <p:nvPr>
            <p:ph type="sldNum" sz="quarter" idx="12"/>
          </p:nvPr>
        </p:nvSpPr>
        <p:spPr>
          <a:xfrm>
            <a:off x="6781800" y="6248400"/>
            <a:ext cx="1905000" cy="457200"/>
          </a:xfrm>
        </p:spPr>
        <p:txBody>
          <a:bodyPr/>
          <a:lstStyle>
            <a:lvl1pPr>
              <a:defRPr/>
            </a:lvl1pPr>
          </a:lstStyle>
          <a:p>
            <a:fld id="{B1B9BF1B-BF33-4DC1-B3DB-3CB9DD3847DA}" type="slidenum">
              <a:rPr lang="it-IT"/>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914400" y="277813"/>
            <a:ext cx="77724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914400" y="1600200"/>
            <a:ext cx="7772400" cy="4530725"/>
          </a:xfrm>
        </p:spPr>
        <p:txBody>
          <a:bodyPr/>
          <a:lstStyle/>
          <a:p>
            <a:endParaRPr lang="it-IT"/>
          </a:p>
        </p:txBody>
      </p:sp>
      <p:sp>
        <p:nvSpPr>
          <p:cNvPr id="4" name="Segnaposto data 3"/>
          <p:cNvSpPr>
            <a:spLocks noGrp="1"/>
          </p:cNvSpPr>
          <p:nvPr>
            <p:ph type="dt" sz="half" idx="10"/>
          </p:nvPr>
        </p:nvSpPr>
        <p:spPr>
          <a:xfrm>
            <a:off x="914400" y="6251575"/>
            <a:ext cx="1981200" cy="457200"/>
          </a:xfrm>
        </p:spPr>
        <p:txBody>
          <a:bodyPr/>
          <a:lstStyle>
            <a:lvl1pPr>
              <a:defRPr/>
            </a:lvl1pPr>
          </a:lstStyle>
          <a:p>
            <a:endParaRPr lang="it-IT"/>
          </a:p>
        </p:txBody>
      </p:sp>
      <p:sp>
        <p:nvSpPr>
          <p:cNvPr id="5" name="Segnaposto piè di pagina 4"/>
          <p:cNvSpPr>
            <a:spLocks noGrp="1"/>
          </p:cNvSpPr>
          <p:nvPr>
            <p:ph type="ftr" sz="quarter" idx="11"/>
          </p:nvPr>
        </p:nvSpPr>
        <p:spPr>
          <a:xfrm>
            <a:off x="3352800" y="6248400"/>
            <a:ext cx="2971800" cy="457200"/>
          </a:xfrm>
        </p:spPr>
        <p:txBody>
          <a:bodyPr/>
          <a:lstStyle>
            <a:lvl1pPr>
              <a:defRPr/>
            </a:lvl1pPr>
          </a:lstStyle>
          <a:p>
            <a:endParaRPr lang="it-IT"/>
          </a:p>
        </p:txBody>
      </p:sp>
      <p:sp>
        <p:nvSpPr>
          <p:cNvPr id="6" name="Segnaposto numero diapositiva 5"/>
          <p:cNvSpPr>
            <a:spLocks noGrp="1"/>
          </p:cNvSpPr>
          <p:nvPr>
            <p:ph type="sldNum" sz="quarter" idx="12"/>
          </p:nvPr>
        </p:nvSpPr>
        <p:spPr>
          <a:xfrm>
            <a:off x="6781800" y="6248400"/>
            <a:ext cx="1905000" cy="457200"/>
          </a:xfrm>
        </p:spPr>
        <p:txBody>
          <a:bodyPr/>
          <a:lstStyle>
            <a:lvl1pPr>
              <a:defRPr/>
            </a:lvl1pPr>
          </a:lstStyle>
          <a:p>
            <a:fld id="{32DC6CAF-AD1F-4299-86E4-393C5D92E537}"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6674" name="Group 2"/>
          <p:cNvGrpSpPr>
            <a:grpSpLocks/>
          </p:cNvGrpSpPr>
          <p:nvPr/>
        </p:nvGrpSpPr>
        <p:grpSpPr bwMode="auto">
          <a:xfrm>
            <a:off x="0" y="0"/>
            <a:ext cx="8686800" cy="4876800"/>
            <a:chOff x="0" y="0"/>
            <a:chExt cx="5472" cy="3072"/>
          </a:xfrm>
        </p:grpSpPr>
        <p:sp>
          <p:nvSpPr>
            <p:cNvPr id="156675"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lgn="ctr"/>
              <a:endParaRPr lang="it-IT" sz="2400">
                <a:latin typeface="Times New Roman" pitchFamily="18" charset="0"/>
              </a:endParaRPr>
            </a:p>
          </p:txBody>
        </p:sp>
        <p:grpSp>
          <p:nvGrpSpPr>
            <p:cNvPr id="156676" name="Group 4"/>
            <p:cNvGrpSpPr>
              <a:grpSpLocks/>
            </p:cNvGrpSpPr>
            <p:nvPr/>
          </p:nvGrpSpPr>
          <p:grpSpPr bwMode="auto">
            <a:xfrm>
              <a:off x="240" y="893"/>
              <a:ext cx="5232" cy="115"/>
              <a:chOff x="240" y="893"/>
              <a:chExt cx="5232" cy="115"/>
            </a:xfrm>
          </p:grpSpPr>
          <p:sp>
            <p:nvSpPr>
              <p:cNvPr id="156677"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a:endParaRPr lang="it-IT" sz="2400">
                  <a:latin typeface="Times New Roman" pitchFamily="18" charset="0"/>
                </a:endParaRPr>
              </a:p>
            </p:txBody>
          </p:sp>
          <p:sp>
            <p:nvSpPr>
              <p:cNvPr id="156678"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endParaRPr lang="it-IT" dirty="0">
                  <a:latin typeface="Calibri" pitchFamily="34" charset="0"/>
                </a:endParaRPr>
              </a:p>
            </p:txBody>
          </p:sp>
        </p:grpSp>
      </p:grpSp>
      <p:sp>
        <p:nvSpPr>
          <p:cNvPr id="156679"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56680"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dirty="0"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p>
        </p:txBody>
      </p:sp>
      <p:sp>
        <p:nvSpPr>
          <p:cNvPr id="156681"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Calibri" pitchFamily="34" charset="0"/>
              </a:defRPr>
            </a:lvl1pPr>
          </a:lstStyle>
          <a:p>
            <a:endParaRPr lang="it-IT" dirty="0"/>
          </a:p>
        </p:txBody>
      </p:sp>
      <p:sp>
        <p:nvSpPr>
          <p:cNvPr id="156682"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Calibri" pitchFamily="34" charset="0"/>
              </a:defRPr>
            </a:lvl1pPr>
          </a:lstStyle>
          <a:p>
            <a:endParaRPr lang="it-IT" dirty="0"/>
          </a:p>
        </p:txBody>
      </p:sp>
      <p:sp>
        <p:nvSpPr>
          <p:cNvPr id="156683"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Calibri" pitchFamily="34" charset="0"/>
              </a:defRPr>
            </a:lvl1pPr>
          </a:lstStyle>
          <a:p>
            <a:fld id="{485A8EB5-4BBA-4A47-8048-B8E510D27B69}" type="slidenum">
              <a:rPr lang="it-IT" smtClean="0"/>
              <a:pPr/>
              <a:t>‹N›</a:t>
            </a:fld>
            <a:endParaRPr lang="it-IT" dirty="0"/>
          </a:p>
        </p:txBody>
      </p:sp>
      <p:sp>
        <p:nvSpPr>
          <p:cNvPr id="156684"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endParaRPr lang="it-IT" dirty="0">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iming>
    <p:tnLst>
      <p:par>
        <p:cTn id="1" dur="indefinite" restart="never" nodeType="tmRoot"/>
      </p:par>
    </p:tnLst>
  </p:timing>
  <p:hf hdr="0" ftr="0" dt="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defRPr>
      </a:lvl2pPr>
      <a:lvl3pPr algn="l" rtl="0" fontAlgn="base">
        <a:spcBef>
          <a:spcPct val="0"/>
        </a:spcBef>
        <a:spcAft>
          <a:spcPct val="0"/>
        </a:spcAft>
        <a:defRPr sz="4200">
          <a:solidFill>
            <a:schemeClr val="tx2"/>
          </a:solidFill>
          <a:latin typeface="Times New Roman" pitchFamily="18" charset="0"/>
        </a:defRPr>
      </a:lvl3pPr>
      <a:lvl4pPr algn="l" rtl="0" fontAlgn="base">
        <a:spcBef>
          <a:spcPct val="0"/>
        </a:spcBef>
        <a:spcAft>
          <a:spcPct val="0"/>
        </a:spcAft>
        <a:defRPr sz="4200">
          <a:solidFill>
            <a:schemeClr val="tx2"/>
          </a:solidFill>
          <a:latin typeface="Times New Roman" pitchFamily="18" charset="0"/>
        </a:defRPr>
      </a:lvl4pPr>
      <a:lvl5pPr algn="l" rtl="0" fontAlgn="base">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Calibri" pitchFamily="34" charset="0"/>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Calibri" pitchFamily="34" charset="0"/>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Calibri" pitchFamily="34" charset="0"/>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Calibri" pitchFamily="34" charset="0"/>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isvap.i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isvap.i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isvap.it/"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0698DFD-E2C6-41CB-9AC0-4520EF64FD17}" type="slidenum">
              <a:rPr lang="it-IT" smtClean="0"/>
              <a:pPr/>
              <a:t>1</a:t>
            </a:fld>
            <a:endParaRPr lang="it-IT"/>
          </a:p>
        </p:txBody>
      </p:sp>
      <p:sp>
        <p:nvSpPr>
          <p:cNvPr id="53250" name="Rectangle 2"/>
          <p:cNvSpPr>
            <a:spLocks noGrp="1" noChangeArrowheads="1"/>
          </p:cNvSpPr>
          <p:nvPr>
            <p:ph type="title"/>
          </p:nvPr>
        </p:nvSpPr>
        <p:spPr/>
        <p:txBody>
          <a:bodyPr/>
          <a:lstStyle/>
          <a:p>
            <a:r>
              <a:rPr lang="it-IT" sz="2000" b="1" dirty="0" smtClean="0">
                <a:latin typeface="Calibri" pitchFamily="34" charset="0"/>
                <a:cs typeface="Calibri" pitchFamily="34" charset="0"/>
              </a:rPr>
              <a:t>Università degli Studi di Macerata</a:t>
            </a:r>
            <a:br>
              <a:rPr lang="it-IT" sz="2000" b="1" dirty="0" smtClean="0">
                <a:latin typeface="Calibri" pitchFamily="34" charset="0"/>
                <a:cs typeface="Calibri" pitchFamily="34" charset="0"/>
              </a:rPr>
            </a:br>
            <a:r>
              <a:rPr lang="it-IT" sz="2100" b="1" dirty="0" smtClean="0">
                <a:latin typeface="Calibri" pitchFamily="34" charset="0"/>
                <a:cs typeface="Calibri" pitchFamily="34" charset="0"/>
              </a:rPr>
              <a:t/>
            </a:r>
            <a:br>
              <a:rPr lang="it-IT" sz="2100" b="1" dirty="0" smtClean="0">
                <a:latin typeface="Calibri" pitchFamily="34" charset="0"/>
                <a:cs typeface="Calibri" pitchFamily="34" charset="0"/>
              </a:rPr>
            </a:br>
            <a:r>
              <a:rPr lang="it-IT" sz="3600" b="1" dirty="0" smtClean="0">
                <a:solidFill>
                  <a:schemeClr val="accent2">
                    <a:lumMod val="60000"/>
                    <a:lumOff val="40000"/>
                  </a:schemeClr>
                </a:solidFill>
                <a:latin typeface="Calibri" pitchFamily="34" charset="0"/>
                <a:cs typeface="Calibri" pitchFamily="34" charset="0"/>
              </a:rPr>
              <a:t>BANCA, CREDITO , ASSICURAZIONI - B</a:t>
            </a:r>
            <a:endParaRPr lang="it-IT" sz="3600" b="1" i="1" dirty="0">
              <a:solidFill>
                <a:schemeClr val="accent2">
                  <a:lumMod val="60000"/>
                  <a:lumOff val="40000"/>
                </a:schemeClr>
              </a:solidFill>
              <a:latin typeface="Calibri" pitchFamily="34" charset="0"/>
              <a:cs typeface="Calibri" pitchFamily="34" charset="0"/>
            </a:endParaRPr>
          </a:p>
        </p:txBody>
      </p:sp>
      <p:sp>
        <p:nvSpPr>
          <p:cNvPr id="53251" name="Rectangle 3"/>
          <p:cNvSpPr>
            <a:spLocks noGrp="1" noChangeArrowheads="1"/>
          </p:cNvSpPr>
          <p:nvPr>
            <p:ph type="body" idx="1"/>
          </p:nvPr>
        </p:nvSpPr>
        <p:spPr>
          <a:xfrm>
            <a:off x="539750" y="1844675"/>
            <a:ext cx="8229600" cy="4530725"/>
          </a:xfrm>
        </p:spPr>
        <p:txBody>
          <a:bodyPr/>
          <a:lstStyle/>
          <a:p>
            <a:pPr algn="ctr"/>
            <a:endParaRPr lang="it-IT" sz="3600" b="1" dirty="0" smtClean="0"/>
          </a:p>
          <a:p>
            <a:pPr algn="ctr">
              <a:buFont typeface="Wingdings" pitchFamily="2" charset="2"/>
              <a:buNone/>
            </a:pPr>
            <a:r>
              <a:rPr lang="it-IT" sz="4800" b="1" dirty="0" smtClean="0"/>
              <a:t>GLI INTERMEDIARI </a:t>
            </a:r>
            <a:r>
              <a:rPr lang="it-IT" sz="4800" b="1" dirty="0" err="1" smtClean="0"/>
              <a:t>DI</a:t>
            </a:r>
            <a:r>
              <a:rPr lang="it-IT" sz="4800" b="1" dirty="0" smtClean="0"/>
              <a:t> ASSICURAZIONE</a:t>
            </a:r>
          </a:p>
          <a:p>
            <a:pPr algn="ctr">
              <a:buFont typeface="Wingdings" pitchFamily="2" charset="2"/>
              <a:buNone/>
            </a:pPr>
            <a:endParaRPr lang="it-IT" sz="4800" b="1" dirty="0" smtClean="0"/>
          </a:p>
          <a:p>
            <a:pPr algn="ctr">
              <a:buFont typeface="Wingdings" pitchFamily="2" charset="2"/>
              <a:buNone/>
            </a:pPr>
            <a:r>
              <a:rPr lang="it-IT" sz="1800" dirty="0" smtClean="0"/>
              <a:t>ANNO ACCADEMICO 2010 / 2011</a:t>
            </a:r>
          </a:p>
          <a:p>
            <a:pPr algn="ctr">
              <a:buFont typeface="Wingdings" pitchFamily="2" charset="2"/>
              <a:buNone/>
            </a:pPr>
            <a:endParaRPr lang="it-IT" sz="1800" dirty="0" smtClean="0"/>
          </a:p>
          <a:p>
            <a:pPr algn="ctr">
              <a:buFont typeface="Wingdings" pitchFamily="2" charset="2"/>
              <a:buNone/>
            </a:pPr>
            <a:endParaRPr lang="it-IT" sz="1800" dirty="0" smtClean="0"/>
          </a:p>
          <a:p>
            <a:pPr algn="ctr">
              <a:buFont typeface="Wingdings" pitchFamily="2" charset="2"/>
              <a:buNone/>
            </a:pPr>
            <a:endParaRPr lang="it-IT" sz="1800" dirty="0" smtClean="0"/>
          </a:p>
          <a:p>
            <a:pPr algn="ctr">
              <a:buFont typeface="Wingdings" pitchFamily="2" charset="2"/>
              <a:buNone/>
            </a:pPr>
            <a:endParaRPr lang="it-IT" sz="1800" dirty="0" smtClean="0"/>
          </a:p>
          <a:p>
            <a:pPr algn="ctr">
              <a:buFont typeface="Wingdings" pitchFamily="2" charset="2"/>
              <a:buNone/>
            </a:pPr>
            <a:endParaRPr lang="it-IT" sz="1800" dirty="0" smtClean="0"/>
          </a:p>
          <a:p>
            <a:pPr algn="ctr">
              <a:buFont typeface="Wingdings" pitchFamily="2" charset="2"/>
              <a:buNone/>
            </a:pPr>
            <a:endParaRPr lang="it-IT" sz="1800" dirty="0" smtClean="0"/>
          </a:p>
          <a:p>
            <a:pPr algn="ctr">
              <a:buFont typeface="Wingdings" pitchFamily="2" charset="2"/>
              <a:buNone/>
            </a:pPr>
            <a:endParaRPr lang="it-IT" sz="1800" dirty="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fade">
                                      <p:cBhvr>
                                        <p:cTn id="7" dur="800" decel="100000"/>
                                        <p:tgtEl>
                                          <p:spTgt spid="53250"/>
                                        </p:tgtEl>
                                      </p:cBhvr>
                                    </p:animEffect>
                                    <p:anim calcmode="lin" valueType="num">
                                      <p:cBhvr>
                                        <p:cTn id="8" dur="800" decel="100000" fill="hold"/>
                                        <p:tgtEl>
                                          <p:spTgt spid="53250"/>
                                        </p:tgtEl>
                                        <p:attrNameLst>
                                          <p:attrName>style.rotation</p:attrName>
                                        </p:attrNameLst>
                                      </p:cBhvr>
                                      <p:tavLst>
                                        <p:tav tm="0">
                                          <p:val>
                                            <p:fltVal val="-90"/>
                                          </p:val>
                                        </p:tav>
                                        <p:tav tm="100000">
                                          <p:val>
                                            <p:fltVal val="0"/>
                                          </p:val>
                                        </p:tav>
                                      </p:tavLst>
                                    </p:anim>
                                    <p:anim calcmode="lin" valueType="num">
                                      <p:cBhvr>
                                        <p:cTn id="9" dur="800" decel="100000" fill="hold"/>
                                        <p:tgtEl>
                                          <p:spTgt spid="53250"/>
                                        </p:tgtEl>
                                        <p:attrNameLst>
                                          <p:attrName>ppt_x</p:attrName>
                                        </p:attrNameLst>
                                      </p:cBhvr>
                                      <p:tavLst>
                                        <p:tav tm="0">
                                          <p:val>
                                            <p:strVal val="#ppt_x+0.4"/>
                                          </p:val>
                                        </p:tav>
                                        <p:tav tm="100000">
                                          <p:val>
                                            <p:strVal val="#ppt_x-0.05"/>
                                          </p:val>
                                        </p:tav>
                                      </p:tavLst>
                                    </p:anim>
                                    <p:anim calcmode="lin" valueType="num">
                                      <p:cBhvr>
                                        <p:cTn id="10" dur="800" decel="100000" fill="hold"/>
                                        <p:tgtEl>
                                          <p:spTgt spid="5325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325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325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53251">
                                            <p:txEl>
                                              <p:pRg st="1" end="1"/>
                                            </p:txEl>
                                          </p:spTgt>
                                        </p:tgtEl>
                                        <p:attrNameLst>
                                          <p:attrName>style.visibility</p:attrName>
                                        </p:attrNameLst>
                                      </p:cBhvr>
                                      <p:to>
                                        <p:strVal val="visible"/>
                                      </p:to>
                                    </p:set>
                                    <p:animEffect transition="in" filter="fade">
                                      <p:cBhvr>
                                        <p:cTn id="17" dur="1000"/>
                                        <p:tgtEl>
                                          <p:spTgt spid="53251">
                                            <p:txEl>
                                              <p:pRg st="1" end="1"/>
                                            </p:txEl>
                                          </p:spTgt>
                                        </p:tgtEl>
                                      </p:cBhvr>
                                    </p:animEffect>
                                    <p:anim calcmode="lin" valueType="num">
                                      <p:cBhvr>
                                        <p:cTn id="18" dur="10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532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53251">
                                            <p:txEl>
                                              <p:pRg st="3" end="3"/>
                                            </p:txEl>
                                          </p:spTgt>
                                        </p:tgtEl>
                                        <p:attrNameLst>
                                          <p:attrName>style.visibility</p:attrName>
                                        </p:attrNameLst>
                                      </p:cBhvr>
                                      <p:to>
                                        <p:strVal val="visible"/>
                                      </p:to>
                                    </p:set>
                                    <p:animEffect transition="in" filter="fade">
                                      <p:cBhvr>
                                        <p:cTn id="24" dur="1000"/>
                                        <p:tgtEl>
                                          <p:spTgt spid="53251">
                                            <p:txEl>
                                              <p:pRg st="3" end="3"/>
                                            </p:txEl>
                                          </p:spTgt>
                                        </p:tgtEl>
                                      </p:cBhvr>
                                    </p:animEffect>
                                    <p:anim calcmode="lin" valueType="num">
                                      <p:cBhvr>
                                        <p:cTn id="25" dur="1000" fill="hold"/>
                                        <p:tgtEl>
                                          <p:spTgt spid="53251">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5325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E1CAA495-966A-4FA3-936C-F6CF4F4AAEE3}" type="slidenum">
              <a:rPr lang="it-IT"/>
              <a:pPr/>
              <a:t>2</a:t>
            </a:fld>
            <a:endParaRPr lang="it-IT"/>
          </a:p>
        </p:txBody>
      </p:sp>
      <p:sp>
        <p:nvSpPr>
          <p:cNvPr id="54274" name="Rectangle 2"/>
          <p:cNvSpPr>
            <a:spLocks noGrp="1" noChangeArrowheads="1"/>
          </p:cNvSpPr>
          <p:nvPr>
            <p:ph type="title"/>
          </p:nvPr>
        </p:nvSpPr>
        <p:spPr/>
        <p:txBody>
          <a:bodyPr/>
          <a:lstStyle/>
          <a:p>
            <a:r>
              <a:rPr lang="it-IT" sz="3400" dirty="0">
                <a:latin typeface="Calibri" pitchFamily="34" charset="0"/>
                <a:cs typeface="Calibri" pitchFamily="34" charset="0"/>
              </a:rPr>
              <a:t>Programma delle lezioni</a:t>
            </a:r>
          </a:p>
        </p:txBody>
      </p:sp>
      <p:sp>
        <p:nvSpPr>
          <p:cNvPr id="54275" name="Rectangle 3"/>
          <p:cNvSpPr>
            <a:spLocks noGrp="1" noChangeArrowheads="1"/>
          </p:cNvSpPr>
          <p:nvPr>
            <p:ph type="body" idx="1"/>
          </p:nvPr>
        </p:nvSpPr>
        <p:spPr>
          <a:xfrm>
            <a:off x="914400" y="1600200"/>
            <a:ext cx="7772400" cy="5069160"/>
          </a:xfrm>
        </p:spPr>
        <p:txBody>
          <a:bodyPr/>
          <a:lstStyle/>
          <a:p>
            <a:pPr>
              <a:lnSpc>
                <a:spcPct val="90000"/>
              </a:lnSpc>
            </a:pPr>
            <a:r>
              <a:rPr lang="it-IT" sz="1800" dirty="0" smtClean="0"/>
              <a:t>Definizione </a:t>
            </a:r>
            <a:r>
              <a:rPr lang="it-IT" sz="1800" dirty="0"/>
              <a:t>di Intermediario</a:t>
            </a:r>
          </a:p>
          <a:p>
            <a:pPr>
              <a:lnSpc>
                <a:spcPct val="90000"/>
              </a:lnSpc>
            </a:pPr>
            <a:endParaRPr lang="it-IT" sz="1800" dirty="0"/>
          </a:p>
          <a:p>
            <a:pPr>
              <a:lnSpc>
                <a:spcPct val="90000"/>
              </a:lnSpc>
            </a:pPr>
            <a:r>
              <a:rPr lang="it-IT" sz="1800" dirty="0"/>
              <a:t>Gli Intermediari nel </a:t>
            </a:r>
            <a:r>
              <a:rPr lang="it-IT" sz="1800" i="1" u="sng" dirty="0">
                <a:solidFill>
                  <a:schemeClr val="bg2"/>
                </a:solidFill>
              </a:rPr>
              <a:t>Codice delle Assicurazioni</a:t>
            </a:r>
          </a:p>
          <a:p>
            <a:pPr>
              <a:lnSpc>
                <a:spcPct val="90000"/>
              </a:lnSpc>
            </a:pPr>
            <a:endParaRPr lang="it-IT" sz="1800" dirty="0"/>
          </a:p>
          <a:p>
            <a:pPr>
              <a:lnSpc>
                <a:spcPct val="90000"/>
              </a:lnSpc>
            </a:pPr>
            <a:r>
              <a:rPr lang="it-IT" sz="1800" dirty="0"/>
              <a:t>Gli Intermediari nel </a:t>
            </a:r>
            <a:r>
              <a:rPr lang="it-IT" sz="1800" i="1" u="sng" dirty="0">
                <a:solidFill>
                  <a:schemeClr val="bg2"/>
                </a:solidFill>
              </a:rPr>
              <a:t>Regolamento ISVAP n. 5</a:t>
            </a:r>
          </a:p>
          <a:p>
            <a:pPr>
              <a:lnSpc>
                <a:spcPct val="90000"/>
              </a:lnSpc>
            </a:pPr>
            <a:endParaRPr lang="it-IT" sz="1800" i="1" u="sng" dirty="0">
              <a:solidFill>
                <a:schemeClr val="bg2"/>
              </a:solidFill>
            </a:endParaRPr>
          </a:p>
          <a:p>
            <a:pPr>
              <a:lnSpc>
                <a:spcPct val="90000"/>
              </a:lnSpc>
            </a:pPr>
            <a:r>
              <a:rPr lang="it-IT" sz="1800" dirty="0"/>
              <a:t>L’Agente di assicurazione : la sua evoluzione</a:t>
            </a:r>
          </a:p>
          <a:p>
            <a:pPr>
              <a:lnSpc>
                <a:spcPct val="90000"/>
              </a:lnSpc>
            </a:pPr>
            <a:endParaRPr lang="it-IT" sz="1800" dirty="0" smtClean="0"/>
          </a:p>
          <a:p>
            <a:pPr algn="ctr">
              <a:lnSpc>
                <a:spcPct val="90000"/>
              </a:lnSpc>
              <a:buNone/>
            </a:pPr>
            <a:endParaRPr lang="it-IT" sz="1800" b="1" i="1" dirty="0" smtClean="0"/>
          </a:p>
          <a:p>
            <a:pPr algn="ctr">
              <a:lnSpc>
                <a:spcPct val="90000"/>
              </a:lnSpc>
              <a:buNone/>
            </a:pPr>
            <a:r>
              <a:rPr lang="it-IT" sz="1800" b="1" i="1" dirty="0" smtClean="0"/>
              <a:t>Le ultime novità regolamentari ISVAP</a:t>
            </a:r>
          </a:p>
          <a:p>
            <a:pPr>
              <a:lnSpc>
                <a:spcPct val="90000"/>
              </a:lnSpc>
            </a:pPr>
            <a:endParaRPr lang="it-IT" sz="1800" dirty="0" smtClean="0"/>
          </a:p>
          <a:p>
            <a:pPr>
              <a:lnSpc>
                <a:spcPct val="90000"/>
              </a:lnSpc>
              <a:buNone/>
            </a:pPr>
            <a:endParaRPr lang="it-IT" sz="1800" dirty="0" smtClean="0"/>
          </a:p>
          <a:p>
            <a:pPr>
              <a:lnSpc>
                <a:spcPct val="90000"/>
              </a:lnSpc>
            </a:pPr>
            <a:r>
              <a:rPr lang="it-IT" sz="1800" dirty="0" smtClean="0"/>
              <a:t>La trasparenza dei premi e delle condizioni di contratto nella RCA  – </a:t>
            </a:r>
            <a:r>
              <a:rPr lang="it-IT" sz="1800" i="1" u="sng" dirty="0" smtClean="0"/>
              <a:t>Regolamento ISVAP n. 23</a:t>
            </a:r>
          </a:p>
          <a:p>
            <a:pPr>
              <a:lnSpc>
                <a:spcPct val="90000"/>
              </a:lnSpc>
            </a:pPr>
            <a:endParaRPr lang="it-IT" sz="1800" dirty="0"/>
          </a:p>
          <a:p>
            <a:pPr>
              <a:lnSpc>
                <a:spcPct val="90000"/>
              </a:lnSpc>
            </a:pPr>
            <a:r>
              <a:rPr lang="it-IT" sz="1800" dirty="0" smtClean="0"/>
              <a:t>La </a:t>
            </a:r>
            <a:r>
              <a:rPr lang="it-IT" sz="1800" dirty="0"/>
              <a:t>promozione tramite Internet e </a:t>
            </a:r>
            <a:r>
              <a:rPr lang="it-IT" sz="1800" dirty="0" smtClean="0"/>
              <a:t>telefono - </a:t>
            </a:r>
            <a:r>
              <a:rPr lang="it-IT" sz="1800" i="1" u="sng" dirty="0" smtClean="0"/>
              <a:t>Regolamento </a:t>
            </a:r>
            <a:r>
              <a:rPr lang="it-IT" sz="1800" i="1" u="sng" dirty="0"/>
              <a:t>ISVAP n. </a:t>
            </a:r>
            <a:r>
              <a:rPr lang="it-IT" sz="1800" i="1" u="sng" dirty="0" smtClean="0"/>
              <a:t>34</a:t>
            </a:r>
          </a:p>
          <a:p>
            <a:pPr>
              <a:lnSpc>
                <a:spcPct val="90000"/>
              </a:lnSpc>
            </a:pPr>
            <a:endParaRPr lang="it-IT" sz="1800" i="1" u="sng" dirty="0" smtClean="0"/>
          </a:p>
          <a:p>
            <a:pPr>
              <a:lnSpc>
                <a:spcPct val="90000"/>
              </a:lnSpc>
              <a:buNone/>
            </a:pPr>
            <a:endParaRPr lang="it-IT" sz="1800" i="1" u="sng" dirty="0" smtClean="0"/>
          </a:p>
          <a:p>
            <a:pPr>
              <a:lnSpc>
                <a:spcPct val="90000"/>
              </a:lnSpc>
            </a:pPr>
            <a:endParaRPr lang="it-IT" sz="1800" dirty="0" smtClean="0"/>
          </a:p>
          <a:p>
            <a:pPr>
              <a:lnSpc>
                <a:spcPct val="90000"/>
              </a:lnSpc>
            </a:pPr>
            <a:endParaRPr lang="it-IT" sz="2400" dirty="0"/>
          </a:p>
          <a:p>
            <a:pPr>
              <a:lnSpc>
                <a:spcPct val="90000"/>
              </a:lnSpc>
              <a:buFont typeface="Wingdings" pitchFamily="2" charset="2"/>
              <a:buNone/>
            </a:pPr>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2000"/>
                                        <p:tgtEl>
                                          <p:spTgt spid="542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275">
                                            <p:txEl>
                                              <p:pRg st="0" end="0"/>
                                            </p:txEl>
                                          </p:spTgt>
                                        </p:tgtEl>
                                        <p:attrNameLst>
                                          <p:attrName>style.visibility</p:attrName>
                                        </p:attrNameLst>
                                      </p:cBhvr>
                                      <p:to>
                                        <p:strVal val="visible"/>
                                      </p:to>
                                    </p:set>
                                    <p:animEffect transition="in" filter="fade">
                                      <p:cBhvr>
                                        <p:cTn id="12" dur="2000"/>
                                        <p:tgtEl>
                                          <p:spTgt spid="54275">
                                            <p:txEl>
                                              <p:pRg st="0" end="0"/>
                                            </p:txEl>
                                          </p:spTgt>
                                        </p:tgtEl>
                                      </p:cBhvr>
                                    </p:animEffect>
                                  </p:childTnLst>
                                  <p:subTnLst>
                                    <p:animClr clrSpc="rgb" dir="cw">
                                      <p:cBhvr override="childStyle">
                                        <p:cTn dur="1" fill="hold" display="0" masterRel="nextClick" afterEffect="1"/>
                                        <p:tgtEl>
                                          <p:spTgt spid="54275">
                                            <p:txEl>
                                              <p:pRg st="0" end="0"/>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fade">
                                      <p:cBhvr>
                                        <p:cTn id="17" dur="2000"/>
                                        <p:tgtEl>
                                          <p:spTgt spid="54275">
                                            <p:txEl>
                                              <p:pRg st="2" end="2"/>
                                            </p:txEl>
                                          </p:spTgt>
                                        </p:tgtEl>
                                      </p:cBhvr>
                                    </p:animEffect>
                                  </p:childTnLst>
                                  <p:subTnLst>
                                    <p:animClr clrSpc="rgb" dir="cw">
                                      <p:cBhvr override="childStyle">
                                        <p:cTn dur="1" fill="hold" display="0" masterRel="nextClick" afterEffect="1"/>
                                        <p:tgtEl>
                                          <p:spTgt spid="54275">
                                            <p:txEl>
                                              <p:pRg st="2" end="2"/>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4275">
                                            <p:txEl>
                                              <p:pRg st="4" end="4"/>
                                            </p:txEl>
                                          </p:spTgt>
                                        </p:tgtEl>
                                        <p:attrNameLst>
                                          <p:attrName>style.visibility</p:attrName>
                                        </p:attrNameLst>
                                      </p:cBhvr>
                                      <p:to>
                                        <p:strVal val="visible"/>
                                      </p:to>
                                    </p:set>
                                    <p:animEffect transition="in" filter="fade">
                                      <p:cBhvr>
                                        <p:cTn id="22" dur="2000"/>
                                        <p:tgtEl>
                                          <p:spTgt spid="54275">
                                            <p:txEl>
                                              <p:pRg st="4" end="4"/>
                                            </p:txEl>
                                          </p:spTgt>
                                        </p:tgtEl>
                                      </p:cBhvr>
                                    </p:animEffect>
                                  </p:childTnLst>
                                  <p:subTnLst>
                                    <p:animClr clrSpc="rgb" dir="cw">
                                      <p:cBhvr override="childStyle">
                                        <p:cTn dur="1" fill="hold" display="0" masterRel="nextClick" afterEffect="1"/>
                                        <p:tgtEl>
                                          <p:spTgt spid="54275">
                                            <p:txEl>
                                              <p:pRg st="4" end="4"/>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275">
                                            <p:txEl>
                                              <p:pRg st="6" end="6"/>
                                            </p:txEl>
                                          </p:spTgt>
                                        </p:tgtEl>
                                        <p:attrNameLst>
                                          <p:attrName>style.visibility</p:attrName>
                                        </p:attrNameLst>
                                      </p:cBhvr>
                                      <p:to>
                                        <p:strVal val="visible"/>
                                      </p:to>
                                    </p:set>
                                    <p:animEffect transition="in" filter="fade">
                                      <p:cBhvr>
                                        <p:cTn id="27" dur="2000"/>
                                        <p:tgtEl>
                                          <p:spTgt spid="54275">
                                            <p:txEl>
                                              <p:pRg st="6" end="6"/>
                                            </p:txEl>
                                          </p:spTgt>
                                        </p:tgtEl>
                                      </p:cBhvr>
                                    </p:animEffect>
                                  </p:childTnLst>
                                  <p:subTnLst>
                                    <p:animClr clrSpc="rgb" dir="cw">
                                      <p:cBhvr override="childStyle">
                                        <p:cTn dur="1" fill="hold" display="0" masterRel="nextClick" afterEffect="1"/>
                                        <p:tgtEl>
                                          <p:spTgt spid="54275">
                                            <p:txEl>
                                              <p:pRg st="6" end="6"/>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4275">
                                            <p:txEl>
                                              <p:pRg st="9" end="9"/>
                                            </p:txEl>
                                          </p:spTgt>
                                        </p:tgtEl>
                                        <p:attrNameLst>
                                          <p:attrName>style.visibility</p:attrName>
                                        </p:attrNameLst>
                                      </p:cBhvr>
                                      <p:to>
                                        <p:strVal val="visible"/>
                                      </p:to>
                                    </p:set>
                                    <p:animEffect transition="in" filter="fade">
                                      <p:cBhvr>
                                        <p:cTn id="32" dur="2000"/>
                                        <p:tgtEl>
                                          <p:spTgt spid="54275">
                                            <p:txEl>
                                              <p:pRg st="9" end="9"/>
                                            </p:txEl>
                                          </p:spTgt>
                                        </p:tgtEl>
                                      </p:cBhvr>
                                    </p:animEffect>
                                  </p:childTnLst>
                                  <p:subTnLst>
                                    <p:animClr>
                                      <p:cBhvr override="childStyle">
                                        <p:cTn dur="1" fill="hold" display="0" masterRel="nextClick" afterEffect="1"/>
                                        <p:tgtEl>
                                          <p:spTgt spid="54275">
                                            <p:txEl>
                                              <p:pRg st="9" end="9"/>
                                            </p:txEl>
                                          </p:spTgt>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4275">
                                            <p:txEl>
                                              <p:pRg st="12" end="12"/>
                                            </p:txEl>
                                          </p:spTgt>
                                        </p:tgtEl>
                                        <p:attrNameLst>
                                          <p:attrName>style.visibility</p:attrName>
                                        </p:attrNameLst>
                                      </p:cBhvr>
                                      <p:to>
                                        <p:strVal val="visible"/>
                                      </p:to>
                                    </p:set>
                                    <p:animEffect transition="in" filter="fade">
                                      <p:cBhvr>
                                        <p:cTn id="37" dur="2000"/>
                                        <p:tgtEl>
                                          <p:spTgt spid="54275">
                                            <p:txEl>
                                              <p:pRg st="12" end="12"/>
                                            </p:txEl>
                                          </p:spTgt>
                                        </p:tgtEl>
                                      </p:cBhvr>
                                    </p:animEffect>
                                  </p:childTnLst>
                                  <p:subTnLst>
                                    <p:animClr>
                                      <p:cBhvr override="childStyle">
                                        <p:cTn dur="1" fill="hold" display="0" masterRel="nextClick" afterEffect="1"/>
                                        <p:tgtEl>
                                          <p:spTgt spid="54275">
                                            <p:txEl>
                                              <p:pRg st="12" end="12"/>
                                            </p:txEl>
                                          </p:spTgt>
                                        </p:tgtEl>
                                        <p:attrNameLst>
                                          <p:attrName>ppt_c</p:attrName>
                                        </p:attrNameLst>
                                      </p:cBhvr>
                                      <p:to>
                                        <a:schemeClr val="bg2"/>
                                      </p:to>
                                    </p:animClr>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4275">
                                            <p:txEl>
                                              <p:pRg st="14" end="14"/>
                                            </p:txEl>
                                          </p:spTgt>
                                        </p:tgtEl>
                                        <p:attrNameLst>
                                          <p:attrName>style.visibility</p:attrName>
                                        </p:attrNameLst>
                                      </p:cBhvr>
                                      <p:to>
                                        <p:strVal val="visible"/>
                                      </p:to>
                                    </p:set>
                                    <p:animEffect transition="in" filter="fade">
                                      <p:cBhvr>
                                        <p:cTn id="42" dur="2000"/>
                                        <p:tgtEl>
                                          <p:spTgt spid="54275">
                                            <p:txEl>
                                              <p:pRg st="14" end="14"/>
                                            </p:txEl>
                                          </p:spTgt>
                                        </p:tgtEl>
                                      </p:cBhvr>
                                    </p:animEffect>
                                  </p:childTnLst>
                                  <p:subTnLst>
                                    <p:animClr clrSpc="rgb" dir="cw">
                                      <p:cBhvr override="childStyle">
                                        <p:cTn dur="1" fill="hold" display="0" masterRel="nextClick" afterEffect="1"/>
                                        <p:tgtEl>
                                          <p:spTgt spid="54275">
                                            <p:txEl>
                                              <p:pRg st="14" end="14"/>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5"/>
          <p:cNvSpPr>
            <a:spLocks noGrp="1"/>
          </p:cNvSpPr>
          <p:nvPr>
            <p:ph type="sldNum" sz="quarter" idx="12"/>
          </p:nvPr>
        </p:nvSpPr>
        <p:spPr/>
        <p:txBody>
          <a:bodyPr/>
          <a:lstStyle/>
          <a:p>
            <a:fld id="{F15F51D2-D88D-4AD2-A7A8-DF7240EB5338}" type="slidenum">
              <a:rPr lang="it-IT"/>
              <a:pPr/>
              <a:t>3</a:t>
            </a:fld>
            <a:endParaRPr lang="it-IT"/>
          </a:p>
        </p:txBody>
      </p:sp>
      <p:sp>
        <p:nvSpPr>
          <p:cNvPr id="84994" name="Rectangle 2"/>
          <p:cNvSpPr>
            <a:spLocks noGrp="1" noChangeArrowheads="1"/>
          </p:cNvSpPr>
          <p:nvPr>
            <p:ph type="title"/>
          </p:nvPr>
        </p:nvSpPr>
        <p:spPr/>
        <p:txBody>
          <a:bodyPr/>
          <a:lstStyle/>
          <a:p>
            <a:endParaRPr lang="it-IT"/>
          </a:p>
        </p:txBody>
      </p:sp>
      <p:sp>
        <p:nvSpPr>
          <p:cNvPr id="84995" name="Rectangle 3"/>
          <p:cNvSpPr>
            <a:spLocks noGrp="1" noChangeArrowheads="1"/>
          </p:cNvSpPr>
          <p:nvPr>
            <p:ph type="body" idx="1"/>
          </p:nvPr>
        </p:nvSpPr>
        <p:spPr/>
        <p:txBody>
          <a:bodyPr/>
          <a:lstStyle/>
          <a:p>
            <a:pPr algn="ctr">
              <a:buFont typeface="Wingdings" pitchFamily="2" charset="2"/>
              <a:buNone/>
            </a:pPr>
            <a:endParaRPr lang="it-IT" sz="3600" b="1" i="1" dirty="0"/>
          </a:p>
          <a:p>
            <a:pPr algn="ctr">
              <a:buFont typeface="Wingdings" pitchFamily="2" charset="2"/>
              <a:buNone/>
            </a:pPr>
            <a:r>
              <a:rPr lang="it-IT" sz="3600" b="1" i="1" dirty="0"/>
              <a:t>DEFINIZIONE </a:t>
            </a:r>
          </a:p>
          <a:p>
            <a:pPr algn="ctr">
              <a:buFont typeface="Wingdings" pitchFamily="2" charset="2"/>
              <a:buNone/>
            </a:pPr>
            <a:r>
              <a:rPr lang="it-IT" sz="3600" b="1" i="1" dirty="0"/>
              <a:t> </a:t>
            </a:r>
            <a:r>
              <a:rPr lang="it-IT" sz="3600" b="1" i="1" dirty="0" err="1"/>
              <a:t>DI</a:t>
            </a:r>
            <a:endParaRPr lang="it-IT" sz="3600" b="1" i="1" dirty="0"/>
          </a:p>
          <a:p>
            <a:pPr algn="ctr">
              <a:buFont typeface="Wingdings" pitchFamily="2" charset="2"/>
              <a:buNone/>
            </a:pPr>
            <a:r>
              <a:rPr lang="it-IT" sz="3600" b="1" i="1" dirty="0"/>
              <a:t> INTERMEDIARIO</a:t>
            </a:r>
          </a:p>
        </p:txBody>
      </p:sp>
      <p:sp>
        <p:nvSpPr>
          <p:cNvPr id="84997" name="Rectangle 5"/>
          <p:cNvSpPr>
            <a:spLocks noChangeArrowheads="1"/>
          </p:cNvSpPr>
          <p:nvPr/>
        </p:nvSpPr>
        <p:spPr bwMode="auto">
          <a:xfrm>
            <a:off x="1476375" y="1700213"/>
            <a:ext cx="5688013" cy="1300162"/>
          </a:xfrm>
          <a:prstGeom prst="rect">
            <a:avLst/>
          </a:prstGeom>
          <a:noFill/>
          <a:ln w="9525">
            <a:noFill/>
            <a:miter lim="800000"/>
            <a:headEnd/>
            <a:tailEnd/>
          </a:ln>
          <a:effectLst/>
        </p:spPr>
        <p:txBody>
          <a:bodyPr>
            <a:spAutoFit/>
          </a:bodyPr>
          <a:lstStyle/>
          <a:p>
            <a:pPr algn="ctr">
              <a:spcBef>
                <a:spcPct val="20000"/>
              </a:spcBef>
              <a:buClr>
                <a:schemeClr val="bg2"/>
              </a:buClr>
              <a:buSzPct val="75000"/>
              <a:buFont typeface="Wingdings" pitchFamily="2" charset="2"/>
              <a:buNone/>
            </a:pPr>
            <a:endParaRPr lang="it-IT" sz="3600" b="1" i="1">
              <a:latin typeface="Verdana" pitchFamily="34" charset="0"/>
            </a:endParaRPr>
          </a:p>
          <a:p>
            <a:pPr algn="ctr">
              <a:spcBef>
                <a:spcPct val="20000"/>
              </a:spcBef>
              <a:buClr>
                <a:schemeClr val="bg2"/>
              </a:buClr>
              <a:buSzPct val="75000"/>
              <a:buFont typeface="Wingdings" pitchFamily="2" charset="2"/>
              <a:buNone/>
            </a:pPr>
            <a:endParaRPr lang="it-IT" sz="3600" b="1" i="1">
              <a:latin typeface="Verdan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A7E3C80D-5C53-4939-8DC6-2C12CAD54B34}" type="slidenum">
              <a:rPr lang="it-IT"/>
              <a:pPr/>
              <a:t>4</a:t>
            </a:fld>
            <a:endParaRPr lang="it-IT"/>
          </a:p>
        </p:txBody>
      </p:sp>
      <p:sp>
        <p:nvSpPr>
          <p:cNvPr id="62466" name="Rectangle 2"/>
          <p:cNvSpPr>
            <a:spLocks noGrp="1" noChangeArrowheads="1"/>
          </p:cNvSpPr>
          <p:nvPr>
            <p:ph type="title"/>
          </p:nvPr>
        </p:nvSpPr>
        <p:spPr/>
        <p:txBody>
          <a:bodyPr/>
          <a:lstStyle/>
          <a:p>
            <a:r>
              <a:rPr lang="it-IT" sz="3400" dirty="0">
                <a:latin typeface="Calibri" pitchFamily="34" charset="0"/>
                <a:cs typeface="Calibri" pitchFamily="34" charset="0"/>
              </a:rPr>
              <a:t>Definizione</a:t>
            </a:r>
          </a:p>
        </p:txBody>
      </p:sp>
      <p:sp>
        <p:nvSpPr>
          <p:cNvPr id="62467" name="Rectangle 3"/>
          <p:cNvSpPr>
            <a:spLocks noGrp="1" noChangeArrowheads="1"/>
          </p:cNvSpPr>
          <p:nvPr>
            <p:ph type="body" idx="1"/>
          </p:nvPr>
        </p:nvSpPr>
        <p:spPr/>
        <p:txBody>
          <a:bodyPr/>
          <a:lstStyle/>
          <a:p>
            <a:pPr algn="ctr">
              <a:lnSpc>
                <a:spcPct val="90000"/>
              </a:lnSpc>
              <a:buFont typeface="Wingdings" pitchFamily="2" charset="2"/>
              <a:buNone/>
            </a:pPr>
            <a:endParaRPr lang="it-IT" sz="3200" b="1" dirty="0" smtClean="0"/>
          </a:p>
          <a:p>
            <a:pPr algn="ctr">
              <a:lnSpc>
                <a:spcPct val="90000"/>
              </a:lnSpc>
              <a:buFont typeface="Wingdings" pitchFamily="2" charset="2"/>
              <a:buNone/>
            </a:pPr>
            <a:r>
              <a:rPr lang="it-IT" sz="3200" b="1" dirty="0" smtClean="0"/>
              <a:t>INTERMEDIARI</a:t>
            </a:r>
            <a:endParaRPr lang="it-IT" sz="3200" b="1" dirty="0"/>
          </a:p>
          <a:p>
            <a:pPr algn="ctr">
              <a:lnSpc>
                <a:spcPct val="90000"/>
              </a:lnSpc>
              <a:buFont typeface="Wingdings" pitchFamily="2" charset="2"/>
              <a:buNone/>
            </a:pPr>
            <a:r>
              <a:rPr lang="it-IT" sz="2000" dirty="0"/>
              <a:t>( ex art. 2 – Regolamento ISVAP n. 5 del 16 ottobre 2006 )</a:t>
            </a:r>
          </a:p>
          <a:p>
            <a:pPr>
              <a:lnSpc>
                <a:spcPct val="90000"/>
              </a:lnSpc>
              <a:buFont typeface="Wingdings" pitchFamily="2" charset="2"/>
              <a:buNone/>
            </a:pPr>
            <a:endParaRPr lang="it-IT" sz="2000" dirty="0"/>
          </a:p>
          <a:p>
            <a:pPr>
              <a:lnSpc>
                <a:spcPct val="90000"/>
              </a:lnSpc>
              <a:buFont typeface="Wingdings" pitchFamily="2" charset="2"/>
              <a:buNone/>
            </a:pPr>
            <a:endParaRPr lang="it-IT" sz="2000" dirty="0"/>
          </a:p>
          <a:p>
            <a:pPr algn="just">
              <a:lnSpc>
                <a:spcPct val="90000"/>
              </a:lnSpc>
              <a:buFont typeface="Wingdings" pitchFamily="2" charset="2"/>
              <a:buNone/>
            </a:pPr>
            <a:r>
              <a:rPr lang="it-IT" sz="2000" dirty="0"/>
              <a:t>	</a:t>
            </a:r>
            <a:r>
              <a:rPr lang="it-IT" sz="2400" b="1" dirty="0"/>
              <a:t>Le persone fisiche o le Società, iscritte nel Registro Unico elettronico ( RUI ) degli intermediari assicurativi e riassicurativi di cui all’art. 109 del decreto legislativo 7 settembre 2005 n. 209 ( CODICE DELLE ASSICURAZIONI ), che svolgono a titolo oneroso l’attività di intermediazione assicurativa o </a:t>
            </a:r>
            <a:r>
              <a:rPr lang="it-IT" sz="2400" b="1" dirty="0" err="1"/>
              <a:t>riassicurativa</a:t>
            </a:r>
            <a:endParaRPr lang="it-IT" sz="2400" b="1"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1000"/>
                                        <p:tgtEl>
                                          <p:spTgt spid="62466"/>
                                        </p:tgtEl>
                                      </p:cBhvr>
                                    </p:animEffect>
                                    <p:anim calcmode="lin" valueType="num">
                                      <p:cBhvr>
                                        <p:cTn id="8" dur="1000" fill="hold"/>
                                        <p:tgtEl>
                                          <p:spTgt spid="62466"/>
                                        </p:tgtEl>
                                        <p:attrNameLst>
                                          <p:attrName>ppt_x</p:attrName>
                                        </p:attrNameLst>
                                      </p:cBhvr>
                                      <p:tavLst>
                                        <p:tav tm="0">
                                          <p:val>
                                            <p:strVal val="#ppt_x"/>
                                          </p:val>
                                        </p:tav>
                                        <p:tav tm="100000">
                                          <p:val>
                                            <p:strVal val="#ppt_x"/>
                                          </p:val>
                                        </p:tav>
                                      </p:tavLst>
                                    </p:anim>
                                    <p:anim calcmode="lin" valueType="num">
                                      <p:cBhvr>
                                        <p:cTn id="9" dur="898" decel="100000" fill="hold"/>
                                        <p:tgtEl>
                                          <p:spTgt spid="6246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6246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2467">
                                            <p:txEl>
                                              <p:pRg st="1" end="1"/>
                                            </p:txEl>
                                          </p:spTgt>
                                        </p:tgtEl>
                                        <p:attrNameLst>
                                          <p:attrName>style.visibility</p:attrName>
                                        </p:attrNameLst>
                                      </p:cBhvr>
                                      <p:to>
                                        <p:strVal val="visible"/>
                                      </p:to>
                                    </p:set>
                                    <p:animEffect transition="in" filter="fade">
                                      <p:cBhvr>
                                        <p:cTn id="15" dur="1000"/>
                                        <p:tgtEl>
                                          <p:spTgt spid="62467">
                                            <p:txEl>
                                              <p:pRg st="1" end="1"/>
                                            </p:txEl>
                                          </p:spTgt>
                                        </p:tgtEl>
                                      </p:cBhvr>
                                    </p:animEffect>
                                    <p:anim calcmode="lin" valueType="num">
                                      <p:cBhvr>
                                        <p:cTn id="16" dur="10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62467">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6246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2467">
                                            <p:txEl>
                                              <p:pRg st="2" end="2"/>
                                            </p:txEl>
                                          </p:spTgt>
                                        </p:tgtEl>
                                        <p:attrNameLst>
                                          <p:attrName>style.visibility</p:attrName>
                                        </p:attrNameLst>
                                      </p:cBhvr>
                                      <p:to>
                                        <p:strVal val="visible"/>
                                      </p:to>
                                    </p:set>
                                    <p:animEffect transition="in" filter="fade">
                                      <p:cBhvr>
                                        <p:cTn id="23" dur="1000"/>
                                        <p:tgtEl>
                                          <p:spTgt spid="62467">
                                            <p:txEl>
                                              <p:pRg st="2" end="2"/>
                                            </p:txEl>
                                          </p:spTgt>
                                        </p:tgtEl>
                                      </p:cBhvr>
                                    </p:animEffect>
                                    <p:anim calcmode="lin" valueType="num">
                                      <p:cBhvr>
                                        <p:cTn id="24" dur="10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62467">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624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2467">
                                            <p:txEl>
                                              <p:pRg st="5" end="5"/>
                                            </p:txEl>
                                          </p:spTgt>
                                        </p:tgtEl>
                                        <p:attrNameLst>
                                          <p:attrName>style.visibility</p:attrName>
                                        </p:attrNameLst>
                                      </p:cBhvr>
                                      <p:to>
                                        <p:strVal val="visible"/>
                                      </p:to>
                                    </p:set>
                                    <p:animEffect transition="in" filter="fade">
                                      <p:cBhvr>
                                        <p:cTn id="31" dur="1000"/>
                                        <p:tgtEl>
                                          <p:spTgt spid="62467">
                                            <p:txEl>
                                              <p:pRg st="5" end="5"/>
                                            </p:txEl>
                                          </p:spTgt>
                                        </p:tgtEl>
                                      </p:cBhvr>
                                    </p:animEffect>
                                    <p:anim calcmode="lin" valueType="num">
                                      <p:cBhvr>
                                        <p:cTn id="32" dur="1000" fill="hold"/>
                                        <p:tgtEl>
                                          <p:spTgt spid="62467">
                                            <p:txEl>
                                              <p:pRg st="5" end="5"/>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62467">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62467">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92733F63-6247-4E1F-8E04-E840933BA9AA}" type="slidenum">
              <a:rPr lang="it-IT"/>
              <a:pPr/>
              <a:t>5</a:t>
            </a:fld>
            <a:endParaRPr lang="it-IT"/>
          </a:p>
        </p:txBody>
      </p:sp>
      <p:sp>
        <p:nvSpPr>
          <p:cNvPr id="64514" name="Rectangle 2"/>
          <p:cNvSpPr>
            <a:spLocks noGrp="1" noChangeArrowheads="1"/>
          </p:cNvSpPr>
          <p:nvPr>
            <p:ph type="title"/>
          </p:nvPr>
        </p:nvSpPr>
        <p:spPr/>
        <p:txBody>
          <a:bodyPr/>
          <a:lstStyle/>
          <a:p>
            <a:r>
              <a:rPr lang="it-IT" sz="2900" b="1" dirty="0">
                <a:latin typeface="Calibri" pitchFamily="34" charset="0"/>
                <a:cs typeface="Calibri" pitchFamily="34" charset="0"/>
              </a:rPr>
              <a:t>Tipologie di INTERMEDIARI - 1</a:t>
            </a:r>
          </a:p>
        </p:txBody>
      </p:sp>
      <p:sp>
        <p:nvSpPr>
          <p:cNvPr id="64515" name="Rectangle 3"/>
          <p:cNvSpPr>
            <a:spLocks noGrp="1" noChangeArrowheads="1"/>
          </p:cNvSpPr>
          <p:nvPr>
            <p:ph type="body" idx="1"/>
          </p:nvPr>
        </p:nvSpPr>
        <p:spPr/>
        <p:txBody>
          <a:bodyPr/>
          <a:lstStyle/>
          <a:p>
            <a:pPr algn="just">
              <a:lnSpc>
                <a:spcPct val="90000"/>
              </a:lnSpc>
              <a:buFont typeface="Wingdings" pitchFamily="2" charset="2"/>
              <a:buNone/>
            </a:pPr>
            <a:r>
              <a:rPr lang="it-IT" sz="2400" dirty="0"/>
              <a:t>	</a:t>
            </a:r>
            <a:endParaRPr lang="it-IT" sz="2400" dirty="0" smtClean="0"/>
          </a:p>
          <a:p>
            <a:pPr algn="just">
              <a:lnSpc>
                <a:spcPct val="90000"/>
              </a:lnSpc>
              <a:buFont typeface="Wingdings" pitchFamily="2" charset="2"/>
              <a:buNone/>
            </a:pPr>
            <a:r>
              <a:rPr lang="it-IT" sz="2400" b="1" dirty="0" smtClean="0"/>
              <a:t>	</a:t>
            </a:r>
            <a:r>
              <a:rPr lang="it-IT" sz="2200" b="1" dirty="0" smtClean="0"/>
              <a:t>L’art</a:t>
            </a:r>
            <a:r>
              <a:rPr lang="it-IT" sz="2200" b="1" dirty="0"/>
              <a:t>. 109</a:t>
            </a:r>
            <a:r>
              <a:rPr lang="it-IT" sz="2200" dirty="0"/>
              <a:t> secondo comma del decreto legislativo 7 settembre 2005, n. 209 ( CODICE DELLE ASSICURAZIONI ) suddivide in diverse sezioni gli INTERMEDIARI :</a:t>
            </a:r>
          </a:p>
          <a:p>
            <a:pPr algn="just">
              <a:lnSpc>
                <a:spcPct val="90000"/>
              </a:lnSpc>
              <a:buFont typeface="Wingdings" pitchFamily="2" charset="2"/>
              <a:buNone/>
            </a:pPr>
            <a:endParaRPr lang="it-IT" sz="2200" dirty="0"/>
          </a:p>
          <a:p>
            <a:pPr algn="just">
              <a:lnSpc>
                <a:spcPct val="90000"/>
              </a:lnSpc>
            </a:pPr>
            <a:r>
              <a:rPr lang="it-IT" sz="2600" b="1" dirty="0" err="1"/>
              <a:t>Sez.A</a:t>
            </a:r>
            <a:r>
              <a:rPr lang="it-IT" sz="2200" dirty="0"/>
              <a:t> – Gli </a:t>
            </a:r>
            <a:r>
              <a:rPr lang="it-IT" sz="2200" b="1" u="sng" dirty="0">
                <a:effectLst>
                  <a:outerShdw blurRad="38100" dist="38100" dir="2700000" algn="tl">
                    <a:srgbClr val="FFFFFF"/>
                  </a:outerShdw>
                </a:effectLst>
              </a:rPr>
              <a:t>AGENTI </a:t>
            </a:r>
            <a:r>
              <a:rPr lang="it-IT" sz="2200" b="1" u="sng" dirty="0" err="1">
                <a:effectLst>
                  <a:outerShdw blurRad="38100" dist="38100" dir="2700000" algn="tl">
                    <a:srgbClr val="FFFFFF"/>
                  </a:outerShdw>
                </a:effectLst>
              </a:rPr>
              <a:t>DI</a:t>
            </a:r>
            <a:r>
              <a:rPr lang="it-IT" sz="2200" b="1" u="sng" dirty="0">
                <a:effectLst>
                  <a:outerShdw blurRad="38100" dist="38100" dir="2700000" algn="tl">
                    <a:srgbClr val="FFFFFF"/>
                  </a:outerShdw>
                </a:effectLst>
              </a:rPr>
              <a:t> ASSICURAZIONE</a:t>
            </a:r>
            <a:r>
              <a:rPr lang="it-IT" sz="2200" dirty="0"/>
              <a:t>, che agiscono in nome e per conto di una o più imprese di assicurazione</a:t>
            </a:r>
          </a:p>
          <a:p>
            <a:pPr algn="just">
              <a:lnSpc>
                <a:spcPct val="90000"/>
              </a:lnSpc>
            </a:pPr>
            <a:endParaRPr lang="it-IT" sz="2200" dirty="0"/>
          </a:p>
          <a:p>
            <a:pPr algn="just">
              <a:lnSpc>
                <a:spcPct val="90000"/>
              </a:lnSpc>
            </a:pPr>
            <a:r>
              <a:rPr lang="it-IT" sz="2600" b="1" dirty="0" err="1"/>
              <a:t>Sez.B</a:t>
            </a:r>
            <a:r>
              <a:rPr lang="it-IT" sz="2200" dirty="0"/>
              <a:t> – I mediatori di assicurazione, denominati </a:t>
            </a:r>
            <a:r>
              <a:rPr lang="it-IT" sz="2200" b="1" u="sng" dirty="0">
                <a:effectLst>
                  <a:outerShdw blurRad="38100" dist="38100" dir="2700000" algn="tl">
                    <a:srgbClr val="FFFFFF"/>
                  </a:outerShdw>
                </a:effectLst>
              </a:rPr>
              <a:t>BROKER</a:t>
            </a:r>
            <a:r>
              <a:rPr lang="it-IT" sz="2200" dirty="0"/>
              <a:t>, che agiscono su incarico del cliente e senza poteri di rappresentanza delle</a:t>
            </a:r>
            <a:r>
              <a:rPr lang="it-IT" sz="2400" dirty="0"/>
              <a:t> imprese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5">
                                            <p:txEl>
                                              <p:pRg st="3" end="3"/>
                                            </p:txEl>
                                          </p:spTgt>
                                        </p:tgtEl>
                                        <p:attrNameLst>
                                          <p:attrName>style.visibility</p:attrName>
                                        </p:attrNameLst>
                                      </p:cBhvr>
                                      <p:to>
                                        <p:strVal val="visible"/>
                                      </p:to>
                                    </p:set>
                                    <p:anim calcmode="lin" valueType="num">
                                      <p:cBhvr additive="base">
                                        <p:cTn id="7"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5">
                                            <p:txEl>
                                              <p:pRg st="5" end="5"/>
                                            </p:txEl>
                                          </p:spTgt>
                                        </p:tgtEl>
                                        <p:attrNameLst>
                                          <p:attrName>style.visibility</p:attrName>
                                        </p:attrNameLst>
                                      </p:cBhvr>
                                      <p:to>
                                        <p:strVal val="visible"/>
                                      </p:to>
                                    </p:set>
                                    <p:anim calcmode="lin" valueType="num">
                                      <p:cBhvr additive="base">
                                        <p:cTn id="13" dur="500" fill="hold"/>
                                        <p:tgtEl>
                                          <p:spTgt spid="64515">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DD674C89-3A88-4991-8A30-93F397727CE4}" type="slidenum">
              <a:rPr lang="it-IT"/>
              <a:pPr/>
              <a:t>6</a:t>
            </a:fld>
            <a:endParaRPr lang="it-IT"/>
          </a:p>
        </p:txBody>
      </p:sp>
      <p:sp>
        <p:nvSpPr>
          <p:cNvPr id="65538" name="Rectangle 2"/>
          <p:cNvSpPr>
            <a:spLocks noGrp="1" noChangeArrowheads="1"/>
          </p:cNvSpPr>
          <p:nvPr>
            <p:ph type="title"/>
          </p:nvPr>
        </p:nvSpPr>
        <p:spPr/>
        <p:txBody>
          <a:bodyPr/>
          <a:lstStyle/>
          <a:p>
            <a:r>
              <a:rPr lang="it-IT" sz="2900" b="1" dirty="0">
                <a:latin typeface="Calibri" pitchFamily="34" charset="0"/>
                <a:cs typeface="Calibri" pitchFamily="34" charset="0"/>
              </a:rPr>
              <a:t>Tipologie di INTERMEDIARI – 2</a:t>
            </a:r>
            <a:r>
              <a:rPr lang="it-IT" sz="2900" dirty="0"/>
              <a:t> </a:t>
            </a:r>
          </a:p>
        </p:txBody>
      </p:sp>
      <p:sp>
        <p:nvSpPr>
          <p:cNvPr id="65539" name="Rectangle 3"/>
          <p:cNvSpPr>
            <a:spLocks noGrp="1" noChangeArrowheads="1"/>
          </p:cNvSpPr>
          <p:nvPr>
            <p:ph type="body" idx="1"/>
          </p:nvPr>
        </p:nvSpPr>
        <p:spPr>
          <a:xfrm>
            <a:off x="611560" y="1484313"/>
            <a:ext cx="8075240" cy="5113337"/>
          </a:xfrm>
        </p:spPr>
        <p:txBody>
          <a:bodyPr/>
          <a:lstStyle/>
          <a:p>
            <a:pPr algn="just">
              <a:lnSpc>
                <a:spcPct val="90000"/>
              </a:lnSpc>
            </a:pPr>
            <a:endParaRPr lang="it-IT" sz="2600" b="1" dirty="0" smtClean="0"/>
          </a:p>
          <a:p>
            <a:pPr algn="just">
              <a:lnSpc>
                <a:spcPct val="90000"/>
              </a:lnSpc>
            </a:pPr>
            <a:r>
              <a:rPr lang="it-IT" sz="2600" b="1" dirty="0" smtClean="0"/>
              <a:t>Sez</a:t>
            </a:r>
            <a:r>
              <a:rPr lang="it-IT" sz="2600" b="1" dirty="0"/>
              <a:t>. C</a:t>
            </a:r>
            <a:r>
              <a:rPr lang="it-IT" sz="2200" dirty="0"/>
              <a:t> – I </a:t>
            </a:r>
            <a:r>
              <a:rPr lang="it-IT" sz="2200" b="1" dirty="0"/>
              <a:t>PRODUTTORI DIRETTI</a:t>
            </a:r>
            <a:r>
              <a:rPr lang="it-IT" sz="2200" dirty="0"/>
              <a:t>, che esercitano l’intermediazione assicurativa nei rami Vita, Infortuni e Malattia per conto e sotto la responsabilità di un’impresa di assicurazione</a:t>
            </a:r>
          </a:p>
          <a:p>
            <a:pPr algn="just">
              <a:lnSpc>
                <a:spcPct val="90000"/>
              </a:lnSpc>
            </a:pPr>
            <a:endParaRPr lang="it-IT" sz="2200" dirty="0"/>
          </a:p>
          <a:p>
            <a:pPr algn="just">
              <a:lnSpc>
                <a:spcPct val="90000"/>
              </a:lnSpc>
            </a:pPr>
            <a:r>
              <a:rPr lang="it-IT" sz="2600" b="1" dirty="0"/>
              <a:t>Sez. D</a:t>
            </a:r>
            <a:r>
              <a:rPr lang="it-IT" sz="2200" dirty="0"/>
              <a:t> – le </a:t>
            </a:r>
            <a:r>
              <a:rPr lang="it-IT" sz="2200" b="1" dirty="0"/>
              <a:t>BANCHE</a:t>
            </a:r>
            <a:r>
              <a:rPr lang="it-IT" sz="2200" dirty="0"/>
              <a:t>, gli </a:t>
            </a:r>
            <a:r>
              <a:rPr lang="it-IT" sz="2200" b="1" dirty="0"/>
              <a:t>INTERMEDIARI FINANZIARI, le SIM</a:t>
            </a:r>
            <a:r>
              <a:rPr lang="it-IT" sz="2200" dirty="0"/>
              <a:t> ( Società di intermediazione mobiliare ), la società </a:t>
            </a:r>
            <a:r>
              <a:rPr lang="it-IT" sz="2200" b="1" dirty="0"/>
              <a:t>POSTE ITALIANE</a:t>
            </a:r>
            <a:r>
              <a:rPr lang="it-IT" sz="2200" dirty="0"/>
              <a:t> – Divisione Servizi di Bancoposta</a:t>
            </a:r>
          </a:p>
          <a:p>
            <a:pPr algn="just">
              <a:lnSpc>
                <a:spcPct val="90000"/>
              </a:lnSpc>
            </a:pPr>
            <a:endParaRPr lang="it-IT" sz="2200" dirty="0"/>
          </a:p>
          <a:p>
            <a:pPr algn="just">
              <a:lnSpc>
                <a:spcPct val="90000"/>
              </a:lnSpc>
            </a:pPr>
            <a:r>
              <a:rPr lang="it-IT" sz="2600" b="1" dirty="0"/>
              <a:t>Sez. E</a:t>
            </a:r>
            <a:r>
              <a:rPr lang="it-IT" sz="2200" dirty="0"/>
              <a:t> – i soggetti addetti all’intermediazione, quali i dipendenti, i collaboratori, i produttori e gli altri incaricati degli intermediari iscritti alle sezioni A) B) e D) per l’attività di intermediazione svolta al di fuori dei locali dove l’intermediario opera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 calcmode="lin" valueType="num">
                                      <p:cBhvr additive="base">
                                        <p:cTn id="7"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3" end="3"/>
                                            </p:txEl>
                                          </p:spTgt>
                                        </p:tgtEl>
                                        <p:attrNameLst>
                                          <p:attrName>style.visibility</p:attrName>
                                        </p:attrNameLst>
                                      </p:cBhvr>
                                      <p:to>
                                        <p:strVal val="visible"/>
                                      </p:to>
                                    </p:set>
                                    <p:anim calcmode="lin" valueType="num">
                                      <p:cBhvr additive="base">
                                        <p:cTn id="13"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5" end="5"/>
                                            </p:txEl>
                                          </p:spTgt>
                                        </p:tgtEl>
                                        <p:attrNameLst>
                                          <p:attrName>style.visibility</p:attrName>
                                        </p:attrNameLst>
                                      </p:cBhvr>
                                      <p:to>
                                        <p:strVal val="visible"/>
                                      </p:to>
                                    </p:set>
                                    <p:anim calcmode="lin" valueType="num">
                                      <p:cBhvr additive="base">
                                        <p:cTn id="19" dur="500" fill="hold"/>
                                        <p:tgtEl>
                                          <p:spTgt spid="6553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egnaposto numero diapositiva 6"/>
          <p:cNvSpPr>
            <a:spLocks noGrp="1"/>
          </p:cNvSpPr>
          <p:nvPr>
            <p:ph type="sldNum" sz="quarter" idx="12"/>
          </p:nvPr>
        </p:nvSpPr>
        <p:spPr/>
        <p:txBody>
          <a:bodyPr/>
          <a:lstStyle/>
          <a:p>
            <a:fld id="{D9900CB3-DBCA-4EF6-8CE8-0730D8D5CD61}" type="slidenum">
              <a:rPr lang="it-IT"/>
              <a:pPr/>
              <a:t>7</a:t>
            </a:fld>
            <a:endParaRPr lang="it-IT"/>
          </a:p>
        </p:txBody>
      </p:sp>
      <p:sp>
        <p:nvSpPr>
          <p:cNvPr id="69634" name="Rectangle 2"/>
          <p:cNvSpPr>
            <a:spLocks noGrp="1" noChangeArrowheads="1"/>
          </p:cNvSpPr>
          <p:nvPr>
            <p:ph type="title"/>
          </p:nvPr>
        </p:nvSpPr>
        <p:spPr/>
        <p:txBody>
          <a:bodyPr/>
          <a:lstStyle/>
          <a:p>
            <a:r>
              <a:rPr lang="it-IT" sz="3300" b="1" dirty="0">
                <a:latin typeface="Calibri" pitchFamily="34" charset="0"/>
                <a:cs typeface="Calibri" pitchFamily="34" charset="0"/>
              </a:rPr>
              <a:t>Gli INTERMEDIARI e il Mercato – 1                  </a:t>
            </a:r>
            <a:r>
              <a:rPr lang="it-IT" sz="1000" dirty="0">
                <a:latin typeface="Calibri" pitchFamily="34" charset="0"/>
                <a:cs typeface="Calibri" pitchFamily="34" charset="0"/>
              </a:rPr>
              <a:t>Fonte: ANIA ( Associazione Nazionale Imprese di Assicurazione )</a:t>
            </a:r>
          </a:p>
        </p:txBody>
      </p:sp>
      <p:sp>
        <p:nvSpPr>
          <p:cNvPr id="69635" name="Rectangle 3"/>
          <p:cNvSpPr>
            <a:spLocks noGrp="1" noChangeArrowheads="1"/>
          </p:cNvSpPr>
          <p:nvPr>
            <p:ph type="body" sz="half" idx="1"/>
          </p:nvPr>
        </p:nvSpPr>
        <p:spPr>
          <a:xfrm>
            <a:off x="914400" y="1600200"/>
            <a:ext cx="3814763" cy="4530725"/>
          </a:xfrm>
        </p:spPr>
        <p:txBody>
          <a:bodyPr/>
          <a:lstStyle/>
          <a:p>
            <a:pPr>
              <a:buFont typeface="Wingdings" pitchFamily="2" charset="2"/>
              <a:buNone/>
            </a:pPr>
            <a:r>
              <a:rPr lang="it-IT" sz="2400" dirty="0"/>
              <a:t>TOTALE GENERALE</a:t>
            </a:r>
          </a:p>
          <a:p>
            <a:pPr>
              <a:buFont typeface="Wingdings" pitchFamily="2" charset="2"/>
              <a:buNone/>
            </a:pPr>
            <a:endParaRPr lang="it-IT" sz="2400" dirty="0"/>
          </a:p>
        </p:txBody>
      </p:sp>
      <p:graphicFrame>
        <p:nvGraphicFramePr>
          <p:cNvPr id="69692" name="Group 60"/>
          <p:cNvGraphicFramePr>
            <a:graphicFrameLocks noGrp="1"/>
          </p:cNvGraphicFramePr>
          <p:nvPr>
            <p:ph sz="half" idx="2"/>
          </p:nvPr>
        </p:nvGraphicFramePr>
        <p:xfrm>
          <a:off x="683569" y="2120900"/>
          <a:ext cx="7992887" cy="3902521"/>
        </p:xfrm>
        <a:graphic>
          <a:graphicData uri="http://schemas.openxmlformats.org/drawingml/2006/table">
            <a:tbl>
              <a:tblPr/>
              <a:tblGrid>
                <a:gridCol w="3431250"/>
                <a:gridCol w="1750899"/>
                <a:gridCol w="1399757"/>
                <a:gridCol w="1410981"/>
              </a:tblGrid>
              <a:tr h="557213">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600" b="1" i="0" u="none" strike="noStrike" cap="none" normalizeH="0" baseline="0" dirty="0" smtClean="0">
                          <a:ln>
                            <a:noFill/>
                          </a:ln>
                          <a:solidFill>
                            <a:schemeClr val="tx1"/>
                          </a:solidFill>
                          <a:effectLst/>
                          <a:latin typeface="Calibri" pitchFamily="34" charset="0"/>
                        </a:rPr>
                        <a:t>CANALI </a:t>
                      </a:r>
                      <a:r>
                        <a:rPr kumimoji="0" lang="it-IT" sz="1600" b="1" i="0" u="none" strike="noStrike" cap="none" normalizeH="0" baseline="0" dirty="0" err="1" smtClean="0">
                          <a:ln>
                            <a:noFill/>
                          </a:ln>
                          <a:solidFill>
                            <a:schemeClr val="tx1"/>
                          </a:solidFill>
                          <a:effectLst/>
                          <a:latin typeface="Calibri" pitchFamily="34" charset="0"/>
                        </a:rPr>
                        <a:t>DI</a:t>
                      </a:r>
                      <a:r>
                        <a:rPr kumimoji="0" lang="it-IT" sz="1600" b="1" i="0" u="none" strike="noStrike" cap="none" normalizeH="0" baseline="0" dirty="0" smtClean="0">
                          <a:ln>
                            <a:noFill/>
                          </a:ln>
                          <a:solidFill>
                            <a:schemeClr val="tx1"/>
                          </a:solidFill>
                          <a:effectLst/>
                          <a:latin typeface="Calibri" pitchFamily="34" charset="0"/>
                        </a:rPr>
                        <a:t> DISTRIBUZIONE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PREMI</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 ( migliaia di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Incidenza % </a:t>
                      </a:r>
                      <a:r>
                        <a:rPr kumimoji="0" lang="it-IT" sz="1400" b="1" i="0" u="none" strike="noStrike" cap="none" normalizeH="0" baseline="0" dirty="0" smtClean="0">
                          <a:ln>
                            <a:noFill/>
                          </a:ln>
                          <a:solidFill>
                            <a:schemeClr val="tx1"/>
                          </a:solidFill>
                          <a:effectLst/>
                          <a:latin typeface="Calibri" pitchFamily="34" charset="0"/>
                        </a:rPr>
                        <a:t>2009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Incidenza % </a:t>
                      </a:r>
                      <a:r>
                        <a:rPr kumimoji="0" lang="it-IT" sz="1400" b="1" i="0" u="none" strike="noStrike" cap="none" normalizeH="0" baseline="0" dirty="0" smtClean="0">
                          <a:ln>
                            <a:noFill/>
                          </a:ln>
                          <a:solidFill>
                            <a:schemeClr val="tx1"/>
                          </a:solidFill>
                          <a:effectLst/>
                          <a:latin typeface="Calibri" pitchFamily="34" charset="0"/>
                        </a:rPr>
                        <a:t>2008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Agenti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43.433.473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36,8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48,1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2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Broker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3.744.282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3,2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8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Vendita diretta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9.280.932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7,9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2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Promotori finanziari / SIM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13.212.697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5,9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Sportelli bancari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48.194.238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32,1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21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tx1"/>
                          </a:solidFill>
                          <a:effectLst/>
                          <a:latin typeface="Calibri" pitchFamily="34" charset="0"/>
                        </a:rPr>
                        <a:t>TOTALE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2000" b="1" i="0" u="none" strike="noStrike" cap="none" normalizeH="0" baseline="0" dirty="0" smtClean="0">
                          <a:ln>
                            <a:noFill/>
                          </a:ln>
                          <a:solidFill>
                            <a:schemeClr val="bg1"/>
                          </a:solidFill>
                          <a:effectLst/>
                          <a:latin typeface="Calibri" pitchFamily="34" charset="0"/>
                        </a:rPr>
                        <a:t>117.865.622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tx1"/>
                          </a:solidFill>
                          <a:effectLst/>
                          <a:latin typeface="Calibri" pitchFamily="34" charset="0"/>
                        </a:rPr>
                        <a:t>100,00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9692"/>
                                        </p:tgtEl>
                                        <p:attrNameLst>
                                          <p:attrName>style.visibility</p:attrName>
                                        </p:attrNameLst>
                                      </p:cBhvr>
                                      <p:to>
                                        <p:strVal val="visible"/>
                                      </p:to>
                                    </p:set>
                                    <p:animEffect transition="in" filter="checkerboard(across)">
                                      <p:cBhvr>
                                        <p:cTn id="7" dur="500"/>
                                        <p:tgtEl>
                                          <p:spTgt spid="69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egnaposto numero diapositiva 6"/>
          <p:cNvSpPr>
            <a:spLocks noGrp="1"/>
          </p:cNvSpPr>
          <p:nvPr>
            <p:ph type="sldNum" sz="quarter" idx="12"/>
          </p:nvPr>
        </p:nvSpPr>
        <p:spPr/>
        <p:txBody>
          <a:bodyPr/>
          <a:lstStyle/>
          <a:p>
            <a:fld id="{E98B2239-C5D7-4ABD-BA6B-F92DB627E8E9}" type="slidenum">
              <a:rPr lang="it-IT"/>
              <a:pPr/>
              <a:t>8</a:t>
            </a:fld>
            <a:endParaRPr lang="it-IT"/>
          </a:p>
        </p:txBody>
      </p:sp>
      <p:sp>
        <p:nvSpPr>
          <p:cNvPr id="71682" name="Rectangle 2"/>
          <p:cNvSpPr>
            <a:spLocks noGrp="1" noChangeArrowheads="1"/>
          </p:cNvSpPr>
          <p:nvPr>
            <p:ph type="title"/>
          </p:nvPr>
        </p:nvSpPr>
        <p:spPr/>
        <p:txBody>
          <a:bodyPr/>
          <a:lstStyle/>
          <a:p>
            <a:r>
              <a:rPr lang="it-IT" sz="3300" b="1" dirty="0">
                <a:latin typeface="Calibri" pitchFamily="34" charset="0"/>
                <a:cs typeface="Calibri" pitchFamily="34" charset="0"/>
              </a:rPr>
              <a:t>Gli INTERMEDIARI e il Mercato - 2</a:t>
            </a:r>
          </a:p>
        </p:txBody>
      </p:sp>
      <p:sp>
        <p:nvSpPr>
          <p:cNvPr id="71683" name="Rectangle 3"/>
          <p:cNvSpPr>
            <a:spLocks noGrp="1" noChangeArrowheads="1"/>
          </p:cNvSpPr>
          <p:nvPr>
            <p:ph type="body" sz="half" idx="1"/>
          </p:nvPr>
        </p:nvSpPr>
        <p:spPr>
          <a:xfrm>
            <a:off x="914400" y="1600200"/>
            <a:ext cx="3814763" cy="4530725"/>
          </a:xfrm>
        </p:spPr>
        <p:txBody>
          <a:bodyPr/>
          <a:lstStyle/>
          <a:p>
            <a:pPr>
              <a:buFont typeface="Wingdings" pitchFamily="2" charset="2"/>
              <a:buNone/>
            </a:pPr>
            <a:r>
              <a:rPr lang="it-IT" sz="2400" dirty="0"/>
              <a:t>TOTALE GENERALE</a:t>
            </a:r>
          </a:p>
          <a:p>
            <a:pPr algn="ctr">
              <a:buFont typeface="Wingdings" pitchFamily="2" charset="2"/>
              <a:buNone/>
            </a:pPr>
            <a:r>
              <a:rPr lang="it-IT" sz="1200" b="1" dirty="0"/>
              <a:t>Composizione % della raccolta per canale di vendita e per settore di attività</a:t>
            </a:r>
          </a:p>
          <a:p>
            <a:pPr>
              <a:buFont typeface="Wingdings" pitchFamily="2" charset="2"/>
              <a:buNone/>
            </a:pPr>
            <a:endParaRPr lang="it-IT" sz="1200" b="1" dirty="0"/>
          </a:p>
          <a:p>
            <a:pPr>
              <a:buFont typeface="Wingdings" pitchFamily="2" charset="2"/>
              <a:buNone/>
            </a:pPr>
            <a:endParaRPr lang="it-IT" sz="1200" b="1" dirty="0"/>
          </a:p>
        </p:txBody>
      </p:sp>
      <p:graphicFrame>
        <p:nvGraphicFramePr>
          <p:cNvPr id="71767" name="Group 87"/>
          <p:cNvGraphicFramePr>
            <a:graphicFrameLocks noGrp="1"/>
          </p:cNvGraphicFramePr>
          <p:nvPr>
            <p:ph sz="half" idx="2"/>
          </p:nvPr>
        </p:nvGraphicFramePr>
        <p:xfrm>
          <a:off x="827583" y="2541588"/>
          <a:ext cx="7920881" cy="3623716"/>
        </p:xfrm>
        <a:graphic>
          <a:graphicData uri="http://schemas.openxmlformats.org/drawingml/2006/table">
            <a:tbl>
              <a:tblPr/>
              <a:tblGrid>
                <a:gridCol w="1753061"/>
                <a:gridCol w="1027435"/>
                <a:gridCol w="1029041"/>
                <a:gridCol w="1027435"/>
                <a:gridCol w="1053120"/>
                <a:gridCol w="1003354"/>
                <a:gridCol w="1027435"/>
              </a:tblGrid>
              <a:tr h="58102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Rami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Agenti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Broker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Sportelli bancari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Promotori finanziari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Vendita diretta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1" i="0" u="none" strike="noStrike" cap="none" normalizeH="0" baseline="0" dirty="0" smtClean="0">
                          <a:ln>
                            <a:noFill/>
                          </a:ln>
                          <a:solidFill>
                            <a:schemeClr val="tx1"/>
                          </a:solidFill>
                          <a:effectLst/>
                          <a:latin typeface="Calibri" pitchFamily="34" charset="0"/>
                        </a:rPr>
                        <a:t>Totale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785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Auto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41,8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17,0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12,8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17,1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66FF"/>
                    </a:solidFill>
                  </a:tcPr>
                </a:tc>
              </a:tr>
              <a:tr h="58102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Altri</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 Rami Danni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28,5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bg1"/>
                          </a:solidFill>
                          <a:effectLst/>
                          <a:latin typeface="Calibri" pitchFamily="34" charset="0"/>
                        </a:rPr>
                        <a:t>61,0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0,4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14,1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66FF"/>
                    </a:solidFill>
                  </a:tcPr>
                </a:tc>
              </a:tr>
              <a:tr h="57943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Totale </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Rami Danni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70,2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78,0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0,4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23,6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31,2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66FF"/>
                    </a:solidFill>
                  </a:tcPr>
                </a:tc>
              </a:tr>
              <a:tr h="57785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Totale </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Ramo Vita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29,8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22,0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bg1"/>
                          </a:solidFill>
                          <a:effectLst/>
                          <a:latin typeface="Calibri" pitchFamily="34" charset="0"/>
                        </a:rPr>
                        <a:t>97,8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bg1"/>
                          </a:solidFill>
                          <a:effectLst/>
                          <a:latin typeface="Calibri" pitchFamily="34" charset="0"/>
                        </a:rPr>
                        <a:t>99,6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bg1"/>
                          </a:solidFill>
                          <a:effectLst/>
                          <a:latin typeface="Calibri" pitchFamily="34" charset="0"/>
                        </a:rPr>
                        <a:t>76,4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68,8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66FF"/>
                    </a:solidFill>
                  </a:tcPr>
                </a:tc>
              </a:tr>
              <a:tr h="72652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Totale Generale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767"/>
                                        </p:tgtEl>
                                        <p:attrNameLst>
                                          <p:attrName>style.visibility</p:attrName>
                                        </p:attrNameLst>
                                      </p:cBhvr>
                                      <p:to>
                                        <p:strVal val="visible"/>
                                      </p:to>
                                    </p:set>
                                    <p:animEffect transition="in" filter="checkerboard(across)">
                                      <p:cBhvr>
                                        <p:cTn id="7" dur="500"/>
                                        <p:tgtEl>
                                          <p:spTgt spid="71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335E189-C7E1-4A3E-ACFA-82EDCDCF513B}" type="slidenum">
              <a:rPr lang="it-IT"/>
              <a:pPr/>
              <a:t>9</a:t>
            </a:fld>
            <a:endParaRPr lang="it-IT"/>
          </a:p>
        </p:txBody>
      </p:sp>
      <p:sp>
        <p:nvSpPr>
          <p:cNvPr id="158722" name="Rectangle 2"/>
          <p:cNvSpPr>
            <a:spLocks noGrp="1" noChangeArrowheads="1"/>
          </p:cNvSpPr>
          <p:nvPr>
            <p:ph type="title"/>
          </p:nvPr>
        </p:nvSpPr>
        <p:spPr/>
        <p:txBody>
          <a:bodyPr/>
          <a:lstStyle/>
          <a:p>
            <a:r>
              <a:rPr lang="it-IT" sz="3300" b="1" dirty="0">
                <a:latin typeface="Calibri" pitchFamily="34" charset="0"/>
                <a:cs typeface="Calibri" pitchFamily="34" charset="0"/>
              </a:rPr>
              <a:t>Gli INTERMEDIARI e il Mercato - 3</a:t>
            </a:r>
          </a:p>
        </p:txBody>
      </p:sp>
      <p:sp>
        <p:nvSpPr>
          <p:cNvPr id="158723" name="Rectangle 3"/>
          <p:cNvSpPr>
            <a:spLocks noGrp="1" noChangeArrowheads="1"/>
          </p:cNvSpPr>
          <p:nvPr>
            <p:ph type="body" idx="1"/>
          </p:nvPr>
        </p:nvSpPr>
        <p:spPr/>
        <p:txBody>
          <a:bodyPr/>
          <a:lstStyle/>
          <a:p>
            <a:pPr algn="just">
              <a:lnSpc>
                <a:spcPct val="80000"/>
              </a:lnSpc>
              <a:buFont typeface="Wingdings" pitchFamily="2" charset="2"/>
              <a:buNone/>
            </a:pPr>
            <a:r>
              <a:rPr lang="it-IT" sz="2000" dirty="0"/>
              <a:t> </a:t>
            </a:r>
            <a:r>
              <a:rPr lang="it-IT" sz="2000" b="1" dirty="0"/>
              <a:t>Considerazioni:</a:t>
            </a:r>
          </a:p>
          <a:p>
            <a:pPr algn="just">
              <a:lnSpc>
                <a:spcPct val="80000"/>
              </a:lnSpc>
              <a:buFont typeface="Wingdings" pitchFamily="2" charset="2"/>
              <a:buNone/>
            </a:pPr>
            <a:endParaRPr lang="it-IT" sz="2000" dirty="0"/>
          </a:p>
          <a:p>
            <a:pPr algn="just">
              <a:lnSpc>
                <a:spcPct val="80000"/>
              </a:lnSpc>
            </a:pPr>
            <a:r>
              <a:rPr lang="it-IT" sz="2000" dirty="0" smtClean="0"/>
              <a:t>Diminuisce nel 2009 </a:t>
            </a:r>
            <a:r>
              <a:rPr lang="it-IT" sz="2000" dirty="0"/>
              <a:t>l’incidenza della raccolta  premi intermediata dagli </a:t>
            </a:r>
            <a:r>
              <a:rPr lang="it-IT" sz="2000" b="1" dirty="0"/>
              <a:t>AGENTI </a:t>
            </a:r>
            <a:r>
              <a:rPr lang="it-IT" sz="2000" b="1" dirty="0" err="1"/>
              <a:t>DI</a:t>
            </a:r>
            <a:r>
              <a:rPr lang="it-IT" sz="2000" b="1" dirty="0"/>
              <a:t> </a:t>
            </a:r>
            <a:r>
              <a:rPr lang="it-IT" sz="2000" b="1" dirty="0" smtClean="0"/>
              <a:t>ASSICURAZIONE </a:t>
            </a:r>
            <a:r>
              <a:rPr lang="it-IT" sz="2000" dirty="0" smtClean="0"/>
              <a:t>( -11 punti )</a:t>
            </a:r>
          </a:p>
          <a:p>
            <a:pPr algn="just">
              <a:lnSpc>
                <a:spcPct val="80000"/>
              </a:lnSpc>
            </a:pPr>
            <a:endParaRPr lang="it-IT" sz="2000" dirty="0" smtClean="0"/>
          </a:p>
          <a:p>
            <a:pPr algn="just">
              <a:lnSpc>
                <a:spcPct val="80000"/>
              </a:lnSpc>
            </a:pPr>
            <a:r>
              <a:rPr lang="it-IT" sz="2000" dirty="0" smtClean="0"/>
              <a:t>Aumenta l’incidenza per i </a:t>
            </a:r>
            <a:r>
              <a:rPr lang="it-IT" sz="2000" b="1" dirty="0" smtClean="0"/>
              <a:t>PROMOTORI FINANZIARI </a:t>
            </a:r>
            <a:r>
              <a:rPr lang="it-IT" sz="2000" dirty="0" smtClean="0"/>
              <a:t>e </a:t>
            </a:r>
            <a:r>
              <a:rPr lang="it-IT" sz="2000" b="1" dirty="0" smtClean="0"/>
              <a:t>SIM</a:t>
            </a:r>
            <a:r>
              <a:rPr lang="it-IT" sz="2000" dirty="0" smtClean="0"/>
              <a:t> in ragione dello sviluppo esclusivo sul Ramo Vita ( + 5 punti )</a:t>
            </a:r>
          </a:p>
          <a:p>
            <a:pPr algn="just">
              <a:lnSpc>
                <a:spcPct val="80000"/>
              </a:lnSpc>
            </a:pPr>
            <a:endParaRPr lang="it-IT" sz="2000" dirty="0" smtClean="0"/>
          </a:p>
          <a:p>
            <a:pPr algn="just">
              <a:lnSpc>
                <a:spcPct val="80000"/>
              </a:lnSpc>
            </a:pPr>
            <a:r>
              <a:rPr lang="it-IT" sz="2000" dirty="0" smtClean="0"/>
              <a:t>Aumenta l’incidenza anche per gli </a:t>
            </a:r>
            <a:r>
              <a:rPr lang="it-IT" sz="2000" b="1" dirty="0" smtClean="0"/>
              <a:t>SPORTELLI BANCARI </a:t>
            </a:r>
            <a:r>
              <a:rPr lang="it-IT" sz="2000" dirty="0" smtClean="0"/>
              <a:t>e anche in questo caso legato allo sviluppo nel Ramo Vita ( + 9 punti circa )</a:t>
            </a:r>
            <a:endParaRPr lang="it-IT" sz="2000" dirty="0"/>
          </a:p>
          <a:p>
            <a:pPr algn="just">
              <a:lnSpc>
                <a:spcPct val="80000"/>
              </a:lnSpc>
            </a:pPr>
            <a:endParaRPr lang="it-IT" sz="2000" dirty="0"/>
          </a:p>
          <a:p>
            <a:pPr algn="ctr">
              <a:lnSpc>
                <a:spcPct val="80000"/>
              </a:lnSpc>
              <a:buFont typeface="Wingdings" pitchFamily="2" charset="2"/>
              <a:buNone/>
            </a:pPr>
            <a:r>
              <a:rPr lang="it-IT" sz="2000" b="1" dirty="0">
                <a:latin typeface="Arial Unicode MS" pitchFamily="34" charset="-128"/>
                <a:ea typeface="Arial Unicode MS" pitchFamily="34" charset="-128"/>
                <a:cs typeface="Arial Unicode MS" pitchFamily="34" charset="-128"/>
              </a:rPr>
              <a:t>⇩</a:t>
            </a:r>
          </a:p>
          <a:p>
            <a:pPr algn="just">
              <a:lnSpc>
                <a:spcPct val="80000"/>
              </a:lnSpc>
              <a:buFont typeface="Wingdings" pitchFamily="2" charset="2"/>
              <a:buNone/>
            </a:pPr>
            <a:r>
              <a:rPr lang="it-IT" sz="2000" dirty="0"/>
              <a:t>	</a:t>
            </a:r>
            <a:endParaRPr lang="it-IT" sz="2000" dirty="0" smtClean="0"/>
          </a:p>
          <a:p>
            <a:pPr algn="just">
              <a:lnSpc>
                <a:spcPct val="80000"/>
              </a:lnSpc>
              <a:buFont typeface="Wingdings" pitchFamily="2" charset="2"/>
              <a:buNone/>
            </a:pPr>
            <a:r>
              <a:rPr lang="it-IT" sz="2000" dirty="0" smtClean="0"/>
              <a:t>	Nel </a:t>
            </a:r>
            <a:r>
              <a:rPr lang="it-IT" sz="2000" b="1" dirty="0" smtClean="0"/>
              <a:t>2009 </a:t>
            </a:r>
            <a:r>
              <a:rPr lang="it-IT" sz="2000" dirty="0" smtClean="0"/>
              <a:t> </a:t>
            </a:r>
            <a:r>
              <a:rPr lang="it-IT" sz="2000" dirty="0"/>
              <a:t>si </a:t>
            </a:r>
            <a:r>
              <a:rPr lang="it-IT" sz="2000" dirty="0" smtClean="0"/>
              <a:t>invertono le linee di tendenza mostrate nel corso del 2008 e nel 2007 con un recupero da parte delle istituzioni finanziarie soprattutto a seguito dello sviluppo nel Ramo Vita</a:t>
            </a:r>
            <a:endParaRPr lang="it-IT" sz="2000" dirty="0"/>
          </a:p>
          <a:p>
            <a:pPr>
              <a:lnSpc>
                <a:spcPct val="80000"/>
              </a:lnSpc>
            </a:pPr>
            <a:endParaRPr lang="it-IT" sz="2400" dirty="0"/>
          </a:p>
          <a:p>
            <a:pPr>
              <a:lnSpc>
                <a:spcPct val="80000"/>
              </a:lnSpc>
            </a:pPr>
            <a:endParaRPr lang="it-IT" sz="2400" dirty="0"/>
          </a:p>
          <a:p>
            <a:pPr>
              <a:lnSpc>
                <a:spcPct val="80000"/>
              </a:lnSpc>
            </a:pPr>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58723">
                                            <p:txEl>
                                              <p:pRg st="2" end="2"/>
                                            </p:txEl>
                                          </p:spTgt>
                                        </p:tgtEl>
                                        <p:attrNameLst>
                                          <p:attrName>style.visibility</p:attrName>
                                        </p:attrNameLst>
                                      </p:cBhvr>
                                      <p:to>
                                        <p:strVal val="visible"/>
                                      </p:to>
                                    </p:set>
                                    <p:animEffect transition="in" filter="fade">
                                      <p:cBhvr>
                                        <p:cTn id="7" dur="1000"/>
                                        <p:tgtEl>
                                          <p:spTgt spid="158723">
                                            <p:txEl>
                                              <p:pRg st="2" end="2"/>
                                            </p:txEl>
                                          </p:spTgt>
                                        </p:tgtEl>
                                      </p:cBhvr>
                                    </p:animEffect>
                                    <p:anim calcmode="lin" valueType="num">
                                      <p:cBhvr>
                                        <p:cTn id="8" dur="1000" fill="hold"/>
                                        <p:tgtEl>
                                          <p:spTgt spid="158723">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8723">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872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58723">
                                            <p:txEl>
                                              <p:pRg st="4" end="4"/>
                                            </p:txEl>
                                          </p:spTgt>
                                        </p:tgtEl>
                                        <p:attrNameLst>
                                          <p:attrName>style.visibility</p:attrName>
                                        </p:attrNameLst>
                                      </p:cBhvr>
                                      <p:to>
                                        <p:strVal val="visible"/>
                                      </p:to>
                                    </p:set>
                                    <p:animEffect transition="in" filter="fade">
                                      <p:cBhvr>
                                        <p:cTn id="15" dur="1000"/>
                                        <p:tgtEl>
                                          <p:spTgt spid="158723">
                                            <p:txEl>
                                              <p:pRg st="4" end="4"/>
                                            </p:txEl>
                                          </p:spTgt>
                                        </p:tgtEl>
                                      </p:cBhvr>
                                    </p:animEffect>
                                    <p:anim calcmode="lin" valueType="num">
                                      <p:cBhvr>
                                        <p:cTn id="16" dur="1000" fill="hold"/>
                                        <p:tgtEl>
                                          <p:spTgt spid="158723">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8723">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872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58723">
                                            <p:txEl>
                                              <p:pRg st="6" end="6"/>
                                            </p:txEl>
                                          </p:spTgt>
                                        </p:tgtEl>
                                        <p:attrNameLst>
                                          <p:attrName>style.visibility</p:attrName>
                                        </p:attrNameLst>
                                      </p:cBhvr>
                                      <p:to>
                                        <p:strVal val="visible"/>
                                      </p:to>
                                    </p:set>
                                    <p:animEffect transition="in" filter="fade">
                                      <p:cBhvr>
                                        <p:cTn id="23" dur="1000"/>
                                        <p:tgtEl>
                                          <p:spTgt spid="158723">
                                            <p:txEl>
                                              <p:pRg st="6" end="6"/>
                                            </p:txEl>
                                          </p:spTgt>
                                        </p:tgtEl>
                                      </p:cBhvr>
                                    </p:animEffect>
                                    <p:anim calcmode="lin" valueType="num">
                                      <p:cBhvr>
                                        <p:cTn id="24" dur="1000" fill="hold"/>
                                        <p:tgtEl>
                                          <p:spTgt spid="158723">
                                            <p:txEl>
                                              <p:pRg st="6" end="6"/>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58723">
                                            <p:txEl>
                                              <p:pRg st="6" end="6"/>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5872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8723">
                                            <p:txEl>
                                              <p:pRg st="8" end="8"/>
                                            </p:txEl>
                                          </p:spTgt>
                                        </p:tgtEl>
                                        <p:attrNameLst>
                                          <p:attrName>style.visibility</p:attrName>
                                        </p:attrNameLst>
                                      </p:cBhvr>
                                      <p:to>
                                        <p:strVal val="visible"/>
                                      </p:to>
                                    </p:set>
                                    <p:anim calcmode="lin" valueType="num">
                                      <p:cBhvr additive="base">
                                        <p:cTn id="31" dur="500" fill="hold"/>
                                        <p:tgtEl>
                                          <p:spTgt spid="15872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87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7" presetClass="entr" presetSubtype="0" fill="hold" nodeType="clickEffect">
                                  <p:stCondLst>
                                    <p:cond delay="0"/>
                                  </p:stCondLst>
                                  <p:iterate type="lt">
                                    <p:tmPct val="50000"/>
                                  </p:iterate>
                                  <p:childTnLst>
                                    <p:set>
                                      <p:cBhvr>
                                        <p:cTn id="36" dur="1" fill="hold">
                                          <p:stCondLst>
                                            <p:cond delay="0"/>
                                          </p:stCondLst>
                                        </p:cTn>
                                        <p:tgtEl>
                                          <p:spTgt spid="158723">
                                            <p:txEl>
                                              <p:pRg st="9" end="9"/>
                                            </p:txEl>
                                          </p:spTgt>
                                        </p:tgtEl>
                                        <p:attrNameLst>
                                          <p:attrName>style.visibility</p:attrName>
                                        </p:attrNameLst>
                                      </p:cBhvr>
                                      <p:to>
                                        <p:strVal val="visible"/>
                                      </p:to>
                                    </p:set>
                                    <p:anim calcmode="discrete" valueType="clr">
                                      <p:cBhvr override="childStyle">
                                        <p:cTn id="37" dur="80"/>
                                        <p:tgtEl>
                                          <p:spTgt spid="158723">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58723">
                                            <p:txEl>
                                              <p:pRg st="9" end="9"/>
                                            </p:txEl>
                                          </p:spTgt>
                                        </p:tgtEl>
                                        <p:attrNameLst>
                                          <p:attrName>fillcolor</p:attrName>
                                        </p:attrNameLst>
                                      </p:cBhvr>
                                      <p:tavLst>
                                        <p:tav tm="0">
                                          <p:val>
                                            <p:clrVal>
                                              <a:schemeClr val="accent2"/>
                                            </p:clrVal>
                                          </p:val>
                                        </p:tav>
                                        <p:tav tm="50000">
                                          <p:val>
                                            <p:clrVal>
                                              <a:schemeClr val="hlink"/>
                                            </p:clrVal>
                                          </p:val>
                                        </p:tav>
                                      </p:tavLst>
                                    </p:anim>
                                    <p:set>
                                      <p:cBhvr>
                                        <p:cTn id="39" dur="80"/>
                                        <p:tgtEl>
                                          <p:spTgt spid="158723">
                                            <p:txEl>
                                              <p:pRg st="9" end="9"/>
                                            </p:txEl>
                                          </p:spTgt>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nodeType="clickEffect">
                                  <p:stCondLst>
                                    <p:cond delay="0"/>
                                  </p:stCondLst>
                                  <p:iterate type="lt">
                                    <p:tmPct val="50000"/>
                                  </p:iterate>
                                  <p:childTnLst>
                                    <p:set>
                                      <p:cBhvr>
                                        <p:cTn id="43" dur="1" fill="hold">
                                          <p:stCondLst>
                                            <p:cond delay="0"/>
                                          </p:stCondLst>
                                        </p:cTn>
                                        <p:tgtEl>
                                          <p:spTgt spid="158723">
                                            <p:txEl>
                                              <p:pRg st="10" end="10"/>
                                            </p:txEl>
                                          </p:spTgt>
                                        </p:tgtEl>
                                        <p:attrNameLst>
                                          <p:attrName>style.visibility</p:attrName>
                                        </p:attrNameLst>
                                      </p:cBhvr>
                                      <p:to>
                                        <p:strVal val="visible"/>
                                      </p:to>
                                    </p:set>
                                    <p:anim calcmode="discrete" valueType="clr">
                                      <p:cBhvr override="childStyle">
                                        <p:cTn id="44" dur="80"/>
                                        <p:tgtEl>
                                          <p:spTgt spid="15872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158723">
                                            <p:txEl>
                                              <p:pRg st="10" end="10"/>
                                            </p:txEl>
                                          </p:spTgt>
                                        </p:tgtEl>
                                        <p:attrNameLst>
                                          <p:attrName>fillcolor</p:attrName>
                                        </p:attrNameLst>
                                      </p:cBhvr>
                                      <p:tavLst>
                                        <p:tav tm="0">
                                          <p:val>
                                            <p:clrVal>
                                              <a:schemeClr val="accent2"/>
                                            </p:clrVal>
                                          </p:val>
                                        </p:tav>
                                        <p:tav tm="50000">
                                          <p:val>
                                            <p:clrVal>
                                              <a:schemeClr val="hlink"/>
                                            </p:clrVal>
                                          </p:val>
                                        </p:tav>
                                      </p:tavLst>
                                    </p:anim>
                                    <p:set>
                                      <p:cBhvr>
                                        <p:cTn id="46" dur="80"/>
                                        <p:tgtEl>
                                          <p:spTgt spid="158723">
                                            <p:txEl>
                                              <p:pRg st="10" end="1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egnaposto numero diapositiva 5"/>
          <p:cNvSpPr>
            <a:spLocks noGrp="1"/>
          </p:cNvSpPr>
          <p:nvPr>
            <p:ph type="sldNum" sz="quarter" idx="12"/>
          </p:nvPr>
        </p:nvSpPr>
        <p:spPr/>
        <p:txBody>
          <a:bodyPr/>
          <a:lstStyle/>
          <a:p>
            <a:fld id="{9417084D-C6BA-4CBC-8B68-17E14C5F5DB9}" type="slidenum">
              <a:rPr lang="it-IT"/>
              <a:pPr/>
              <a:t>10</a:t>
            </a:fld>
            <a:endParaRPr lang="it-IT"/>
          </a:p>
        </p:txBody>
      </p:sp>
      <p:sp>
        <p:nvSpPr>
          <p:cNvPr id="74804" name="Rectangle 52"/>
          <p:cNvSpPr>
            <a:spLocks noGrp="1" noChangeArrowheads="1"/>
          </p:cNvSpPr>
          <p:nvPr>
            <p:ph type="title"/>
          </p:nvPr>
        </p:nvSpPr>
        <p:spPr/>
        <p:txBody>
          <a:bodyPr/>
          <a:lstStyle/>
          <a:p>
            <a:r>
              <a:rPr lang="it-IT" sz="2400" b="1" dirty="0">
                <a:latin typeface="Verdana" pitchFamily="34" charset="0"/>
              </a:rPr>
              <a:t/>
            </a:r>
            <a:br>
              <a:rPr lang="it-IT" sz="2400" b="1" dirty="0">
                <a:latin typeface="Verdana" pitchFamily="34" charset="0"/>
              </a:rPr>
            </a:br>
            <a:r>
              <a:rPr lang="it-IT" sz="2400" b="1" dirty="0">
                <a:latin typeface="Verdana" pitchFamily="34" charset="0"/>
              </a:rPr>
              <a:t/>
            </a:r>
            <a:br>
              <a:rPr lang="it-IT" sz="2400" b="1" dirty="0">
                <a:latin typeface="Verdana" pitchFamily="34" charset="0"/>
              </a:rPr>
            </a:br>
            <a:r>
              <a:rPr lang="it-IT" sz="2400" b="1" dirty="0" smtClean="0">
                <a:latin typeface="Verdana" pitchFamily="34" charset="0"/>
              </a:rPr>
              <a:t/>
            </a:r>
            <a:br>
              <a:rPr lang="it-IT" sz="2400" b="1" dirty="0" smtClean="0">
                <a:latin typeface="Verdana" pitchFamily="34" charset="0"/>
              </a:rPr>
            </a:br>
            <a:r>
              <a:rPr lang="it-IT" sz="2400" b="1" dirty="0" smtClean="0">
                <a:latin typeface="Calibri" pitchFamily="34" charset="0"/>
                <a:cs typeface="Calibri" pitchFamily="34" charset="0"/>
              </a:rPr>
              <a:t>Principali </a:t>
            </a:r>
            <a:r>
              <a:rPr lang="it-IT" sz="2400" b="1" dirty="0">
                <a:latin typeface="Calibri" pitchFamily="34" charset="0"/>
                <a:cs typeface="Calibri" pitchFamily="34" charset="0"/>
              </a:rPr>
              <a:t>Fonti Legislative e normative - 1</a:t>
            </a:r>
            <a:r>
              <a:rPr lang="it-IT" sz="2400" b="1" dirty="0">
                <a:latin typeface="Verdana" pitchFamily="34" charset="0"/>
              </a:rPr>
              <a:t/>
            </a:r>
            <a:br>
              <a:rPr lang="it-IT" sz="2400" b="1" dirty="0">
                <a:latin typeface="Verdana" pitchFamily="34" charset="0"/>
              </a:rPr>
            </a:br>
            <a:r>
              <a:rPr lang="it-IT" sz="2400" b="1" dirty="0">
                <a:latin typeface="Verdana" pitchFamily="34" charset="0"/>
              </a:rPr>
              <a:t/>
            </a:r>
            <a:br>
              <a:rPr lang="it-IT" sz="2400" b="1" dirty="0">
                <a:latin typeface="Verdana" pitchFamily="34" charset="0"/>
              </a:rPr>
            </a:br>
            <a:r>
              <a:rPr lang="it-IT" sz="2400" b="1" dirty="0">
                <a:latin typeface="Verdana" pitchFamily="34" charset="0"/>
              </a:rPr>
              <a:t/>
            </a:r>
            <a:br>
              <a:rPr lang="it-IT" sz="2400" b="1" dirty="0">
                <a:latin typeface="Verdana" pitchFamily="34" charset="0"/>
              </a:rPr>
            </a:br>
            <a:endParaRPr lang="it-IT" sz="2400" b="1" dirty="0">
              <a:latin typeface="Verdana" pitchFamily="34" charset="0"/>
            </a:endParaRPr>
          </a:p>
        </p:txBody>
      </p:sp>
      <p:graphicFrame>
        <p:nvGraphicFramePr>
          <p:cNvPr id="74826" name="Group 74"/>
          <p:cNvGraphicFramePr>
            <a:graphicFrameLocks noGrp="1"/>
          </p:cNvGraphicFramePr>
          <p:nvPr>
            <p:ph idx="1"/>
          </p:nvPr>
        </p:nvGraphicFramePr>
        <p:xfrm>
          <a:off x="684213" y="1628775"/>
          <a:ext cx="8002587" cy="5145089"/>
        </p:xfrm>
        <a:graphic>
          <a:graphicData uri="http://schemas.openxmlformats.org/drawingml/2006/table">
            <a:tbl>
              <a:tblPr/>
              <a:tblGrid>
                <a:gridCol w="1143000"/>
                <a:gridCol w="1784350"/>
                <a:gridCol w="1927225"/>
                <a:gridCol w="3148012"/>
              </a:tblGrid>
              <a:tr h="55403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tx1"/>
                          </a:solidFill>
                          <a:effectLst/>
                          <a:latin typeface="Calibri" pitchFamily="34" charset="0"/>
                        </a:rPr>
                        <a:t>Fonte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it-IT" sz="14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tx1"/>
                          </a:solidFill>
                          <a:effectLst/>
                          <a:latin typeface="Calibri" pitchFamily="34" charset="0"/>
                        </a:rPr>
                        <a:t>Denominazione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1" i="0" u="none" strike="noStrike" cap="none" normalizeH="0" baseline="0" dirty="0" smtClean="0">
                          <a:ln>
                            <a:noFill/>
                          </a:ln>
                          <a:solidFill>
                            <a:schemeClr val="tx1"/>
                          </a:solidFill>
                          <a:effectLst/>
                          <a:latin typeface="Calibri" pitchFamily="34" charset="0"/>
                        </a:rPr>
                        <a:t>Descrizione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Legislativo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R.D. 16 marzo 1942 n. 262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CODICE CIVILE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Artt. 1882 -1932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92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Legislativo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9 dicembre 2002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DIRETTIVA CEE</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92 / 2002 / 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it-IT" sz="14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29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Normativa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4 giugno 2004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CIRCOLARE ISVAP n. 533/D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0" i="0" u="none" strike="noStrike" cap="none" normalizeH="0" baseline="0" dirty="0" smtClean="0">
                          <a:ln>
                            <a:noFill/>
                          </a:ln>
                          <a:solidFill>
                            <a:schemeClr val="tx1"/>
                          </a:solidFill>
                          <a:effectLst/>
                          <a:latin typeface="Calibri" pitchFamily="34" charset="0"/>
                        </a:rPr>
                        <a:t>Distribuzione polizze di assicurazione, incasso di premi e pubblicità di prodotti assicurativi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Normativa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 marzo 2005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CIRCOLARE ISVAP n. 551/D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0" i="0" u="none" strike="noStrike" cap="none" normalizeH="0" baseline="0" dirty="0" smtClean="0">
                          <a:ln>
                            <a:noFill/>
                          </a:ln>
                          <a:solidFill>
                            <a:schemeClr val="tx1"/>
                          </a:solidFill>
                          <a:effectLst/>
                          <a:latin typeface="Calibri" pitchFamily="34" charset="0"/>
                        </a:rPr>
                        <a:t>Disposizioni in materia di trasparenza dei contratti di assicurazioni sulla Vita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Legislativo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7 settembre 2005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CODICE DELLE ASSICURAZIONI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it-IT" sz="12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13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Normativa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16 ottobre 2006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REGOLAMENTO ISVAP n. 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0" i="0" u="none" strike="noStrike" cap="none" normalizeH="0" baseline="0" dirty="0" smtClean="0">
                          <a:ln>
                            <a:noFill/>
                          </a:ln>
                          <a:solidFill>
                            <a:schemeClr val="tx1"/>
                          </a:solidFill>
                          <a:effectLst/>
                          <a:latin typeface="Calibri" pitchFamily="34" charset="0"/>
                        </a:rPr>
                        <a:t>Disciplina dell’attività di intermediazione assicurativa e </a:t>
                      </a:r>
                      <a:r>
                        <a:rPr kumimoji="0" lang="it-IT" sz="1200" b="0" i="0" u="none" strike="noStrike" cap="none" normalizeH="0" baseline="0" dirty="0" err="1" smtClean="0">
                          <a:ln>
                            <a:noFill/>
                          </a:ln>
                          <a:solidFill>
                            <a:schemeClr val="tx1"/>
                          </a:solidFill>
                          <a:effectLst/>
                          <a:latin typeface="Calibri" pitchFamily="34" charset="0"/>
                        </a:rPr>
                        <a:t>riassicurativa</a:t>
                      </a:r>
                      <a:r>
                        <a:rPr kumimoji="0" lang="it-IT" sz="1200" b="0" i="0" u="none" strike="noStrike" cap="none" normalizeH="0" baseline="0" dirty="0" smtClean="0">
                          <a:ln>
                            <a:noFill/>
                          </a:ln>
                          <a:solidFill>
                            <a:schemeClr val="tx1"/>
                          </a:solidFill>
                          <a:effectLst/>
                          <a:latin typeface="Calibri" pitchFamily="34" charset="0"/>
                        </a:rPr>
                        <a:t> di cui al Titolo IX Codice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72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Legislativo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2 aprile 2007 </a:t>
                      </a:r>
                    </a:p>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n. 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400" b="0" i="0" u="none" strike="noStrike" cap="none" normalizeH="0" baseline="0" dirty="0" smtClean="0">
                          <a:ln>
                            <a:noFill/>
                          </a:ln>
                          <a:solidFill>
                            <a:schemeClr val="tx1"/>
                          </a:solidFill>
                          <a:effectLst/>
                          <a:latin typeface="Calibri" pitchFamily="34" charset="0"/>
                        </a:rPr>
                        <a:t>DECRETO BERSANI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it-IT" sz="1200" b="0" i="0" u="none" strike="noStrike" cap="none" normalizeH="0" baseline="0" dirty="0" smtClean="0">
                          <a:ln>
                            <a:noFill/>
                          </a:ln>
                          <a:solidFill>
                            <a:schemeClr val="tx1"/>
                          </a:solidFill>
                          <a:effectLst/>
                          <a:latin typeface="Calibri" pitchFamily="34" charset="0"/>
                        </a:rPr>
                        <a:t>Misure urgenti per la tutela dei consumatori e la promozione della concorrenza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4826"/>
                                        </p:tgtEl>
                                        <p:attrNameLst>
                                          <p:attrName>style.visibility</p:attrName>
                                        </p:attrNameLst>
                                      </p:cBhvr>
                                      <p:to>
                                        <p:strVal val="visible"/>
                                      </p:to>
                                    </p:set>
                                    <p:animEffect transition="in" filter="blinds(horizontal)">
                                      <p:cBhvr>
                                        <p:cTn id="7" dur="500"/>
                                        <p:tgtEl>
                                          <p:spTgt spid="74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BAFCB41E-E327-45D1-A0FA-7BD3F3338E41}" type="slidenum">
              <a:rPr lang="it-IT"/>
              <a:pPr/>
              <a:t>11</a:t>
            </a:fld>
            <a:endParaRPr lang="it-IT"/>
          </a:p>
        </p:txBody>
      </p:sp>
      <p:sp>
        <p:nvSpPr>
          <p:cNvPr id="81922" name="Rectangle 2"/>
          <p:cNvSpPr>
            <a:spLocks noGrp="1" noChangeArrowheads="1"/>
          </p:cNvSpPr>
          <p:nvPr>
            <p:ph type="title"/>
          </p:nvPr>
        </p:nvSpPr>
        <p:spPr/>
        <p:txBody>
          <a:bodyPr/>
          <a:lstStyle/>
          <a:p>
            <a:endParaRPr lang="it-IT"/>
          </a:p>
        </p:txBody>
      </p:sp>
      <p:sp>
        <p:nvSpPr>
          <p:cNvPr id="81923" name="Rectangle 3"/>
          <p:cNvSpPr>
            <a:spLocks noGrp="1" noChangeArrowheads="1"/>
          </p:cNvSpPr>
          <p:nvPr>
            <p:ph type="body" idx="1"/>
          </p:nvPr>
        </p:nvSpPr>
        <p:spPr/>
        <p:txBody>
          <a:bodyPr/>
          <a:lstStyle/>
          <a:p>
            <a:pPr>
              <a:buFont typeface="Wingdings" pitchFamily="2" charset="2"/>
              <a:buNone/>
            </a:pPr>
            <a:r>
              <a:rPr lang="it-IT" dirty="0"/>
              <a:t>	</a:t>
            </a:r>
          </a:p>
          <a:p>
            <a:pPr>
              <a:buFont typeface="Wingdings" pitchFamily="2" charset="2"/>
              <a:buNone/>
            </a:pPr>
            <a:r>
              <a:rPr lang="it-IT" dirty="0"/>
              <a:t>			</a:t>
            </a:r>
            <a:endParaRPr lang="it-IT" dirty="0" smtClean="0"/>
          </a:p>
          <a:p>
            <a:pPr>
              <a:buFont typeface="Wingdings" pitchFamily="2" charset="2"/>
              <a:buNone/>
            </a:pPr>
            <a:r>
              <a:rPr lang="it-IT" sz="3600" b="1" i="1" dirty="0" smtClean="0"/>
              <a:t>			GLI </a:t>
            </a:r>
            <a:r>
              <a:rPr lang="it-IT" sz="3600" b="1" i="1" dirty="0"/>
              <a:t>INTERMEDIARI </a:t>
            </a:r>
          </a:p>
          <a:p>
            <a:pPr algn="ctr">
              <a:buFont typeface="Wingdings" pitchFamily="2" charset="2"/>
              <a:buNone/>
            </a:pPr>
            <a:r>
              <a:rPr lang="it-IT" sz="3600" b="1" i="1" dirty="0"/>
              <a:t>	NEL </a:t>
            </a:r>
          </a:p>
          <a:p>
            <a:pPr algn="ctr">
              <a:buFont typeface="Wingdings" pitchFamily="2" charset="2"/>
              <a:buNone/>
            </a:pPr>
            <a:r>
              <a:rPr lang="it-IT" sz="3600" b="1" i="1" dirty="0"/>
              <a:t>	CODICE DELLE ASSICURAZIONI</a:t>
            </a:r>
          </a:p>
          <a:p>
            <a:pPr>
              <a:buFont typeface="Wingdings" pitchFamily="2" charset="2"/>
              <a:buNone/>
            </a:pPr>
            <a:endParaRPr lang="it-IT" sz="36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DE43A9A-C5D9-4224-AD7A-B523F16BA1C0}" type="slidenum">
              <a:rPr lang="it-IT"/>
              <a:pPr/>
              <a:t>12</a:t>
            </a:fld>
            <a:endParaRPr lang="it-IT"/>
          </a:p>
        </p:txBody>
      </p:sp>
      <p:sp>
        <p:nvSpPr>
          <p:cNvPr id="77826" name="Rectangle 2"/>
          <p:cNvSpPr>
            <a:spLocks noGrp="1" noChangeArrowheads="1"/>
          </p:cNvSpPr>
          <p:nvPr>
            <p:ph type="title"/>
          </p:nvPr>
        </p:nvSpPr>
        <p:spPr>
          <a:xfrm>
            <a:off x="925513" y="277813"/>
            <a:ext cx="7761287" cy="1065212"/>
          </a:xfrm>
        </p:spPr>
        <p:txBody>
          <a:bodyPr/>
          <a:lstStyle/>
          <a:p>
            <a:r>
              <a:rPr lang="it-IT" sz="2500" b="1" dirty="0">
                <a:latin typeface="Calibri" pitchFamily="34" charset="0"/>
                <a:cs typeface="Calibri" pitchFamily="34" charset="0"/>
              </a:rPr>
              <a:t>Gli Intermediari nel Codice delle Assicurazioni</a:t>
            </a:r>
          </a:p>
        </p:txBody>
      </p:sp>
      <p:sp>
        <p:nvSpPr>
          <p:cNvPr id="77827" name="Rectangle 3"/>
          <p:cNvSpPr>
            <a:spLocks noGrp="1" noChangeArrowheads="1"/>
          </p:cNvSpPr>
          <p:nvPr>
            <p:ph type="body" idx="1"/>
          </p:nvPr>
        </p:nvSpPr>
        <p:spPr/>
        <p:txBody>
          <a:bodyPr/>
          <a:lstStyle/>
          <a:p>
            <a:pPr>
              <a:lnSpc>
                <a:spcPct val="90000"/>
              </a:lnSpc>
              <a:buFont typeface="Wingdings" pitchFamily="2" charset="2"/>
              <a:buNone/>
            </a:pPr>
            <a:endParaRPr lang="it-IT" sz="2000" dirty="0" smtClean="0"/>
          </a:p>
          <a:p>
            <a:pPr>
              <a:lnSpc>
                <a:spcPct val="90000"/>
              </a:lnSpc>
              <a:buFont typeface="Wingdings" pitchFamily="2" charset="2"/>
              <a:buNone/>
            </a:pPr>
            <a:r>
              <a:rPr lang="it-IT" sz="2000" dirty="0"/>
              <a:t>	</a:t>
            </a:r>
            <a:r>
              <a:rPr lang="it-IT" sz="2000" dirty="0" err="1"/>
              <a:t>…perché</a:t>
            </a:r>
            <a:r>
              <a:rPr lang="it-IT" sz="2000" dirty="0"/>
              <a:t> un nuovo </a:t>
            </a:r>
            <a:r>
              <a:rPr lang="it-IT" sz="2000" b="1" dirty="0"/>
              <a:t>CODICE DELLE ASSICURAZIONI</a:t>
            </a:r>
            <a:r>
              <a:rPr lang="it-IT" sz="2000" dirty="0"/>
              <a:t>?</a:t>
            </a:r>
          </a:p>
          <a:p>
            <a:pPr>
              <a:lnSpc>
                <a:spcPct val="90000"/>
              </a:lnSpc>
            </a:pPr>
            <a:endParaRPr lang="it-IT" sz="2000" dirty="0"/>
          </a:p>
          <a:p>
            <a:pPr algn="ctr">
              <a:lnSpc>
                <a:spcPct val="90000"/>
              </a:lnSpc>
              <a:buFont typeface="Wingdings" pitchFamily="2" charset="2"/>
              <a:buNone/>
            </a:pPr>
            <a:r>
              <a:rPr lang="it-IT" sz="2000" b="1" dirty="0"/>
              <a:t>1° OBIETTIVO</a:t>
            </a:r>
            <a:r>
              <a:rPr lang="it-IT" sz="2000" dirty="0"/>
              <a:t> – </a:t>
            </a:r>
          </a:p>
          <a:p>
            <a:pPr algn="just">
              <a:lnSpc>
                <a:spcPct val="90000"/>
              </a:lnSpc>
            </a:pPr>
            <a:r>
              <a:rPr lang="it-IT" sz="2000" dirty="0"/>
              <a:t>unificare in un unico corpo legislativo tutte le norme che riguardano le assicurazioni con la sola eccezione di quelle relative al contratto che restano disciplinate dal Codice Civile (artt. da 1882 al 1932 )</a:t>
            </a:r>
          </a:p>
          <a:p>
            <a:pPr>
              <a:lnSpc>
                <a:spcPct val="90000"/>
              </a:lnSpc>
              <a:buFont typeface="Wingdings" pitchFamily="2" charset="2"/>
              <a:buNone/>
            </a:pPr>
            <a:endParaRPr lang="it-IT" sz="2000" dirty="0"/>
          </a:p>
          <a:p>
            <a:pPr algn="ctr">
              <a:lnSpc>
                <a:spcPct val="90000"/>
              </a:lnSpc>
              <a:buFont typeface="Wingdings" pitchFamily="2" charset="2"/>
              <a:buNone/>
            </a:pPr>
            <a:r>
              <a:rPr lang="it-IT" sz="2000" dirty="0"/>
              <a:t> </a:t>
            </a:r>
            <a:r>
              <a:rPr lang="it-IT" sz="2000" b="1" dirty="0"/>
              <a:t>2° OBIETTIVO</a:t>
            </a:r>
            <a:r>
              <a:rPr lang="it-IT" sz="2000" dirty="0"/>
              <a:t> –</a:t>
            </a:r>
          </a:p>
          <a:p>
            <a:pPr algn="just">
              <a:lnSpc>
                <a:spcPct val="90000"/>
              </a:lnSpc>
            </a:pPr>
            <a:r>
              <a:rPr lang="it-IT" sz="2000" dirty="0"/>
              <a:t>introdurre norme di maggiore tutela del consumatore sia attraverso una migliore trasparenza delle operazioni, sia attraverso una più precisa riconoscibilità degli Intermediari abilitati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7827">
                                            <p:txEl>
                                              <p:pRg st="3" end="3"/>
                                            </p:txEl>
                                          </p:spTgt>
                                        </p:tgtEl>
                                        <p:attrNameLst>
                                          <p:attrName>style.visibility</p:attrName>
                                        </p:attrNameLst>
                                      </p:cBhvr>
                                      <p:to>
                                        <p:strVal val="visible"/>
                                      </p:to>
                                    </p:set>
                                    <p:animEffect transition="in" filter="blinds(horizontal)">
                                      <p:cBhvr>
                                        <p:cTn id="7" dur="500"/>
                                        <p:tgtEl>
                                          <p:spTgt spid="7782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7827">
                                            <p:txEl>
                                              <p:pRg st="4" end="4"/>
                                            </p:txEl>
                                          </p:spTgt>
                                        </p:tgtEl>
                                        <p:attrNameLst>
                                          <p:attrName>style.visibility</p:attrName>
                                        </p:attrNameLst>
                                      </p:cBhvr>
                                      <p:to>
                                        <p:strVal val="visible"/>
                                      </p:to>
                                    </p:set>
                                    <p:animEffect transition="in" filter="blinds(horizontal)">
                                      <p:cBhvr>
                                        <p:cTn id="10" dur="500"/>
                                        <p:tgtEl>
                                          <p:spTgt spid="77827">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7827">
                                            <p:txEl>
                                              <p:pRg st="6" end="6"/>
                                            </p:txEl>
                                          </p:spTgt>
                                        </p:tgtEl>
                                        <p:attrNameLst>
                                          <p:attrName>style.visibility</p:attrName>
                                        </p:attrNameLst>
                                      </p:cBhvr>
                                      <p:to>
                                        <p:strVal val="visible"/>
                                      </p:to>
                                    </p:set>
                                    <p:animEffect transition="in" filter="blinds(horizontal)">
                                      <p:cBhvr>
                                        <p:cTn id="15" dur="500"/>
                                        <p:tgtEl>
                                          <p:spTgt spid="77827">
                                            <p:txEl>
                                              <p:pRg st="6" end="6"/>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77827">
                                            <p:txEl>
                                              <p:pRg st="7" end="7"/>
                                            </p:txEl>
                                          </p:spTgt>
                                        </p:tgtEl>
                                        <p:attrNameLst>
                                          <p:attrName>style.visibility</p:attrName>
                                        </p:attrNameLst>
                                      </p:cBhvr>
                                      <p:to>
                                        <p:strVal val="visible"/>
                                      </p:to>
                                    </p:set>
                                    <p:animEffect transition="in" filter="blinds(horizontal)">
                                      <p:cBhvr>
                                        <p:cTn id="18" dur="500"/>
                                        <p:tgtEl>
                                          <p:spTgt spid="77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C788BD81-F8EB-45E0-ADC0-236D978D2F22}" type="slidenum">
              <a:rPr lang="it-IT"/>
              <a:pPr/>
              <a:t>13</a:t>
            </a:fld>
            <a:endParaRPr lang="it-IT"/>
          </a:p>
        </p:txBody>
      </p:sp>
      <p:sp>
        <p:nvSpPr>
          <p:cNvPr id="8089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80899" name="Rectangle 3"/>
          <p:cNvSpPr>
            <a:spLocks noGrp="1" noChangeArrowheads="1"/>
          </p:cNvSpPr>
          <p:nvPr>
            <p:ph type="body" idx="1"/>
          </p:nvPr>
        </p:nvSpPr>
        <p:spPr>
          <a:xfrm>
            <a:off x="914400" y="1600200"/>
            <a:ext cx="7772400" cy="4781128"/>
          </a:xfrm>
        </p:spPr>
        <p:txBody>
          <a:bodyPr/>
          <a:lstStyle/>
          <a:p>
            <a:pPr>
              <a:buFont typeface="Wingdings" pitchFamily="2" charset="2"/>
              <a:buNone/>
            </a:pPr>
            <a:r>
              <a:rPr lang="it-IT" sz="2400" dirty="0" smtClean="0"/>
              <a:t>	Emanato </a:t>
            </a:r>
            <a:r>
              <a:rPr lang="it-IT" sz="2400" dirty="0"/>
              <a:t>con </a:t>
            </a:r>
            <a:r>
              <a:rPr lang="it-IT" sz="2400" i="1" u="sng" dirty="0"/>
              <a:t>Decreto Legislativo n. 209 del 7 settembre 2005</a:t>
            </a:r>
            <a:r>
              <a:rPr lang="it-IT" sz="2400" dirty="0"/>
              <a:t> si compone di:</a:t>
            </a:r>
          </a:p>
          <a:p>
            <a:pPr>
              <a:buFont typeface="Wingdings" pitchFamily="2" charset="2"/>
              <a:buNone/>
            </a:pPr>
            <a:endParaRPr lang="it-IT" sz="2400" dirty="0"/>
          </a:p>
          <a:p>
            <a:r>
              <a:rPr lang="it-IT" b="1" dirty="0"/>
              <a:t>19 Titoli</a:t>
            </a:r>
          </a:p>
          <a:p>
            <a:pPr algn="ctr">
              <a:buFont typeface="Wingdings" pitchFamily="2" charset="2"/>
              <a:buNone/>
            </a:pPr>
            <a:r>
              <a:rPr lang="it-IT" sz="2400" dirty="0"/>
              <a:t>per </a:t>
            </a:r>
            <a:r>
              <a:rPr lang="it-IT" sz="2400" dirty="0" smtClean="0"/>
              <a:t>complessivi</a:t>
            </a:r>
          </a:p>
          <a:p>
            <a:pPr algn="ctr">
              <a:buFont typeface="Wingdings" pitchFamily="2" charset="2"/>
              <a:buNone/>
            </a:pPr>
            <a:endParaRPr lang="it-IT" sz="2400" dirty="0"/>
          </a:p>
          <a:p>
            <a:r>
              <a:rPr lang="it-IT" b="1" dirty="0"/>
              <a:t>355 articoli</a:t>
            </a:r>
          </a:p>
          <a:p>
            <a:pPr algn="ctr">
              <a:buFont typeface="Wingdings" pitchFamily="2" charset="2"/>
              <a:buNone/>
            </a:pPr>
            <a:r>
              <a:rPr lang="it-IT" sz="2400" dirty="0"/>
              <a:t>con </a:t>
            </a:r>
            <a:r>
              <a:rPr lang="it-IT" sz="2400" dirty="0" smtClean="0"/>
              <a:t>oltre</a:t>
            </a:r>
          </a:p>
          <a:p>
            <a:pPr algn="ctr">
              <a:buFont typeface="Wingdings" pitchFamily="2" charset="2"/>
              <a:buNone/>
            </a:pPr>
            <a:endParaRPr lang="it-IT" sz="2400" dirty="0"/>
          </a:p>
          <a:p>
            <a:r>
              <a:rPr lang="it-IT" b="1" dirty="0"/>
              <a:t>1.000 norme</a:t>
            </a:r>
            <a:r>
              <a:rPr lang="it-IT" dirty="0"/>
              <a:t> </a:t>
            </a:r>
            <a:r>
              <a:rPr lang="it-IT" sz="2400" dirty="0"/>
              <a:t>abrogate o aggiornate dal 			  nuovo Codice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899">
                                            <p:txEl>
                                              <p:pRg st="2" end="2"/>
                                            </p:txEl>
                                          </p:spTgt>
                                        </p:tgtEl>
                                        <p:attrNameLst>
                                          <p:attrName>style.visibility</p:attrName>
                                        </p:attrNameLst>
                                      </p:cBhvr>
                                      <p:to>
                                        <p:strVal val="visible"/>
                                      </p:to>
                                    </p:set>
                                    <p:animEffect transition="in" filter="fade">
                                      <p:cBhvr>
                                        <p:cTn id="7" dur="2000"/>
                                        <p:tgtEl>
                                          <p:spTgt spid="8089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0899">
                                            <p:txEl>
                                              <p:pRg st="3" end="3"/>
                                            </p:txEl>
                                          </p:spTgt>
                                        </p:tgtEl>
                                        <p:attrNameLst>
                                          <p:attrName>style.visibility</p:attrName>
                                        </p:attrNameLst>
                                      </p:cBhvr>
                                      <p:to>
                                        <p:strVal val="visible"/>
                                      </p:to>
                                    </p:set>
                                    <p:animEffect transition="in" filter="fade">
                                      <p:cBhvr>
                                        <p:cTn id="10" dur="2000"/>
                                        <p:tgtEl>
                                          <p:spTgt spid="80899">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0899">
                                            <p:txEl>
                                              <p:pRg st="5" end="5"/>
                                            </p:txEl>
                                          </p:spTgt>
                                        </p:tgtEl>
                                        <p:attrNameLst>
                                          <p:attrName>style.visibility</p:attrName>
                                        </p:attrNameLst>
                                      </p:cBhvr>
                                      <p:to>
                                        <p:strVal val="visible"/>
                                      </p:to>
                                    </p:set>
                                    <p:animEffect transition="in" filter="fade">
                                      <p:cBhvr>
                                        <p:cTn id="13" dur="2000"/>
                                        <p:tgtEl>
                                          <p:spTgt spid="80899">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0899">
                                            <p:txEl>
                                              <p:pRg st="6" end="6"/>
                                            </p:txEl>
                                          </p:spTgt>
                                        </p:tgtEl>
                                        <p:attrNameLst>
                                          <p:attrName>style.visibility</p:attrName>
                                        </p:attrNameLst>
                                      </p:cBhvr>
                                      <p:to>
                                        <p:strVal val="visible"/>
                                      </p:to>
                                    </p:set>
                                    <p:animEffect transition="in" filter="fade">
                                      <p:cBhvr>
                                        <p:cTn id="16" dur="2000"/>
                                        <p:tgtEl>
                                          <p:spTgt spid="80899">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0899">
                                            <p:txEl>
                                              <p:pRg st="8" end="8"/>
                                            </p:txEl>
                                          </p:spTgt>
                                        </p:tgtEl>
                                        <p:attrNameLst>
                                          <p:attrName>style.visibility</p:attrName>
                                        </p:attrNameLst>
                                      </p:cBhvr>
                                      <p:to>
                                        <p:strVal val="visible"/>
                                      </p:to>
                                    </p:set>
                                    <p:animEffect transition="in" filter="fade">
                                      <p:cBhvr>
                                        <p:cTn id="19" dur="2000"/>
                                        <p:tgtEl>
                                          <p:spTgt spid="808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18F030F8-29B7-463E-AB3C-B47D46E742EC}" type="slidenum">
              <a:rPr lang="it-IT"/>
              <a:pPr/>
              <a:t>14</a:t>
            </a:fld>
            <a:endParaRPr lang="it-IT"/>
          </a:p>
        </p:txBody>
      </p:sp>
      <p:sp>
        <p:nvSpPr>
          <p:cNvPr id="8294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82947" name="Rectangle 3"/>
          <p:cNvSpPr>
            <a:spLocks noGrp="1" noChangeArrowheads="1"/>
          </p:cNvSpPr>
          <p:nvPr>
            <p:ph type="body" idx="1"/>
          </p:nvPr>
        </p:nvSpPr>
        <p:spPr>
          <a:xfrm>
            <a:off x="899592" y="1600200"/>
            <a:ext cx="7787208" cy="4530725"/>
          </a:xfrm>
        </p:spPr>
        <p:txBody>
          <a:bodyPr/>
          <a:lstStyle/>
          <a:p>
            <a:pPr>
              <a:buFont typeface="Wingdings" pitchFamily="2" charset="2"/>
              <a:buNone/>
            </a:pPr>
            <a:r>
              <a:rPr lang="it-IT" dirty="0"/>
              <a:t>	</a:t>
            </a:r>
          </a:p>
          <a:p>
            <a:pPr algn="just">
              <a:buFont typeface="Wingdings" pitchFamily="2" charset="2"/>
              <a:buNone/>
            </a:pPr>
            <a:r>
              <a:rPr lang="it-IT" dirty="0"/>
              <a:t>	Entrato in vigore il 1° gennaio 2006 ( art. 355 ) il nuovo Codice delle Assicurazioni rimanda alla Autorità di vigilanza e controllo – </a:t>
            </a:r>
            <a:r>
              <a:rPr lang="it-IT" b="1" dirty="0"/>
              <a:t>ISVAP</a:t>
            </a:r>
            <a:r>
              <a:rPr lang="it-IT" dirty="0"/>
              <a:t> – il compito di adottare le disposizioni con un </a:t>
            </a:r>
            <a:r>
              <a:rPr lang="it-IT" b="1" dirty="0"/>
              <a:t>unico regolamento</a:t>
            </a:r>
            <a:r>
              <a:rPr lang="it-IT" dirty="0"/>
              <a:t> </a:t>
            </a:r>
            <a:r>
              <a:rPr lang="it-IT" b="1" dirty="0"/>
              <a:t>distinto per ciascun Titolo</a:t>
            </a:r>
            <a:r>
              <a:rPr lang="it-IT" dirty="0"/>
              <a:t> ( art. 354 comma 6 )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6BDC42D-B40C-4D73-834D-D2EEB6C42EDF}" type="slidenum">
              <a:rPr lang="it-IT"/>
              <a:pPr/>
              <a:t>15</a:t>
            </a:fld>
            <a:endParaRPr lang="it-IT"/>
          </a:p>
        </p:txBody>
      </p:sp>
      <p:sp>
        <p:nvSpPr>
          <p:cNvPr id="8601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86019" name="Rectangle 3"/>
          <p:cNvSpPr>
            <a:spLocks noGrp="1" noChangeArrowheads="1"/>
          </p:cNvSpPr>
          <p:nvPr>
            <p:ph type="body" idx="1"/>
          </p:nvPr>
        </p:nvSpPr>
        <p:spPr>
          <a:xfrm>
            <a:off x="914400" y="1600200"/>
            <a:ext cx="7772400" cy="4853136"/>
          </a:xfrm>
        </p:spPr>
        <p:txBody>
          <a:bodyPr/>
          <a:lstStyle/>
          <a:p>
            <a:pPr algn="ctr">
              <a:lnSpc>
                <a:spcPct val="90000"/>
              </a:lnSpc>
              <a:buFont typeface="Wingdings" pitchFamily="2" charset="2"/>
              <a:buNone/>
            </a:pPr>
            <a:endParaRPr lang="it-IT" sz="2400" b="1" dirty="0" smtClean="0"/>
          </a:p>
          <a:p>
            <a:pPr algn="ctr">
              <a:lnSpc>
                <a:spcPct val="90000"/>
              </a:lnSpc>
              <a:buFont typeface="Wingdings" pitchFamily="2" charset="2"/>
              <a:buNone/>
            </a:pPr>
            <a:r>
              <a:rPr lang="it-IT" sz="2400" b="1" dirty="0" smtClean="0"/>
              <a:t>TITOLO </a:t>
            </a:r>
            <a:r>
              <a:rPr lang="it-IT" sz="2400" b="1" dirty="0"/>
              <a:t>IX </a:t>
            </a:r>
          </a:p>
          <a:p>
            <a:pPr algn="ctr">
              <a:lnSpc>
                <a:spcPct val="90000"/>
              </a:lnSpc>
              <a:buFont typeface="Wingdings" pitchFamily="2" charset="2"/>
              <a:buNone/>
            </a:pPr>
            <a:r>
              <a:rPr lang="it-IT" sz="2000" b="1" dirty="0"/>
              <a:t>Intermediari di assicurazione e di riassicurazione</a:t>
            </a:r>
          </a:p>
          <a:p>
            <a:pPr>
              <a:lnSpc>
                <a:spcPct val="90000"/>
              </a:lnSpc>
            </a:pPr>
            <a:endParaRPr lang="it-IT" sz="2000" dirty="0"/>
          </a:p>
          <a:p>
            <a:pPr>
              <a:lnSpc>
                <a:spcPct val="90000"/>
              </a:lnSpc>
            </a:pPr>
            <a:r>
              <a:rPr lang="it-IT" sz="2400" b="1" i="1" u="sng" dirty="0"/>
              <a:t>Art. 106 – Nozione di </a:t>
            </a:r>
            <a:r>
              <a:rPr lang="it-IT" sz="2400" b="1" i="1" u="sng" dirty="0" smtClean="0"/>
              <a:t>intermediazione</a:t>
            </a:r>
          </a:p>
          <a:p>
            <a:pPr>
              <a:lnSpc>
                <a:spcPct val="90000"/>
              </a:lnSpc>
            </a:pPr>
            <a:endParaRPr lang="it-IT" sz="2400" b="1" i="1" dirty="0"/>
          </a:p>
          <a:p>
            <a:pPr algn="just">
              <a:lnSpc>
                <a:spcPct val="90000"/>
              </a:lnSpc>
              <a:buFont typeface="Wingdings" pitchFamily="2" charset="2"/>
              <a:buNone/>
            </a:pPr>
            <a:r>
              <a:rPr lang="it-IT" sz="2400" dirty="0"/>
              <a:t>	L’attività di intermediazione assicurativa e </a:t>
            </a:r>
            <a:r>
              <a:rPr lang="it-IT" sz="2400" dirty="0" err="1"/>
              <a:t>riassicurativa</a:t>
            </a:r>
            <a:r>
              <a:rPr lang="it-IT" sz="2400" dirty="0"/>
              <a:t> consiste nel presentare o proporre prodotti assicurativi e riassicurativi o nel prestare assistenza e consulenza finalizzata a tale attività e, se previsto dall’incarico </a:t>
            </a:r>
            <a:r>
              <a:rPr lang="it-IT" sz="2400" dirty="0" err="1"/>
              <a:t>intermediativo</a:t>
            </a:r>
            <a:r>
              <a:rPr lang="it-IT" sz="2400" dirty="0"/>
              <a:t>, nella conclusione dei contratti ovvero nella collaborazione alla gestione o alla esecuzione, segnatamente in caso di sinistri, dei contratti stipulati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019">
                                            <p:txEl>
                                              <p:pRg st="4" end="4"/>
                                            </p:txEl>
                                          </p:spTgt>
                                        </p:tgtEl>
                                        <p:attrNameLst>
                                          <p:attrName>style.visibility</p:attrName>
                                        </p:attrNameLst>
                                      </p:cBhvr>
                                      <p:to>
                                        <p:strVal val="visible"/>
                                      </p:to>
                                    </p:set>
                                    <p:animEffect transition="in" filter="fade">
                                      <p:cBhvr>
                                        <p:cTn id="7" dur="2000"/>
                                        <p:tgtEl>
                                          <p:spTgt spid="86019">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6019">
                                            <p:txEl>
                                              <p:pRg st="6" end="6"/>
                                            </p:txEl>
                                          </p:spTgt>
                                        </p:tgtEl>
                                        <p:attrNameLst>
                                          <p:attrName>style.visibility</p:attrName>
                                        </p:attrNameLst>
                                      </p:cBhvr>
                                      <p:to>
                                        <p:strVal val="visible"/>
                                      </p:to>
                                    </p:set>
                                    <p:animEffect transition="in" filter="fade">
                                      <p:cBhvr>
                                        <p:cTn id="10" dur="2000"/>
                                        <p:tgtEl>
                                          <p:spTgt spid="860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F683D9C-8D8A-4831-AF76-3A8168E3DFAF}" type="slidenum">
              <a:rPr lang="it-IT"/>
              <a:pPr/>
              <a:t>16</a:t>
            </a:fld>
            <a:endParaRPr lang="it-IT"/>
          </a:p>
        </p:txBody>
      </p:sp>
      <p:sp>
        <p:nvSpPr>
          <p:cNvPr id="87042" name="Rectangle 2"/>
          <p:cNvSpPr>
            <a:spLocks noGrp="1" noChangeArrowheads="1"/>
          </p:cNvSpPr>
          <p:nvPr>
            <p:ph type="title"/>
          </p:nvPr>
        </p:nvSpPr>
        <p:spPr>
          <a:xfrm>
            <a:off x="899592" y="260648"/>
            <a:ext cx="7772400" cy="1143000"/>
          </a:xfrm>
        </p:spPr>
        <p:txBody>
          <a:bodyPr/>
          <a:lstStyle/>
          <a:p>
            <a:r>
              <a:rPr lang="it-IT" sz="2100" b="1" dirty="0">
                <a:latin typeface="Calibri" pitchFamily="34" charset="0"/>
                <a:cs typeface="Calibri" pitchFamily="34" charset="0"/>
              </a:rPr>
              <a:t>Gli Intermediari nel Codice delle Assicurazioni</a:t>
            </a:r>
          </a:p>
        </p:txBody>
      </p:sp>
      <p:sp>
        <p:nvSpPr>
          <p:cNvPr id="87043" name="Rectangle 3"/>
          <p:cNvSpPr>
            <a:spLocks noGrp="1" noChangeArrowheads="1"/>
          </p:cNvSpPr>
          <p:nvPr>
            <p:ph type="body" idx="1"/>
          </p:nvPr>
        </p:nvSpPr>
        <p:spPr>
          <a:xfrm>
            <a:off x="914400" y="1600200"/>
            <a:ext cx="7772400" cy="4853136"/>
          </a:xfrm>
        </p:spPr>
        <p:txBody>
          <a:bodyPr/>
          <a:lstStyle/>
          <a:p>
            <a:pPr algn="just"/>
            <a:endParaRPr lang="it-IT" dirty="0" smtClean="0"/>
          </a:p>
          <a:p>
            <a:pPr algn="just"/>
            <a:r>
              <a:rPr lang="it-IT" sz="2400" dirty="0" smtClean="0"/>
              <a:t>Viene </a:t>
            </a:r>
            <a:r>
              <a:rPr lang="it-IT" sz="2400" dirty="0"/>
              <a:t>istituito ( art. 109 ) il </a:t>
            </a:r>
            <a:r>
              <a:rPr lang="it-IT" sz="2400" b="1" dirty="0" smtClean="0"/>
              <a:t>R</a:t>
            </a:r>
            <a:r>
              <a:rPr lang="it-IT" sz="2400" dirty="0" smtClean="0"/>
              <a:t>egistro </a:t>
            </a:r>
            <a:r>
              <a:rPr lang="it-IT" sz="2400" b="1" dirty="0" smtClean="0"/>
              <a:t>U</a:t>
            </a:r>
            <a:r>
              <a:rPr lang="it-IT" sz="2400" dirty="0" smtClean="0"/>
              <a:t>nico degli </a:t>
            </a:r>
            <a:r>
              <a:rPr lang="it-IT" sz="2400" b="1" dirty="0" smtClean="0"/>
              <a:t>I</a:t>
            </a:r>
            <a:r>
              <a:rPr lang="it-IT" sz="2400" dirty="0" smtClean="0"/>
              <a:t>ntermediari </a:t>
            </a:r>
            <a:r>
              <a:rPr lang="it-IT" sz="2400" dirty="0"/>
              <a:t>( RUI ) a cura dell’ISVAP in cui devono essere </a:t>
            </a:r>
            <a:r>
              <a:rPr lang="it-IT" sz="2400" b="1" u="sng" dirty="0"/>
              <a:t>obbligatoriamente</a:t>
            </a:r>
            <a:r>
              <a:rPr lang="it-IT" sz="2400" dirty="0"/>
              <a:t> iscritti in sezioni distinte tutti gli intermediari </a:t>
            </a:r>
            <a:endParaRPr lang="it-IT" sz="2400" b="1" dirty="0" smtClean="0">
              <a:latin typeface="Arial Unicode MS" pitchFamily="34" charset="-128"/>
              <a:ea typeface="Arial Unicode MS" pitchFamily="34" charset="-128"/>
              <a:cs typeface="Arial Unicode MS" pitchFamily="34" charset="-128"/>
            </a:endParaRPr>
          </a:p>
          <a:p>
            <a:pPr algn="ctr">
              <a:buFont typeface="Wingdings" pitchFamily="2" charset="2"/>
              <a:buNone/>
            </a:pPr>
            <a:r>
              <a:rPr lang="it-IT" sz="4800" b="1" dirty="0" smtClean="0">
                <a:latin typeface="Arial Unicode MS" pitchFamily="34" charset="-128"/>
                <a:ea typeface="Arial Unicode MS" pitchFamily="34" charset="-128"/>
                <a:cs typeface="Arial Unicode MS" pitchFamily="34" charset="-128"/>
              </a:rPr>
              <a:t>⇩</a:t>
            </a:r>
            <a:r>
              <a:rPr lang="it-IT" sz="8000" b="1" dirty="0" smtClean="0">
                <a:latin typeface="Arial Unicode MS" pitchFamily="34" charset="-128"/>
                <a:ea typeface="Arial Unicode MS" pitchFamily="34" charset="-128"/>
                <a:cs typeface="Arial Unicode MS" pitchFamily="34" charset="-128"/>
              </a:rPr>
              <a:t> </a:t>
            </a:r>
          </a:p>
          <a:p>
            <a:r>
              <a:rPr lang="it-IT" sz="2400" b="1" dirty="0" smtClean="0">
                <a:ea typeface="Arial Unicode MS" pitchFamily="34" charset="-128"/>
                <a:cs typeface="Arial Unicode MS" pitchFamily="34" charset="-128"/>
              </a:rPr>
              <a:t>Elenco </a:t>
            </a:r>
            <a:r>
              <a:rPr lang="it-IT" sz="2400" b="1" dirty="0">
                <a:ea typeface="Arial Unicode MS" pitchFamily="34" charset="-128"/>
                <a:cs typeface="Arial Unicode MS" pitchFamily="34" charset="-128"/>
              </a:rPr>
              <a:t>tassativo , di natura abilitativa, accessibile a tutti i consumatori </a:t>
            </a:r>
          </a:p>
          <a:p>
            <a:pPr algn="ctr">
              <a:buFont typeface="Wingdings" pitchFamily="2" charset="2"/>
              <a:buNone/>
            </a:pPr>
            <a:r>
              <a:rPr lang="it-IT" sz="2400" b="1" dirty="0">
                <a:solidFill>
                  <a:srgbClr val="00B0F0"/>
                </a:solidFill>
                <a:ea typeface="Arial Unicode MS" pitchFamily="34" charset="-128"/>
                <a:cs typeface="Arial Unicode MS" pitchFamily="34" charset="-128"/>
              </a:rPr>
              <a:t>( </a:t>
            </a:r>
            <a:r>
              <a:rPr lang="it-IT" sz="2400" b="1" dirty="0">
                <a:solidFill>
                  <a:srgbClr val="00B0F0"/>
                </a:solidFill>
                <a:ea typeface="Arial Unicode MS" pitchFamily="34" charset="-128"/>
                <a:cs typeface="Arial Unicode MS" pitchFamily="34" charset="-128"/>
                <a:hlinkClick r:id="rId3"/>
              </a:rPr>
              <a:t>www.isvap.it</a:t>
            </a:r>
            <a:r>
              <a:rPr lang="it-IT" sz="2400" b="1" dirty="0">
                <a:solidFill>
                  <a:srgbClr val="00B0F0"/>
                </a:solidFill>
                <a:ea typeface="Arial Unicode MS" pitchFamily="34" charset="-128"/>
                <a:cs typeface="Arial Unicode MS" pitchFamily="34" charset="-128"/>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7043">
                                            <p:txEl>
                                              <p:pRg st="3" end="3"/>
                                            </p:txEl>
                                          </p:spTgt>
                                        </p:tgtEl>
                                        <p:attrNameLst>
                                          <p:attrName>style.visibility</p:attrName>
                                        </p:attrNameLst>
                                      </p:cBhvr>
                                      <p:to>
                                        <p:strVal val="visible"/>
                                      </p:to>
                                    </p:set>
                                    <p:animEffect transition="in" filter="box(in)">
                                      <p:cBhvr>
                                        <p:cTn id="7" dur="500"/>
                                        <p:tgtEl>
                                          <p:spTgt spid="8704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7043">
                                            <p:txEl>
                                              <p:pRg st="4" end="4"/>
                                            </p:txEl>
                                          </p:spTgt>
                                        </p:tgtEl>
                                        <p:attrNameLst>
                                          <p:attrName>style.visibility</p:attrName>
                                        </p:attrNameLst>
                                      </p:cBhvr>
                                      <p:to>
                                        <p:strVal val="visible"/>
                                      </p:to>
                                    </p:set>
                                    <p:animEffect transition="in" filter="box(in)">
                                      <p:cBhvr>
                                        <p:cTn id="12" dur="500"/>
                                        <p:tgtEl>
                                          <p:spTgt spid="870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87E9A5D-7423-4E2A-B3D9-E148963F8AA6}" type="slidenum">
              <a:rPr lang="it-IT"/>
              <a:pPr/>
              <a:t>17</a:t>
            </a:fld>
            <a:endParaRPr lang="it-IT"/>
          </a:p>
        </p:txBody>
      </p:sp>
      <p:sp>
        <p:nvSpPr>
          <p:cNvPr id="9113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1139" name="Rectangle 3"/>
          <p:cNvSpPr>
            <a:spLocks noGrp="1" noChangeArrowheads="1"/>
          </p:cNvSpPr>
          <p:nvPr>
            <p:ph type="body" idx="1"/>
          </p:nvPr>
        </p:nvSpPr>
        <p:spPr>
          <a:xfrm>
            <a:off x="914400" y="1600200"/>
            <a:ext cx="7772400" cy="4781128"/>
          </a:xfrm>
        </p:spPr>
        <p:txBody>
          <a:bodyPr/>
          <a:lstStyle/>
          <a:p>
            <a:pPr algn="just">
              <a:lnSpc>
                <a:spcPct val="80000"/>
              </a:lnSpc>
              <a:buFont typeface="Wingdings" pitchFamily="2" charset="2"/>
              <a:buNone/>
            </a:pPr>
            <a:r>
              <a:rPr lang="it-IT" sz="2000" b="1" dirty="0"/>
              <a:t>	</a:t>
            </a:r>
            <a:r>
              <a:rPr lang="it-IT" sz="2400" b="1" dirty="0"/>
              <a:t>Esempio di esito di ricerca nominativo Intermediario dal sito dell’ISVAP :</a:t>
            </a:r>
          </a:p>
          <a:p>
            <a:pPr>
              <a:lnSpc>
                <a:spcPct val="80000"/>
              </a:lnSpc>
              <a:buFont typeface="Wingdings" pitchFamily="2" charset="2"/>
              <a:buNone/>
            </a:pPr>
            <a:endParaRPr lang="it-IT" sz="2400" b="1" dirty="0"/>
          </a:p>
          <a:p>
            <a:pPr>
              <a:lnSpc>
                <a:spcPct val="80000"/>
              </a:lnSpc>
            </a:pPr>
            <a:r>
              <a:rPr lang="it-IT" sz="2000" dirty="0"/>
              <a:t>ROSSI </a:t>
            </a:r>
            <a:r>
              <a:rPr lang="it-IT" sz="2000" dirty="0" smtClean="0"/>
              <a:t>PAOLO</a:t>
            </a:r>
          </a:p>
          <a:p>
            <a:pPr>
              <a:lnSpc>
                <a:spcPct val="80000"/>
              </a:lnSpc>
            </a:pPr>
            <a:endParaRPr lang="it-IT" sz="2000" dirty="0"/>
          </a:p>
          <a:p>
            <a:pPr>
              <a:lnSpc>
                <a:spcPct val="80000"/>
              </a:lnSpc>
            </a:pPr>
            <a:r>
              <a:rPr lang="it-IT" sz="2000" dirty="0"/>
              <a:t>Numero Iscrizione : </a:t>
            </a:r>
            <a:r>
              <a:rPr lang="it-IT" sz="2000" b="1" dirty="0"/>
              <a:t>A000170298</a:t>
            </a:r>
          </a:p>
          <a:p>
            <a:pPr>
              <a:lnSpc>
                <a:spcPct val="80000"/>
              </a:lnSpc>
            </a:pPr>
            <a:r>
              <a:rPr lang="it-IT" sz="2000" dirty="0"/>
              <a:t>Sezione : </a:t>
            </a:r>
            <a:r>
              <a:rPr lang="it-IT" sz="2000" b="1" dirty="0"/>
              <a:t>A – Agenti</a:t>
            </a:r>
          </a:p>
          <a:p>
            <a:pPr>
              <a:lnSpc>
                <a:spcPct val="80000"/>
              </a:lnSpc>
            </a:pPr>
            <a:r>
              <a:rPr lang="it-IT" sz="2000" dirty="0"/>
              <a:t>Nominativo : ROSSI PAOLO</a:t>
            </a:r>
          </a:p>
          <a:p>
            <a:pPr>
              <a:lnSpc>
                <a:spcPct val="80000"/>
              </a:lnSpc>
            </a:pPr>
            <a:r>
              <a:rPr lang="it-IT" sz="2000" dirty="0"/>
              <a:t>Data Iscrizione : 11 Maggio 2007</a:t>
            </a:r>
          </a:p>
          <a:p>
            <a:pPr>
              <a:lnSpc>
                <a:spcPct val="80000"/>
              </a:lnSpc>
            </a:pPr>
            <a:r>
              <a:rPr lang="it-IT" sz="2000" dirty="0"/>
              <a:t>Luogo Nascita : BERGAMO (BG)</a:t>
            </a:r>
          </a:p>
          <a:p>
            <a:pPr>
              <a:lnSpc>
                <a:spcPct val="80000"/>
              </a:lnSpc>
            </a:pPr>
            <a:r>
              <a:rPr lang="it-IT" sz="2000" dirty="0"/>
              <a:t>Data di Nascita : 16 Maggio 1958</a:t>
            </a:r>
          </a:p>
          <a:p>
            <a:pPr>
              <a:lnSpc>
                <a:spcPct val="80000"/>
              </a:lnSpc>
            </a:pPr>
            <a:r>
              <a:rPr lang="it-IT" sz="2000" dirty="0"/>
              <a:t>Tipologia attività intermediazione : Assicurativa</a:t>
            </a:r>
          </a:p>
          <a:p>
            <a:pPr>
              <a:lnSpc>
                <a:spcPct val="80000"/>
              </a:lnSpc>
            </a:pPr>
            <a:r>
              <a:rPr lang="it-IT" sz="2000" dirty="0"/>
              <a:t>Qualifica di esercizio / Operatività : </a:t>
            </a:r>
            <a:r>
              <a:rPr lang="it-IT" sz="2000" dirty="0" err="1"/>
              <a:t>Inoperativo</a:t>
            </a:r>
            <a:r>
              <a:rPr lang="it-IT" sz="2000" dirty="0"/>
              <a:t> dal 11 Maggio 2007</a:t>
            </a:r>
          </a:p>
          <a:p>
            <a:pPr>
              <a:lnSpc>
                <a:spcPct val="80000"/>
              </a:lnSpc>
            </a:pPr>
            <a:r>
              <a:rPr lang="it-IT" sz="2000" dirty="0">
                <a:hlinkClick r:id="rId3"/>
              </a:rPr>
              <a:t>[&lt;&lt; Indietro]</a:t>
            </a:r>
            <a:r>
              <a:rPr lang="it-IT" sz="2000" dirty="0"/>
              <a:t> </a:t>
            </a:r>
            <a:r>
              <a:rPr lang="it-IT" sz="2000" dirty="0">
                <a:hlinkClick r:id="rId3"/>
              </a:rPr>
              <a:t>[Nuova Ricerca][Modifica Condizioni di </a:t>
            </a:r>
            <a:endParaRPr lang="it-IT"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5B082F69-75FC-4590-B129-AA5649673EB2}" type="slidenum">
              <a:rPr lang="it-IT"/>
              <a:pPr/>
              <a:t>18</a:t>
            </a:fld>
            <a:endParaRPr lang="it-IT"/>
          </a:p>
        </p:txBody>
      </p:sp>
      <p:sp>
        <p:nvSpPr>
          <p:cNvPr id="9216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2163" name="Rectangle 3"/>
          <p:cNvSpPr>
            <a:spLocks noGrp="1" noChangeArrowheads="1"/>
          </p:cNvSpPr>
          <p:nvPr>
            <p:ph type="body" idx="1"/>
          </p:nvPr>
        </p:nvSpPr>
        <p:spPr/>
        <p:txBody>
          <a:bodyPr/>
          <a:lstStyle/>
          <a:p>
            <a:pPr marL="381000" indent="-381000" algn="ctr">
              <a:lnSpc>
                <a:spcPct val="80000"/>
              </a:lnSpc>
              <a:buFont typeface="Wingdings" pitchFamily="2" charset="2"/>
              <a:buNone/>
            </a:pPr>
            <a:r>
              <a:rPr lang="it-IT" sz="1900" b="1" dirty="0"/>
              <a:t>Requisiti per l’iscrizione a RUI:</a:t>
            </a:r>
          </a:p>
          <a:p>
            <a:pPr marL="381000" indent="-381000">
              <a:lnSpc>
                <a:spcPct val="80000"/>
              </a:lnSpc>
              <a:buFont typeface="Wingdings" pitchFamily="2" charset="2"/>
              <a:buNone/>
            </a:pPr>
            <a:endParaRPr lang="it-IT" sz="1900" b="1" dirty="0"/>
          </a:p>
          <a:p>
            <a:pPr marL="381000" indent="-381000">
              <a:lnSpc>
                <a:spcPct val="80000"/>
              </a:lnSpc>
              <a:buFont typeface="Wingdings" pitchFamily="2" charset="2"/>
              <a:buAutoNum type="arabicPeriod"/>
            </a:pPr>
            <a:r>
              <a:rPr lang="it-IT" sz="2400" b="1" i="1" u="sng" dirty="0"/>
              <a:t>Persone fisiche</a:t>
            </a:r>
            <a:r>
              <a:rPr lang="it-IT" sz="2400" b="1" i="1" dirty="0"/>
              <a:t> :</a:t>
            </a:r>
          </a:p>
          <a:p>
            <a:pPr marL="381000" indent="-381000">
              <a:lnSpc>
                <a:spcPct val="80000"/>
              </a:lnSpc>
              <a:buFont typeface="Wingdings" pitchFamily="2" charset="2"/>
              <a:buNone/>
            </a:pPr>
            <a:endParaRPr lang="it-IT" sz="1900" b="1" i="1" dirty="0"/>
          </a:p>
          <a:p>
            <a:pPr marL="381000" indent="-381000" algn="just">
              <a:lnSpc>
                <a:spcPct val="80000"/>
              </a:lnSpc>
            </a:pPr>
            <a:r>
              <a:rPr lang="it-IT" sz="1900" dirty="0"/>
              <a:t>Possesso diritti civili</a:t>
            </a:r>
          </a:p>
          <a:p>
            <a:pPr marL="381000" indent="-381000" algn="just">
              <a:lnSpc>
                <a:spcPct val="80000"/>
              </a:lnSpc>
            </a:pPr>
            <a:r>
              <a:rPr lang="it-IT" sz="1900" dirty="0"/>
              <a:t>Non aver riportato condanna irrevocabile per reati contro la pubblica amministrazione, contro la giustizia,contro la fede pubblica, contro il </a:t>
            </a:r>
            <a:r>
              <a:rPr lang="it-IT" sz="1900" dirty="0" err="1"/>
              <a:t>patrimonio…</a:t>
            </a:r>
            <a:r>
              <a:rPr lang="it-IT" sz="1900" dirty="0"/>
              <a:t>..</a:t>
            </a:r>
            <a:r>
              <a:rPr lang="it-IT" sz="1900" dirty="0" err="1"/>
              <a:t>etc</a:t>
            </a:r>
            <a:endParaRPr lang="it-IT" sz="1900" dirty="0"/>
          </a:p>
          <a:p>
            <a:pPr marL="381000" indent="-381000" algn="just">
              <a:lnSpc>
                <a:spcPct val="80000"/>
              </a:lnSpc>
            </a:pPr>
            <a:r>
              <a:rPr lang="it-IT" sz="1900" dirty="0"/>
              <a:t>Non essere stati dichiarati falliti, salvo che sia intervenuta la riabilitazione</a:t>
            </a:r>
          </a:p>
          <a:p>
            <a:pPr marL="381000" indent="-381000" algn="just">
              <a:lnSpc>
                <a:spcPct val="80000"/>
              </a:lnSpc>
            </a:pPr>
            <a:r>
              <a:rPr lang="it-IT" sz="1900" dirty="0"/>
              <a:t>Non essere iscritti nel ruolo dei periti assicurativi</a:t>
            </a:r>
          </a:p>
          <a:p>
            <a:pPr marL="381000" indent="-381000" algn="just">
              <a:lnSpc>
                <a:spcPct val="80000"/>
              </a:lnSpc>
            </a:pPr>
            <a:r>
              <a:rPr lang="it-IT" sz="1900" dirty="0"/>
              <a:t>Possedere adeguate cognizioni e capacità professionali</a:t>
            </a:r>
          </a:p>
          <a:p>
            <a:pPr marL="381000" indent="-381000" algn="just">
              <a:lnSpc>
                <a:spcPct val="80000"/>
              </a:lnSpc>
            </a:pPr>
            <a:r>
              <a:rPr lang="it-IT" sz="1900" dirty="0"/>
              <a:t>Aver sottoscritto una polizza di responsabilità civile per l’attività svolta  a garanzia dei danni arrecati da negligenze e errori professionali di natura personale ovvero da negligenze, errori professionali o infedeltà dei dipendenti e dei collaboratori in genere</a:t>
            </a:r>
          </a:p>
          <a:p>
            <a:pPr marL="381000" indent="-381000">
              <a:lnSpc>
                <a:spcPct val="80000"/>
              </a:lnSpc>
              <a:buFont typeface="Wingdings" pitchFamily="2" charset="2"/>
              <a:buAutoNum type="arabicPeriod" startAt="2"/>
            </a:pPr>
            <a:endParaRPr lang="it-IT" sz="1800" dirty="0"/>
          </a:p>
          <a:p>
            <a:pPr marL="381000" indent="-381000">
              <a:lnSpc>
                <a:spcPct val="80000"/>
              </a:lnSpc>
            </a:pPr>
            <a:endParaRPr lang="it-IT" sz="1600" dirty="0"/>
          </a:p>
          <a:p>
            <a:pPr marL="381000" indent="-381000">
              <a:lnSpc>
                <a:spcPct val="80000"/>
              </a:lnSpc>
              <a:buFont typeface="Wingdings" pitchFamily="2" charset="2"/>
              <a:buAutoNum type="arabicPeriod"/>
            </a:pPr>
            <a:endParaRPr lang="it-IT" sz="1600" dirty="0"/>
          </a:p>
          <a:p>
            <a:pPr marL="381000" indent="-381000">
              <a:lnSpc>
                <a:spcPct val="80000"/>
              </a:lnSpc>
              <a:buFont typeface="Wingdings" pitchFamily="2" charset="2"/>
              <a:buNone/>
            </a:pPr>
            <a:endParaRPr lang="it-IT" sz="1600" dirty="0"/>
          </a:p>
          <a:p>
            <a:pPr marL="381000" indent="-381000">
              <a:lnSpc>
                <a:spcPct val="80000"/>
              </a:lnSpc>
              <a:buFont typeface="Wingdings" pitchFamily="2" charset="2"/>
              <a:buNone/>
            </a:pPr>
            <a:endParaRPr lang="it-IT" sz="1600" dirty="0"/>
          </a:p>
          <a:p>
            <a:pPr marL="381000" indent="-381000">
              <a:lnSpc>
                <a:spcPct val="80000"/>
              </a:lnSpc>
            </a:pPr>
            <a:endParaRPr lang="it-IT" sz="1600" dirty="0"/>
          </a:p>
          <a:p>
            <a:pPr marL="381000" indent="-381000">
              <a:lnSpc>
                <a:spcPct val="80000"/>
              </a:lnSpc>
            </a:pPr>
            <a:endParaRPr lang="it-IT"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63">
                                            <p:txEl>
                                              <p:pRg st="2" end="2"/>
                                            </p:txEl>
                                          </p:spTgt>
                                        </p:tgtEl>
                                        <p:attrNameLst>
                                          <p:attrName>style.visibility</p:attrName>
                                        </p:attrNameLst>
                                      </p:cBhvr>
                                      <p:to>
                                        <p:strVal val="visible"/>
                                      </p:to>
                                    </p:set>
                                    <p:animEffect transition="in" filter="blinds(horizontal)">
                                      <p:cBhvr>
                                        <p:cTn id="7" dur="500"/>
                                        <p:tgtEl>
                                          <p:spTgt spid="9216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2163">
                                            <p:txEl>
                                              <p:pRg st="4" end="4"/>
                                            </p:txEl>
                                          </p:spTgt>
                                        </p:tgtEl>
                                        <p:attrNameLst>
                                          <p:attrName>style.visibility</p:attrName>
                                        </p:attrNameLst>
                                      </p:cBhvr>
                                      <p:to>
                                        <p:strVal val="visible"/>
                                      </p:to>
                                    </p:set>
                                    <p:animEffect transition="in" filter="blinds(horizontal)">
                                      <p:cBhvr>
                                        <p:cTn id="10" dur="500"/>
                                        <p:tgtEl>
                                          <p:spTgt spid="92163">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2163">
                                            <p:txEl>
                                              <p:pRg st="5" end="5"/>
                                            </p:txEl>
                                          </p:spTgt>
                                        </p:tgtEl>
                                        <p:attrNameLst>
                                          <p:attrName>style.visibility</p:attrName>
                                        </p:attrNameLst>
                                      </p:cBhvr>
                                      <p:to>
                                        <p:strVal val="visible"/>
                                      </p:to>
                                    </p:set>
                                    <p:animEffect transition="in" filter="blinds(horizontal)">
                                      <p:cBhvr>
                                        <p:cTn id="13" dur="500"/>
                                        <p:tgtEl>
                                          <p:spTgt spid="92163">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92163">
                                            <p:txEl>
                                              <p:pRg st="6" end="6"/>
                                            </p:txEl>
                                          </p:spTgt>
                                        </p:tgtEl>
                                        <p:attrNameLst>
                                          <p:attrName>style.visibility</p:attrName>
                                        </p:attrNameLst>
                                      </p:cBhvr>
                                      <p:to>
                                        <p:strVal val="visible"/>
                                      </p:to>
                                    </p:set>
                                    <p:animEffect transition="in" filter="blinds(horizontal)">
                                      <p:cBhvr>
                                        <p:cTn id="16" dur="500"/>
                                        <p:tgtEl>
                                          <p:spTgt spid="92163">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92163">
                                            <p:txEl>
                                              <p:pRg st="7" end="7"/>
                                            </p:txEl>
                                          </p:spTgt>
                                        </p:tgtEl>
                                        <p:attrNameLst>
                                          <p:attrName>style.visibility</p:attrName>
                                        </p:attrNameLst>
                                      </p:cBhvr>
                                      <p:to>
                                        <p:strVal val="visible"/>
                                      </p:to>
                                    </p:set>
                                    <p:animEffect transition="in" filter="blinds(horizontal)">
                                      <p:cBhvr>
                                        <p:cTn id="19" dur="500"/>
                                        <p:tgtEl>
                                          <p:spTgt spid="92163">
                                            <p:txEl>
                                              <p:pRg st="7" end="7"/>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92163">
                                            <p:txEl>
                                              <p:pRg st="8" end="8"/>
                                            </p:txEl>
                                          </p:spTgt>
                                        </p:tgtEl>
                                        <p:attrNameLst>
                                          <p:attrName>style.visibility</p:attrName>
                                        </p:attrNameLst>
                                      </p:cBhvr>
                                      <p:to>
                                        <p:strVal val="visible"/>
                                      </p:to>
                                    </p:set>
                                    <p:animEffect transition="in" filter="blinds(horizontal)">
                                      <p:cBhvr>
                                        <p:cTn id="22" dur="500"/>
                                        <p:tgtEl>
                                          <p:spTgt spid="92163">
                                            <p:txEl>
                                              <p:pRg st="8" end="8"/>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92163">
                                            <p:txEl>
                                              <p:pRg st="9" end="9"/>
                                            </p:txEl>
                                          </p:spTgt>
                                        </p:tgtEl>
                                        <p:attrNameLst>
                                          <p:attrName>style.visibility</p:attrName>
                                        </p:attrNameLst>
                                      </p:cBhvr>
                                      <p:to>
                                        <p:strVal val="visible"/>
                                      </p:to>
                                    </p:set>
                                    <p:animEffect transition="in" filter="blinds(horizontal)">
                                      <p:cBhvr>
                                        <p:cTn id="25" dur="500"/>
                                        <p:tgtEl>
                                          <p:spTgt spid="921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DE944F7-BBDF-4651-A23F-07AA68AB5759}" type="slidenum">
              <a:rPr lang="it-IT"/>
              <a:pPr/>
              <a:t>19</a:t>
            </a:fld>
            <a:endParaRPr lang="it-IT"/>
          </a:p>
        </p:txBody>
      </p:sp>
      <p:sp>
        <p:nvSpPr>
          <p:cNvPr id="9318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3187" name="Rectangle 3"/>
          <p:cNvSpPr>
            <a:spLocks noGrp="1" noChangeArrowheads="1"/>
          </p:cNvSpPr>
          <p:nvPr>
            <p:ph type="body" idx="1"/>
          </p:nvPr>
        </p:nvSpPr>
        <p:spPr/>
        <p:txBody>
          <a:bodyPr/>
          <a:lstStyle/>
          <a:p>
            <a:pPr marL="533400" indent="-533400">
              <a:buFont typeface="Wingdings" pitchFamily="2" charset="2"/>
              <a:buAutoNum type="arabicPeriod" startAt="2"/>
            </a:pPr>
            <a:endParaRPr lang="it-IT" sz="2000" b="1" dirty="0"/>
          </a:p>
          <a:p>
            <a:pPr marL="533400" indent="-533400">
              <a:buFont typeface="Wingdings" pitchFamily="2" charset="2"/>
              <a:buAutoNum type="arabicPeriod" startAt="2"/>
            </a:pPr>
            <a:r>
              <a:rPr lang="it-IT" sz="2400" b="1" i="1" u="sng" dirty="0"/>
              <a:t>Società</a:t>
            </a:r>
          </a:p>
          <a:p>
            <a:pPr marL="533400" indent="-533400">
              <a:buFont typeface="Wingdings" pitchFamily="2" charset="2"/>
              <a:buNone/>
            </a:pPr>
            <a:endParaRPr lang="it-IT" sz="2000" b="1" dirty="0"/>
          </a:p>
          <a:p>
            <a:pPr marL="533400" indent="-533400" algn="just"/>
            <a:r>
              <a:rPr lang="it-IT" sz="2000" dirty="0"/>
              <a:t>Avere la sede legale in Italia</a:t>
            </a:r>
          </a:p>
          <a:p>
            <a:pPr marL="533400" indent="-533400" algn="just"/>
            <a:r>
              <a:rPr lang="it-IT" sz="2000" dirty="0"/>
              <a:t>Non essere assoggettata a procedure di fallimento, concordato preventivo, amministrazione straordinaria o liquidazione coatta amministrativa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3187">
                                            <p:txEl>
                                              <p:pRg st="3" end="3"/>
                                            </p:txEl>
                                          </p:spTgt>
                                        </p:tgtEl>
                                        <p:attrNameLst>
                                          <p:attrName>style.visibility</p:attrName>
                                        </p:attrNameLst>
                                      </p:cBhvr>
                                      <p:to>
                                        <p:strVal val="visible"/>
                                      </p:to>
                                    </p:set>
                                    <p:animEffect transition="in" filter="blinds(horizontal)">
                                      <p:cBhvr>
                                        <p:cTn id="7" dur="500"/>
                                        <p:tgtEl>
                                          <p:spTgt spid="9318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3187">
                                            <p:txEl>
                                              <p:pRg st="4" end="4"/>
                                            </p:txEl>
                                          </p:spTgt>
                                        </p:tgtEl>
                                        <p:attrNameLst>
                                          <p:attrName>style.visibility</p:attrName>
                                        </p:attrNameLst>
                                      </p:cBhvr>
                                      <p:to>
                                        <p:strVal val="visible"/>
                                      </p:to>
                                    </p:set>
                                    <p:animEffect transition="in" filter="blinds(horizontal)">
                                      <p:cBhvr>
                                        <p:cTn id="10" dur="500"/>
                                        <p:tgtEl>
                                          <p:spTgt spid="931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0C9D6CF-87E8-449E-BC0F-7C4BDEE62658}" type="slidenum">
              <a:rPr lang="it-IT"/>
              <a:pPr/>
              <a:t>20</a:t>
            </a:fld>
            <a:endParaRPr lang="it-IT"/>
          </a:p>
        </p:txBody>
      </p:sp>
      <p:sp>
        <p:nvSpPr>
          <p:cNvPr id="9421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4211" name="Rectangle 3"/>
          <p:cNvSpPr>
            <a:spLocks noGrp="1" noChangeArrowheads="1"/>
          </p:cNvSpPr>
          <p:nvPr>
            <p:ph type="body" idx="1"/>
          </p:nvPr>
        </p:nvSpPr>
        <p:spPr>
          <a:xfrm>
            <a:off x="395288" y="1600200"/>
            <a:ext cx="8291512" cy="4924425"/>
          </a:xfrm>
        </p:spPr>
        <p:txBody>
          <a:bodyPr/>
          <a:lstStyle/>
          <a:p>
            <a:pPr algn="ctr">
              <a:lnSpc>
                <a:spcPct val="90000"/>
              </a:lnSpc>
              <a:buFont typeface="Wingdings" pitchFamily="2" charset="2"/>
              <a:buNone/>
            </a:pPr>
            <a:endParaRPr lang="it-IT" sz="2400" b="1" dirty="0" smtClean="0"/>
          </a:p>
          <a:p>
            <a:pPr algn="ctr">
              <a:lnSpc>
                <a:spcPct val="90000"/>
              </a:lnSpc>
              <a:buFont typeface="Wingdings" pitchFamily="2" charset="2"/>
              <a:buNone/>
            </a:pPr>
            <a:r>
              <a:rPr lang="it-IT" sz="2400" b="1" dirty="0" smtClean="0"/>
              <a:t>SEPARAZIONE </a:t>
            </a:r>
            <a:r>
              <a:rPr lang="it-IT" sz="2400" b="1" dirty="0"/>
              <a:t>PATRIMONIALE</a:t>
            </a:r>
          </a:p>
          <a:p>
            <a:pPr algn="ctr">
              <a:lnSpc>
                <a:spcPct val="90000"/>
              </a:lnSpc>
              <a:buFont typeface="Wingdings" pitchFamily="2" charset="2"/>
              <a:buNone/>
            </a:pPr>
            <a:endParaRPr lang="it-IT" sz="2000" b="1" dirty="0"/>
          </a:p>
          <a:p>
            <a:pPr algn="just">
              <a:lnSpc>
                <a:spcPct val="90000"/>
              </a:lnSpc>
            </a:pPr>
            <a:r>
              <a:rPr lang="it-IT" sz="2000" dirty="0"/>
              <a:t>L’art. 117 introduce il principio della separazione patrimoniale in virtù del quale i premi pagati all’intermediario e le somme destinate ai risarcimenti o comunque dovute dalle imprese, sono versati in un conto separato che costituisce </a:t>
            </a:r>
            <a:r>
              <a:rPr lang="it-IT" sz="2000" b="1" u="sng" dirty="0">
                <a:effectLst>
                  <a:outerShdw blurRad="38100" dist="38100" dir="2700000" algn="tl">
                    <a:srgbClr val="FFFFFF"/>
                  </a:outerShdw>
                </a:effectLst>
              </a:rPr>
              <a:t>patrimonio autonomo</a:t>
            </a:r>
            <a:r>
              <a:rPr lang="it-IT" sz="2000" u="sng" dirty="0"/>
              <a:t> </a:t>
            </a:r>
            <a:r>
              <a:rPr lang="it-IT" sz="2000" dirty="0"/>
              <a:t>rispetto a quello dell’intermediario medesimo</a:t>
            </a:r>
          </a:p>
          <a:p>
            <a:pPr algn="just">
              <a:lnSpc>
                <a:spcPct val="90000"/>
              </a:lnSpc>
              <a:buFont typeface="Wingdings" pitchFamily="2" charset="2"/>
              <a:buNone/>
            </a:pPr>
            <a:r>
              <a:rPr lang="it-IT" sz="2000" dirty="0"/>
              <a:t>	Sul conto non sono ammesse azioni, sequestri o pignoramenti da parte di creditori diversi dagli assicurati</a:t>
            </a:r>
          </a:p>
          <a:p>
            <a:pPr algn="ctr">
              <a:lnSpc>
                <a:spcPct val="90000"/>
              </a:lnSpc>
              <a:buFont typeface="Wingdings" pitchFamily="2" charset="2"/>
              <a:buNone/>
            </a:pPr>
            <a:r>
              <a:rPr lang="it-IT" sz="4400" dirty="0">
                <a:latin typeface="Arial Unicode MS" pitchFamily="34" charset="-128"/>
                <a:ea typeface="Arial Unicode MS" pitchFamily="34" charset="-128"/>
                <a:cs typeface="Arial Unicode MS" pitchFamily="34" charset="-128"/>
              </a:rPr>
              <a:t>⇩</a:t>
            </a:r>
            <a:r>
              <a:rPr lang="it-IT" sz="4400" dirty="0"/>
              <a:t> </a:t>
            </a:r>
          </a:p>
          <a:p>
            <a:pPr>
              <a:lnSpc>
                <a:spcPct val="90000"/>
              </a:lnSpc>
              <a:buFont typeface="Wingdings" pitchFamily="2" charset="2"/>
              <a:buNone/>
            </a:pPr>
            <a:r>
              <a:rPr lang="it-IT" sz="2000" dirty="0"/>
              <a:t> </a:t>
            </a:r>
          </a:p>
          <a:p>
            <a:pPr algn="ctr">
              <a:lnSpc>
                <a:spcPct val="90000"/>
              </a:lnSpc>
              <a:buFont typeface="Wingdings" pitchFamily="2" charset="2"/>
              <a:buNone/>
            </a:pPr>
            <a:r>
              <a:rPr lang="it-IT" sz="2600" b="1" u="sng" dirty="0"/>
              <a:t>TUTELA DEI DIRITTI DEL CONSUMATORE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4211">
                                            <p:txEl>
                                              <p:pRg st="3" end="3"/>
                                            </p:txEl>
                                          </p:spTgt>
                                        </p:tgtEl>
                                        <p:attrNameLst>
                                          <p:attrName>style.visibility</p:attrName>
                                        </p:attrNameLst>
                                      </p:cBhvr>
                                      <p:to>
                                        <p:strVal val="visible"/>
                                      </p:to>
                                    </p:set>
                                    <p:animEffect transition="in" filter="blinds(horizontal)">
                                      <p:cBhvr>
                                        <p:cTn id="7" dur="500"/>
                                        <p:tgtEl>
                                          <p:spTgt spid="94211">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4211">
                                            <p:txEl>
                                              <p:pRg st="4" end="4"/>
                                            </p:txEl>
                                          </p:spTgt>
                                        </p:tgtEl>
                                        <p:attrNameLst>
                                          <p:attrName>style.visibility</p:attrName>
                                        </p:attrNameLst>
                                      </p:cBhvr>
                                      <p:to>
                                        <p:strVal val="visible"/>
                                      </p:to>
                                    </p:set>
                                    <p:animEffect transition="in" filter="blinds(horizontal)">
                                      <p:cBhvr>
                                        <p:cTn id="10" dur="500"/>
                                        <p:tgtEl>
                                          <p:spTgt spid="94211">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4211">
                                            <p:txEl>
                                              <p:pRg st="5" end="5"/>
                                            </p:txEl>
                                          </p:spTgt>
                                        </p:tgtEl>
                                        <p:attrNameLst>
                                          <p:attrName>style.visibility</p:attrName>
                                        </p:attrNameLst>
                                      </p:cBhvr>
                                      <p:to>
                                        <p:strVal val="visible"/>
                                      </p:to>
                                    </p:set>
                                    <p:animEffect transition="in" filter="blinds(horizontal)">
                                      <p:cBhvr>
                                        <p:cTn id="13" dur="500"/>
                                        <p:tgtEl>
                                          <p:spTgt spid="94211">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7" presetClass="entr" presetSubtype="0" fill="hold" nodeType="clickEffect">
                                  <p:stCondLst>
                                    <p:cond delay="0"/>
                                  </p:stCondLst>
                                  <p:childTnLst>
                                    <p:set>
                                      <p:cBhvr>
                                        <p:cTn id="17" dur="1" fill="hold">
                                          <p:stCondLst>
                                            <p:cond delay="0"/>
                                          </p:stCondLst>
                                        </p:cTn>
                                        <p:tgtEl>
                                          <p:spTgt spid="94211">
                                            <p:txEl>
                                              <p:pRg st="7" end="7"/>
                                            </p:txEl>
                                          </p:spTgt>
                                        </p:tgtEl>
                                        <p:attrNameLst>
                                          <p:attrName>style.visibility</p:attrName>
                                        </p:attrNameLst>
                                      </p:cBhvr>
                                      <p:to>
                                        <p:strVal val="visible"/>
                                      </p:to>
                                    </p:set>
                                    <p:animEffect transition="in" filter="fade">
                                      <p:cBhvr>
                                        <p:cTn id="18" dur="1000"/>
                                        <p:tgtEl>
                                          <p:spTgt spid="94211">
                                            <p:txEl>
                                              <p:pRg st="7" end="7"/>
                                            </p:txEl>
                                          </p:spTgt>
                                        </p:tgtEl>
                                      </p:cBhvr>
                                    </p:animEffect>
                                    <p:anim calcmode="lin" valueType="num">
                                      <p:cBhvr>
                                        <p:cTn id="19" dur="1000" fill="hold"/>
                                        <p:tgtEl>
                                          <p:spTgt spid="94211">
                                            <p:txEl>
                                              <p:pRg st="7" end="7"/>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94211">
                                            <p:txEl>
                                              <p:pRg st="7" end="7"/>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94211">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445F7579-BCB9-45F5-98D0-DCD43668617E}" type="slidenum">
              <a:rPr lang="it-IT"/>
              <a:pPr/>
              <a:t>21</a:t>
            </a:fld>
            <a:endParaRPr lang="it-IT"/>
          </a:p>
        </p:txBody>
      </p:sp>
      <p:sp>
        <p:nvSpPr>
          <p:cNvPr id="9523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5235" name="Rectangle 3"/>
          <p:cNvSpPr>
            <a:spLocks noGrp="1" noChangeArrowheads="1"/>
          </p:cNvSpPr>
          <p:nvPr>
            <p:ph type="body" idx="1"/>
          </p:nvPr>
        </p:nvSpPr>
        <p:spPr/>
        <p:txBody>
          <a:bodyPr/>
          <a:lstStyle/>
          <a:p>
            <a:pPr marL="533400" indent="-533400" algn="ctr">
              <a:lnSpc>
                <a:spcPct val="80000"/>
              </a:lnSpc>
              <a:buFont typeface="Wingdings" pitchFamily="2" charset="2"/>
              <a:buNone/>
            </a:pPr>
            <a:r>
              <a:rPr lang="it-IT" sz="2400" b="1" dirty="0"/>
              <a:t>INFORMAZIONE PRECONTRATTUALE </a:t>
            </a:r>
          </a:p>
          <a:p>
            <a:pPr marL="533400" indent="-533400" algn="ctr">
              <a:lnSpc>
                <a:spcPct val="80000"/>
              </a:lnSpc>
              <a:buFont typeface="Wingdings" pitchFamily="2" charset="2"/>
              <a:buNone/>
            </a:pPr>
            <a:r>
              <a:rPr lang="it-IT" sz="2400" b="1" dirty="0"/>
              <a:t> REGOLE </a:t>
            </a:r>
            <a:r>
              <a:rPr lang="it-IT" sz="2400" b="1" dirty="0" err="1"/>
              <a:t>DI</a:t>
            </a:r>
            <a:r>
              <a:rPr lang="it-IT" sz="2400" b="1" dirty="0"/>
              <a:t> COMPORTAMENTO</a:t>
            </a:r>
          </a:p>
          <a:p>
            <a:pPr marL="533400" indent="-533400" algn="ctr">
              <a:lnSpc>
                <a:spcPct val="80000"/>
              </a:lnSpc>
              <a:buFont typeface="Wingdings" pitchFamily="2" charset="2"/>
              <a:buNone/>
            </a:pPr>
            <a:r>
              <a:rPr lang="it-IT" sz="2400" b="1" dirty="0"/>
              <a:t>Artt. 120 e 183</a:t>
            </a:r>
          </a:p>
          <a:p>
            <a:pPr marL="533400" indent="-533400" algn="ctr">
              <a:lnSpc>
                <a:spcPct val="80000"/>
              </a:lnSpc>
              <a:buFont typeface="Wingdings" pitchFamily="2" charset="2"/>
              <a:buNone/>
            </a:pPr>
            <a:endParaRPr lang="it-IT" sz="2000" b="1" dirty="0"/>
          </a:p>
          <a:p>
            <a:pPr marL="533400" indent="-533400">
              <a:lnSpc>
                <a:spcPct val="80000"/>
              </a:lnSpc>
            </a:pPr>
            <a:r>
              <a:rPr lang="it-IT" sz="2000" b="1" i="1" u="sng" dirty="0"/>
              <a:t>Informazione precontrattuale</a:t>
            </a:r>
          </a:p>
          <a:p>
            <a:pPr marL="533400" indent="-533400">
              <a:lnSpc>
                <a:spcPct val="80000"/>
              </a:lnSpc>
              <a:buFont typeface="Wingdings" pitchFamily="2" charset="2"/>
              <a:buNone/>
            </a:pPr>
            <a:endParaRPr lang="it-IT" sz="1800" b="1" i="1" u="sng" dirty="0"/>
          </a:p>
          <a:p>
            <a:pPr marL="533400" indent="-533400" algn="just">
              <a:lnSpc>
                <a:spcPct val="80000"/>
              </a:lnSpc>
              <a:buFont typeface="Wingdings" pitchFamily="2" charset="2"/>
              <a:buNone/>
            </a:pPr>
            <a:r>
              <a:rPr lang="it-IT" sz="1800" dirty="0"/>
              <a:t>	</a:t>
            </a:r>
            <a:r>
              <a:rPr lang="it-IT" sz="2000" dirty="0"/>
              <a:t>Viene introdotto il principio per cui, prima della conclusione del contratto e in caso di successive modifiche di rilievo, tutti gli Intermediari sono tenuti a fornire al contraente le informazioni stabilite da ISVAP con regolamento separato con particolare riferimento a :</a:t>
            </a:r>
          </a:p>
          <a:p>
            <a:pPr marL="533400" indent="-533400" algn="just">
              <a:lnSpc>
                <a:spcPct val="80000"/>
              </a:lnSpc>
              <a:buFont typeface="Wingdings" pitchFamily="2" charset="2"/>
              <a:buAutoNum type="arabicPeriod"/>
            </a:pPr>
            <a:r>
              <a:rPr lang="it-IT" sz="2000" dirty="0"/>
              <a:t>I dati identificativi relativi alla iscrizione al registro degli intermediari ( numero di iscrizione RUI )</a:t>
            </a:r>
          </a:p>
          <a:p>
            <a:pPr marL="533400" indent="-533400" algn="just">
              <a:lnSpc>
                <a:spcPct val="80000"/>
              </a:lnSpc>
              <a:buFont typeface="Wingdings" pitchFamily="2" charset="2"/>
              <a:buAutoNum type="arabicPeriod"/>
            </a:pPr>
            <a:r>
              <a:rPr lang="it-IT" sz="2000" dirty="0"/>
              <a:t>Esistenza di obblighi contrattuali con una o più Imprese preponenti o in mancanza l’indicazione delle Imprese con le quali hanno o potrebbero avere rapporti</a:t>
            </a:r>
          </a:p>
          <a:p>
            <a:pPr marL="533400" indent="-533400">
              <a:lnSpc>
                <a:spcPct val="80000"/>
              </a:lnSpc>
              <a:buFont typeface="Wingdings" pitchFamily="2" charset="2"/>
              <a:buAutoNum type="arabicPeriod"/>
            </a:pPr>
            <a:endParaRPr lang="it-IT" sz="1800" dirty="0"/>
          </a:p>
          <a:p>
            <a:pPr marL="533400" indent="-533400">
              <a:lnSpc>
                <a:spcPct val="80000"/>
              </a:lnSpc>
              <a:buFont typeface="Wingdings" pitchFamily="2" charset="2"/>
              <a:buAutoNum type="arabicPeriod"/>
            </a:pPr>
            <a:endParaRPr lang="it-IT" sz="1800" dirty="0"/>
          </a:p>
          <a:p>
            <a:pPr marL="533400" indent="-533400">
              <a:lnSpc>
                <a:spcPct val="80000"/>
              </a:lnSpc>
            </a:pPr>
            <a:endParaRPr lang="it-IT" sz="1800" dirty="0"/>
          </a:p>
          <a:p>
            <a:pPr marL="533400" indent="-533400">
              <a:lnSpc>
                <a:spcPct val="80000"/>
              </a:lnSpc>
            </a:pPr>
            <a:endParaRPr lang="it-IT"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5235">
                                            <p:txEl>
                                              <p:pRg st="4" end="4"/>
                                            </p:txEl>
                                          </p:spTgt>
                                        </p:tgtEl>
                                        <p:attrNameLst>
                                          <p:attrName>style.visibility</p:attrName>
                                        </p:attrNameLst>
                                      </p:cBhvr>
                                      <p:to>
                                        <p:strVal val="visible"/>
                                      </p:to>
                                    </p:set>
                                    <p:animEffect transition="in" filter="box(in)">
                                      <p:cBhvr>
                                        <p:cTn id="7" dur="500"/>
                                        <p:tgtEl>
                                          <p:spTgt spid="95235">
                                            <p:txEl>
                                              <p:pRg st="4" end="4"/>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95235">
                                            <p:txEl>
                                              <p:pRg st="6" end="6"/>
                                            </p:txEl>
                                          </p:spTgt>
                                        </p:tgtEl>
                                        <p:attrNameLst>
                                          <p:attrName>style.visibility</p:attrName>
                                        </p:attrNameLst>
                                      </p:cBhvr>
                                      <p:to>
                                        <p:strVal val="visible"/>
                                      </p:to>
                                    </p:set>
                                    <p:animEffect transition="in" filter="box(in)">
                                      <p:cBhvr>
                                        <p:cTn id="10" dur="500"/>
                                        <p:tgtEl>
                                          <p:spTgt spid="95235">
                                            <p:txEl>
                                              <p:pRg st="6" end="6"/>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95235">
                                            <p:txEl>
                                              <p:pRg st="7" end="7"/>
                                            </p:txEl>
                                          </p:spTgt>
                                        </p:tgtEl>
                                        <p:attrNameLst>
                                          <p:attrName>style.visibility</p:attrName>
                                        </p:attrNameLst>
                                      </p:cBhvr>
                                      <p:to>
                                        <p:strVal val="visible"/>
                                      </p:to>
                                    </p:set>
                                    <p:animEffect transition="in" filter="box(in)">
                                      <p:cBhvr>
                                        <p:cTn id="13" dur="500"/>
                                        <p:tgtEl>
                                          <p:spTgt spid="95235">
                                            <p:txEl>
                                              <p:pRg st="7" end="7"/>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95235">
                                            <p:txEl>
                                              <p:pRg st="8" end="8"/>
                                            </p:txEl>
                                          </p:spTgt>
                                        </p:tgtEl>
                                        <p:attrNameLst>
                                          <p:attrName>style.visibility</p:attrName>
                                        </p:attrNameLst>
                                      </p:cBhvr>
                                      <p:to>
                                        <p:strVal val="visible"/>
                                      </p:to>
                                    </p:set>
                                    <p:animEffect transition="in" filter="box(in)">
                                      <p:cBhvr>
                                        <p:cTn id="16" dur="500"/>
                                        <p:tgtEl>
                                          <p:spTgt spid="952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3EEFC24-AD46-4CED-BDB7-A994757A44F0}" type="slidenum">
              <a:rPr lang="it-IT"/>
              <a:pPr/>
              <a:t>22</a:t>
            </a:fld>
            <a:endParaRPr lang="it-IT"/>
          </a:p>
        </p:txBody>
      </p:sp>
      <p:sp>
        <p:nvSpPr>
          <p:cNvPr id="9625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6259" name="Rectangle 3"/>
          <p:cNvSpPr>
            <a:spLocks noGrp="1" noChangeArrowheads="1"/>
          </p:cNvSpPr>
          <p:nvPr>
            <p:ph type="body" idx="1"/>
          </p:nvPr>
        </p:nvSpPr>
        <p:spPr/>
        <p:txBody>
          <a:bodyPr/>
          <a:lstStyle/>
          <a:p>
            <a:pPr marL="533400" indent="-533400"/>
            <a:r>
              <a:rPr lang="it-IT" sz="2000" b="1" i="1" u="sng" dirty="0"/>
              <a:t>Regole di comportamento ( art. 183 )</a:t>
            </a:r>
          </a:p>
          <a:p>
            <a:pPr marL="533400" indent="-533400"/>
            <a:endParaRPr lang="it-IT" sz="2000" b="1" i="1" u="sng" dirty="0"/>
          </a:p>
          <a:p>
            <a:pPr marL="533400" indent="-533400" algn="just">
              <a:buFont typeface="Wingdings" pitchFamily="2" charset="2"/>
              <a:buNone/>
            </a:pPr>
            <a:r>
              <a:rPr lang="it-IT" sz="1800" dirty="0"/>
              <a:t>	</a:t>
            </a:r>
            <a:r>
              <a:rPr lang="it-IT" sz="2000" dirty="0"/>
              <a:t>L’Intermediario e le Imprese nella offerta e nella esecuzione dei contratti sono tenuti a :</a:t>
            </a:r>
          </a:p>
          <a:p>
            <a:pPr marL="533400" indent="-533400" algn="just">
              <a:buFont typeface="Wingdings" pitchFamily="2" charset="2"/>
              <a:buAutoNum type="arabicPeriod"/>
            </a:pPr>
            <a:r>
              <a:rPr lang="it-IT" sz="2000" dirty="0"/>
              <a:t>Comportarsi con diligenza, correttezza e trasparenza nei confronti dei Contraenti e degli assicurati</a:t>
            </a:r>
          </a:p>
          <a:p>
            <a:pPr marL="533400" indent="-533400" algn="just">
              <a:buFont typeface="Wingdings" pitchFamily="2" charset="2"/>
              <a:buAutoNum type="arabicPeriod"/>
            </a:pPr>
            <a:r>
              <a:rPr lang="it-IT" sz="2000" dirty="0"/>
              <a:t>Raccogliere tutte le informazioni finalizzate alla vendita di un prodotto adeguato alle esigenze del Contraente</a:t>
            </a:r>
          </a:p>
          <a:p>
            <a:pPr marL="533400" indent="-533400" algn="just">
              <a:buFont typeface="Wingdings" pitchFamily="2" charset="2"/>
              <a:buAutoNum type="arabicPeriod"/>
            </a:pPr>
            <a:r>
              <a:rPr lang="it-IT" sz="2000" dirty="0"/>
              <a:t>Operare facendo in modo che i Contraenti assicurati siano sempre adeguatamente informati</a:t>
            </a:r>
          </a:p>
          <a:p>
            <a:pPr marL="533400" indent="-533400" algn="just">
              <a:buFont typeface="Wingdings" pitchFamily="2" charset="2"/>
              <a:buAutoNum type="arabicPeriod"/>
            </a:pPr>
            <a:r>
              <a:rPr lang="it-IT" sz="2000" dirty="0"/>
              <a:t>Agire in modo da non recare alcun pregiudizio agli interessi dei Contraenti assicurati</a:t>
            </a:r>
          </a:p>
          <a:p>
            <a:pPr marL="533400" indent="-533400" algn="just">
              <a:buFont typeface="Wingdings" pitchFamily="2" charset="2"/>
              <a:buAutoNum type="arabicPeriod"/>
            </a:pPr>
            <a:r>
              <a:rPr lang="it-IT" sz="2000" dirty="0"/>
              <a:t>Garantire la riservatezza dei dati raccolti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Effect transition="in" filter="box(in)">
                                      <p:cBhvr>
                                        <p:cTn id="7" dur="500"/>
                                        <p:tgtEl>
                                          <p:spTgt spid="96259">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96259">
                                            <p:txEl>
                                              <p:pRg st="2" end="2"/>
                                            </p:txEl>
                                          </p:spTgt>
                                        </p:tgtEl>
                                        <p:attrNameLst>
                                          <p:attrName>style.visibility</p:attrName>
                                        </p:attrNameLst>
                                      </p:cBhvr>
                                      <p:to>
                                        <p:strVal val="visible"/>
                                      </p:to>
                                    </p:set>
                                    <p:animEffect transition="in" filter="box(in)">
                                      <p:cBhvr>
                                        <p:cTn id="10" dur="500"/>
                                        <p:tgtEl>
                                          <p:spTgt spid="96259">
                                            <p:txEl>
                                              <p:pRg st="2" end="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96259">
                                            <p:txEl>
                                              <p:pRg st="3" end="3"/>
                                            </p:txEl>
                                          </p:spTgt>
                                        </p:tgtEl>
                                        <p:attrNameLst>
                                          <p:attrName>style.visibility</p:attrName>
                                        </p:attrNameLst>
                                      </p:cBhvr>
                                      <p:to>
                                        <p:strVal val="visible"/>
                                      </p:to>
                                    </p:set>
                                    <p:animEffect transition="in" filter="box(in)">
                                      <p:cBhvr>
                                        <p:cTn id="13" dur="500"/>
                                        <p:tgtEl>
                                          <p:spTgt spid="96259">
                                            <p:txEl>
                                              <p:pRg st="3" end="3"/>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96259">
                                            <p:txEl>
                                              <p:pRg st="4" end="4"/>
                                            </p:txEl>
                                          </p:spTgt>
                                        </p:tgtEl>
                                        <p:attrNameLst>
                                          <p:attrName>style.visibility</p:attrName>
                                        </p:attrNameLst>
                                      </p:cBhvr>
                                      <p:to>
                                        <p:strVal val="visible"/>
                                      </p:to>
                                    </p:set>
                                    <p:animEffect transition="in" filter="box(in)">
                                      <p:cBhvr>
                                        <p:cTn id="16" dur="500"/>
                                        <p:tgtEl>
                                          <p:spTgt spid="96259">
                                            <p:txEl>
                                              <p:pRg st="4" end="4"/>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96259">
                                            <p:txEl>
                                              <p:pRg st="5" end="5"/>
                                            </p:txEl>
                                          </p:spTgt>
                                        </p:tgtEl>
                                        <p:attrNameLst>
                                          <p:attrName>style.visibility</p:attrName>
                                        </p:attrNameLst>
                                      </p:cBhvr>
                                      <p:to>
                                        <p:strVal val="visible"/>
                                      </p:to>
                                    </p:set>
                                    <p:animEffect transition="in" filter="box(in)">
                                      <p:cBhvr>
                                        <p:cTn id="19" dur="500"/>
                                        <p:tgtEl>
                                          <p:spTgt spid="96259">
                                            <p:txEl>
                                              <p:pRg st="5" end="5"/>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96259">
                                            <p:txEl>
                                              <p:pRg st="6" end="6"/>
                                            </p:txEl>
                                          </p:spTgt>
                                        </p:tgtEl>
                                        <p:attrNameLst>
                                          <p:attrName>style.visibility</p:attrName>
                                        </p:attrNameLst>
                                      </p:cBhvr>
                                      <p:to>
                                        <p:strVal val="visible"/>
                                      </p:to>
                                    </p:set>
                                    <p:animEffect transition="in" filter="box(in)">
                                      <p:cBhvr>
                                        <p:cTn id="22" dur="500"/>
                                        <p:tgtEl>
                                          <p:spTgt spid="96259">
                                            <p:txEl>
                                              <p:pRg st="6" end="6"/>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96259">
                                            <p:txEl>
                                              <p:pRg st="7" end="7"/>
                                            </p:txEl>
                                          </p:spTgt>
                                        </p:tgtEl>
                                        <p:attrNameLst>
                                          <p:attrName>style.visibility</p:attrName>
                                        </p:attrNameLst>
                                      </p:cBhvr>
                                      <p:to>
                                        <p:strVal val="visible"/>
                                      </p:to>
                                    </p:set>
                                    <p:animEffect transition="in" filter="box(in)">
                                      <p:cBhvr>
                                        <p:cTn id="25" dur="500"/>
                                        <p:tgtEl>
                                          <p:spTgt spid="962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D1A0BCC2-0E2A-4AAE-9ED9-41DCEC651ADC}" type="slidenum">
              <a:rPr lang="it-IT"/>
              <a:pPr/>
              <a:t>23</a:t>
            </a:fld>
            <a:endParaRPr lang="it-IT"/>
          </a:p>
        </p:txBody>
      </p:sp>
      <p:sp>
        <p:nvSpPr>
          <p:cNvPr id="9728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Codice delle Assicurazioni</a:t>
            </a:r>
          </a:p>
        </p:txBody>
      </p:sp>
      <p:sp>
        <p:nvSpPr>
          <p:cNvPr id="97283" name="Rectangle 3"/>
          <p:cNvSpPr>
            <a:spLocks noGrp="1" noChangeArrowheads="1"/>
          </p:cNvSpPr>
          <p:nvPr>
            <p:ph type="body" idx="1"/>
          </p:nvPr>
        </p:nvSpPr>
        <p:spPr/>
        <p:txBody>
          <a:bodyPr/>
          <a:lstStyle/>
          <a:p>
            <a:pPr marL="533400" indent="-533400">
              <a:lnSpc>
                <a:spcPct val="80000"/>
              </a:lnSpc>
            </a:pPr>
            <a:r>
              <a:rPr lang="it-IT" sz="2400" b="1" dirty="0"/>
              <a:t>Il sistema delle sanzioni ( art. 113 )</a:t>
            </a:r>
          </a:p>
          <a:p>
            <a:pPr marL="533400" indent="-533400">
              <a:lnSpc>
                <a:spcPct val="80000"/>
              </a:lnSpc>
            </a:pPr>
            <a:endParaRPr lang="it-IT" b="1" dirty="0"/>
          </a:p>
          <a:p>
            <a:pPr marL="533400" indent="-533400" algn="just">
              <a:lnSpc>
                <a:spcPct val="80000"/>
              </a:lnSpc>
              <a:buFont typeface="Wingdings" pitchFamily="2" charset="2"/>
              <a:buNone/>
            </a:pPr>
            <a:r>
              <a:rPr lang="it-IT" sz="2400" dirty="0"/>
              <a:t>	</a:t>
            </a:r>
            <a:r>
              <a:rPr lang="it-IT" sz="2000" dirty="0"/>
              <a:t>L’</a:t>
            </a:r>
            <a:r>
              <a:rPr lang="it-IT" sz="2000" b="1" u="sng" dirty="0"/>
              <a:t>ISVAP</a:t>
            </a:r>
            <a:r>
              <a:rPr lang="it-IT" sz="2000" dirty="0"/>
              <a:t> dispone la cancellazione dell’Intermediario dalla sezione a cui risulta iscritto in caso di :</a:t>
            </a:r>
          </a:p>
          <a:p>
            <a:pPr marL="533400" indent="-533400" algn="just">
              <a:lnSpc>
                <a:spcPct val="80000"/>
              </a:lnSpc>
              <a:buFont typeface="Wingdings" pitchFamily="2" charset="2"/>
              <a:buAutoNum type="arabicPeriod"/>
            </a:pPr>
            <a:r>
              <a:rPr lang="it-IT" sz="2000" b="1" dirty="0"/>
              <a:t>Radiazione</a:t>
            </a:r>
          </a:p>
          <a:p>
            <a:pPr marL="533400" indent="-533400" algn="just">
              <a:lnSpc>
                <a:spcPct val="80000"/>
              </a:lnSpc>
              <a:buFont typeface="Wingdings" pitchFamily="2" charset="2"/>
              <a:buAutoNum type="arabicPeriod"/>
            </a:pPr>
            <a:r>
              <a:rPr lang="it-IT" sz="2000" b="1" dirty="0"/>
              <a:t>Rinuncia</a:t>
            </a:r>
            <a:r>
              <a:rPr lang="it-IT" sz="2000" dirty="0"/>
              <a:t> all’iscrizione</a:t>
            </a:r>
          </a:p>
          <a:p>
            <a:pPr marL="533400" indent="-533400" algn="just">
              <a:lnSpc>
                <a:spcPct val="80000"/>
              </a:lnSpc>
              <a:buFont typeface="Wingdings" pitchFamily="2" charset="2"/>
              <a:buAutoNum type="arabicPeriod"/>
            </a:pPr>
            <a:r>
              <a:rPr lang="it-IT" sz="2000" b="1" dirty="0"/>
              <a:t>Mancato esercizio dell’attività</a:t>
            </a:r>
            <a:r>
              <a:rPr lang="it-IT" sz="2000" dirty="0"/>
              <a:t>, senza giustificato motivo, per oltre tre anni</a:t>
            </a:r>
          </a:p>
          <a:p>
            <a:pPr marL="533400" indent="-533400" algn="just">
              <a:lnSpc>
                <a:spcPct val="80000"/>
              </a:lnSpc>
              <a:buFont typeface="Wingdings" pitchFamily="2" charset="2"/>
              <a:buAutoNum type="arabicPeriod"/>
            </a:pPr>
            <a:r>
              <a:rPr lang="it-IT" sz="2000" b="1" dirty="0"/>
              <a:t>Perdita</a:t>
            </a:r>
            <a:r>
              <a:rPr lang="it-IT" sz="2000" dirty="0"/>
              <a:t> di uno dei </a:t>
            </a:r>
            <a:r>
              <a:rPr lang="it-IT" sz="2000" b="1" dirty="0"/>
              <a:t>requisiti</a:t>
            </a:r>
            <a:r>
              <a:rPr lang="it-IT" sz="2000" dirty="0"/>
              <a:t> richiesti per l’iscrizione</a:t>
            </a:r>
          </a:p>
          <a:p>
            <a:pPr marL="533400" indent="-533400" algn="just">
              <a:lnSpc>
                <a:spcPct val="80000"/>
              </a:lnSpc>
              <a:buFont typeface="Wingdings" pitchFamily="2" charset="2"/>
              <a:buAutoNum type="arabicPeriod"/>
            </a:pPr>
            <a:r>
              <a:rPr lang="it-IT" sz="2000" b="1" dirty="0"/>
              <a:t>Mancato versamento</a:t>
            </a:r>
            <a:r>
              <a:rPr lang="it-IT" sz="2000" dirty="0"/>
              <a:t> del contributo di vigilanza</a:t>
            </a:r>
          </a:p>
          <a:p>
            <a:pPr marL="533400" indent="-533400" algn="just">
              <a:lnSpc>
                <a:spcPct val="80000"/>
              </a:lnSpc>
              <a:buFont typeface="Wingdings" pitchFamily="2" charset="2"/>
              <a:buAutoNum type="arabicPeriod"/>
            </a:pPr>
            <a:r>
              <a:rPr lang="it-IT" sz="2000" b="1" dirty="0"/>
              <a:t>Perdita</a:t>
            </a:r>
            <a:r>
              <a:rPr lang="it-IT" sz="2000" dirty="0"/>
              <a:t> di efficacia delle </a:t>
            </a:r>
            <a:r>
              <a:rPr lang="it-IT" sz="2000" b="1" dirty="0"/>
              <a:t>garanzie assicurative</a:t>
            </a:r>
            <a:r>
              <a:rPr lang="it-IT" sz="2000" dirty="0"/>
              <a:t> ove richiesto</a:t>
            </a:r>
          </a:p>
          <a:p>
            <a:pPr marL="533400" indent="-533400" algn="just">
              <a:lnSpc>
                <a:spcPct val="80000"/>
              </a:lnSpc>
              <a:buFont typeface="Wingdings" pitchFamily="2" charset="2"/>
              <a:buAutoNum type="arabicPeriod"/>
            </a:pPr>
            <a:r>
              <a:rPr lang="it-IT" sz="2000" b="1" dirty="0"/>
              <a:t>Mancato versamento</a:t>
            </a:r>
            <a:r>
              <a:rPr lang="it-IT" sz="2000" dirty="0"/>
              <a:t> del contributo al Fondo di garanzia per gli Intermediari iscritti alla sez. B del registro(Broker )</a:t>
            </a:r>
          </a:p>
          <a:p>
            <a:pPr marL="533400" indent="-533400">
              <a:lnSpc>
                <a:spcPct val="80000"/>
              </a:lnSpc>
            </a:pPr>
            <a:endParaRPr lang="it-IT" sz="2000" dirty="0"/>
          </a:p>
          <a:p>
            <a:pPr marL="533400" indent="-533400">
              <a:lnSpc>
                <a:spcPct val="80000"/>
              </a:lnSpc>
            </a:pPr>
            <a:endParaRPr lang="it-IT" sz="2400" dirty="0"/>
          </a:p>
          <a:p>
            <a:pPr marL="533400" indent="-533400">
              <a:lnSpc>
                <a:spcPct val="80000"/>
              </a:lnSpc>
            </a:pPr>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7283">
                                            <p:txEl>
                                              <p:pRg st="2" end="2"/>
                                            </p:txEl>
                                          </p:spTgt>
                                        </p:tgtEl>
                                        <p:attrNameLst>
                                          <p:attrName>style.visibility</p:attrName>
                                        </p:attrNameLst>
                                      </p:cBhvr>
                                      <p:to>
                                        <p:strVal val="visible"/>
                                      </p:to>
                                    </p:set>
                                    <p:animEffect transition="in" filter="blinds(horizontal)">
                                      <p:cBhvr>
                                        <p:cTn id="7" dur="500"/>
                                        <p:tgtEl>
                                          <p:spTgt spid="9728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7283">
                                            <p:txEl>
                                              <p:pRg st="3" end="3"/>
                                            </p:txEl>
                                          </p:spTgt>
                                        </p:tgtEl>
                                        <p:attrNameLst>
                                          <p:attrName>style.visibility</p:attrName>
                                        </p:attrNameLst>
                                      </p:cBhvr>
                                      <p:to>
                                        <p:strVal val="visible"/>
                                      </p:to>
                                    </p:set>
                                    <p:animEffect transition="in" filter="blinds(horizontal)">
                                      <p:cBhvr>
                                        <p:cTn id="10" dur="500"/>
                                        <p:tgtEl>
                                          <p:spTgt spid="9728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7283">
                                            <p:txEl>
                                              <p:pRg st="4" end="4"/>
                                            </p:txEl>
                                          </p:spTgt>
                                        </p:tgtEl>
                                        <p:attrNameLst>
                                          <p:attrName>style.visibility</p:attrName>
                                        </p:attrNameLst>
                                      </p:cBhvr>
                                      <p:to>
                                        <p:strVal val="visible"/>
                                      </p:to>
                                    </p:set>
                                    <p:animEffect transition="in" filter="blinds(horizontal)">
                                      <p:cBhvr>
                                        <p:cTn id="13" dur="500"/>
                                        <p:tgtEl>
                                          <p:spTgt spid="97283">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97283">
                                            <p:txEl>
                                              <p:pRg st="5" end="5"/>
                                            </p:txEl>
                                          </p:spTgt>
                                        </p:tgtEl>
                                        <p:attrNameLst>
                                          <p:attrName>style.visibility</p:attrName>
                                        </p:attrNameLst>
                                      </p:cBhvr>
                                      <p:to>
                                        <p:strVal val="visible"/>
                                      </p:to>
                                    </p:set>
                                    <p:animEffect transition="in" filter="blinds(horizontal)">
                                      <p:cBhvr>
                                        <p:cTn id="16" dur="500"/>
                                        <p:tgtEl>
                                          <p:spTgt spid="97283">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97283">
                                            <p:txEl>
                                              <p:pRg st="6" end="6"/>
                                            </p:txEl>
                                          </p:spTgt>
                                        </p:tgtEl>
                                        <p:attrNameLst>
                                          <p:attrName>style.visibility</p:attrName>
                                        </p:attrNameLst>
                                      </p:cBhvr>
                                      <p:to>
                                        <p:strVal val="visible"/>
                                      </p:to>
                                    </p:set>
                                    <p:animEffect transition="in" filter="blinds(horizontal)">
                                      <p:cBhvr>
                                        <p:cTn id="19" dur="500"/>
                                        <p:tgtEl>
                                          <p:spTgt spid="97283">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97283">
                                            <p:txEl>
                                              <p:pRg st="7" end="7"/>
                                            </p:txEl>
                                          </p:spTgt>
                                        </p:tgtEl>
                                        <p:attrNameLst>
                                          <p:attrName>style.visibility</p:attrName>
                                        </p:attrNameLst>
                                      </p:cBhvr>
                                      <p:to>
                                        <p:strVal val="visible"/>
                                      </p:to>
                                    </p:set>
                                    <p:animEffect transition="in" filter="blinds(horizontal)">
                                      <p:cBhvr>
                                        <p:cTn id="22" dur="500"/>
                                        <p:tgtEl>
                                          <p:spTgt spid="97283">
                                            <p:txEl>
                                              <p:pRg st="7" end="7"/>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97283">
                                            <p:txEl>
                                              <p:pRg st="8" end="8"/>
                                            </p:txEl>
                                          </p:spTgt>
                                        </p:tgtEl>
                                        <p:attrNameLst>
                                          <p:attrName>style.visibility</p:attrName>
                                        </p:attrNameLst>
                                      </p:cBhvr>
                                      <p:to>
                                        <p:strVal val="visible"/>
                                      </p:to>
                                    </p:set>
                                    <p:animEffect transition="in" filter="blinds(horizontal)">
                                      <p:cBhvr>
                                        <p:cTn id="25" dur="500"/>
                                        <p:tgtEl>
                                          <p:spTgt spid="97283">
                                            <p:txEl>
                                              <p:pRg st="8" end="8"/>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97283">
                                            <p:txEl>
                                              <p:pRg st="9" end="9"/>
                                            </p:txEl>
                                          </p:spTgt>
                                        </p:tgtEl>
                                        <p:attrNameLst>
                                          <p:attrName>style.visibility</p:attrName>
                                        </p:attrNameLst>
                                      </p:cBhvr>
                                      <p:to>
                                        <p:strVal val="visible"/>
                                      </p:to>
                                    </p:set>
                                    <p:animEffect transition="in" filter="blinds(horizontal)">
                                      <p:cBhvr>
                                        <p:cTn id="28" dur="500"/>
                                        <p:tgtEl>
                                          <p:spTgt spid="9728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7DF21D42-3811-4372-A420-1B580CB61CDA}" type="slidenum">
              <a:rPr lang="it-IT"/>
              <a:pPr/>
              <a:t>24</a:t>
            </a:fld>
            <a:endParaRPr lang="it-IT"/>
          </a:p>
        </p:txBody>
      </p:sp>
      <p:sp>
        <p:nvSpPr>
          <p:cNvPr id="98306" name="Rectangle 2"/>
          <p:cNvSpPr>
            <a:spLocks noGrp="1" noChangeArrowheads="1"/>
          </p:cNvSpPr>
          <p:nvPr>
            <p:ph type="title"/>
          </p:nvPr>
        </p:nvSpPr>
        <p:spPr/>
        <p:txBody>
          <a:bodyPr/>
          <a:lstStyle/>
          <a:p>
            <a:endParaRPr lang="it-IT"/>
          </a:p>
        </p:txBody>
      </p:sp>
      <p:sp>
        <p:nvSpPr>
          <p:cNvPr id="98307" name="Rectangle 3"/>
          <p:cNvSpPr>
            <a:spLocks noGrp="1" noChangeArrowheads="1"/>
          </p:cNvSpPr>
          <p:nvPr>
            <p:ph type="body" idx="1"/>
          </p:nvPr>
        </p:nvSpPr>
        <p:spPr/>
        <p:txBody>
          <a:bodyPr/>
          <a:lstStyle/>
          <a:p>
            <a:pPr>
              <a:lnSpc>
                <a:spcPct val="80000"/>
              </a:lnSpc>
              <a:buFont typeface="Wingdings" pitchFamily="2" charset="2"/>
              <a:buNone/>
            </a:pPr>
            <a:endParaRPr lang="it-IT" sz="1800" b="1" dirty="0"/>
          </a:p>
          <a:p>
            <a:pPr>
              <a:lnSpc>
                <a:spcPct val="80000"/>
              </a:lnSpc>
              <a:buFont typeface="Wingdings" pitchFamily="2" charset="2"/>
              <a:buNone/>
            </a:pPr>
            <a:r>
              <a:rPr lang="it-IT" sz="1800" b="1" dirty="0" err="1"/>
              <a:t>….</a:t>
            </a:r>
            <a:r>
              <a:rPr lang="it-IT" sz="2000" b="1" i="1" dirty="0" err="1"/>
              <a:t>dal</a:t>
            </a:r>
            <a:r>
              <a:rPr lang="it-IT" sz="2000" b="1" i="1" dirty="0"/>
              <a:t> Codice delle Assicurazioni </a:t>
            </a:r>
            <a:r>
              <a:rPr lang="it-IT" sz="2000" b="1" i="1" dirty="0" err="1"/>
              <a:t>al…Regolamento</a:t>
            </a:r>
            <a:r>
              <a:rPr lang="it-IT" sz="2000" b="1" i="1" dirty="0"/>
              <a:t> ISVAP n. 5  </a:t>
            </a:r>
          </a:p>
          <a:p>
            <a:pPr>
              <a:lnSpc>
                <a:spcPct val="80000"/>
              </a:lnSpc>
              <a:buFont typeface="Wingdings" pitchFamily="2" charset="2"/>
              <a:buNone/>
            </a:pPr>
            <a:endParaRPr lang="it-IT" sz="1800" b="1" dirty="0"/>
          </a:p>
          <a:p>
            <a:pPr algn="just">
              <a:lnSpc>
                <a:spcPct val="80000"/>
              </a:lnSpc>
            </a:pPr>
            <a:r>
              <a:rPr lang="it-IT" sz="1600" b="1" dirty="0"/>
              <a:t>1 Gennaio 2006</a:t>
            </a:r>
          </a:p>
          <a:p>
            <a:pPr algn="just">
              <a:lnSpc>
                <a:spcPct val="80000"/>
              </a:lnSpc>
              <a:buFont typeface="Wingdings" pitchFamily="2" charset="2"/>
              <a:buNone/>
            </a:pPr>
            <a:r>
              <a:rPr lang="it-IT" sz="1600" dirty="0"/>
              <a:t>	entrata in vigore Codice delle </a:t>
            </a:r>
            <a:r>
              <a:rPr lang="it-IT" sz="1600" dirty="0" smtClean="0"/>
              <a:t>Assicurazioni</a:t>
            </a:r>
          </a:p>
          <a:p>
            <a:pPr algn="just">
              <a:lnSpc>
                <a:spcPct val="80000"/>
              </a:lnSpc>
              <a:buFont typeface="Wingdings" pitchFamily="2" charset="2"/>
              <a:buNone/>
            </a:pPr>
            <a:endParaRPr lang="it-IT" sz="1600" dirty="0"/>
          </a:p>
          <a:p>
            <a:pPr algn="just">
              <a:lnSpc>
                <a:spcPct val="80000"/>
              </a:lnSpc>
            </a:pPr>
            <a:r>
              <a:rPr lang="it-IT" sz="1600" b="1" dirty="0"/>
              <a:t>4 Agosto 2006</a:t>
            </a:r>
            <a:r>
              <a:rPr lang="it-IT" sz="1600" dirty="0"/>
              <a:t> </a:t>
            </a:r>
          </a:p>
          <a:p>
            <a:pPr algn="just">
              <a:lnSpc>
                <a:spcPct val="80000"/>
              </a:lnSpc>
              <a:buFont typeface="Wingdings" pitchFamily="2" charset="2"/>
              <a:buNone/>
            </a:pPr>
            <a:r>
              <a:rPr lang="it-IT" sz="1600" dirty="0"/>
              <a:t>	Pubblicazione sul sito ISVAP ( </a:t>
            </a:r>
            <a:r>
              <a:rPr lang="it-IT" sz="1600" dirty="0">
                <a:hlinkClick r:id="rId3"/>
              </a:rPr>
              <a:t>WWW.ISVAP.IT</a:t>
            </a:r>
            <a:r>
              <a:rPr lang="it-IT" sz="1600" dirty="0"/>
              <a:t> ) della bozza di regolamento TITOLO </a:t>
            </a:r>
            <a:r>
              <a:rPr lang="it-IT" sz="1600" dirty="0" smtClean="0"/>
              <a:t>IX</a:t>
            </a:r>
          </a:p>
          <a:p>
            <a:pPr algn="just">
              <a:lnSpc>
                <a:spcPct val="80000"/>
              </a:lnSpc>
              <a:buFont typeface="Wingdings" pitchFamily="2" charset="2"/>
              <a:buNone/>
            </a:pPr>
            <a:endParaRPr lang="it-IT" sz="1600" dirty="0"/>
          </a:p>
          <a:p>
            <a:pPr algn="just">
              <a:lnSpc>
                <a:spcPct val="80000"/>
              </a:lnSpc>
            </a:pPr>
            <a:r>
              <a:rPr lang="it-IT" sz="1600" b="1" dirty="0"/>
              <a:t>15 Settembre 2006</a:t>
            </a:r>
          </a:p>
          <a:p>
            <a:pPr algn="just">
              <a:lnSpc>
                <a:spcPct val="80000"/>
              </a:lnSpc>
              <a:buFont typeface="Wingdings" pitchFamily="2" charset="2"/>
              <a:buNone/>
            </a:pPr>
            <a:r>
              <a:rPr lang="it-IT" sz="1600" dirty="0"/>
              <a:t>	scadenza termine per proposte / osservazioni / chiarimenti da parte degli operatori del </a:t>
            </a:r>
            <a:r>
              <a:rPr lang="it-IT" sz="1600" dirty="0" smtClean="0"/>
              <a:t>settore</a:t>
            </a:r>
          </a:p>
          <a:p>
            <a:pPr algn="just">
              <a:lnSpc>
                <a:spcPct val="80000"/>
              </a:lnSpc>
              <a:buFont typeface="Wingdings" pitchFamily="2" charset="2"/>
              <a:buNone/>
            </a:pPr>
            <a:endParaRPr lang="it-IT" sz="1600" dirty="0"/>
          </a:p>
          <a:p>
            <a:pPr algn="just">
              <a:lnSpc>
                <a:spcPct val="80000"/>
              </a:lnSpc>
            </a:pPr>
            <a:r>
              <a:rPr lang="it-IT" sz="1600" b="1" dirty="0"/>
              <a:t>16 Ottobre 2006</a:t>
            </a:r>
          </a:p>
          <a:p>
            <a:pPr algn="just">
              <a:lnSpc>
                <a:spcPct val="80000"/>
              </a:lnSpc>
              <a:buFont typeface="Wingdings" pitchFamily="2" charset="2"/>
              <a:buNone/>
            </a:pPr>
            <a:r>
              <a:rPr lang="it-IT" sz="1600" dirty="0"/>
              <a:t>	pubblicazione versione definitiva del Regolamento ISVAP n. </a:t>
            </a:r>
            <a:r>
              <a:rPr lang="it-IT" sz="1600" dirty="0" smtClean="0"/>
              <a:t>5</a:t>
            </a:r>
          </a:p>
          <a:p>
            <a:pPr algn="just">
              <a:lnSpc>
                <a:spcPct val="80000"/>
              </a:lnSpc>
              <a:buFont typeface="Wingdings" pitchFamily="2" charset="2"/>
              <a:buNone/>
            </a:pPr>
            <a:endParaRPr lang="it-IT" sz="1600" dirty="0"/>
          </a:p>
          <a:p>
            <a:pPr algn="just">
              <a:lnSpc>
                <a:spcPct val="80000"/>
              </a:lnSpc>
            </a:pPr>
            <a:r>
              <a:rPr lang="it-IT" sz="1600" b="1" dirty="0"/>
              <a:t>1 Gennaio 2007</a:t>
            </a:r>
            <a:r>
              <a:rPr lang="it-IT" sz="1600" dirty="0"/>
              <a:t> </a:t>
            </a:r>
          </a:p>
          <a:p>
            <a:pPr algn="just">
              <a:lnSpc>
                <a:spcPct val="80000"/>
              </a:lnSpc>
              <a:buFont typeface="Wingdings" pitchFamily="2" charset="2"/>
              <a:buNone/>
            </a:pPr>
            <a:r>
              <a:rPr lang="it-IT" sz="1600" dirty="0"/>
              <a:t>	entrata in vigore Regolamento ISVAP n. 5</a:t>
            </a:r>
          </a:p>
          <a:p>
            <a:pPr>
              <a:lnSpc>
                <a:spcPct val="80000"/>
              </a:lnSpc>
              <a:buFont typeface="Wingdings" pitchFamily="2" charset="2"/>
              <a:buNone/>
            </a:pPr>
            <a:endParaRPr lang="it-IT"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307">
                                            <p:txEl>
                                              <p:pRg st="3" end="3"/>
                                            </p:txEl>
                                          </p:spTgt>
                                        </p:tgtEl>
                                        <p:attrNameLst>
                                          <p:attrName>style.visibility</p:attrName>
                                        </p:attrNameLst>
                                      </p:cBhvr>
                                      <p:to>
                                        <p:strVal val="visible"/>
                                      </p:to>
                                    </p:set>
                                    <p:animEffect transition="in" filter="fade">
                                      <p:cBhvr>
                                        <p:cTn id="7" dur="2000"/>
                                        <p:tgtEl>
                                          <p:spTgt spid="98307">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8307">
                                            <p:txEl>
                                              <p:pRg st="4" end="4"/>
                                            </p:txEl>
                                          </p:spTgt>
                                        </p:tgtEl>
                                        <p:attrNameLst>
                                          <p:attrName>style.visibility</p:attrName>
                                        </p:attrNameLst>
                                      </p:cBhvr>
                                      <p:to>
                                        <p:strVal val="visible"/>
                                      </p:to>
                                    </p:set>
                                    <p:animEffect transition="in" filter="fade">
                                      <p:cBhvr>
                                        <p:cTn id="10" dur="2000"/>
                                        <p:tgtEl>
                                          <p:spTgt spid="98307">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8307">
                                            <p:txEl>
                                              <p:pRg st="6" end="6"/>
                                            </p:txEl>
                                          </p:spTgt>
                                        </p:tgtEl>
                                        <p:attrNameLst>
                                          <p:attrName>style.visibility</p:attrName>
                                        </p:attrNameLst>
                                      </p:cBhvr>
                                      <p:to>
                                        <p:strVal val="visible"/>
                                      </p:to>
                                    </p:set>
                                    <p:animEffect transition="in" filter="fade">
                                      <p:cBhvr>
                                        <p:cTn id="13" dur="2000"/>
                                        <p:tgtEl>
                                          <p:spTgt spid="98307">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8307">
                                            <p:txEl>
                                              <p:pRg st="7" end="7"/>
                                            </p:txEl>
                                          </p:spTgt>
                                        </p:tgtEl>
                                        <p:attrNameLst>
                                          <p:attrName>style.visibility</p:attrName>
                                        </p:attrNameLst>
                                      </p:cBhvr>
                                      <p:to>
                                        <p:strVal val="visible"/>
                                      </p:to>
                                    </p:set>
                                    <p:animEffect transition="in" filter="fade">
                                      <p:cBhvr>
                                        <p:cTn id="16" dur="2000"/>
                                        <p:tgtEl>
                                          <p:spTgt spid="98307">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98307">
                                            <p:txEl>
                                              <p:pRg st="9" end="9"/>
                                            </p:txEl>
                                          </p:spTgt>
                                        </p:tgtEl>
                                        <p:attrNameLst>
                                          <p:attrName>style.visibility</p:attrName>
                                        </p:attrNameLst>
                                      </p:cBhvr>
                                      <p:to>
                                        <p:strVal val="visible"/>
                                      </p:to>
                                    </p:set>
                                    <p:animEffect transition="in" filter="fade">
                                      <p:cBhvr>
                                        <p:cTn id="19" dur="2000"/>
                                        <p:tgtEl>
                                          <p:spTgt spid="98307">
                                            <p:txEl>
                                              <p:pRg st="9" end="9"/>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98307">
                                            <p:txEl>
                                              <p:pRg st="10" end="10"/>
                                            </p:txEl>
                                          </p:spTgt>
                                        </p:tgtEl>
                                        <p:attrNameLst>
                                          <p:attrName>style.visibility</p:attrName>
                                        </p:attrNameLst>
                                      </p:cBhvr>
                                      <p:to>
                                        <p:strVal val="visible"/>
                                      </p:to>
                                    </p:set>
                                    <p:animEffect transition="in" filter="fade">
                                      <p:cBhvr>
                                        <p:cTn id="22" dur="2000"/>
                                        <p:tgtEl>
                                          <p:spTgt spid="98307">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8307">
                                            <p:txEl>
                                              <p:pRg st="12" end="12"/>
                                            </p:txEl>
                                          </p:spTgt>
                                        </p:tgtEl>
                                        <p:attrNameLst>
                                          <p:attrName>style.visibility</p:attrName>
                                        </p:attrNameLst>
                                      </p:cBhvr>
                                      <p:to>
                                        <p:strVal val="visible"/>
                                      </p:to>
                                    </p:set>
                                    <p:animEffect transition="in" filter="fade">
                                      <p:cBhvr>
                                        <p:cTn id="25" dur="2000"/>
                                        <p:tgtEl>
                                          <p:spTgt spid="98307">
                                            <p:txEl>
                                              <p:pRg st="12" end="1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98307">
                                            <p:txEl>
                                              <p:pRg st="13" end="13"/>
                                            </p:txEl>
                                          </p:spTgt>
                                        </p:tgtEl>
                                        <p:attrNameLst>
                                          <p:attrName>style.visibility</p:attrName>
                                        </p:attrNameLst>
                                      </p:cBhvr>
                                      <p:to>
                                        <p:strVal val="visible"/>
                                      </p:to>
                                    </p:set>
                                    <p:animEffect transition="in" filter="fade">
                                      <p:cBhvr>
                                        <p:cTn id="28" dur="2000"/>
                                        <p:tgtEl>
                                          <p:spTgt spid="98307">
                                            <p:txEl>
                                              <p:pRg st="13" end="1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98307">
                                            <p:txEl>
                                              <p:pRg st="15" end="15"/>
                                            </p:txEl>
                                          </p:spTgt>
                                        </p:tgtEl>
                                        <p:attrNameLst>
                                          <p:attrName>style.visibility</p:attrName>
                                        </p:attrNameLst>
                                      </p:cBhvr>
                                      <p:to>
                                        <p:strVal val="visible"/>
                                      </p:to>
                                    </p:set>
                                    <p:animEffect transition="in" filter="fade">
                                      <p:cBhvr>
                                        <p:cTn id="31" dur="2000"/>
                                        <p:tgtEl>
                                          <p:spTgt spid="98307">
                                            <p:txEl>
                                              <p:pRg st="15" end="1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8307">
                                            <p:txEl>
                                              <p:pRg st="16" end="16"/>
                                            </p:txEl>
                                          </p:spTgt>
                                        </p:tgtEl>
                                        <p:attrNameLst>
                                          <p:attrName>style.visibility</p:attrName>
                                        </p:attrNameLst>
                                      </p:cBhvr>
                                      <p:to>
                                        <p:strVal val="visible"/>
                                      </p:to>
                                    </p:set>
                                    <p:animEffect transition="in" filter="fade">
                                      <p:cBhvr>
                                        <p:cTn id="34" dur="2000"/>
                                        <p:tgtEl>
                                          <p:spTgt spid="98307">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3A14C70-C92E-4FDA-A474-2A1250A2BF8A}" type="slidenum">
              <a:rPr lang="it-IT"/>
              <a:pPr/>
              <a:t>25</a:t>
            </a:fld>
            <a:endParaRPr lang="it-IT"/>
          </a:p>
        </p:txBody>
      </p:sp>
      <p:sp>
        <p:nvSpPr>
          <p:cNvPr id="11161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1619" name="Rectangle 3"/>
          <p:cNvSpPr>
            <a:spLocks noGrp="1" noChangeArrowheads="1"/>
          </p:cNvSpPr>
          <p:nvPr>
            <p:ph type="body" idx="1"/>
          </p:nvPr>
        </p:nvSpPr>
        <p:spPr/>
        <p:txBody>
          <a:bodyPr/>
          <a:lstStyle/>
          <a:p>
            <a:pPr algn="ctr">
              <a:lnSpc>
                <a:spcPct val="80000"/>
              </a:lnSpc>
              <a:buFont typeface="Wingdings" pitchFamily="2" charset="2"/>
              <a:buNone/>
            </a:pPr>
            <a:endParaRPr lang="it-IT" sz="2000" b="1" dirty="0"/>
          </a:p>
          <a:p>
            <a:pPr algn="ctr">
              <a:lnSpc>
                <a:spcPct val="80000"/>
              </a:lnSpc>
              <a:buFont typeface="Wingdings" pitchFamily="2" charset="2"/>
              <a:buNone/>
            </a:pPr>
            <a:r>
              <a:rPr lang="it-IT" sz="2000" b="1" dirty="0"/>
              <a:t>Regolamento ISVAP n. 5 del 16 ottobre 2006</a:t>
            </a:r>
          </a:p>
          <a:p>
            <a:pPr>
              <a:lnSpc>
                <a:spcPct val="80000"/>
              </a:lnSpc>
            </a:pPr>
            <a:endParaRPr lang="it-IT" sz="1800" dirty="0"/>
          </a:p>
          <a:p>
            <a:pPr algn="just">
              <a:lnSpc>
                <a:spcPct val="80000"/>
              </a:lnSpc>
            </a:pPr>
            <a:r>
              <a:rPr lang="it-IT" sz="2000" dirty="0"/>
              <a:t>Regolamento concernente la disciplina dell’attività di intermediazione assicurativa e </a:t>
            </a:r>
            <a:r>
              <a:rPr lang="it-IT" sz="2000" dirty="0" err="1"/>
              <a:t>riassicurativa</a:t>
            </a:r>
            <a:r>
              <a:rPr lang="it-IT" sz="2000" dirty="0"/>
              <a:t> di cui al Titolo IX ( INTERMEDIARI </a:t>
            </a:r>
            <a:r>
              <a:rPr lang="it-IT" sz="2000" dirty="0" err="1"/>
              <a:t>DI</a:t>
            </a:r>
            <a:r>
              <a:rPr lang="it-IT" sz="2000" dirty="0"/>
              <a:t> ASSICURAZIONE ) e di cui all’articolo 183 ( REGOLE </a:t>
            </a:r>
            <a:r>
              <a:rPr lang="it-IT" sz="2000" dirty="0" err="1"/>
              <a:t>DI</a:t>
            </a:r>
            <a:r>
              <a:rPr lang="it-IT" sz="2000" dirty="0"/>
              <a:t> COMPORTAMENTO ) del decreto legislativo 7 settembre 2005 n. 209 – Codice delle assicurazioni</a:t>
            </a:r>
          </a:p>
          <a:p>
            <a:pPr algn="ctr">
              <a:lnSpc>
                <a:spcPct val="80000"/>
              </a:lnSpc>
              <a:buFont typeface="Wingdings" pitchFamily="2" charset="2"/>
              <a:buNone/>
            </a:pPr>
            <a:r>
              <a:rPr lang="it-IT" sz="4400" dirty="0">
                <a:latin typeface="Arial Unicode MS" pitchFamily="34" charset="-128"/>
                <a:ea typeface="Arial Unicode MS" pitchFamily="34" charset="-128"/>
                <a:cs typeface="Arial Unicode MS" pitchFamily="34" charset="-128"/>
              </a:rPr>
              <a:t>⇩</a:t>
            </a:r>
          </a:p>
          <a:p>
            <a:pPr algn="ctr">
              <a:lnSpc>
                <a:spcPct val="80000"/>
              </a:lnSpc>
              <a:buFont typeface="Wingdings" pitchFamily="2" charset="2"/>
              <a:buNone/>
            </a:pPr>
            <a:r>
              <a:rPr lang="it-IT" sz="3200" dirty="0">
                <a:latin typeface="Arial Unicode MS" pitchFamily="34" charset="-128"/>
                <a:ea typeface="Arial Unicode MS" pitchFamily="34" charset="-128"/>
                <a:cs typeface="Arial Unicode MS" pitchFamily="34" charset="-128"/>
              </a:rPr>
              <a:t>   Fonte normativa di attuazione del </a:t>
            </a:r>
          </a:p>
          <a:p>
            <a:pPr algn="ctr">
              <a:lnSpc>
                <a:spcPct val="80000"/>
              </a:lnSpc>
              <a:buFont typeface="Wingdings" pitchFamily="2" charset="2"/>
              <a:buNone/>
            </a:pPr>
            <a:r>
              <a:rPr lang="it-IT" sz="3200" dirty="0">
                <a:latin typeface="Arial Unicode MS" pitchFamily="34" charset="-128"/>
                <a:ea typeface="Arial Unicode MS" pitchFamily="34" charset="-128"/>
                <a:cs typeface="Arial Unicode MS" pitchFamily="34" charset="-128"/>
              </a:rPr>
              <a:t>Titolo IX del Codice delle assicurazioni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619">
                                            <p:txEl>
                                              <p:pRg st="3" end="3"/>
                                            </p:txEl>
                                          </p:spTgt>
                                        </p:tgtEl>
                                        <p:attrNameLst>
                                          <p:attrName>style.visibility</p:attrName>
                                        </p:attrNameLst>
                                      </p:cBhvr>
                                      <p:to>
                                        <p:strVal val="visible"/>
                                      </p:to>
                                    </p:set>
                                    <p:animEffect transition="in" filter="fade">
                                      <p:cBhvr>
                                        <p:cTn id="7" dur="2000"/>
                                        <p:tgtEl>
                                          <p:spTgt spid="11161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1619">
                                            <p:txEl>
                                              <p:pRg st="4" end="4"/>
                                            </p:txEl>
                                          </p:spTgt>
                                        </p:tgtEl>
                                        <p:attrNameLst>
                                          <p:attrName>style.visibility</p:attrName>
                                        </p:attrNameLst>
                                      </p:cBhvr>
                                      <p:to>
                                        <p:strVal val="visible"/>
                                      </p:to>
                                    </p:set>
                                    <p:anim calcmode="lin" valueType="num">
                                      <p:cBhvr additive="base">
                                        <p:cTn id="12" dur="500" fill="hold"/>
                                        <p:tgtEl>
                                          <p:spTgt spid="111619">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16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11619">
                                            <p:txEl>
                                              <p:pRg st="5" end="5"/>
                                            </p:txEl>
                                          </p:spTgt>
                                        </p:tgtEl>
                                        <p:attrNameLst>
                                          <p:attrName>style.visibility</p:attrName>
                                        </p:attrNameLst>
                                      </p:cBhvr>
                                      <p:to>
                                        <p:strVal val="visible"/>
                                      </p:to>
                                    </p:set>
                                    <p:animEffect transition="in" filter="box(in)">
                                      <p:cBhvr>
                                        <p:cTn id="18" dur="500"/>
                                        <p:tgtEl>
                                          <p:spTgt spid="111619">
                                            <p:txEl>
                                              <p:pRg st="5" end="5"/>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111619">
                                            <p:txEl>
                                              <p:pRg st="6" end="6"/>
                                            </p:txEl>
                                          </p:spTgt>
                                        </p:tgtEl>
                                        <p:attrNameLst>
                                          <p:attrName>style.visibility</p:attrName>
                                        </p:attrNameLst>
                                      </p:cBhvr>
                                      <p:to>
                                        <p:strVal val="visible"/>
                                      </p:to>
                                    </p:set>
                                    <p:animEffect transition="in" filter="box(in)">
                                      <p:cBhvr>
                                        <p:cTn id="21" dur="500"/>
                                        <p:tgtEl>
                                          <p:spTgt spid="1116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5B9D87E3-251C-4D91-89A7-9339B30C7334}" type="slidenum">
              <a:rPr lang="it-IT"/>
              <a:pPr/>
              <a:t>26</a:t>
            </a:fld>
            <a:endParaRPr lang="it-IT"/>
          </a:p>
        </p:txBody>
      </p:sp>
      <p:sp>
        <p:nvSpPr>
          <p:cNvPr id="10342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03427" name="Rectangle 3"/>
          <p:cNvSpPr>
            <a:spLocks noGrp="1" noChangeArrowheads="1"/>
          </p:cNvSpPr>
          <p:nvPr>
            <p:ph type="body" idx="1"/>
          </p:nvPr>
        </p:nvSpPr>
        <p:spPr/>
        <p:txBody>
          <a:bodyPr/>
          <a:lstStyle/>
          <a:p>
            <a:pPr algn="just">
              <a:lnSpc>
                <a:spcPct val="90000"/>
              </a:lnSpc>
            </a:pPr>
            <a:r>
              <a:rPr lang="it-IT" dirty="0"/>
              <a:t>FINALITA’</a:t>
            </a:r>
          </a:p>
          <a:p>
            <a:pPr algn="just">
              <a:lnSpc>
                <a:spcPct val="90000"/>
              </a:lnSpc>
              <a:buFont typeface="Wingdings" pitchFamily="2" charset="2"/>
              <a:buNone/>
            </a:pPr>
            <a:endParaRPr lang="it-IT" dirty="0"/>
          </a:p>
          <a:p>
            <a:pPr algn="just">
              <a:lnSpc>
                <a:spcPct val="90000"/>
              </a:lnSpc>
              <a:buFont typeface="Wingdings" pitchFamily="2" charset="2"/>
              <a:buNone/>
            </a:pPr>
            <a:r>
              <a:rPr lang="it-IT" dirty="0"/>
              <a:t>	Garantire  agli utenti un elevato standard di </a:t>
            </a:r>
            <a:r>
              <a:rPr lang="it-IT" b="1" dirty="0"/>
              <a:t>professionalità</a:t>
            </a:r>
            <a:r>
              <a:rPr lang="it-IT" dirty="0"/>
              <a:t> degli intermediari attraverso </a:t>
            </a:r>
            <a:r>
              <a:rPr lang="it-IT" b="1" dirty="0"/>
              <a:t>obblighi</a:t>
            </a:r>
            <a:r>
              <a:rPr lang="it-IT" dirty="0"/>
              <a:t> </a:t>
            </a:r>
            <a:r>
              <a:rPr lang="it-IT" b="1" dirty="0"/>
              <a:t>minimi di formazione</a:t>
            </a:r>
            <a:r>
              <a:rPr lang="it-IT" dirty="0"/>
              <a:t> , definire precise </a:t>
            </a:r>
            <a:r>
              <a:rPr lang="it-IT" b="1" dirty="0"/>
              <a:t>regole di</a:t>
            </a:r>
            <a:r>
              <a:rPr lang="it-IT" dirty="0"/>
              <a:t> </a:t>
            </a:r>
            <a:r>
              <a:rPr lang="it-IT" b="1" dirty="0"/>
              <a:t>accesso  e di esercizio</a:t>
            </a:r>
            <a:r>
              <a:rPr lang="it-IT" dirty="0"/>
              <a:t> alla attività di </a:t>
            </a:r>
            <a:r>
              <a:rPr lang="it-IT" dirty="0" err="1"/>
              <a:t>intermediazione…………</a:t>
            </a:r>
            <a:r>
              <a:rPr lang="it-IT" dirty="0"/>
              <a:t>   in definitiva </a:t>
            </a:r>
          </a:p>
          <a:p>
            <a:pPr>
              <a:lnSpc>
                <a:spcPct val="90000"/>
              </a:lnSpc>
              <a:buFont typeface="Wingdings" pitchFamily="2" charset="2"/>
              <a:buNone/>
            </a:pPr>
            <a:endParaRPr lang="it-IT" dirty="0"/>
          </a:p>
          <a:p>
            <a:pPr algn="ctr">
              <a:lnSpc>
                <a:spcPct val="90000"/>
              </a:lnSpc>
              <a:buFont typeface="Wingdings" pitchFamily="2" charset="2"/>
              <a:buNone/>
            </a:pPr>
            <a:r>
              <a:rPr lang="it-IT" dirty="0"/>
              <a:t>	</a:t>
            </a:r>
            <a:r>
              <a:rPr lang="it-IT" sz="3200" b="1" i="1" u="sng" dirty="0">
                <a:solidFill>
                  <a:schemeClr val="accent1"/>
                </a:solidFill>
                <a:effectLst>
                  <a:outerShdw blurRad="38100" dist="38100" dir="2700000" algn="tl">
                    <a:srgbClr val="000000"/>
                  </a:outerShdw>
                </a:effectLst>
              </a:rPr>
              <a:t>TUTELARE IL CONSUMATORE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3427">
                                            <p:txEl>
                                              <p:pRg st="4" end="4"/>
                                            </p:txEl>
                                          </p:spTgt>
                                        </p:tgtEl>
                                        <p:attrNameLst>
                                          <p:attrName>style.visibility</p:attrName>
                                        </p:attrNameLst>
                                      </p:cBhvr>
                                      <p:to>
                                        <p:strVal val="visible"/>
                                      </p:to>
                                    </p:set>
                                    <p:animEffect transition="in" filter="box(in)">
                                      <p:cBhvr>
                                        <p:cTn id="7" dur="500"/>
                                        <p:tgtEl>
                                          <p:spTgt spid="1034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D27759C7-3C11-4F0F-AA67-751A0B0B9E8A}" type="slidenum">
              <a:rPr lang="it-IT"/>
              <a:pPr/>
              <a:t>27</a:t>
            </a:fld>
            <a:endParaRPr lang="it-IT"/>
          </a:p>
        </p:txBody>
      </p:sp>
      <p:sp>
        <p:nvSpPr>
          <p:cNvPr id="10445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04451" name="Rectangle 3"/>
          <p:cNvSpPr>
            <a:spLocks noGrp="1" noChangeArrowheads="1"/>
          </p:cNvSpPr>
          <p:nvPr>
            <p:ph type="body" idx="1"/>
          </p:nvPr>
        </p:nvSpPr>
        <p:spPr/>
        <p:txBody>
          <a:bodyPr/>
          <a:lstStyle/>
          <a:p>
            <a:pPr>
              <a:lnSpc>
                <a:spcPct val="90000"/>
              </a:lnSpc>
              <a:buFont typeface="Wingdings" pitchFamily="2" charset="2"/>
              <a:buNone/>
            </a:pPr>
            <a:r>
              <a:rPr lang="it-IT" b="1" dirty="0"/>
              <a:t>STRUTTURA :</a:t>
            </a:r>
          </a:p>
          <a:p>
            <a:pPr>
              <a:lnSpc>
                <a:spcPct val="90000"/>
              </a:lnSpc>
              <a:buFont typeface="Wingdings" pitchFamily="2" charset="2"/>
              <a:buNone/>
            </a:pPr>
            <a:endParaRPr lang="it-IT" b="1" dirty="0"/>
          </a:p>
          <a:p>
            <a:pPr>
              <a:lnSpc>
                <a:spcPct val="90000"/>
              </a:lnSpc>
            </a:pPr>
            <a:r>
              <a:rPr lang="it-IT" sz="2000" b="1" dirty="0"/>
              <a:t>PARTE I</a:t>
            </a:r>
            <a:r>
              <a:rPr lang="it-IT" sz="2000" dirty="0"/>
              <a:t>  – Disposizioni di carattere generale ( artt. 1 – 3 )</a:t>
            </a:r>
          </a:p>
          <a:p>
            <a:pPr>
              <a:lnSpc>
                <a:spcPct val="90000"/>
              </a:lnSpc>
            </a:pPr>
            <a:r>
              <a:rPr lang="it-IT" sz="2000" b="1" dirty="0"/>
              <a:t>PARTE II</a:t>
            </a:r>
            <a:r>
              <a:rPr lang="it-IT" sz="2000" dirty="0"/>
              <a:t> – </a:t>
            </a:r>
            <a:r>
              <a:rPr lang="it-IT" sz="2000" i="1" u="sng" dirty="0"/>
              <a:t>Accesso </a:t>
            </a:r>
            <a:r>
              <a:rPr lang="it-IT" sz="2000" dirty="0"/>
              <a:t>all’attività di intermediazione</a:t>
            </a:r>
          </a:p>
          <a:p>
            <a:pPr>
              <a:lnSpc>
                <a:spcPct val="90000"/>
              </a:lnSpc>
              <a:buFont typeface="Wingdings" pitchFamily="2" charset="2"/>
              <a:buNone/>
            </a:pPr>
            <a:r>
              <a:rPr lang="it-IT" sz="2000" dirty="0"/>
              <a:t>                        ( artt. 4 – 34 )</a:t>
            </a:r>
          </a:p>
          <a:p>
            <a:pPr>
              <a:lnSpc>
                <a:spcPct val="90000"/>
              </a:lnSpc>
            </a:pPr>
            <a:r>
              <a:rPr lang="it-IT" sz="2000" b="1" dirty="0"/>
              <a:t>PARTE III</a:t>
            </a:r>
            <a:r>
              <a:rPr lang="it-IT" sz="2000" dirty="0"/>
              <a:t> – </a:t>
            </a:r>
            <a:r>
              <a:rPr lang="it-IT" sz="2000" i="1" u="sng" dirty="0"/>
              <a:t>Esercizio</a:t>
            </a:r>
            <a:r>
              <a:rPr lang="it-IT" sz="2000" dirty="0"/>
              <a:t> dell’attività di intermediazione</a:t>
            </a:r>
          </a:p>
          <a:p>
            <a:pPr>
              <a:lnSpc>
                <a:spcPct val="90000"/>
              </a:lnSpc>
              <a:buFont typeface="Wingdings" pitchFamily="2" charset="2"/>
              <a:buNone/>
            </a:pPr>
            <a:r>
              <a:rPr lang="it-IT" sz="2000" dirty="0"/>
              <a:t>                         ( artt. 35 – 61 )</a:t>
            </a:r>
          </a:p>
          <a:p>
            <a:pPr>
              <a:lnSpc>
                <a:spcPct val="90000"/>
              </a:lnSpc>
            </a:pPr>
            <a:r>
              <a:rPr lang="it-IT" sz="2000" b="1" dirty="0"/>
              <a:t>PARTE IV</a:t>
            </a:r>
            <a:r>
              <a:rPr lang="it-IT" sz="2000" dirty="0"/>
              <a:t> – Provvedimenti sanzionatori ( art. 62 )</a:t>
            </a:r>
          </a:p>
          <a:p>
            <a:pPr>
              <a:lnSpc>
                <a:spcPct val="90000"/>
              </a:lnSpc>
            </a:pPr>
            <a:r>
              <a:rPr lang="it-IT" sz="2000" b="1" dirty="0"/>
              <a:t>PARTE V</a:t>
            </a:r>
            <a:r>
              <a:rPr lang="it-IT" sz="2000" dirty="0"/>
              <a:t>  – Disposizioni transitorie ( artt. 63 – 73 )</a:t>
            </a:r>
          </a:p>
          <a:p>
            <a:pPr>
              <a:lnSpc>
                <a:spcPct val="90000"/>
              </a:lnSpc>
            </a:pPr>
            <a:r>
              <a:rPr lang="it-IT" sz="2000" b="1" dirty="0"/>
              <a:t>PARTE </a:t>
            </a:r>
            <a:r>
              <a:rPr lang="it-IT" sz="2000" b="1" dirty="0" err="1"/>
              <a:t>VI</a:t>
            </a:r>
            <a:r>
              <a:rPr lang="it-IT" sz="2000" dirty="0"/>
              <a:t> – Disposizioni finali ( artt. 74 – 78 )</a:t>
            </a:r>
          </a:p>
          <a:p>
            <a:pPr algn="ctr">
              <a:lnSpc>
                <a:spcPct val="90000"/>
              </a:lnSpc>
              <a:buFont typeface="Wingdings" pitchFamily="2" charset="2"/>
              <a:buNone/>
            </a:pPr>
            <a:r>
              <a:rPr lang="it-IT" sz="2000" dirty="0"/>
              <a:t>+</a:t>
            </a:r>
          </a:p>
          <a:p>
            <a:pPr algn="ctr">
              <a:lnSpc>
                <a:spcPct val="90000"/>
              </a:lnSpc>
              <a:buFont typeface="Wingdings" pitchFamily="2" charset="2"/>
              <a:buNone/>
            </a:pPr>
            <a:r>
              <a:rPr lang="it-IT" sz="2000" dirty="0"/>
              <a:t>Allegati</a:t>
            </a:r>
          </a:p>
          <a:p>
            <a:pPr>
              <a:lnSpc>
                <a:spcPct val="90000"/>
              </a:lnSpc>
            </a:pPr>
            <a:endParaRPr lang="it-IT"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EB3A228F-E0B3-4143-BEB6-4FD385FF32B9}" type="slidenum">
              <a:rPr lang="it-IT"/>
              <a:pPr/>
              <a:t>28</a:t>
            </a:fld>
            <a:endParaRPr lang="it-IT"/>
          </a:p>
        </p:txBody>
      </p:sp>
      <p:sp>
        <p:nvSpPr>
          <p:cNvPr id="10547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05475" name="Rectangle 3"/>
          <p:cNvSpPr>
            <a:spLocks noGrp="1" noChangeArrowheads="1"/>
          </p:cNvSpPr>
          <p:nvPr>
            <p:ph type="body" idx="1"/>
          </p:nvPr>
        </p:nvSpPr>
        <p:spPr>
          <a:xfrm>
            <a:off x="914400" y="1772816"/>
            <a:ext cx="7772400" cy="4464496"/>
          </a:xfrm>
          <a:solidFill>
            <a:schemeClr val="accent2">
              <a:lumMod val="40000"/>
              <a:lumOff val="60000"/>
            </a:schemeClr>
          </a:solidFill>
        </p:spPr>
        <p:txBody>
          <a:bodyPr/>
          <a:lstStyle/>
          <a:p>
            <a:pPr algn="ctr">
              <a:buFont typeface="Wingdings" pitchFamily="2" charset="2"/>
              <a:buNone/>
            </a:pPr>
            <a:endParaRPr lang="it-IT" b="1" dirty="0"/>
          </a:p>
          <a:p>
            <a:pPr algn="ctr">
              <a:buFont typeface="Wingdings" pitchFamily="2" charset="2"/>
              <a:buNone/>
            </a:pPr>
            <a:endParaRPr lang="it-IT" b="1" dirty="0"/>
          </a:p>
          <a:p>
            <a:pPr algn="ctr">
              <a:buFont typeface="Wingdings" pitchFamily="2" charset="2"/>
              <a:buNone/>
            </a:pPr>
            <a:endParaRPr lang="it-IT" b="1" dirty="0"/>
          </a:p>
          <a:p>
            <a:pPr algn="ctr">
              <a:buFont typeface="Wingdings" pitchFamily="2" charset="2"/>
              <a:buNone/>
            </a:pPr>
            <a:r>
              <a:rPr lang="it-IT" b="1" dirty="0"/>
              <a:t>PARTE 1</a:t>
            </a:r>
            <a:r>
              <a:rPr lang="it-IT" dirty="0"/>
              <a:t>  </a:t>
            </a:r>
          </a:p>
          <a:p>
            <a:pPr algn="ctr">
              <a:buFont typeface="Wingdings" pitchFamily="2" charset="2"/>
              <a:buNone/>
            </a:pPr>
            <a:r>
              <a:rPr lang="it-IT" dirty="0"/>
              <a:t>	Disposizioni di carattere generale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E15C15E1-37B9-4A41-972F-F24FCDFB324B}" type="slidenum">
              <a:rPr lang="it-IT"/>
              <a:pPr/>
              <a:t>29</a:t>
            </a:fld>
            <a:endParaRPr lang="it-IT"/>
          </a:p>
        </p:txBody>
      </p:sp>
      <p:sp>
        <p:nvSpPr>
          <p:cNvPr id="106498" name="Rectangle 2"/>
          <p:cNvSpPr>
            <a:spLocks noGrp="1" noChangeArrowheads="1"/>
          </p:cNvSpPr>
          <p:nvPr>
            <p:ph type="title"/>
          </p:nvPr>
        </p:nvSpPr>
        <p:spPr>
          <a:xfrm>
            <a:off x="899592" y="260648"/>
            <a:ext cx="7772400" cy="1143000"/>
          </a:xfrm>
        </p:spPr>
        <p:txBody>
          <a:bodyPr/>
          <a:lstStyle/>
          <a:p>
            <a:r>
              <a:rPr lang="it-IT" sz="2100" b="1" dirty="0">
                <a:latin typeface="Calibri" pitchFamily="34" charset="0"/>
                <a:cs typeface="Calibri" pitchFamily="34" charset="0"/>
              </a:rPr>
              <a:t>Gli Intermediari nel Regolamento ISVAP n. 5</a:t>
            </a:r>
          </a:p>
        </p:txBody>
      </p:sp>
      <p:sp>
        <p:nvSpPr>
          <p:cNvPr id="106499" name="Rectangle 3"/>
          <p:cNvSpPr>
            <a:spLocks noGrp="1" noChangeArrowheads="1"/>
          </p:cNvSpPr>
          <p:nvPr>
            <p:ph type="body" idx="1"/>
          </p:nvPr>
        </p:nvSpPr>
        <p:spPr/>
        <p:txBody>
          <a:bodyPr/>
          <a:lstStyle/>
          <a:p>
            <a:pPr>
              <a:lnSpc>
                <a:spcPct val="80000"/>
              </a:lnSpc>
              <a:buFont typeface="Wingdings" pitchFamily="2" charset="2"/>
              <a:buNone/>
            </a:pPr>
            <a:r>
              <a:rPr lang="it-IT" sz="3200" b="1"/>
              <a:t>ART. 2 – Definizioni</a:t>
            </a:r>
          </a:p>
          <a:p>
            <a:pPr>
              <a:lnSpc>
                <a:spcPct val="80000"/>
              </a:lnSpc>
              <a:buFont typeface="Wingdings" pitchFamily="2" charset="2"/>
              <a:buNone/>
            </a:pPr>
            <a:endParaRPr lang="it-IT" sz="3200" b="1"/>
          </a:p>
          <a:p>
            <a:pPr algn="just">
              <a:lnSpc>
                <a:spcPct val="80000"/>
              </a:lnSpc>
            </a:pPr>
            <a:r>
              <a:rPr lang="it-IT" sz="2000" b="1"/>
              <a:t>ATTIVITA’ DI INTERMEDIAZIONE ( lett. D )</a:t>
            </a:r>
          </a:p>
          <a:p>
            <a:pPr algn="just">
              <a:lnSpc>
                <a:spcPct val="80000"/>
              </a:lnSpc>
              <a:buFont typeface="Wingdings" pitchFamily="2" charset="2"/>
              <a:buNone/>
            </a:pPr>
            <a:r>
              <a:rPr lang="it-IT" sz="1800"/>
              <a:t>	L’attività che consiste nel presentare o proporre contratti assicurativi o nel prestare assistenza e consulenza finalizzate a tale attività e. se previsto dall’incarico intermediativo, nella conclusione dei contratti ovvero nella collaborazione alla gestione o alla esecuzione, segnatamente in caso di sinistri, dei contratti stipulati</a:t>
            </a:r>
          </a:p>
          <a:p>
            <a:pPr>
              <a:lnSpc>
                <a:spcPct val="80000"/>
              </a:lnSpc>
              <a:buFont typeface="Wingdings" pitchFamily="2" charset="2"/>
              <a:buNone/>
            </a:pPr>
            <a:endParaRPr lang="it-IT" sz="1800"/>
          </a:p>
          <a:p>
            <a:pPr>
              <a:lnSpc>
                <a:spcPct val="80000"/>
              </a:lnSpc>
            </a:pPr>
            <a:r>
              <a:rPr lang="it-IT" sz="2000" b="1"/>
              <a:t>INTERMEDIARI ( lett. P )</a:t>
            </a:r>
          </a:p>
          <a:p>
            <a:pPr algn="just">
              <a:lnSpc>
                <a:spcPct val="80000"/>
              </a:lnSpc>
              <a:buFont typeface="Wingdings" pitchFamily="2" charset="2"/>
              <a:buNone/>
            </a:pPr>
            <a:r>
              <a:rPr lang="it-IT" sz="1800"/>
              <a:t>	Le persone fisiche e le Società iscritte nel Registro Unico elettronico degli intermediari assicurativi e riassicurativi di cui all’art. 109 del decreto legislativo 7 settembre 2005 n. 209 , che svolgono a titolo oneroso l’attività di intermediazione assicurativa o riassicurativa</a:t>
            </a:r>
          </a:p>
          <a:p>
            <a:pPr>
              <a:lnSpc>
                <a:spcPct val="80000"/>
              </a:lnSpc>
              <a:buFont typeface="Wingdings" pitchFamily="2" charset="2"/>
              <a:buNone/>
            </a:pPr>
            <a:endParaRPr lang="it-IT"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6499">
                                            <p:txEl>
                                              <p:pRg st="2" end="2"/>
                                            </p:txEl>
                                          </p:spTgt>
                                        </p:tgtEl>
                                        <p:attrNameLst>
                                          <p:attrName>style.visibility</p:attrName>
                                        </p:attrNameLst>
                                      </p:cBhvr>
                                      <p:to>
                                        <p:strVal val="visible"/>
                                      </p:to>
                                    </p:set>
                                    <p:animEffect transition="in" filter="checkerboard(across)">
                                      <p:cBhvr>
                                        <p:cTn id="7" dur="500"/>
                                        <p:tgtEl>
                                          <p:spTgt spid="106499">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06499">
                                            <p:txEl>
                                              <p:pRg st="3" end="3"/>
                                            </p:txEl>
                                          </p:spTgt>
                                        </p:tgtEl>
                                        <p:attrNameLst>
                                          <p:attrName>style.visibility</p:attrName>
                                        </p:attrNameLst>
                                      </p:cBhvr>
                                      <p:to>
                                        <p:strVal val="visible"/>
                                      </p:to>
                                    </p:set>
                                    <p:animEffect transition="in" filter="checkerboard(across)">
                                      <p:cBhvr>
                                        <p:cTn id="10" dur="500"/>
                                        <p:tgtEl>
                                          <p:spTgt spid="106499">
                                            <p:txEl>
                                              <p:pRg st="3" end="3"/>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06499">
                                            <p:txEl>
                                              <p:pRg st="5" end="5"/>
                                            </p:txEl>
                                          </p:spTgt>
                                        </p:tgtEl>
                                        <p:attrNameLst>
                                          <p:attrName>style.visibility</p:attrName>
                                        </p:attrNameLst>
                                      </p:cBhvr>
                                      <p:to>
                                        <p:strVal val="visible"/>
                                      </p:to>
                                    </p:set>
                                    <p:animEffect transition="in" filter="checkerboard(across)">
                                      <p:cBhvr>
                                        <p:cTn id="13" dur="500"/>
                                        <p:tgtEl>
                                          <p:spTgt spid="106499">
                                            <p:txEl>
                                              <p:pRg st="5" end="5"/>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06499">
                                            <p:txEl>
                                              <p:pRg st="6" end="6"/>
                                            </p:txEl>
                                          </p:spTgt>
                                        </p:tgtEl>
                                        <p:attrNameLst>
                                          <p:attrName>style.visibility</p:attrName>
                                        </p:attrNameLst>
                                      </p:cBhvr>
                                      <p:to>
                                        <p:strVal val="visible"/>
                                      </p:to>
                                    </p:set>
                                    <p:animEffect transition="in" filter="checkerboard(across)">
                                      <p:cBhvr>
                                        <p:cTn id="16" dur="500"/>
                                        <p:tgtEl>
                                          <p:spTgt spid="1064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BC427C1F-003A-4FA3-8ADF-0F8A4D3D9CA4}" type="slidenum">
              <a:rPr lang="it-IT"/>
              <a:pPr/>
              <a:t>30</a:t>
            </a:fld>
            <a:endParaRPr lang="it-IT"/>
          </a:p>
        </p:txBody>
      </p:sp>
      <p:sp>
        <p:nvSpPr>
          <p:cNvPr id="10752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07523" name="Rectangle 3"/>
          <p:cNvSpPr>
            <a:spLocks noGrp="1" noChangeArrowheads="1"/>
          </p:cNvSpPr>
          <p:nvPr>
            <p:ph type="body" idx="1"/>
          </p:nvPr>
        </p:nvSpPr>
        <p:spPr/>
        <p:txBody>
          <a:bodyPr/>
          <a:lstStyle/>
          <a:p>
            <a:r>
              <a:rPr lang="it-IT" sz="2000" b="1" dirty="0"/>
              <a:t>REGISTRO ( lett. Y )</a:t>
            </a:r>
          </a:p>
          <a:p>
            <a:pPr algn="just">
              <a:buFont typeface="Wingdings" pitchFamily="2" charset="2"/>
              <a:buNone/>
            </a:pPr>
            <a:r>
              <a:rPr lang="it-IT" sz="1400" dirty="0"/>
              <a:t>	</a:t>
            </a:r>
            <a:r>
              <a:rPr lang="it-IT" sz="1800" dirty="0"/>
              <a:t>Il Registro unico elettronico degli intermediari assicurativi e riassicurativi di cui all’art. 109 del decreto legislativo 7 settembre 2005 n. 209.</a:t>
            </a:r>
          </a:p>
          <a:p>
            <a:pPr>
              <a:buFont typeface="Wingdings" pitchFamily="2" charset="2"/>
              <a:buNone/>
            </a:pPr>
            <a:endParaRPr lang="it-IT" sz="1800" dirty="0"/>
          </a:p>
          <a:p>
            <a:r>
              <a:rPr lang="it-IT" sz="2000" b="1" dirty="0"/>
              <a:t>LOCALI DELL’INTERMEDIARIO ( lett. S )</a:t>
            </a:r>
          </a:p>
          <a:p>
            <a:pPr algn="just">
              <a:buFont typeface="Wingdings" pitchFamily="2" charset="2"/>
              <a:buNone/>
            </a:pPr>
            <a:r>
              <a:rPr lang="it-IT" sz="1400" dirty="0"/>
              <a:t>	</a:t>
            </a:r>
            <a:r>
              <a:rPr lang="it-IT" sz="1800" dirty="0"/>
              <a:t>Le sedi o le dipendenze in cui opera l’intermediario, iscritto delle sezioni A, B o D del registro, intese come i locali accessibili al pubblico o adibiti al ricevimento del pubblico, anche nel caso in cui l’accesso sia sottoposto a forme di controllo.</a:t>
            </a:r>
          </a:p>
          <a:p>
            <a:pPr algn="just"/>
            <a:endParaRPr lang="it-IT" sz="1800" b="1" dirty="0"/>
          </a:p>
          <a:p>
            <a:pPr algn="just"/>
            <a:r>
              <a:rPr lang="it-IT" sz="2000" b="1" dirty="0"/>
              <a:t>AGENTI ( lett. C )</a:t>
            </a:r>
          </a:p>
          <a:p>
            <a:pPr algn="just">
              <a:buFont typeface="Wingdings" pitchFamily="2" charset="2"/>
              <a:buNone/>
            </a:pPr>
            <a:r>
              <a:rPr lang="it-IT" sz="1400" dirty="0"/>
              <a:t>	</a:t>
            </a:r>
            <a:r>
              <a:rPr lang="it-IT" sz="1800" dirty="0"/>
              <a:t>Gli intermediari che agiscono in nome e per conto di una o più imprese di assicurazione o di riassicurazione</a:t>
            </a:r>
          </a:p>
          <a:p>
            <a:pPr algn="just">
              <a:buFont typeface="Wingdings" pitchFamily="2" charset="2"/>
              <a:buNone/>
            </a:pPr>
            <a:endParaRPr lang="it-IT" sz="1800" dirty="0"/>
          </a:p>
          <a:p>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Effect transition="in" filter="checkerboard(across)">
                                      <p:cBhvr>
                                        <p:cTn id="7" dur="500"/>
                                        <p:tgtEl>
                                          <p:spTgt spid="10752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07523">
                                            <p:txEl>
                                              <p:pRg st="1" end="1"/>
                                            </p:txEl>
                                          </p:spTgt>
                                        </p:tgtEl>
                                        <p:attrNameLst>
                                          <p:attrName>style.visibility</p:attrName>
                                        </p:attrNameLst>
                                      </p:cBhvr>
                                      <p:to>
                                        <p:strVal val="visible"/>
                                      </p:to>
                                    </p:set>
                                    <p:animEffect transition="in" filter="checkerboard(across)">
                                      <p:cBhvr>
                                        <p:cTn id="10" dur="500"/>
                                        <p:tgtEl>
                                          <p:spTgt spid="107523">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07523">
                                            <p:txEl>
                                              <p:pRg st="3" end="3"/>
                                            </p:txEl>
                                          </p:spTgt>
                                        </p:tgtEl>
                                        <p:attrNameLst>
                                          <p:attrName>style.visibility</p:attrName>
                                        </p:attrNameLst>
                                      </p:cBhvr>
                                      <p:to>
                                        <p:strVal val="visible"/>
                                      </p:to>
                                    </p:set>
                                    <p:animEffect transition="in" filter="checkerboard(across)">
                                      <p:cBhvr>
                                        <p:cTn id="13" dur="500"/>
                                        <p:tgtEl>
                                          <p:spTgt spid="107523">
                                            <p:txEl>
                                              <p:pRg st="3" end="3"/>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07523">
                                            <p:txEl>
                                              <p:pRg st="4" end="4"/>
                                            </p:txEl>
                                          </p:spTgt>
                                        </p:tgtEl>
                                        <p:attrNameLst>
                                          <p:attrName>style.visibility</p:attrName>
                                        </p:attrNameLst>
                                      </p:cBhvr>
                                      <p:to>
                                        <p:strVal val="visible"/>
                                      </p:to>
                                    </p:set>
                                    <p:animEffect transition="in" filter="checkerboard(across)">
                                      <p:cBhvr>
                                        <p:cTn id="16" dur="500"/>
                                        <p:tgtEl>
                                          <p:spTgt spid="107523">
                                            <p:txEl>
                                              <p:pRg st="4" end="4"/>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107523">
                                            <p:txEl>
                                              <p:pRg st="6" end="6"/>
                                            </p:txEl>
                                          </p:spTgt>
                                        </p:tgtEl>
                                        <p:attrNameLst>
                                          <p:attrName>style.visibility</p:attrName>
                                        </p:attrNameLst>
                                      </p:cBhvr>
                                      <p:to>
                                        <p:strVal val="visible"/>
                                      </p:to>
                                    </p:set>
                                    <p:animEffect transition="in" filter="checkerboard(across)">
                                      <p:cBhvr>
                                        <p:cTn id="19" dur="500"/>
                                        <p:tgtEl>
                                          <p:spTgt spid="107523">
                                            <p:txEl>
                                              <p:pRg st="6" end="6"/>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107523">
                                            <p:txEl>
                                              <p:pRg st="7" end="7"/>
                                            </p:txEl>
                                          </p:spTgt>
                                        </p:tgtEl>
                                        <p:attrNameLst>
                                          <p:attrName>style.visibility</p:attrName>
                                        </p:attrNameLst>
                                      </p:cBhvr>
                                      <p:to>
                                        <p:strVal val="visible"/>
                                      </p:to>
                                    </p:set>
                                    <p:animEffect transition="in" filter="checkerboard(across)">
                                      <p:cBhvr>
                                        <p:cTn id="22" dur="500"/>
                                        <p:tgtEl>
                                          <p:spTgt spid="1075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99E118F7-C45F-4B72-B014-DE36B89DF081}" type="slidenum">
              <a:rPr lang="it-IT"/>
              <a:pPr/>
              <a:t>31</a:t>
            </a:fld>
            <a:endParaRPr lang="it-IT"/>
          </a:p>
        </p:txBody>
      </p:sp>
      <p:sp>
        <p:nvSpPr>
          <p:cNvPr id="10854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08547" name="Rectangle 3"/>
          <p:cNvSpPr>
            <a:spLocks noGrp="1" noChangeArrowheads="1"/>
          </p:cNvSpPr>
          <p:nvPr>
            <p:ph type="body" idx="1"/>
          </p:nvPr>
        </p:nvSpPr>
        <p:spPr/>
        <p:txBody>
          <a:bodyPr/>
          <a:lstStyle/>
          <a:p>
            <a:pPr>
              <a:lnSpc>
                <a:spcPct val="80000"/>
              </a:lnSpc>
            </a:pPr>
            <a:endParaRPr lang="it-IT" sz="2400" b="1" dirty="0"/>
          </a:p>
          <a:p>
            <a:pPr>
              <a:lnSpc>
                <a:spcPct val="80000"/>
              </a:lnSpc>
            </a:pPr>
            <a:r>
              <a:rPr lang="it-IT" sz="2000" b="1" dirty="0"/>
              <a:t>MEDIATORI o BROKER (</a:t>
            </a:r>
            <a:r>
              <a:rPr lang="it-IT" sz="2000" b="1" dirty="0" err="1"/>
              <a:t>lett.T</a:t>
            </a:r>
            <a:r>
              <a:rPr lang="it-IT" sz="2000" b="1" dirty="0"/>
              <a:t> )</a:t>
            </a:r>
            <a:br>
              <a:rPr lang="it-IT" sz="2000" b="1" dirty="0"/>
            </a:br>
            <a:endParaRPr lang="it-IT" sz="2000" b="1" dirty="0"/>
          </a:p>
          <a:p>
            <a:pPr algn="just">
              <a:lnSpc>
                <a:spcPct val="80000"/>
              </a:lnSpc>
              <a:buFont typeface="Wingdings" pitchFamily="2" charset="2"/>
              <a:buNone/>
            </a:pPr>
            <a:r>
              <a:rPr lang="it-IT" sz="1800" dirty="0"/>
              <a:t>	Gli intermediari che agiscono su incarico del cliente e che non hanno poteri di rappresentanza di imprese di assicurazione o di riassicurazione</a:t>
            </a:r>
          </a:p>
          <a:p>
            <a:pPr>
              <a:lnSpc>
                <a:spcPct val="80000"/>
              </a:lnSpc>
              <a:buFont typeface="Wingdings" pitchFamily="2" charset="2"/>
              <a:buNone/>
            </a:pPr>
            <a:endParaRPr lang="it-IT" sz="1800" dirty="0"/>
          </a:p>
          <a:p>
            <a:pPr>
              <a:lnSpc>
                <a:spcPct val="80000"/>
              </a:lnSpc>
              <a:buFont typeface="Wingdings" pitchFamily="2" charset="2"/>
              <a:buNone/>
            </a:pPr>
            <a:endParaRPr lang="it-IT" sz="2400" dirty="0"/>
          </a:p>
          <a:p>
            <a:pPr>
              <a:lnSpc>
                <a:spcPct val="80000"/>
              </a:lnSpc>
            </a:pPr>
            <a:r>
              <a:rPr lang="it-IT" sz="2000" b="1" dirty="0"/>
              <a:t>PRODUTTORI DIRETTI ( </a:t>
            </a:r>
            <a:r>
              <a:rPr lang="it-IT" sz="2000" b="1" dirty="0" err="1"/>
              <a:t>lett.X</a:t>
            </a:r>
            <a:r>
              <a:rPr lang="it-IT" sz="2000" b="1" dirty="0"/>
              <a:t> )</a:t>
            </a:r>
          </a:p>
          <a:p>
            <a:pPr algn="just">
              <a:lnSpc>
                <a:spcPct val="80000"/>
              </a:lnSpc>
              <a:buFont typeface="Wingdings" pitchFamily="2" charset="2"/>
              <a:buNone/>
            </a:pPr>
            <a:r>
              <a:rPr lang="it-IT" dirty="0"/>
              <a:t>	</a:t>
            </a:r>
            <a:r>
              <a:rPr lang="it-IT" sz="1800" dirty="0"/>
              <a:t>Gli intermediari che, anche in via sussidiaria rispetto all’attività svolta a titolo principale, esercitano l’intermediazione assicurativa nei ramo vita e nei rami infortuni e malattia per conto e sotto la piena responsabilità di un impresa di assicurazione e che operano senza obblighi di orario o di risultato esclusivamente per l’impresa medesima</a:t>
            </a:r>
          </a:p>
          <a:p>
            <a:pPr>
              <a:lnSpc>
                <a:spcPct val="80000"/>
              </a:lnSpc>
            </a:pPr>
            <a:endParaRPr lang="it-IT"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8547">
                                            <p:txEl>
                                              <p:pRg st="1" end="1"/>
                                            </p:txEl>
                                          </p:spTgt>
                                        </p:tgtEl>
                                        <p:attrNameLst>
                                          <p:attrName>style.visibility</p:attrName>
                                        </p:attrNameLst>
                                      </p:cBhvr>
                                      <p:to>
                                        <p:strVal val="visible"/>
                                      </p:to>
                                    </p:set>
                                    <p:animEffect transition="in" filter="checkerboard(across)">
                                      <p:cBhvr>
                                        <p:cTn id="7" dur="500"/>
                                        <p:tgtEl>
                                          <p:spTgt spid="1085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8547">
                                            <p:txEl>
                                              <p:pRg st="2" end="2"/>
                                            </p:txEl>
                                          </p:spTgt>
                                        </p:tgtEl>
                                        <p:attrNameLst>
                                          <p:attrName>style.visibility</p:attrName>
                                        </p:attrNameLst>
                                      </p:cBhvr>
                                      <p:to>
                                        <p:strVal val="visible"/>
                                      </p:to>
                                    </p:set>
                                    <p:animEffect transition="in" filter="checkerboard(across)">
                                      <p:cBhvr>
                                        <p:cTn id="12" dur="500"/>
                                        <p:tgtEl>
                                          <p:spTgt spid="108547">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08547">
                                            <p:txEl>
                                              <p:pRg st="5" end="5"/>
                                            </p:txEl>
                                          </p:spTgt>
                                        </p:tgtEl>
                                        <p:attrNameLst>
                                          <p:attrName>style.visibility</p:attrName>
                                        </p:attrNameLst>
                                      </p:cBhvr>
                                      <p:to>
                                        <p:strVal val="visible"/>
                                      </p:to>
                                    </p:set>
                                    <p:animEffect transition="in" filter="checkerboard(across)">
                                      <p:cBhvr>
                                        <p:cTn id="15" dur="500"/>
                                        <p:tgtEl>
                                          <p:spTgt spid="108547">
                                            <p:txEl>
                                              <p:pRg st="5" end="5"/>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08547">
                                            <p:txEl>
                                              <p:pRg st="6" end="6"/>
                                            </p:txEl>
                                          </p:spTgt>
                                        </p:tgtEl>
                                        <p:attrNameLst>
                                          <p:attrName>style.visibility</p:attrName>
                                        </p:attrNameLst>
                                      </p:cBhvr>
                                      <p:to>
                                        <p:strVal val="visible"/>
                                      </p:to>
                                    </p:set>
                                    <p:animEffect transition="in" filter="checkerboard(across)">
                                      <p:cBhvr>
                                        <p:cTn id="18" dur="500"/>
                                        <p:tgtEl>
                                          <p:spTgt spid="1085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602BC5E-1C3F-49BC-AF11-48ACE2C475FD}" type="slidenum">
              <a:rPr lang="it-IT"/>
              <a:pPr/>
              <a:t>32</a:t>
            </a:fld>
            <a:endParaRPr lang="it-IT"/>
          </a:p>
        </p:txBody>
      </p:sp>
      <p:sp>
        <p:nvSpPr>
          <p:cNvPr id="10957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09571" name="Rectangle 3"/>
          <p:cNvSpPr>
            <a:spLocks noGrp="1" noChangeArrowheads="1"/>
          </p:cNvSpPr>
          <p:nvPr>
            <p:ph type="body" idx="1"/>
          </p:nvPr>
        </p:nvSpPr>
        <p:spPr/>
        <p:txBody>
          <a:bodyPr/>
          <a:lstStyle/>
          <a:p>
            <a:endParaRPr lang="it-IT" sz="3600" b="1" dirty="0"/>
          </a:p>
          <a:p>
            <a:r>
              <a:rPr lang="it-IT" sz="2000" b="1" dirty="0"/>
              <a:t>CORSI IN AULA ( lett. J )</a:t>
            </a:r>
          </a:p>
          <a:p>
            <a:pPr algn="just">
              <a:buFont typeface="Wingdings" pitchFamily="2" charset="2"/>
              <a:buNone/>
            </a:pPr>
            <a:r>
              <a:rPr lang="it-IT" sz="2000" dirty="0"/>
              <a:t>	I corsi di formazione svolti da docenti sul luogo di lavoro o all’esterno, anche attraverso videoconferenza.</a:t>
            </a:r>
          </a:p>
          <a:p>
            <a:pPr>
              <a:buFont typeface="Wingdings" pitchFamily="2" charset="2"/>
              <a:buNone/>
            </a:pPr>
            <a:endParaRPr lang="it-IT" sz="2000" b="1" dirty="0"/>
          </a:p>
          <a:p>
            <a:r>
              <a:rPr lang="it-IT" sz="2000" b="1" dirty="0"/>
              <a:t>FORMAZIONE A DISTANZA ( lett. M )</a:t>
            </a:r>
          </a:p>
          <a:p>
            <a:pPr algn="just">
              <a:buFont typeface="Wingdings" pitchFamily="2" charset="2"/>
              <a:buNone/>
            </a:pPr>
            <a:r>
              <a:rPr lang="it-IT" sz="2000" b="1" dirty="0"/>
              <a:t>	</a:t>
            </a:r>
            <a:r>
              <a:rPr lang="it-IT" sz="2000" dirty="0"/>
              <a:t>La formazione conseguita,  senza l’ausilio di docenti, esclusivamente attraverso l’utilizzo di materiale cartaceo o di strumenti informatici.</a:t>
            </a:r>
          </a:p>
          <a:p>
            <a:pPr>
              <a:buFont typeface="Wingdings" pitchFamily="2" charset="2"/>
              <a:buNone/>
            </a:pPr>
            <a:endParaRPr lang="it-IT"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9571">
                                            <p:txEl>
                                              <p:pRg st="1" end="1"/>
                                            </p:txEl>
                                          </p:spTgt>
                                        </p:tgtEl>
                                        <p:attrNameLst>
                                          <p:attrName>style.visibility</p:attrName>
                                        </p:attrNameLst>
                                      </p:cBhvr>
                                      <p:to>
                                        <p:strVal val="visible"/>
                                      </p:to>
                                    </p:set>
                                    <p:animEffect transition="in" filter="checkerboard(across)">
                                      <p:cBhvr>
                                        <p:cTn id="7" dur="500"/>
                                        <p:tgtEl>
                                          <p:spTgt spid="109571">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09571">
                                            <p:txEl>
                                              <p:pRg st="2" end="2"/>
                                            </p:txEl>
                                          </p:spTgt>
                                        </p:tgtEl>
                                        <p:attrNameLst>
                                          <p:attrName>style.visibility</p:attrName>
                                        </p:attrNameLst>
                                      </p:cBhvr>
                                      <p:to>
                                        <p:strVal val="visible"/>
                                      </p:to>
                                    </p:set>
                                    <p:animEffect transition="in" filter="checkerboard(across)">
                                      <p:cBhvr>
                                        <p:cTn id="10" dur="500"/>
                                        <p:tgtEl>
                                          <p:spTgt spid="109571">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09571">
                                            <p:txEl>
                                              <p:pRg st="4" end="4"/>
                                            </p:txEl>
                                          </p:spTgt>
                                        </p:tgtEl>
                                        <p:attrNameLst>
                                          <p:attrName>style.visibility</p:attrName>
                                        </p:attrNameLst>
                                      </p:cBhvr>
                                      <p:to>
                                        <p:strVal val="visible"/>
                                      </p:to>
                                    </p:set>
                                    <p:animEffect transition="in" filter="checkerboard(across)">
                                      <p:cBhvr>
                                        <p:cTn id="13" dur="500"/>
                                        <p:tgtEl>
                                          <p:spTgt spid="109571">
                                            <p:txEl>
                                              <p:pRg st="4" end="4"/>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09571">
                                            <p:txEl>
                                              <p:pRg st="5" end="5"/>
                                            </p:txEl>
                                          </p:spTgt>
                                        </p:tgtEl>
                                        <p:attrNameLst>
                                          <p:attrName>style.visibility</p:attrName>
                                        </p:attrNameLst>
                                      </p:cBhvr>
                                      <p:to>
                                        <p:strVal val="visible"/>
                                      </p:to>
                                    </p:set>
                                    <p:animEffect transition="in" filter="checkerboard(across)">
                                      <p:cBhvr>
                                        <p:cTn id="16" dur="500"/>
                                        <p:tgtEl>
                                          <p:spTgt spid="1095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9ACB779-A0D5-4FA3-A9EA-28F16BD00915}" type="slidenum">
              <a:rPr lang="it-IT"/>
              <a:pPr/>
              <a:t>33</a:t>
            </a:fld>
            <a:endParaRPr lang="it-IT"/>
          </a:p>
        </p:txBody>
      </p:sp>
      <p:sp>
        <p:nvSpPr>
          <p:cNvPr id="11059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0595" name="Rectangle 3"/>
          <p:cNvSpPr>
            <a:spLocks noGrp="1" noChangeArrowheads="1"/>
          </p:cNvSpPr>
          <p:nvPr>
            <p:ph type="body" idx="1"/>
          </p:nvPr>
        </p:nvSpPr>
        <p:spPr/>
        <p:txBody>
          <a:bodyPr/>
          <a:lstStyle/>
          <a:p>
            <a:pPr>
              <a:lnSpc>
                <a:spcPct val="90000"/>
              </a:lnSpc>
              <a:buFont typeface="Wingdings" pitchFamily="2" charset="2"/>
              <a:buNone/>
            </a:pPr>
            <a:endParaRPr lang="it-IT" sz="2000" b="1" dirty="0" smtClean="0"/>
          </a:p>
          <a:p>
            <a:pPr>
              <a:lnSpc>
                <a:spcPct val="90000"/>
              </a:lnSpc>
              <a:buFont typeface="Wingdings" pitchFamily="2" charset="2"/>
              <a:buNone/>
            </a:pPr>
            <a:r>
              <a:rPr lang="it-IT" sz="2000" b="1" dirty="0" smtClean="0"/>
              <a:t>ART</a:t>
            </a:r>
            <a:r>
              <a:rPr lang="it-IT" sz="2000" b="1" dirty="0"/>
              <a:t>. 3 – Ambito di applicazione</a:t>
            </a:r>
          </a:p>
          <a:p>
            <a:pPr>
              <a:lnSpc>
                <a:spcPct val="90000"/>
              </a:lnSpc>
              <a:buFont typeface="Wingdings" pitchFamily="2" charset="2"/>
              <a:buNone/>
            </a:pPr>
            <a:endParaRPr lang="it-IT" sz="2000" b="1" dirty="0"/>
          </a:p>
          <a:p>
            <a:pPr algn="just">
              <a:lnSpc>
                <a:spcPct val="90000"/>
              </a:lnSpc>
            </a:pPr>
            <a:endParaRPr lang="it-IT" sz="2000" dirty="0" smtClean="0"/>
          </a:p>
          <a:p>
            <a:pPr algn="just">
              <a:lnSpc>
                <a:spcPct val="90000"/>
              </a:lnSpc>
            </a:pPr>
            <a:r>
              <a:rPr lang="it-IT" sz="2000" dirty="0" smtClean="0"/>
              <a:t>Il </a:t>
            </a:r>
            <a:r>
              <a:rPr lang="it-IT" sz="2000" dirty="0"/>
              <a:t>regolamento disciplina le condizioni di </a:t>
            </a:r>
            <a:r>
              <a:rPr lang="it-IT" sz="2000" b="1" u="sng" dirty="0">
                <a:effectLst>
                  <a:outerShdw blurRad="38100" dist="38100" dir="2700000" algn="tl">
                    <a:srgbClr val="FFFFFF"/>
                  </a:outerShdw>
                </a:effectLst>
              </a:rPr>
              <a:t>accesso</a:t>
            </a:r>
            <a:r>
              <a:rPr lang="it-IT" sz="2000" dirty="0"/>
              <a:t> e di </a:t>
            </a:r>
            <a:r>
              <a:rPr lang="it-IT" sz="2000" b="1" u="sng" dirty="0">
                <a:effectLst>
                  <a:outerShdw blurRad="38100" dist="38100" dir="2700000" algn="tl">
                    <a:srgbClr val="FFFFFF"/>
                  </a:outerShdw>
                </a:effectLst>
              </a:rPr>
              <a:t>esercizio</a:t>
            </a:r>
            <a:r>
              <a:rPr lang="it-IT" sz="2000" dirty="0"/>
              <a:t> dell’attività di intermediazione</a:t>
            </a:r>
          </a:p>
          <a:p>
            <a:pPr algn="just">
              <a:lnSpc>
                <a:spcPct val="90000"/>
              </a:lnSpc>
              <a:buFont typeface="Wingdings" pitchFamily="2" charset="2"/>
              <a:buNone/>
            </a:pPr>
            <a:endParaRPr lang="it-IT" sz="2000" dirty="0"/>
          </a:p>
          <a:p>
            <a:pPr algn="just">
              <a:lnSpc>
                <a:spcPct val="90000"/>
              </a:lnSpc>
            </a:pPr>
            <a:r>
              <a:rPr lang="it-IT" sz="2000" dirty="0"/>
              <a:t>Non si applica alle attività di sola informazione </a:t>
            </a:r>
            <a:r>
              <a:rPr lang="it-IT" sz="2000" dirty="0" err="1"/>
              <a:t>purchè</a:t>
            </a:r>
            <a:r>
              <a:rPr lang="it-IT" sz="2000" dirty="0"/>
              <a:t> svolte a titolo accessorio nel contesto di altra attività professionale</a:t>
            </a:r>
          </a:p>
          <a:p>
            <a:pPr>
              <a:lnSpc>
                <a:spcPct val="90000"/>
              </a:lnSpc>
              <a:buFont typeface="Wingdings" pitchFamily="2" charset="2"/>
              <a:buNone/>
            </a:pP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4E097FEA-0BFA-4AF6-9BAE-96DEAD215178}" type="slidenum">
              <a:rPr lang="it-IT"/>
              <a:pPr/>
              <a:t>34</a:t>
            </a:fld>
            <a:endParaRPr lang="it-IT"/>
          </a:p>
        </p:txBody>
      </p:sp>
      <p:sp>
        <p:nvSpPr>
          <p:cNvPr id="112642" name="Rectangle 2"/>
          <p:cNvSpPr>
            <a:spLocks noGrp="1" noChangeArrowheads="1"/>
          </p:cNvSpPr>
          <p:nvPr>
            <p:ph type="title"/>
          </p:nvPr>
        </p:nvSpPr>
        <p:spPr/>
        <p:txBody>
          <a:bodyPr/>
          <a:lstStyle/>
          <a:p>
            <a:r>
              <a:rPr lang="it-IT" sz="2100" b="1">
                <a:latin typeface="Verdana" pitchFamily="34" charset="0"/>
              </a:rPr>
              <a:t>Gli Intermediari nel Regolamento ISVAP n. 5</a:t>
            </a:r>
          </a:p>
        </p:txBody>
      </p:sp>
      <p:sp>
        <p:nvSpPr>
          <p:cNvPr id="112643" name="Rectangle 3"/>
          <p:cNvSpPr>
            <a:spLocks noGrp="1" noChangeArrowheads="1"/>
          </p:cNvSpPr>
          <p:nvPr>
            <p:ph type="body" idx="1"/>
          </p:nvPr>
        </p:nvSpPr>
        <p:spPr>
          <a:xfrm>
            <a:off x="914400" y="1916832"/>
            <a:ext cx="7772400" cy="4214093"/>
          </a:xfr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a:lstStyle/>
          <a:p>
            <a:pPr algn="ctr">
              <a:buFont typeface="Wingdings" pitchFamily="2" charset="2"/>
              <a:buNone/>
            </a:pPr>
            <a:endParaRPr lang="it-IT" sz="3200" b="1" dirty="0"/>
          </a:p>
          <a:p>
            <a:pPr algn="ctr">
              <a:buFont typeface="Wingdings" pitchFamily="2" charset="2"/>
              <a:buNone/>
            </a:pPr>
            <a:r>
              <a:rPr lang="it-IT" sz="3200" b="1" dirty="0"/>
              <a:t>PARTE 2</a:t>
            </a:r>
            <a:r>
              <a:rPr lang="it-IT" sz="3200" dirty="0"/>
              <a:t>  </a:t>
            </a:r>
          </a:p>
          <a:p>
            <a:pPr algn="ctr">
              <a:buFont typeface="Wingdings" pitchFamily="2" charset="2"/>
              <a:buNone/>
            </a:pPr>
            <a:endParaRPr lang="it-IT" sz="3200" dirty="0"/>
          </a:p>
          <a:p>
            <a:pPr algn="ctr">
              <a:buFont typeface="Wingdings" pitchFamily="2" charset="2"/>
              <a:buNone/>
            </a:pPr>
            <a:r>
              <a:rPr lang="it-IT" sz="3200" dirty="0"/>
              <a:t>	</a:t>
            </a:r>
            <a:r>
              <a:rPr lang="it-IT" sz="3000" b="1" u="sng" dirty="0"/>
              <a:t>Accesso</a:t>
            </a:r>
            <a:r>
              <a:rPr lang="it-IT" sz="3000" b="1" dirty="0"/>
              <a:t> all’attività di intermediazione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43">
                                            <p:txEl>
                                              <p:pRg st="1" end="1"/>
                                            </p:txEl>
                                          </p:spTgt>
                                        </p:tgtEl>
                                        <p:attrNameLst>
                                          <p:attrName>style.visibility</p:attrName>
                                        </p:attrNameLst>
                                      </p:cBhvr>
                                      <p:to>
                                        <p:strVal val="visible"/>
                                      </p:to>
                                    </p:set>
                                    <p:animEffect transition="in" filter="fade">
                                      <p:cBhvr>
                                        <p:cTn id="7" dur="2000"/>
                                        <p:tgtEl>
                                          <p:spTgt spid="11264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2643">
                                            <p:txEl>
                                              <p:pRg st="3" end="3"/>
                                            </p:txEl>
                                          </p:spTgt>
                                        </p:tgtEl>
                                        <p:attrNameLst>
                                          <p:attrName>style.visibility</p:attrName>
                                        </p:attrNameLst>
                                      </p:cBhvr>
                                      <p:to>
                                        <p:strVal val="visible"/>
                                      </p:to>
                                    </p:set>
                                    <p:animEffect transition="in" filter="fade">
                                      <p:cBhvr>
                                        <p:cTn id="10" dur="2000"/>
                                        <p:tgtEl>
                                          <p:spTgt spid="1126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85D780B6-050A-46BD-82F0-E456F72883EF}" type="slidenum">
              <a:rPr lang="it-IT"/>
              <a:pPr/>
              <a:t>35</a:t>
            </a:fld>
            <a:endParaRPr lang="it-IT"/>
          </a:p>
        </p:txBody>
      </p:sp>
      <p:sp>
        <p:nvSpPr>
          <p:cNvPr id="11366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3667" name="Rectangle 3"/>
          <p:cNvSpPr>
            <a:spLocks noGrp="1" noChangeArrowheads="1"/>
          </p:cNvSpPr>
          <p:nvPr>
            <p:ph type="body" idx="1"/>
          </p:nvPr>
        </p:nvSpPr>
        <p:spPr>
          <a:xfrm>
            <a:off x="914400" y="1600200"/>
            <a:ext cx="7772400" cy="4781128"/>
          </a:xfrm>
        </p:spPr>
        <p:txBody>
          <a:bodyPr/>
          <a:lstStyle/>
          <a:p>
            <a:pPr>
              <a:lnSpc>
                <a:spcPct val="80000"/>
              </a:lnSpc>
              <a:buFont typeface="Wingdings" pitchFamily="2" charset="2"/>
              <a:buNone/>
            </a:pPr>
            <a:r>
              <a:rPr lang="it-IT" sz="2400" b="1" u="sng" dirty="0">
                <a:effectLst>
                  <a:outerShdw blurRad="38100" dist="38100" dir="2700000" algn="tl">
                    <a:srgbClr val="FFFFFF"/>
                  </a:outerShdw>
                </a:effectLst>
              </a:rPr>
              <a:t>ART. 4</a:t>
            </a:r>
            <a:r>
              <a:rPr lang="it-IT" sz="2400" u="sng" dirty="0">
                <a:effectLst>
                  <a:outerShdw blurRad="38100" dist="38100" dir="2700000" algn="tl">
                    <a:srgbClr val="FFFFFF"/>
                  </a:outerShdw>
                </a:effectLst>
              </a:rPr>
              <a:t> </a:t>
            </a:r>
            <a:endParaRPr lang="it-IT" sz="2400" u="sng" dirty="0" smtClean="0">
              <a:effectLst>
                <a:outerShdw blurRad="38100" dist="38100" dir="2700000" algn="tl">
                  <a:srgbClr val="FFFFFF"/>
                </a:outerShdw>
              </a:effectLst>
            </a:endParaRPr>
          </a:p>
          <a:p>
            <a:pPr>
              <a:lnSpc>
                <a:spcPct val="80000"/>
              </a:lnSpc>
              <a:buFont typeface="Wingdings" pitchFamily="2" charset="2"/>
              <a:buNone/>
            </a:pPr>
            <a:endParaRPr lang="it-IT" sz="2400" u="sng" dirty="0">
              <a:effectLst>
                <a:outerShdw blurRad="38100" dist="38100" dir="2700000" algn="tl">
                  <a:srgbClr val="FFFFFF"/>
                </a:outerShdw>
              </a:effectLst>
            </a:endParaRPr>
          </a:p>
          <a:p>
            <a:pPr algn="just">
              <a:lnSpc>
                <a:spcPct val="80000"/>
              </a:lnSpc>
              <a:buFont typeface="Wingdings" pitchFamily="2" charset="2"/>
              <a:buNone/>
            </a:pPr>
            <a:r>
              <a:rPr lang="it-IT" sz="900" dirty="0"/>
              <a:t>	</a:t>
            </a:r>
            <a:r>
              <a:rPr lang="it-IT" sz="1800" dirty="0"/>
              <a:t>Istituisce presso l’ISVAP il registro unico elettronico degli intermediari assicurativi ( </a:t>
            </a:r>
            <a:r>
              <a:rPr lang="it-IT" sz="1800" b="1" u="sng" dirty="0">
                <a:effectLst>
                  <a:outerShdw blurRad="38100" dist="38100" dir="2700000" algn="tl">
                    <a:srgbClr val="FFFFFF"/>
                  </a:outerShdw>
                </a:effectLst>
              </a:rPr>
              <a:t>RUI </a:t>
            </a:r>
            <a:r>
              <a:rPr lang="it-IT" sz="1800" dirty="0"/>
              <a:t>), suddiviso in </a:t>
            </a:r>
            <a:r>
              <a:rPr lang="it-IT" sz="1800" u="sng" dirty="0"/>
              <a:t>5 sezioni </a:t>
            </a:r>
            <a:r>
              <a:rPr lang="it-IT" sz="1800" dirty="0"/>
              <a:t>:</a:t>
            </a:r>
          </a:p>
          <a:p>
            <a:pPr algn="just">
              <a:lnSpc>
                <a:spcPct val="80000"/>
              </a:lnSpc>
              <a:buFont typeface="Wingdings" pitchFamily="2" charset="2"/>
              <a:buNone/>
            </a:pPr>
            <a:endParaRPr lang="it-IT" sz="1800" dirty="0"/>
          </a:p>
          <a:p>
            <a:pPr algn="just">
              <a:lnSpc>
                <a:spcPct val="80000"/>
              </a:lnSpc>
            </a:pPr>
            <a:r>
              <a:rPr lang="it-IT" sz="1800" b="1" dirty="0"/>
              <a:t>Sezione A</a:t>
            </a:r>
            <a:r>
              <a:rPr lang="it-IT" sz="1800" dirty="0"/>
              <a:t> : gli Agenti</a:t>
            </a:r>
          </a:p>
          <a:p>
            <a:pPr algn="just">
              <a:lnSpc>
                <a:spcPct val="80000"/>
              </a:lnSpc>
            </a:pPr>
            <a:r>
              <a:rPr lang="it-IT" sz="1800" b="1" dirty="0"/>
              <a:t>Sezione B</a:t>
            </a:r>
            <a:r>
              <a:rPr lang="it-IT" sz="1800" dirty="0"/>
              <a:t> : i Mediatori</a:t>
            </a:r>
          </a:p>
          <a:p>
            <a:pPr algn="just">
              <a:lnSpc>
                <a:spcPct val="80000"/>
              </a:lnSpc>
            </a:pPr>
            <a:r>
              <a:rPr lang="it-IT" sz="1800" b="1" dirty="0"/>
              <a:t>Sezione C</a:t>
            </a:r>
            <a:r>
              <a:rPr lang="it-IT" sz="1800" dirty="0"/>
              <a:t> : i Produttori diretti</a:t>
            </a:r>
          </a:p>
          <a:p>
            <a:pPr algn="just">
              <a:lnSpc>
                <a:spcPct val="80000"/>
              </a:lnSpc>
            </a:pPr>
            <a:r>
              <a:rPr lang="it-IT" sz="1800" b="1" dirty="0"/>
              <a:t>Sezione D</a:t>
            </a:r>
            <a:r>
              <a:rPr lang="it-IT" sz="1800" dirty="0"/>
              <a:t> : le Banche, gli intermediari finanziari, le SIM e Poste Italiane                                 </a:t>
            </a:r>
          </a:p>
          <a:p>
            <a:pPr algn="just">
              <a:lnSpc>
                <a:spcPct val="80000"/>
              </a:lnSpc>
              <a:buFont typeface="Wingdings" pitchFamily="2" charset="2"/>
              <a:buNone/>
            </a:pPr>
            <a:r>
              <a:rPr lang="it-IT" sz="1800" dirty="0"/>
              <a:t>                         </a:t>
            </a:r>
            <a:r>
              <a:rPr lang="it-IT" sz="1800" dirty="0" err="1"/>
              <a:t>Spa-</a:t>
            </a:r>
            <a:r>
              <a:rPr lang="it-IT" sz="1800" dirty="0"/>
              <a:t> Divisione Bancoposta</a:t>
            </a:r>
          </a:p>
          <a:p>
            <a:pPr algn="just">
              <a:lnSpc>
                <a:spcPct val="80000"/>
              </a:lnSpc>
            </a:pPr>
            <a:r>
              <a:rPr lang="it-IT" sz="1800" b="1" dirty="0"/>
              <a:t>Sezione E</a:t>
            </a:r>
            <a:r>
              <a:rPr lang="it-IT" sz="1800" dirty="0"/>
              <a:t> : gli addetti all’attività di intermediazione al di fuori dei locali                          </a:t>
            </a:r>
          </a:p>
          <a:p>
            <a:pPr algn="just">
              <a:lnSpc>
                <a:spcPct val="80000"/>
              </a:lnSpc>
              <a:buFont typeface="Wingdings" pitchFamily="2" charset="2"/>
              <a:buNone/>
            </a:pPr>
            <a:r>
              <a:rPr lang="it-IT" sz="1800" dirty="0"/>
              <a:t>                         dell’intermediario, iscritto nella sezione A,B o D, per il quale </a:t>
            </a:r>
          </a:p>
          <a:p>
            <a:pPr algn="just">
              <a:lnSpc>
                <a:spcPct val="80000"/>
              </a:lnSpc>
              <a:buFont typeface="Wingdings" pitchFamily="2" charset="2"/>
              <a:buNone/>
            </a:pPr>
            <a:r>
              <a:rPr lang="it-IT" sz="1800" dirty="0"/>
              <a:t>                         operano</a:t>
            </a:r>
          </a:p>
          <a:p>
            <a:pPr algn="just">
              <a:lnSpc>
                <a:spcPct val="80000"/>
              </a:lnSpc>
              <a:buFont typeface="Wingdings" pitchFamily="2" charset="2"/>
              <a:buNone/>
            </a:pPr>
            <a:endParaRPr lang="it-IT" sz="1800" dirty="0"/>
          </a:p>
          <a:p>
            <a:pPr algn="just">
              <a:lnSpc>
                <a:spcPct val="80000"/>
              </a:lnSpc>
              <a:buFont typeface="Wingdings" pitchFamily="2" charset="2"/>
              <a:buNone/>
            </a:pPr>
            <a:r>
              <a:rPr lang="it-IT" sz="1800" dirty="0"/>
              <a:t>	</a:t>
            </a:r>
            <a:r>
              <a:rPr lang="it-IT" sz="1800" b="1" dirty="0"/>
              <a:t>Nota bene</a:t>
            </a:r>
            <a:r>
              <a:rPr lang="it-IT" sz="1800" dirty="0"/>
              <a:t> – </a:t>
            </a:r>
            <a:r>
              <a:rPr lang="it-IT" sz="1800" i="1" dirty="0"/>
              <a:t>L’iscrizione in una delle sezione del registro non consente all’intermediario la contemporanea iscrizione in alcuna delle altre sezioni, fatta eccezione per gli iscritti alle sezioni A ed E limitatamente a soli incarichi di distribuzione relativi al ramo della Responsabilità Civile Auto</a:t>
            </a:r>
          </a:p>
          <a:p>
            <a:pPr>
              <a:lnSpc>
                <a:spcPct val="80000"/>
              </a:lnSpc>
            </a:pPr>
            <a:endParaRPr lang="it-IT" sz="1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9A17E9F9-3686-4511-8F3D-4DF73C454309}" type="slidenum">
              <a:rPr lang="it-IT"/>
              <a:pPr/>
              <a:t>36</a:t>
            </a:fld>
            <a:endParaRPr lang="it-IT"/>
          </a:p>
        </p:txBody>
      </p:sp>
      <p:sp>
        <p:nvSpPr>
          <p:cNvPr id="11469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4691" name="Rectangle 3"/>
          <p:cNvSpPr>
            <a:spLocks noGrp="1" noChangeArrowheads="1"/>
          </p:cNvSpPr>
          <p:nvPr>
            <p:ph type="body" idx="1"/>
          </p:nvPr>
        </p:nvSpPr>
        <p:spPr/>
        <p:txBody>
          <a:bodyPr/>
          <a:lstStyle/>
          <a:p>
            <a:pPr>
              <a:lnSpc>
                <a:spcPct val="90000"/>
              </a:lnSpc>
            </a:pPr>
            <a:r>
              <a:rPr lang="it-IT" sz="2000" dirty="0"/>
              <a:t>PER LA </a:t>
            </a:r>
            <a:r>
              <a:rPr lang="it-IT" sz="2000" b="1" dirty="0"/>
              <a:t>SEZIONE A</a:t>
            </a:r>
            <a:r>
              <a:rPr lang="it-IT" sz="2000" dirty="0"/>
              <a:t> – </a:t>
            </a:r>
            <a:r>
              <a:rPr lang="it-IT" sz="2000" b="1" dirty="0"/>
              <a:t>AGENTI </a:t>
            </a:r>
          </a:p>
          <a:p>
            <a:pPr algn="ctr">
              <a:lnSpc>
                <a:spcPct val="90000"/>
              </a:lnSpc>
              <a:buFont typeface="Wingdings" pitchFamily="2" charset="2"/>
              <a:buNone/>
            </a:pPr>
            <a:endParaRPr lang="it-IT" sz="1400" b="1" dirty="0"/>
          </a:p>
          <a:p>
            <a:pPr algn="ctr">
              <a:lnSpc>
                <a:spcPct val="90000"/>
              </a:lnSpc>
              <a:buFont typeface="Wingdings" pitchFamily="2" charset="2"/>
              <a:buNone/>
            </a:pPr>
            <a:r>
              <a:rPr lang="it-IT" sz="1800" b="1" dirty="0"/>
              <a:t>( se persone</a:t>
            </a:r>
            <a:r>
              <a:rPr lang="it-IT" sz="1600" b="1" dirty="0"/>
              <a:t> </a:t>
            </a:r>
            <a:r>
              <a:rPr lang="it-IT" sz="1800" b="1" dirty="0"/>
              <a:t>fisiche )</a:t>
            </a:r>
          </a:p>
          <a:p>
            <a:pPr algn="ctr">
              <a:lnSpc>
                <a:spcPct val="90000"/>
              </a:lnSpc>
              <a:buFont typeface="Wingdings" pitchFamily="2" charset="2"/>
              <a:buNone/>
            </a:pPr>
            <a:endParaRPr lang="it-IT" sz="1800" b="1" dirty="0"/>
          </a:p>
          <a:p>
            <a:pPr>
              <a:lnSpc>
                <a:spcPct val="90000"/>
              </a:lnSpc>
              <a:buFont typeface="Wingdings" pitchFamily="2" charset="2"/>
              <a:buNone/>
            </a:pPr>
            <a:r>
              <a:rPr lang="it-IT" sz="2000" dirty="0"/>
              <a:t>	L’ </a:t>
            </a:r>
            <a:r>
              <a:rPr lang="it-IT" sz="2400" b="1" dirty="0"/>
              <a:t>Art 8</a:t>
            </a:r>
            <a:r>
              <a:rPr lang="it-IT" sz="2000" dirty="0"/>
              <a:t> stabilisce quali sono i </a:t>
            </a:r>
            <a:r>
              <a:rPr lang="it-IT" sz="2400" b="1" u="sng" dirty="0">
                <a:effectLst>
                  <a:outerShdw blurRad="38100" dist="38100" dir="2700000" algn="tl">
                    <a:srgbClr val="FFFFFF"/>
                  </a:outerShdw>
                </a:effectLst>
              </a:rPr>
              <a:t>requisiti</a:t>
            </a:r>
            <a:r>
              <a:rPr lang="it-IT" sz="2400" u="sng" dirty="0">
                <a:effectLst>
                  <a:outerShdw blurRad="38100" dist="38100" dir="2700000" algn="tl">
                    <a:srgbClr val="FFFFFF"/>
                  </a:outerShdw>
                </a:effectLst>
              </a:rPr>
              <a:t> </a:t>
            </a:r>
            <a:r>
              <a:rPr lang="it-IT" sz="2000" dirty="0"/>
              <a:t>per ottenere l’iscrizione:</a:t>
            </a:r>
          </a:p>
          <a:p>
            <a:pPr>
              <a:lnSpc>
                <a:spcPct val="90000"/>
              </a:lnSpc>
              <a:buFont typeface="Wingdings" pitchFamily="2" charset="2"/>
              <a:buNone/>
            </a:pPr>
            <a:endParaRPr lang="it-IT" sz="2000" dirty="0"/>
          </a:p>
          <a:p>
            <a:pPr>
              <a:lnSpc>
                <a:spcPct val="90000"/>
              </a:lnSpc>
              <a:buFont typeface="Wingdings" pitchFamily="2" charset="2"/>
              <a:buAutoNum type="arabicPeriod"/>
            </a:pPr>
            <a:r>
              <a:rPr lang="it-IT" sz="2000" dirty="0"/>
              <a:t>Possesso dei requisiti di onorabilità di cui all’art 110  - 1° comma del Codice delle Assicurazioni</a:t>
            </a:r>
          </a:p>
          <a:p>
            <a:pPr>
              <a:lnSpc>
                <a:spcPct val="90000"/>
              </a:lnSpc>
              <a:buFont typeface="Wingdings" pitchFamily="2" charset="2"/>
              <a:buAutoNum type="arabicPeriod"/>
            </a:pPr>
            <a:r>
              <a:rPr lang="it-IT" sz="2000" dirty="0"/>
              <a:t>Non essere dipendente pubblico con rapporto di lavoro a tempo pieno o a tempo parziale</a:t>
            </a:r>
          </a:p>
          <a:p>
            <a:pPr>
              <a:lnSpc>
                <a:spcPct val="90000"/>
              </a:lnSpc>
              <a:buFont typeface="Wingdings" pitchFamily="2" charset="2"/>
              <a:buAutoNum type="arabicPeriod"/>
            </a:pPr>
            <a:r>
              <a:rPr lang="it-IT" sz="2000" dirty="0"/>
              <a:t>Avere superato la prova di idoneità prevista dall’ art. 9</a:t>
            </a:r>
          </a:p>
          <a:p>
            <a:pPr>
              <a:lnSpc>
                <a:spcPct val="90000"/>
              </a:lnSpc>
              <a:buFont typeface="Wingdings" pitchFamily="2" charset="2"/>
              <a:buAutoNum type="arabicPeriod"/>
            </a:pPr>
            <a:r>
              <a:rPr lang="it-IT" sz="2000" dirty="0"/>
              <a:t>Avere stipulato una polizza di responsabilità </a:t>
            </a:r>
            <a:r>
              <a:rPr lang="it-IT" sz="2000" dirty="0" smtClean="0"/>
              <a:t>civile come </a:t>
            </a:r>
            <a:r>
              <a:rPr lang="it-IT" sz="2000" dirty="0"/>
              <a:t>previsto dall’art. 11</a:t>
            </a:r>
          </a:p>
          <a:p>
            <a:pPr>
              <a:lnSpc>
                <a:spcPct val="90000"/>
              </a:lnSpc>
            </a:pPr>
            <a:endParaRPr lang="it-IT"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C605206-13A1-40EC-BD44-913D59489215}" type="slidenum">
              <a:rPr lang="it-IT"/>
              <a:pPr/>
              <a:t>37</a:t>
            </a:fld>
            <a:endParaRPr lang="it-IT"/>
          </a:p>
        </p:txBody>
      </p:sp>
      <p:sp>
        <p:nvSpPr>
          <p:cNvPr id="11571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5715" name="Rectangle 3"/>
          <p:cNvSpPr>
            <a:spLocks noGrp="1" noChangeArrowheads="1"/>
          </p:cNvSpPr>
          <p:nvPr>
            <p:ph type="body" idx="1"/>
          </p:nvPr>
        </p:nvSpPr>
        <p:spPr/>
        <p:txBody>
          <a:bodyPr/>
          <a:lstStyle/>
          <a:p>
            <a:pPr marL="533400" indent="-533400" algn="ctr">
              <a:lnSpc>
                <a:spcPct val="80000"/>
              </a:lnSpc>
              <a:buFont typeface="Wingdings" pitchFamily="2" charset="2"/>
              <a:buNone/>
            </a:pPr>
            <a:r>
              <a:rPr lang="it-IT" sz="2000" b="1" dirty="0"/>
              <a:t>( se Società )</a:t>
            </a:r>
          </a:p>
          <a:p>
            <a:pPr marL="533400" indent="-533400" algn="ctr">
              <a:lnSpc>
                <a:spcPct val="80000"/>
              </a:lnSpc>
              <a:buFont typeface="Wingdings" pitchFamily="2" charset="2"/>
              <a:buNone/>
            </a:pPr>
            <a:endParaRPr lang="it-IT" sz="2000" b="1" dirty="0"/>
          </a:p>
          <a:p>
            <a:pPr marL="533400" indent="-533400" algn="just">
              <a:lnSpc>
                <a:spcPct val="80000"/>
              </a:lnSpc>
              <a:buFont typeface="Wingdings" pitchFamily="2" charset="2"/>
              <a:buNone/>
            </a:pPr>
            <a:r>
              <a:rPr lang="it-IT" sz="2000" dirty="0"/>
              <a:t>L’ </a:t>
            </a:r>
            <a:r>
              <a:rPr lang="it-IT" sz="2400" b="1" dirty="0"/>
              <a:t>Art. 13</a:t>
            </a:r>
            <a:r>
              <a:rPr lang="it-IT" sz="2000" dirty="0"/>
              <a:t> definisce i </a:t>
            </a:r>
            <a:r>
              <a:rPr lang="it-IT" sz="2400" b="1" u="sng" dirty="0">
                <a:effectLst>
                  <a:outerShdw blurRad="38100" dist="38100" dir="2700000" algn="tl">
                    <a:srgbClr val="FFFFFF"/>
                  </a:outerShdw>
                </a:effectLst>
              </a:rPr>
              <a:t>requisiti</a:t>
            </a:r>
            <a:r>
              <a:rPr lang="it-IT" sz="2000" dirty="0"/>
              <a:t> per l’iscrizione al registro delle Società:</a:t>
            </a:r>
          </a:p>
          <a:p>
            <a:pPr marL="533400" indent="-533400" algn="just">
              <a:lnSpc>
                <a:spcPct val="80000"/>
              </a:lnSpc>
              <a:buFont typeface="Wingdings" pitchFamily="2" charset="2"/>
              <a:buNone/>
            </a:pPr>
            <a:endParaRPr lang="it-IT" sz="2000" dirty="0"/>
          </a:p>
          <a:p>
            <a:pPr marL="533400" indent="-533400" algn="just">
              <a:lnSpc>
                <a:spcPct val="80000"/>
              </a:lnSpc>
              <a:buFont typeface="Wingdings" pitchFamily="2" charset="2"/>
              <a:buAutoNum type="arabicPeriod"/>
            </a:pPr>
            <a:r>
              <a:rPr lang="it-IT" sz="2000" dirty="0"/>
              <a:t>Possesso dei requisiti previsti dall’Art. 112 – 1° comma del Codice delle Assicurazioni ( sede in Italia – non essere </a:t>
            </a:r>
            <a:r>
              <a:rPr lang="it-IT" sz="2000" dirty="0" smtClean="0"/>
              <a:t>assoggettate a  </a:t>
            </a:r>
            <a:r>
              <a:rPr lang="it-IT" sz="2000" dirty="0"/>
              <a:t>procedure di fallimento, concordato preventivo, amministrazione straordinaria o liquidazione coatta amministrativa ).</a:t>
            </a:r>
          </a:p>
          <a:p>
            <a:pPr marL="533400" indent="-533400" algn="just">
              <a:lnSpc>
                <a:spcPct val="80000"/>
              </a:lnSpc>
              <a:buFont typeface="Wingdings" pitchFamily="2" charset="2"/>
              <a:buAutoNum type="arabicPeriod"/>
            </a:pPr>
            <a:r>
              <a:rPr lang="it-IT" sz="2000" dirty="0"/>
              <a:t>Non essere enti pubblici o società controllati da enti pubblici</a:t>
            </a:r>
          </a:p>
          <a:p>
            <a:pPr marL="533400" indent="-533400" algn="just">
              <a:lnSpc>
                <a:spcPct val="80000"/>
              </a:lnSpc>
              <a:buFont typeface="Wingdings" pitchFamily="2" charset="2"/>
              <a:buAutoNum type="arabicPeriod"/>
            </a:pPr>
            <a:r>
              <a:rPr lang="it-IT" sz="2000" dirty="0"/>
              <a:t>Avere affidato la responsabilità della attività di intermediazione a una o più persone fisiche iscritte nella medesima sezione del Registro alla quale la Società chiede l’iscrizione</a:t>
            </a:r>
          </a:p>
          <a:p>
            <a:pPr marL="533400" indent="-533400" algn="just">
              <a:lnSpc>
                <a:spcPct val="80000"/>
              </a:lnSpc>
              <a:buFont typeface="Wingdings" pitchFamily="2" charset="2"/>
              <a:buAutoNum type="arabicPeriod"/>
            </a:pPr>
            <a:r>
              <a:rPr lang="it-IT" sz="2000" dirty="0"/>
              <a:t>Essere in possesso della polizza RC prevista dall’ art. 15</a:t>
            </a:r>
          </a:p>
          <a:p>
            <a:pPr marL="533400" indent="-533400" algn="just">
              <a:lnSpc>
                <a:spcPct val="80000"/>
              </a:lnSpc>
              <a:buFont typeface="Wingdings" pitchFamily="2" charset="2"/>
              <a:buNone/>
            </a:pPr>
            <a:endParaRPr lang="it-IT"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925C7167-1102-4FD2-A008-F86E8D88327F}" type="slidenum">
              <a:rPr lang="it-IT"/>
              <a:pPr/>
              <a:t>38</a:t>
            </a:fld>
            <a:endParaRPr lang="it-IT"/>
          </a:p>
        </p:txBody>
      </p:sp>
      <p:sp>
        <p:nvSpPr>
          <p:cNvPr id="11673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6739" name="Rectangle 3"/>
          <p:cNvSpPr>
            <a:spLocks noGrp="1" noChangeArrowheads="1"/>
          </p:cNvSpPr>
          <p:nvPr>
            <p:ph type="body" idx="1"/>
          </p:nvPr>
        </p:nvSpPr>
        <p:spPr>
          <a:xfrm>
            <a:off x="914400" y="1600200"/>
            <a:ext cx="7772400" cy="4853136"/>
          </a:xfrm>
        </p:spPr>
        <p:txBody>
          <a:bodyPr/>
          <a:lstStyle/>
          <a:p>
            <a:pPr>
              <a:lnSpc>
                <a:spcPct val="90000"/>
              </a:lnSpc>
              <a:buFont typeface="Wingdings" pitchFamily="2" charset="2"/>
              <a:buNone/>
            </a:pPr>
            <a:r>
              <a:rPr lang="it-IT" b="1" dirty="0"/>
              <a:t>Nota bene </a:t>
            </a:r>
            <a:r>
              <a:rPr lang="it-IT" b="1" dirty="0" smtClean="0"/>
              <a:t>:</a:t>
            </a:r>
          </a:p>
          <a:p>
            <a:pPr>
              <a:lnSpc>
                <a:spcPct val="90000"/>
              </a:lnSpc>
              <a:buFont typeface="Wingdings" pitchFamily="2" charset="2"/>
              <a:buNone/>
            </a:pPr>
            <a:endParaRPr lang="it-IT" b="1" dirty="0"/>
          </a:p>
          <a:p>
            <a:pPr algn="just">
              <a:lnSpc>
                <a:spcPct val="90000"/>
              </a:lnSpc>
            </a:pPr>
            <a:r>
              <a:rPr lang="it-IT" sz="2000" dirty="0"/>
              <a:t>La </a:t>
            </a:r>
            <a:r>
              <a:rPr lang="it-IT" sz="2400" b="1" u="sng" dirty="0"/>
              <a:t>copertura assicurativa</a:t>
            </a:r>
            <a:r>
              <a:rPr lang="it-IT" sz="2400" u="sng" dirty="0"/>
              <a:t> </a:t>
            </a:r>
            <a:r>
              <a:rPr lang="it-IT" sz="2000" dirty="0"/>
              <a:t>( </a:t>
            </a:r>
            <a:r>
              <a:rPr lang="it-IT" sz="2000" b="1" dirty="0">
                <a:latin typeface="Arial Unicode MS" pitchFamily="34" charset="-128"/>
                <a:ea typeface="Arial Unicode MS" pitchFamily="34" charset="-128"/>
                <a:cs typeface="Arial Unicode MS" pitchFamily="34" charset="-128"/>
              </a:rPr>
              <a:t>⇨</a:t>
            </a:r>
            <a:r>
              <a:rPr lang="it-IT" sz="2000" dirty="0">
                <a:latin typeface="Arial Unicode MS" pitchFamily="34" charset="-128"/>
                <a:ea typeface="Arial Unicode MS" pitchFamily="34" charset="-128"/>
                <a:cs typeface="Arial Unicode MS" pitchFamily="34" charset="-128"/>
              </a:rPr>
              <a:t> </a:t>
            </a:r>
            <a:r>
              <a:rPr lang="it-IT" sz="2000" b="1" dirty="0">
                <a:solidFill>
                  <a:schemeClr val="accent2"/>
                </a:solidFill>
                <a:latin typeface="Arial Unicode MS" pitchFamily="34" charset="-128"/>
                <a:ea typeface="Arial Unicode MS" pitchFamily="34" charset="-128"/>
                <a:cs typeface="Arial Unicode MS" pitchFamily="34" charset="-128"/>
              </a:rPr>
              <a:t>Tutela del consumatore</a:t>
            </a:r>
            <a:r>
              <a:rPr lang="it-IT" sz="2000" dirty="0">
                <a:latin typeface="Arial Unicode MS" pitchFamily="34" charset="-128"/>
                <a:ea typeface="Arial Unicode MS" pitchFamily="34" charset="-128"/>
                <a:cs typeface="Arial Unicode MS" pitchFamily="34" charset="-128"/>
              </a:rPr>
              <a:t> ) deve garantire la RC derivante da danni arrecati a terzi nell’esercizio della attività di intermediazione per fatto proprio dell’intermediario o dei suoi dipendenti o collaboratori o persone del cui operato deve rispondere incluse le persone fisiche o Società iscritte nella sezione E della cui attività egli si avvale</a:t>
            </a:r>
          </a:p>
          <a:p>
            <a:pPr algn="just">
              <a:lnSpc>
                <a:spcPct val="90000"/>
              </a:lnSpc>
            </a:pPr>
            <a:r>
              <a:rPr lang="it-IT" sz="2000" dirty="0">
                <a:latin typeface="Arial Unicode MS" pitchFamily="34" charset="-128"/>
                <a:ea typeface="Arial Unicode MS" pitchFamily="34" charset="-128"/>
                <a:cs typeface="Arial Unicode MS" pitchFamily="34" charset="-128"/>
              </a:rPr>
              <a:t>Non sono consentite clausole che limitino o escludano la copertura</a:t>
            </a:r>
          </a:p>
          <a:p>
            <a:pPr algn="just">
              <a:lnSpc>
                <a:spcPct val="90000"/>
              </a:lnSpc>
            </a:pPr>
            <a:r>
              <a:rPr lang="it-IT" sz="2000" dirty="0">
                <a:latin typeface="Arial Unicode MS" pitchFamily="34" charset="-128"/>
                <a:ea typeface="Arial Unicode MS" pitchFamily="34" charset="-128"/>
                <a:cs typeface="Arial Unicode MS" pitchFamily="34" charset="-128"/>
              </a:rPr>
              <a:t>Deve coprire l’integrale risarcimento dei danni anche se denunciati nei tre anni successivi alla cessazione dell’efficacia della copertura</a:t>
            </a:r>
          </a:p>
          <a:p>
            <a:pPr algn="just">
              <a:lnSpc>
                <a:spcPct val="90000"/>
              </a:lnSpc>
            </a:pPr>
            <a:r>
              <a:rPr lang="it-IT" sz="2000" dirty="0">
                <a:latin typeface="Arial Unicode MS" pitchFamily="34" charset="-128"/>
                <a:ea typeface="Arial Unicode MS" pitchFamily="34" charset="-128"/>
                <a:cs typeface="Arial Unicode MS" pitchFamily="34" charset="-128"/>
              </a:rPr>
              <a:t>L’inserimento di franchigie e scoperti non può essere opposto ai terzi danneggiati</a:t>
            </a:r>
          </a:p>
          <a:p>
            <a:pPr>
              <a:lnSpc>
                <a:spcPct val="90000"/>
              </a:lnSpc>
            </a:pPr>
            <a:endParaRPr lang="it-IT" sz="2000" dirty="0">
              <a:latin typeface="Arial Unicode MS" pitchFamily="34" charset="-128"/>
              <a:ea typeface="Arial Unicode MS" pitchFamily="34" charset="-128"/>
              <a:cs typeface="Arial Unicode MS" pitchFamily="34" charset="-128"/>
            </a:endParaRPr>
          </a:p>
          <a:p>
            <a:pPr>
              <a:lnSpc>
                <a:spcPct val="90000"/>
              </a:lnSpc>
            </a:pPr>
            <a:endParaRPr lang="it-IT" sz="2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A93C233D-ABEC-49F9-936F-90B33E752884}" type="slidenum">
              <a:rPr lang="it-IT"/>
              <a:pPr/>
              <a:t>39</a:t>
            </a:fld>
            <a:endParaRPr lang="it-IT"/>
          </a:p>
        </p:txBody>
      </p:sp>
      <p:sp>
        <p:nvSpPr>
          <p:cNvPr id="11776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7763" name="Rectangle 3"/>
          <p:cNvSpPr>
            <a:spLocks noGrp="1" noChangeArrowheads="1"/>
          </p:cNvSpPr>
          <p:nvPr>
            <p:ph type="body" idx="1"/>
          </p:nvPr>
        </p:nvSpPr>
        <p:spPr/>
        <p:txBody>
          <a:bodyPr/>
          <a:lstStyle/>
          <a:p>
            <a:pPr>
              <a:buFont typeface="Wingdings" pitchFamily="2" charset="2"/>
              <a:buNone/>
            </a:pPr>
            <a:r>
              <a:rPr lang="it-IT" sz="2400" dirty="0"/>
              <a:t>PER LA </a:t>
            </a:r>
            <a:r>
              <a:rPr lang="it-IT" sz="2400" b="1" dirty="0"/>
              <a:t>SEZIONE B – MEDIATORI ( </a:t>
            </a:r>
            <a:r>
              <a:rPr lang="it-IT" sz="1800" b="1" dirty="0"/>
              <a:t>BROKER</a:t>
            </a:r>
            <a:r>
              <a:rPr lang="it-IT" sz="2400" b="1" dirty="0"/>
              <a:t> )</a:t>
            </a:r>
          </a:p>
          <a:p>
            <a:endParaRPr lang="it-IT" sz="2400" b="1" dirty="0"/>
          </a:p>
          <a:p>
            <a:endParaRPr lang="it-IT" sz="2400" b="1" dirty="0"/>
          </a:p>
          <a:p>
            <a:pPr>
              <a:buFont typeface="Wingdings" pitchFamily="2" charset="2"/>
              <a:buNone/>
            </a:pPr>
            <a:endParaRPr lang="it-IT" sz="2400" b="1" dirty="0"/>
          </a:p>
          <a:p>
            <a:pPr algn="ctr"/>
            <a:r>
              <a:rPr lang="it-IT" sz="3200" b="1" dirty="0"/>
              <a:t>Valgono le stesse regole previste per gli Agenti</a:t>
            </a:r>
          </a:p>
          <a:p>
            <a:pPr>
              <a:buFont typeface="Wingdings" pitchFamily="2" charset="2"/>
              <a:buNone/>
            </a:pP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7027DF45-6C65-4705-8B4D-D789AF3733CC}" type="slidenum">
              <a:rPr lang="it-IT"/>
              <a:pPr/>
              <a:t>40</a:t>
            </a:fld>
            <a:endParaRPr lang="it-IT"/>
          </a:p>
        </p:txBody>
      </p:sp>
      <p:sp>
        <p:nvSpPr>
          <p:cNvPr id="11878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18787" name="Rectangle 3"/>
          <p:cNvSpPr>
            <a:spLocks noGrp="1" noChangeArrowheads="1"/>
          </p:cNvSpPr>
          <p:nvPr>
            <p:ph type="body" idx="1"/>
          </p:nvPr>
        </p:nvSpPr>
        <p:spPr/>
        <p:txBody>
          <a:bodyPr/>
          <a:lstStyle/>
          <a:p>
            <a:pPr>
              <a:lnSpc>
                <a:spcPct val="80000"/>
              </a:lnSpc>
              <a:buFont typeface="Wingdings" pitchFamily="2" charset="2"/>
              <a:buNone/>
            </a:pPr>
            <a:r>
              <a:rPr lang="it-IT" sz="2400" dirty="0"/>
              <a:t>PER LA </a:t>
            </a:r>
            <a:r>
              <a:rPr lang="it-IT" sz="2400" b="1" dirty="0"/>
              <a:t>SEZIONE C – PRODUTTORI DIRETTI</a:t>
            </a:r>
          </a:p>
          <a:p>
            <a:pPr>
              <a:lnSpc>
                <a:spcPct val="80000"/>
              </a:lnSpc>
            </a:pPr>
            <a:endParaRPr lang="it-IT" sz="2400" b="1" dirty="0"/>
          </a:p>
          <a:p>
            <a:pPr>
              <a:lnSpc>
                <a:spcPct val="80000"/>
              </a:lnSpc>
              <a:buFont typeface="Wingdings" pitchFamily="2" charset="2"/>
              <a:buNone/>
            </a:pPr>
            <a:r>
              <a:rPr lang="it-IT" sz="2000" dirty="0"/>
              <a:t>L</a:t>
            </a:r>
            <a:r>
              <a:rPr lang="it-IT" sz="2000" b="1" dirty="0"/>
              <a:t> ‘Art. 17 </a:t>
            </a:r>
            <a:r>
              <a:rPr lang="it-IT" sz="2000" dirty="0"/>
              <a:t>stabilisce i requisiti richiesti per l’iscrizione:</a:t>
            </a:r>
          </a:p>
          <a:p>
            <a:pPr>
              <a:lnSpc>
                <a:spcPct val="80000"/>
              </a:lnSpc>
              <a:buFont typeface="Wingdings" pitchFamily="2" charset="2"/>
              <a:buNone/>
            </a:pPr>
            <a:endParaRPr lang="it-IT" sz="2000" dirty="0"/>
          </a:p>
          <a:p>
            <a:pPr algn="just">
              <a:lnSpc>
                <a:spcPct val="80000"/>
              </a:lnSpc>
              <a:buFont typeface="Wingdings" pitchFamily="2" charset="2"/>
              <a:buAutoNum type="arabicPeriod"/>
            </a:pPr>
            <a:r>
              <a:rPr lang="it-IT" sz="2000" dirty="0"/>
              <a:t>Essere in possesso dei requisiti di onorabilità previsti dall’art.110 – 1° comma del Codice</a:t>
            </a:r>
          </a:p>
          <a:p>
            <a:pPr algn="just">
              <a:lnSpc>
                <a:spcPct val="80000"/>
              </a:lnSpc>
              <a:buFont typeface="Wingdings" pitchFamily="2" charset="2"/>
              <a:buAutoNum type="arabicPeriod"/>
            </a:pPr>
            <a:r>
              <a:rPr lang="it-IT" sz="2000" dirty="0"/>
              <a:t>Non essere pubblici dipendenti con rapporto di lavoro a tempo pieno o parziale </a:t>
            </a:r>
          </a:p>
          <a:p>
            <a:pPr algn="just">
              <a:lnSpc>
                <a:spcPct val="80000"/>
              </a:lnSpc>
              <a:buFont typeface="Wingdings" pitchFamily="2" charset="2"/>
              <a:buAutoNum type="arabicPeriod"/>
            </a:pPr>
            <a:r>
              <a:rPr lang="it-IT" sz="2000" dirty="0"/>
              <a:t>Avere conseguito una formazione professionale adeguata ai contratti intermediati e alla attività svolta</a:t>
            </a:r>
          </a:p>
          <a:p>
            <a:pPr>
              <a:lnSpc>
                <a:spcPct val="80000"/>
              </a:lnSpc>
            </a:pPr>
            <a:endParaRPr lang="it-IT"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20B614F-C8A3-47C2-BB6F-394183BF4D8B}" type="slidenum">
              <a:rPr lang="it-IT"/>
              <a:pPr/>
              <a:t>41</a:t>
            </a:fld>
            <a:endParaRPr lang="it-IT"/>
          </a:p>
        </p:txBody>
      </p:sp>
      <p:sp>
        <p:nvSpPr>
          <p:cNvPr id="119810" name="Rectangle 2"/>
          <p:cNvSpPr>
            <a:spLocks noGrp="1" noChangeArrowheads="1"/>
          </p:cNvSpPr>
          <p:nvPr>
            <p:ph type="title"/>
          </p:nvPr>
        </p:nvSpPr>
        <p:spPr/>
        <p:txBody>
          <a:bodyPr/>
          <a:lstStyle/>
          <a:p>
            <a:r>
              <a:rPr lang="it-IT" sz="2100" b="1">
                <a:latin typeface="Verdana" pitchFamily="34" charset="0"/>
              </a:rPr>
              <a:t>Gli Intermediari nel Regolamento ISVAP n. 5</a:t>
            </a:r>
          </a:p>
        </p:txBody>
      </p:sp>
      <p:sp>
        <p:nvSpPr>
          <p:cNvPr id="119811" name="Rectangle 3"/>
          <p:cNvSpPr>
            <a:spLocks noGrp="1" noChangeArrowheads="1"/>
          </p:cNvSpPr>
          <p:nvPr>
            <p:ph type="body" idx="1"/>
          </p:nvPr>
        </p:nvSpPr>
        <p:spPr>
          <a:xfrm>
            <a:off x="914400" y="1844824"/>
            <a:ext cx="7772400" cy="4286101"/>
          </a:xfrm>
        </p:spPr>
        <p:txBody>
          <a:bodyPr/>
          <a:lstStyle/>
          <a:p>
            <a:pPr>
              <a:buFont typeface="Wingdings" pitchFamily="2" charset="2"/>
              <a:buNone/>
            </a:pPr>
            <a:r>
              <a:rPr lang="it-IT" sz="2400" dirty="0" smtClean="0"/>
              <a:t>PER </a:t>
            </a:r>
            <a:r>
              <a:rPr lang="it-IT" sz="2400" dirty="0"/>
              <a:t>LA</a:t>
            </a:r>
            <a:r>
              <a:rPr lang="it-IT" sz="2400" b="1" dirty="0"/>
              <a:t> SEZIONE D </a:t>
            </a:r>
            <a:r>
              <a:rPr lang="it-IT" sz="2400" b="1" dirty="0" smtClean="0"/>
              <a:t>-</a:t>
            </a:r>
            <a:endParaRPr lang="it-IT" sz="2400" b="1" dirty="0"/>
          </a:p>
          <a:p>
            <a:r>
              <a:rPr lang="it-IT" sz="2400" b="1" dirty="0"/>
              <a:t>           BANCHE / SIM /                                          </a:t>
            </a:r>
          </a:p>
          <a:p>
            <a:r>
              <a:rPr lang="it-IT" sz="2400" b="1" dirty="0"/>
              <a:t>           INTERMEDIARI FINANZIARI                                           </a:t>
            </a:r>
          </a:p>
          <a:p>
            <a:r>
              <a:rPr lang="it-IT" sz="2400" b="1" dirty="0"/>
              <a:t>           POSTE ITALIANE SPA – </a:t>
            </a:r>
            <a:r>
              <a:rPr lang="it-IT" sz="2000" b="1" dirty="0" smtClean="0"/>
              <a:t>Divisione </a:t>
            </a:r>
            <a:r>
              <a:rPr lang="it-IT" sz="2000" b="1" dirty="0"/>
              <a:t>Servizi di Bancoposta</a:t>
            </a:r>
          </a:p>
          <a:p>
            <a:pPr>
              <a:buFont typeface="Wingdings" pitchFamily="2" charset="2"/>
              <a:buNone/>
            </a:pPr>
            <a:r>
              <a:rPr lang="it-IT" dirty="0"/>
              <a:t>	</a:t>
            </a:r>
          </a:p>
          <a:p>
            <a:pPr>
              <a:buFont typeface="Wingdings" pitchFamily="2" charset="2"/>
              <a:buNone/>
            </a:pPr>
            <a:r>
              <a:rPr lang="it-IT" dirty="0"/>
              <a:t>	</a:t>
            </a:r>
            <a:r>
              <a:rPr lang="it-IT" sz="2000" dirty="0"/>
              <a:t>L’ </a:t>
            </a:r>
            <a:r>
              <a:rPr lang="it-IT" sz="2000" b="1" dirty="0"/>
              <a:t>Art 19</a:t>
            </a:r>
            <a:r>
              <a:rPr lang="it-IT" sz="2000" dirty="0"/>
              <a:t> non prevede particolari requisiti salvo l’iscrizione dei soggetti nei relativi Albi</a:t>
            </a:r>
          </a:p>
          <a:p>
            <a:pPr>
              <a:buNone/>
            </a:pPr>
            <a:endParaRPr lang="it-IT"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7F9CD0C5-6356-4EE0-AE28-FD324E72CB31}" type="slidenum">
              <a:rPr lang="it-IT"/>
              <a:pPr/>
              <a:t>42</a:t>
            </a:fld>
            <a:endParaRPr lang="it-IT"/>
          </a:p>
        </p:txBody>
      </p:sp>
      <p:sp>
        <p:nvSpPr>
          <p:cNvPr id="12083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20835" name="Rectangle 3"/>
          <p:cNvSpPr>
            <a:spLocks noGrp="1" noChangeArrowheads="1"/>
          </p:cNvSpPr>
          <p:nvPr>
            <p:ph type="body" idx="1"/>
          </p:nvPr>
        </p:nvSpPr>
        <p:spPr/>
        <p:txBody>
          <a:bodyPr/>
          <a:lstStyle/>
          <a:p>
            <a:pPr marL="533400" indent="-533400">
              <a:lnSpc>
                <a:spcPct val="80000"/>
              </a:lnSpc>
              <a:buFont typeface="Wingdings" pitchFamily="2" charset="2"/>
              <a:buNone/>
            </a:pPr>
            <a:r>
              <a:rPr lang="it-IT" sz="2400" dirty="0"/>
              <a:t>PER LA </a:t>
            </a:r>
            <a:r>
              <a:rPr lang="it-IT" sz="2400" b="1" dirty="0"/>
              <a:t>SEZIONE E – </a:t>
            </a:r>
            <a:endParaRPr lang="it-IT" sz="2400" b="1" dirty="0" smtClean="0"/>
          </a:p>
          <a:p>
            <a:pPr marL="533400" indent="-533400">
              <a:lnSpc>
                <a:spcPct val="80000"/>
              </a:lnSpc>
              <a:buFont typeface="Wingdings" pitchFamily="2" charset="2"/>
              <a:buNone/>
            </a:pPr>
            <a:r>
              <a:rPr lang="it-IT" sz="2400" b="1" dirty="0" smtClean="0"/>
              <a:t>	 </a:t>
            </a:r>
            <a:r>
              <a:rPr lang="it-IT" sz="2400" b="1" dirty="0"/>
              <a:t>ADDETTI ALLA ATTIVITA’ </a:t>
            </a:r>
            <a:r>
              <a:rPr lang="it-IT" sz="2400" b="1" dirty="0" err="1"/>
              <a:t>DI</a:t>
            </a:r>
            <a:r>
              <a:rPr lang="it-IT" sz="2400" b="1" dirty="0"/>
              <a:t> </a:t>
            </a:r>
            <a:r>
              <a:rPr lang="it-IT" sz="2400" b="1" dirty="0" smtClean="0"/>
              <a:t>INTERMEDIAZIONE   AL </a:t>
            </a:r>
            <a:r>
              <a:rPr lang="it-IT" sz="2400" b="1" dirty="0" err="1"/>
              <a:t>DI</a:t>
            </a:r>
            <a:r>
              <a:rPr lang="it-IT" sz="2400" b="1" dirty="0"/>
              <a:t> FUORI DEI  LOCALI DELL’INTERMEDIARIO, </a:t>
            </a:r>
            <a:r>
              <a:rPr lang="it-IT" sz="2400" b="1" dirty="0" smtClean="0"/>
              <a:t> </a:t>
            </a:r>
            <a:r>
              <a:rPr lang="it-IT" sz="2400" b="1" dirty="0"/>
              <a:t>ISCRITTO NELLA SEZIONE A,B,o D,  PER IL QUALE   </a:t>
            </a:r>
            <a:r>
              <a:rPr lang="it-IT" sz="2400" b="1" dirty="0" smtClean="0"/>
              <a:t>OPERANO  </a:t>
            </a:r>
            <a:r>
              <a:rPr lang="it-IT" sz="2400" b="1" dirty="0"/>
              <a:t>COMPRESI DIPENDENTI E COLLABORATORI</a:t>
            </a:r>
          </a:p>
          <a:p>
            <a:pPr marL="533400" indent="-533400">
              <a:lnSpc>
                <a:spcPct val="80000"/>
              </a:lnSpc>
              <a:buFont typeface="Wingdings" pitchFamily="2" charset="2"/>
              <a:buNone/>
            </a:pPr>
            <a:endParaRPr lang="it-IT" sz="2000" b="1" dirty="0"/>
          </a:p>
          <a:p>
            <a:pPr marL="533400" indent="-533400" algn="just">
              <a:lnSpc>
                <a:spcPct val="80000"/>
              </a:lnSpc>
              <a:buFont typeface="Wingdings" pitchFamily="2" charset="2"/>
              <a:buNone/>
            </a:pPr>
            <a:r>
              <a:rPr lang="it-IT" sz="2000" dirty="0"/>
              <a:t>L’  </a:t>
            </a:r>
            <a:r>
              <a:rPr lang="it-IT" sz="2000" b="1" dirty="0"/>
              <a:t>Art. 21</a:t>
            </a:r>
            <a:r>
              <a:rPr lang="it-IT" sz="2000" dirty="0"/>
              <a:t> definisce i requisiti per l’iscrizione al registro:</a:t>
            </a:r>
          </a:p>
          <a:p>
            <a:pPr marL="533400" indent="-533400" algn="just">
              <a:lnSpc>
                <a:spcPct val="80000"/>
              </a:lnSpc>
              <a:buFont typeface="Wingdings" pitchFamily="2" charset="2"/>
              <a:buNone/>
            </a:pPr>
            <a:endParaRPr lang="it-IT" sz="2000" dirty="0"/>
          </a:p>
          <a:p>
            <a:pPr marL="533400" indent="-533400" algn="just">
              <a:lnSpc>
                <a:spcPct val="80000"/>
              </a:lnSpc>
              <a:buFont typeface="Wingdings" pitchFamily="2" charset="2"/>
              <a:buAutoNum type="arabicPeriod"/>
            </a:pPr>
            <a:r>
              <a:rPr lang="it-IT" sz="2000" dirty="0"/>
              <a:t>Possesso dei requisiti di onorabilità di cui all’ Art. 110 – 1° comma del Codice delle Assicurazioni</a:t>
            </a:r>
          </a:p>
          <a:p>
            <a:pPr marL="533400" indent="-533400" algn="just">
              <a:lnSpc>
                <a:spcPct val="80000"/>
              </a:lnSpc>
              <a:buFont typeface="Wingdings" pitchFamily="2" charset="2"/>
              <a:buAutoNum type="arabicPeriod"/>
            </a:pPr>
            <a:r>
              <a:rPr lang="it-IT" sz="2000" dirty="0"/>
              <a:t>Non essere dipendenti pubblici dipendenti con rapporto di lavoro a tempo pieno o a tempo parziale</a:t>
            </a:r>
          </a:p>
          <a:p>
            <a:pPr marL="533400" indent="-533400" algn="just">
              <a:lnSpc>
                <a:spcPct val="80000"/>
              </a:lnSpc>
              <a:buFont typeface="Wingdings" pitchFamily="2" charset="2"/>
              <a:buAutoNum type="arabicPeriod"/>
            </a:pPr>
            <a:r>
              <a:rPr lang="it-IT" sz="2000" dirty="0"/>
              <a:t>Essere in possesso di cognizioni e capacità professionali adeguate alla attività svolta ed acquisite mediante la partecipazione a corsi di formazione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9D54F32E-A214-4276-A4D7-CC73DBF9C456}" type="slidenum">
              <a:rPr lang="it-IT"/>
              <a:pPr/>
              <a:t>43</a:t>
            </a:fld>
            <a:endParaRPr lang="it-IT"/>
          </a:p>
        </p:txBody>
      </p:sp>
      <p:sp>
        <p:nvSpPr>
          <p:cNvPr id="121858" name="Rectangle 2"/>
          <p:cNvSpPr>
            <a:spLocks noGrp="1" noChangeArrowheads="1"/>
          </p:cNvSpPr>
          <p:nvPr>
            <p:ph type="title"/>
          </p:nvPr>
        </p:nvSpPr>
        <p:spPr>
          <a:xfrm>
            <a:off x="899592" y="260648"/>
            <a:ext cx="7772400" cy="1143000"/>
          </a:xfrm>
        </p:spPr>
        <p:txBody>
          <a:bodyPr/>
          <a:lstStyle/>
          <a:p>
            <a:r>
              <a:rPr lang="it-IT" sz="2100" b="1" dirty="0">
                <a:latin typeface="Calibri" pitchFamily="34" charset="0"/>
                <a:cs typeface="Calibri" pitchFamily="34" charset="0"/>
              </a:rPr>
              <a:t>Gli Intermediari nel Regolamento ISVAP n. 5</a:t>
            </a:r>
          </a:p>
        </p:txBody>
      </p:sp>
      <p:sp>
        <p:nvSpPr>
          <p:cNvPr id="121859" name="Rectangle 3"/>
          <p:cNvSpPr>
            <a:spLocks noGrp="1" noChangeArrowheads="1"/>
          </p:cNvSpPr>
          <p:nvPr>
            <p:ph type="body" idx="1"/>
          </p:nvPr>
        </p:nvSpPr>
        <p:spPr/>
        <p:txBody>
          <a:bodyPr/>
          <a:lstStyle/>
          <a:p>
            <a:pPr algn="ctr">
              <a:lnSpc>
                <a:spcPct val="80000"/>
              </a:lnSpc>
              <a:buFont typeface="Wingdings" pitchFamily="2" charset="2"/>
              <a:buNone/>
            </a:pPr>
            <a:r>
              <a:rPr lang="it-IT" sz="3200" b="1" dirty="0">
                <a:solidFill>
                  <a:schemeClr val="bg2"/>
                </a:solidFill>
              </a:rPr>
              <a:t>RUI</a:t>
            </a:r>
          </a:p>
          <a:p>
            <a:pPr algn="ctr">
              <a:lnSpc>
                <a:spcPct val="80000"/>
              </a:lnSpc>
              <a:buFont typeface="Wingdings" pitchFamily="2" charset="2"/>
              <a:buNone/>
            </a:pPr>
            <a:r>
              <a:rPr lang="it-IT" b="1" dirty="0">
                <a:solidFill>
                  <a:schemeClr val="bg2"/>
                </a:solidFill>
              </a:rPr>
              <a:t> </a:t>
            </a:r>
            <a:r>
              <a:rPr lang="it-IT" sz="1800" i="1" u="sng" dirty="0"/>
              <a:t>REGISTRO UNICO INTERMEDIARI</a:t>
            </a:r>
            <a:r>
              <a:rPr lang="it-IT" dirty="0"/>
              <a:t>  </a:t>
            </a:r>
          </a:p>
          <a:p>
            <a:pPr algn="ctr">
              <a:lnSpc>
                <a:spcPct val="80000"/>
              </a:lnSpc>
              <a:buFont typeface="Wingdings" pitchFamily="2" charset="2"/>
              <a:buNone/>
            </a:pPr>
            <a:r>
              <a:rPr lang="it-IT" sz="1600" dirty="0"/>
              <a:t>( Regime transitorio )</a:t>
            </a:r>
          </a:p>
          <a:p>
            <a:pPr algn="ctr">
              <a:lnSpc>
                <a:spcPct val="80000"/>
              </a:lnSpc>
              <a:buFont typeface="Wingdings" pitchFamily="2" charset="2"/>
              <a:buNone/>
            </a:pPr>
            <a:endParaRPr lang="it-IT" sz="1600" dirty="0"/>
          </a:p>
          <a:p>
            <a:pPr algn="just">
              <a:lnSpc>
                <a:spcPct val="80000"/>
              </a:lnSpc>
            </a:pPr>
            <a:r>
              <a:rPr lang="it-IT" sz="2000" dirty="0"/>
              <a:t>Entro il 31 gennaio 2007 tutti gli intermediari devono iscriversi alla rispettiva sezione, mediante domanda da inviare alla autorità di controllo ( ISVAP ) su modello appositamente predisposto;</a:t>
            </a:r>
          </a:p>
          <a:p>
            <a:pPr algn="just">
              <a:lnSpc>
                <a:spcPct val="80000"/>
              </a:lnSpc>
              <a:buFont typeface="Wingdings" pitchFamily="2" charset="2"/>
              <a:buNone/>
            </a:pPr>
            <a:endParaRPr lang="it-IT" sz="2000" dirty="0"/>
          </a:p>
          <a:p>
            <a:pPr algn="just">
              <a:lnSpc>
                <a:spcPct val="80000"/>
              </a:lnSpc>
            </a:pPr>
            <a:r>
              <a:rPr lang="it-IT" sz="2000" dirty="0"/>
              <a:t>Gli Agenti di assicurazione , già iscritti all’Albo nazionale degli Agenti di Assicurazione nella 1^ sezione, che alla data del 31 gennaio 2007 operano con mandato di Impresa di Assicurazione vengono di diritto iscritti alla sezione A del RUI;</a:t>
            </a:r>
          </a:p>
          <a:p>
            <a:pPr algn="just">
              <a:lnSpc>
                <a:spcPct val="80000"/>
              </a:lnSpc>
              <a:buFont typeface="Wingdings" pitchFamily="2" charset="2"/>
              <a:buNone/>
            </a:pPr>
            <a:r>
              <a:rPr lang="it-IT" sz="2000" dirty="0"/>
              <a:t> </a:t>
            </a:r>
          </a:p>
          <a:p>
            <a:pPr algn="just">
              <a:lnSpc>
                <a:spcPct val="80000"/>
              </a:lnSpc>
            </a:pPr>
            <a:r>
              <a:rPr lang="it-IT" sz="2000" dirty="0"/>
              <a:t>Gli Agenti di assicurazione che a tale data risultano iscritti all’Albo nazionale degli Agenti di Assicurazione nella 2^ sezione, ma non risultano titolari di lettera di incarico agenziale, vengono iscritti alla sezione  A del RUI come “ </a:t>
            </a:r>
            <a:r>
              <a:rPr lang="it-IT" sz="2000" dirty="0" err="1"/>
              <a:t>inoperativi</a:t>
            </a:r>
            <a:r>
              <a:rPr lang="it-IT" sz="2000" dirty="0"/>
              <a:t> </a:t>
            </a:r>
            <a:r>
              <a:rPr lang="it-IT" sz="1600" dirty="0"/>
              <a:t>“ </a:t>
            </a:r>
          </a:p>
          <a:p>
            <a:pPr>
              <a:lnSpc>
                <a:spcPct val="80000"/>
              </a:lnSpc>
            </a:pPr>
            <a:endParaRPr lang="it-IT" sz="1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EF3B1727-3633-4847-9FAE-77D5824A5414}" type="slidenum">
              <a:rPr lang="it-IT"/>
              <a:pPr/>
              <a:t>44</a:t>
            </a:fld>
            <a:endParaRPr lang="it-IT"/>
          </a:p>
        </p:txBody>
      </p:sp>
      <p:sp>
        <p:nvSpPr>
          <p:cNvPr id="12288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22883" name="Rectangle 3"/>
          <p:cNvSpPr>
            <a:spLocks noGrp="1" noChangeArrowheads="1"/>
          </p:cNvSpPr>
          <p:nvPr>
            <p:ph type="body" idx="1"/>
          </p:nvPr>
        </p:nvSpPr>
        <p:spPr/>
        <p:txBody>
          <a:bodyPr/>
          <a:lstStyle/>
          <a:p>
            <a:pPr algn="just">
              <a:lnSpc>
                <a:spcPct val="80000"/>
              </a:lnSpc>
            </a:pPr>
            <a:endParaRPr lang="it-IT" sz="1800" dirty="0"/>
          </a:p>
          <a:p>
            <a:pPr algn="just">
              <a:lnSpc>
                <a:spcPct val="80000"/>
              </a:lnSpc>
            </a:pPr>
            <a:r>
              <a:rPr lang="it-IT" sz="1900" dirty="0"/>
              <a:t>Gli addetti all’attività di intermediazione </a:t>
            </a:r>
            <a:r>
              <a:rPr lang="it-IT" sz="1900" b="1" u="sng" dirty="0"/>
              <a:t>operanti solo all’interno</a:t>
            </a:r>
            <a:r>
              <a:rPr lang="it-IT" sz="1900" dirty="0"/>
              <a:t> dei locali in cui l’intermediario opera, non hanno obbligo di iscrizione alla sezione E</a:t>
            </a:r>
          </a:p>
          <a:p>
            <a:pPr algn="just">
              <a:lnSpc>
                <a:spcPct val="80000"/>
              </a:lnSpc>
              <a:buFont typeface="Wingdings" pitchFamily="2" charset="2"/>
              <a:buNone/>
            </a:pPr>
            <a:endParaRPr lang="it-IT" sz="1900" dirty="0"/>
          </a:p>
          <a:p>
            <a:pPr algn="just">
              <a:lnSpc>
                <a:spcPct val="80000"/>
              </a:lnSpc>
            </a:pPr>
            <a:r>
              <a:rPr lang="it-IT" sz="1900" dirty="0"/>
              <a:t>Gli addetti all’attività di intermediazione </a:t>
            </a:r>
            <a:r>
              <a:rPr lang="it-IT" sz="1900" b="1" u="sng" dirty="0"/>
              <a:t>operanti all’esterno</a:t>
            </a:r>
            <a:r>
              <a:rPr lang="it-IT" sz="1900" dirty="0"/>
              <a:t> dei locali dell’intermediario per il quale operano, possono essere iscritti alla sezione E del RUI a condizione che :</a:t>
            </a:r>
          </a:p>
          <a:p>
            <a:pPr algn="just">
              <a:lnSpc>
                <a:spcPct val="80000"/>
              </a:lnSpc>
              <a:buFont typeface="Wingdings" pitchFamily="2" charset="2"/>
              <a:buNone/>
            </a:pPr>
            <a:endParaRPr lang="it-IT" sz="1900" dirty="0"/>
          </a:p>
          <a:p>
            <a:pPr lvl="1" algn="just">
              <a:lnSpc>
                <a:spcPct val="80000"/>
              </a:lnSpc>
            </a:pPr>
            <a:r>
              <a:rPr lang="it-IT" sz="1900" dirty="0"/>
              <a:t>alla data del 1° gennaio esercitavano l’attività di intermediazione corrispondente a quella per la quale viene richiesta l’iscrizione</a:t>
            </a:r>
          </a:p>
          <a:p>
            <a:pPr lvl="1" algn="just">
              <a:lnSpc>
                <a:spcPct val="80000"/>
              </a:lnSpc>
            </a:pPr>
            <a:r>
              <a:rPr lang="it-IT" sz="1900" dirty="0"/>
              <a:t>siano in possesso dei requisiti di onorabilità o non siano assoggettati a procedure fallimentari o non siano sottoposti a divieti e decadenze previsti dalla legge antimafia</a:t>
            </a:r>
          </a:p>
          <a:p>
            <a:pPr lvl="1" algn="just">
              <a:lnSpc>
                <a:spcPct val="80000"/>
              </a:lnSpc>
            </a:pPr>
            <a:r>
              <a:rPr lang="it-IT" sz="1900" dirty="0"/>
              <a:t>siano in possesso di adeguata esperienza professionale consistente nell’avere svolto attività nei dodici mesi antecedenti al 1° gennaio 2007</a:t>
            </a:r>
          </a:p>
          <a:p>
            <a:pPr lvl="1" algn="just">
              <a:lnSpc>
                <a:spcPct val="80000"/>
              </a:lnSpc>
            </a:pPr>
            <a:r>
              <a:rPr lang="it-IT" sz="1900" dirty="0"/>
              <a:t>venga presentata domanda di iscrizione entro il 31 gennaio 2007 dall’intermediario per il quale operano .</a:t>
            </a:r>
          </a:p>
          <a:p>
            <a:pPr>
              <a:lnSpc>
                <a:spcPct val="80000"/>
              </a:lnSpc>
            </a:pPr>
            <a:endParaRPr lang="it-IT" sz="1800" dirty="0"/>
          </a:p>
          <a:p>
            <a:pPr>
              <a:lnSpc>
                <a:spcPct val="80000"/>
              </a:lnSpc>
            </a:pPr>
            <a:endParaRPr lang="it-IT" sz="1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7CDD142D-4493-42AC-AFDD-E52D992C2CD5}" type="slidenum">
              <a:rPr lang="it-IT"/>
              <a:pPr/>
              <a:t>45</a:t>
            </a:fld>
            <a:endParaRPr lang="it-IT"/>
          </a:p>
        </p:txBody>
      </p:sp>
      <p:sp>
        <p:nvSpPr>
          <p:cNvPr id="12390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23907" name="Rectangle 3"/>
          <p:cNvSpPr>
            <a:spLocks noGrp="1" noChangeArrowheads="1"/>
          </p:cNvSpPr>
          <p:nvPr>
            <p:ph type="body" idx="1"/>
          </p:nvPr>
        </p:nvSpPr>
        <p:spPr/>
        <p:txBody>
          <a:bodyPr/>
          <a:lstStyle/>
          <a:p>
            <a:pPr>
              <a:lnSpc>
                <a:spcPct val="80000"/>
              </a:lnSpc>
              <a:buFont typeface="Wingdings" pitchFamily="2" charset="2"/>
              <a:buNone/>
            </a:pPr>
            <a:endParaRPr lang="it-IT" sz="1800" dirty="0" smtClean="0"/>
          </a:p>
          <a:p>
            <a:pPr>
              <a:lnSpc>
                <a:spcPct val="80000"/>
              </a:lnSpc>
              <a:buFont typeface="Wingdings" pitchFamily="2" charset="2"/>
              <a:buNone/>
            </a:pPr>
            <a:r>
              <a:rPr lang="it-IT" sz="1800" dirty="0" smtClean="0"/>
              <a:t>L</a:t>
            </a:r>
            <a:r>
              <a:rPr lang="it-IT" sz="1800" dirty="0"/>
              <a:t>’ </a:t>
            </a:r>
            <a:r>
              <a:rPr lang="it-IT" sz="2400" b="1" dirty="0"/>
              <a:t>ART 26</a:t>
            </a:r>
            <a:r>
              <a:rPr lang="it-IT" sz="1800" dirty="0"/>
              <a:t> prevede la </a:t>
            </a:r>
            <a:r>
              <a:rPr lang="it-IT" sz="2000" b="1" u="sng" dirty="0"/>
              <a:t>CANCELLAZIONE DAL REGISTRO</a:t>
            </a:r>
            <a:r>
              <a:rPr lang="it-IT" sz="1800" dirty="0"/>
              <a:t> nei seguenti casi :</a:t>
            </a:r>
          </a:p>
          <a:p>
            <a:pPr>
              <a:lnSpc>
                <a:spcPct val="80000"/>
              </a:lnSpc>
              <a:buFont typeface="Wingdings" pitchFamily="2" charset="2"/>
              <a:buNone/>
            </a:pPr>
            <a:endParaRPr lang="it-IT" sz="1800" dirty="0"/>
          </a:p>
          <a:p>
            <a:pPr algn="just">
              <a:lnSpc>
                <a:spcPct val="80000"/>
              </a:lnSpc>
            </a:pPr>
            <a:r>
              <a:rPr lang="it-IT" sz="1800" dirty="0"/>
              <a:t>A seguito di emanazione di un </a:t>
            </a:r>
            <a:r>
              <a:rPr lang="it-IT" sz="1800" i="1" u="sng" dirty="0"/>
              <a:t>provvedimento di radiazione</a:t>
            </a:r>
            <a:r>
              <a:rPr lang="it-IT" sz="1800" dirty="0"/>
              <a:t> ( art. 62 – 2° comma lett. A )</a:t>
            </a:r>
          </a:p>
          <a:p>
            <a:pPr algn="just">
              <a:lnSpc>
                <a:spcPct val="80000"/>
              </a:lnSpc>
            </a:pPr>
            <a:r>
              <a:rPr lang="it-IT" sz="1800" dirty="0"/>
              <a:t>In caso di </a:t>
            </a:r>
            <a:r>
              <a:rPr lang="it-IT" sz="1800" i="1" u="sng" dirty="0"/>
              <a:t>rinuncia all’iscrizione</a:t>
            </a:r>
          </a:p>
          <a:p>
            <a:pPr algn="just">
              <a:lnSpc>
                <a:spcPct val="80000"/>
              </a:lnSpc>
            </a:pPr>
            <a:r>
              <a:rPr lang="it-IT" sz="1800" dirty="0"/>
              <a:t>In caso di </a:t>
            </a:r>
            <a:r>
              <a:rPr lang="it-IT" sz="1800" i="1" u="sng" dirty="0"/>
              <a:t>mancato esercizio</a:t>
            </a:r>
            <a:r>
              <a:rPr lang="it-IT" sz="1800" dirty="0"/>
              <a:t> per oltre tre anni dell’attività</a:t>
            </a:r>
          </a:p>
          <a:p>
            <a:pPr algn="just">
              <a:lnSpc>
                <a:spcPct val="80000"/>
              </a:lnSpc>
            </a:pPr>
            <a:r>
              <a:rPr lang="it-IT" sz="1800" dirty="0"/>
              <a:t>In caso di </a:t>
            </a:r>
            <a:r>
              <a:rPr lang="it-IT" sz="1800" i="1" u="sng" dirty="0"/>
              <a:t>perdita</a:t>
            </a:r>
            <a:r>
              <a:rPr lang="it-IT" sz="1800" dirty="0"/>
              <a:t> di almeno uno dei </a:t>
            </a:r>
            <a:r>
              <a:rPr lang="it-IT" sz="1800" i="1" u="sng" dirty="0"/>
              <a:t>requisiti</a:t>
            </a:r>
            <a:r>
              <a:rPr lang="it-IT" sz="1800" dirty="0"/>
              <a:t> previsti dagli artt. 108,110,111 2 112 del Codice delle assicurazioni</a:t>
            </a:r>
          </a:p>
          <a:p>
            <a:pPr algn="just">
              <a:lnSpc>
                <a:spcPct val="80000"/>
              </a:lnSpc>
            </a:pPr>
            <a:r>
              <a:rPr lang="it-IT" sz="1800" dirty="0"/>
              <a:t>Per gli intermediari iscritti alla sezione D in caso di </a:t>
            </a:r>
            <a:r>
              <a:rPr lang="it-IT" sz="1800" i="1" u="sng" dirty="0"/>
              <a:t>perdita delle</a:t>
            </a:r>
            <a:r>
              <a:rPr lang="it-IT" sz="1800" dirty="0"/>
              <a:t> </a:t>
            </a:r>
            <a:r>
              <a:rPr lang="it-IT" sz="1800" i="1" u="sng" dirty="0"/>
              <a:t>autorizzazioni</a:t>
            </a:r>
            <a:r>
              <a:rPr lang="it-IT" sz="1800" dirty="0"/>
              <a:t> all’esercizio delle rispettive attività o di iscrizione agli Albi</a:t>
            </a:r>
          </a:p>
          <a:p>
            <a:pPr algn="just">
              <a:lnSpc>
                <a:spcPct val="80000"/>
              </a:lnSpc>
            </a:pPr>
            <a:r>
              <a:rPr lang="it-IT" sz="1800" dirty="0"/>
              <a:t>Per gli intermediari iscritti alle sezioni A  e B in caso di </a:t>
            </a:r>
            <a:r>
              <a:rPr lang="it-IT" sz="1800" i="1" u="sng" dirty="0"/>
              <a:t>perdita di efficacia delle garanzie assicurative</a:t>
            </a:r>
          </a:p>
          <a:p>
            <a:pPr algn="just">
              <a:lnSpc>
                <a:spcPct val="80000"/>
              </a:lnSpc>
            </a:pPr>
            <a:r>
              <a:rPr lang="it-IT" sz="1800" dirty="0"/>
              <a:t>In caso di </a:t>
            </a:r>
            <a:r>
              <a:rPr lang="it-IT" sz="1800" i="1" u="sng" dirty="0"/>
              <a:t>mancato versamento del contributo di vigilanza</a:t>
            </a:r>
          </a:p>
          <a:p>
            <a:pPr algn="just">
              <a:lnSpc>
                <a:spcPct val="80000"/>
              </a:lnSpc>
            </a:pPr>
            <a:r>
              <a:rPr lang="it-IT" sz="1800" dirty="0"/>
              <a:t>Per gli iscritti alla sezione B in caso di </a:t>
            </a:r>
            <a:r>
              <a:rPr lang="it-IT" sz="1800" i="1" u="sng" dirty="0"/>
              <a:t>mancato versamento del contributo al Fondo di garanzia</a:t>
            </a:r>
          </a:p>
          <a:p>
            <a:pPr>
              <a:lnSpc>
                <a:spcPct val="80000"/>
              </a:lnSpc>
            </a:pPr>
            <a:endParaRPr lang="it-IT" sz="1800" i="1" u="sng"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2A651176-3F13-476B-BDC3-C119AF6D2950}" type="slidenum">
              <a:rPr lang="it-IT"/>
              <a:pPr/>
              <a:t>46</a:t>
            </a:fld>
            <a:endParaRPr lang="it-IT"/>
          </a:p>
        </p:txBody>
      </p:sp>
      <p:sp>
        <p:nvSpPr>
          <p:cNvPr id="12493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24931" name="Rectangle 3"/>
          <p:cNvSpPr>
            <a:spLocks noGrp="1" noChangeArrowheads="1"/>
          </p:cNvSpPr>
          <p:nvPr>
            <p:ph type="body" idx="1"/>
          </p:nvPr>
        </p:nvSpPr>
        <p:spPr>
          <a:xfrm>
            <a:off x="914400" y="1600200"/>
            <a:ext cx="7772400" cy="4637112"/>
          </a:xfrm>
        </p:spPr>
        <p:txBody>
          <a:bodyPr/>
          <a:lstStyle/>
          <a:p>
            <a:pPr algn="just">
              <a:lnSpc>
                <a:spcPct val="80000"/>
              </a:lnSpc>
              <a:buFont typeface="Wingdings" pitchFamily="2" charset="2"/>
              <a:buNone/>
            </a:pPr>
            <a:endParaRPr lang="it-IT" sz="1900" dirty="0" smtClean="0"/>
          </a:p>
          <a:p>
            <a:pPr algn="just">
              <a:lnSpc>
                <a:spcPct val="80000"/>
              </a:lnSpc>
              <a:buFont typeface="Wingdings" pitchFamily="2" charset="2"/>
              <a:buNone/>
            </a:pPr>
            <a:r>
              <a:rPr lang="it-IT" sz="1900" dirty="0" smtClean="0"/>
              <a:t>Gli </a:t>
            </a:r>
            <a:r>
              <a:rPr lang="it-IT" sz="1900" b="1" dirty="0" smtClean="0"/>
              <a:t>artt</a:t>
            </a:r>
            <a:r>
              <a:rPr lang="it-IT" sz="1900" b="1" dirty="0"/>
              <a:t>. 27 e 28</a:t>
            </a:r>
            <a:r>
              <a:rPr lang="it-IT" sz="1900" dirty="0"/>
              <a:t> prevedono la possibilità per l’intermediario che si stato oggetto di provvedimento di cancellazione di ottenere la  </a:t>
            </a:r>
            <a:r>
              <a:rPr lang="it-IT" sz="1900" b="1" u="sng" dirty="0"/>
              <a:t>REISCRIZIONE</a:t>
            </a:r>
            <a:r>
              <a:rPr lang="it-IT" sz="1900" dirty="0"/>
              <a:t> al RUI a condizione che :</a:t>
            </a:r>
          </a:p>
          <a:p>
            <a:pPr algn="just">
              <a:lnSpc>
                <a:spcPct val="80000"/>
              </a:lnSpc>
              <a:buFont typeface="Wingdings" pitchFamily="2" charset="2"/>
              <a:buNone/>
            </a:pPr>
            <a:endParaRPr lang="it-IT" sz="1900" dirty="0"/>
          </a:p>
          <a:p>
            <a:pPr algn="just">
              <a:lnSpc>
                <a:spcPct val="80000"/>
              </a:lnSpc>
            </a:pPr>
            <a:r>
              <a:rPr lang="it-IT" sz="1900" dirty="0"/>
              <a:t>Siano in possesso dei requisiti previsti per l’iscrizione nella sezione di destinazione, rimanendo valido il requisito della professionalità</a:t>
            </a:r>
          </a:p>
          <a:p>
            <a:pPr algn="just">
              <a:lnSpc>
                <a:spcPct val="80000"/>
              </a:lnSpc>
            </a:pPr>
            <a:r>
              <a:rPr lang="it-IT" sz="1900" dirty="0"/>
              <a:t>Abbiano effettuato un aggiornamento professionale nei termini previsti dall’art. 38 qualora la domanda di </a:t>
            </a:r>
            <a:r>
              <a:rPr lang="it-IT" sz="1900" dirty="0" err="1"/>
              <a:t>reiscrizione</a:t>
            </a:r>
            <a:r>
              <a:rPr lang="it-IT" sz="1900" dirty="0"/>
              <a:t> sia presentata trascorso un anno dalla cancellazione;</a:t>
            </a:r>
          </a:p>
          <a:p>
            <a:pPr algn="just">
              <a:lnSpc>
                <a:spcPct val="80000"/>
              </a:lnSpc>
            </a:pPr>
            <a:r>
              <a:rPr lang="it-IT" sz="1900" dirty="0"/>
              <a:t>Venga presentata apposita domanda;</a:t>
            </a:r>
          </a:p>
          <a:p>
            <a:pPr algn="just">
              <a:lnSpc>
                <a:spcPct val="80000"/>
              </a:lnSpc>
            </a:pPr>
            <a:r>
              <a:rPr lang="it-IT" sz="1900" dirty="0"/>
              <a:t>Ricorrano i presupposti indicati dall’art 114 – commi 1 e 2 del Codice delle assicurazioni in caso di cancellazione per condanna irrevocabile o fallimento ( sentenza di riabilitazione ) o mancato pagamento del contributo di vigilanza  o del contributo al Fondo di garanzia ( pagamento dei contributi e relativi interessi moratori )</a:t>
            </a:r>
          </a:p>
          <a:p>
            <a:pPr algn="just">
              <a:lnSpc>
                <a:spcPct val="80000"/>
              </a:lnSpc>
            </a:pPr>
            <a:r>
              <a:rPr lang="it-IT" sz="1900" dirty="0"/>
              <a:t>In caso di provvedimento di radiazione, siano decorsi almeno cinque anni dalla cancellazione e siano in possesso dei requisiti nei termini indicati al punto 1 </a:t>
            </a:r>
          </a:p>
          <a:p>
            <a:pPr>
              <a:lnSpc>
                <a:spcPct val="80000"/>
              </a:lnSpc>
            </a:pPr>
            <a:endParaRPr lang="it-IT" sz="1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DF947F88-C503-4CC6-B87D-B35E34C9FA78}" type="slidenum">
              <a:rPr lang="it-IT"/>
              <a:pPr/>
              <a:t>47</a:t>
            </a:fld>
            <a:endParaRPr lang="it-IT"/>
          </a:p>
        </p:txBody>
      </p:sp>
      <p:sp>
        <p:nvSpPr>
          <p:cNvPr id="12595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25955" name="Rectangle 3"/>
          <p:cNvSpPr>
            <a:spLocks noGrp="1" noChangeArrowheads="1"/>
          </p:cNvSpPr>
          <p:nvPr>
            <p:ph type="body" idx="1"/>
          </p:nvPr>
        </p:nvSpPr>
        <p:spPr/>
        <p:txBody>
          <a:bodyPr/>
          <a:lstStyle/>
          <a:p>
            <a:pPr algn="ctr">
              <a:buFont typeface="Wingdings" pitchFamily="2" charset="2"/>
              <a:buNone/>
            </a:pPr>
            <a:endParaRPr lang="it-IT" dirty="0"/>
          </a:p>
          <a:p>
            <a:pPr algn="ctr">
              <a:buFont typeface="Wingdings" pitchFamily="2" charset="2"/>
              <a:buNone/>
            </a:pPr>
            <a:endParaRPr lang="it-IT" dirty="0"/>
          </a:p>
          <a:p>
            <a:pPr algn="ctr">
              <a:buFont typeface="Wingdings" pitchFamily="2" charset="2"/>
              <a:buNone/>
            </a:pPr>
            <a:r>
              <a:rPr lang="it-IT" dirty="0"/>
              <a:t>Dalle regole di accesso alle regole </a:t>
            </a:r>
            <a:r>
              <a:rPr lang="it-IT" dirty="0" err="1"/>
              <a:t>di…</a:t>
            </a:r>
            <a:r>
              <a:rPr lang="it-IT" dirty="0"/>
              <a:t>..</a:t>
            </a:r>
          </a:p>
          <a:p>
            <a:pPr algn="ctr">
              <a:buFont typeface="Wingdings" pitchFamily="2" charset="2"/>
              <a:buNone/>
            </a:pPr>
            <a:r>
              <a:rPr lang="it-IT" sz="4000" b="1" i="1" u="sng" dirty="0"/>
              <a:t>ESERCIZIO </a:t>
            </a:r>
          </a:p>
          <a:p>
            <a:pPr algn="ctr">
              <a:buFont typeface="Wingdings" pitchFamily="2" charset="2"/>
              <a:buNone/>
            </a:pPr>
            <a:r>
              <a:rPr lang="it-IT" dirty="0"/>
              <a:t>della attività di intermediazione</a:t>
            </a:r>
          </a:p>
          <a:p>
            <a:pPr algn="ctr">
              <a:buFont typeface="Wingdings" pitchFamily="2" charset="2"/>
              <a:buNone/>
            </a:pPr>
            <a:r>
              <a:rPr lang="it-IT" sz="1600" dirty="0"/>
              <a:t>( Parte III – Esercizio dell’attività di intermediazione )</a:t>
            </a:r>
          </a:p>
          <a:p>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955">
                                            <p:txEl>
                                              <p:pRg st="2" end="2"/>
                                            </p:txEl>
                                          </p:spTgt>
                                        </p:tgtEl>
                                        <p:attrNameLst>
                                          <p:attrName>style.visibility</p:attrName>
                                        </p:attrNameLst>
                                      </p:cBhvr>
                                      <p:to>
                                        <p:strVal val="visible"/>
                                      </p:to>
                                    </p:set>
                                    <p:animEffect transition="in" filter="fade">
                                      <p:cBhvr>
                                        <p:cTn id="7" dur="2000"/>
                                        <p:tgtEl>
                                          <p:spTgt spid="12595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5955">
                                            <p:txEl>
                                              <p:pRg st="3" end="3"/>
                                            </p:txEl>
                                          </p:spTgt>
                                        </p:tgtEl>
                                        <p:attrNameLst>
                                          <p:attrName>style.visibility</p:attrName>
                                        </p:attrNameLst>
                                      </p:cBhvr>
                                      <p:to>
                                        <p:strVal val="visible"/>
                                      </p:to>
                                    </p:set>
                                    <p:animEffect transition="in" filter="fade">
                                      <p:cBhvr>
                                        <p:cTn id="10" dur="2000"/>
                                        <p:tgtEl>
                                          <p:spTgt spid="12595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5955">
                                            <p:txEl>
                                              <p:pRg st="4" end="4"/>
                                            </p:txEl>
                                          </p:spTgt>
                                        </p:tgtEl>
                                        <p:attrNameLst>
                                          <p:attrName>style.visibility</p:attrName>
                                        </p:attrNameLst>
                                      </p:cBhvr>
                                      <p:to>
                                        <p:strVal val="visible"/>
                                      </p:to>
                                    </p:set>
                                    <p:animEffect transition="in" filter="fade">
                                      <p:cBhvr>
                                        <p:cTn id="13" dur="2000"/>
                                        <p:tgtEl>
                                          <p:spTgt spid="125955">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5955">
                                            <p:txEl>
                                              <p:pRg st="5" end="5"/>
                                            </p:txEl>
                                          </p:spTgt>
                                        </p:tgtEl>
                                        <p:attrNameLst>
                                          <p:attrName>style.visibility</p:attrName>
                                        </p:attrNameLst>
                                      </p:cBhvr>
                                      <p:to>
                                        <p:strVal val="visible"/>
                                      </p:to>
                                    </p:set>
                                    <p:animEffect transition="in" filter="fade">
                                      <p:cBhvr>
                                        <p:cTn id="16" dur="2000"/>
                                        <p:tgtEl>
                                          <p:spTgt spid="1259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A922348-A82E-4401-A6A9-4E8F6EE49CA8}" type="slidenum">
              <a:rPr lang="it-IT"/>
              <a:pPr/>
              <a:t>48</a:t>
            </a:fld>
            <a:endParaRPr lang="it-IT"/>
          </a:p>
        </p:txBody>
      </p:sp>
      <p:sp>
        <p:nvSpPr>
          <p:cNvPr id="126980" name="Rectangle 4"/>
          <p:cNvSpPr>
            <a:spLocks noGrp="1" noChangeArrowheads="1"/>
          </p:cNvSpPr>
          <p:nvPr>
            <p:ph type="body" idx="1"/>
          </p:nvPr>
        </p:nvSpPr>
        <p:spPr>
          <a:xfrm>
            <a:off x="755576" y="1628800"/>
            <a:ext cx="7942337" cy="4962501"/>
          </a:xfrm>
        </p:spPr>
        <p:txBody>
          <a:bodyPr/>
          <a:lstStyle/>
          <a:p>
            <a:pPr marL="533400" indent="-533400" algn="just">
              <a:lnSpc>
                <a:spcPct val="80000"/>
              </a:lnSpc>
              <a:buFont typeface="Wingdings" pitchFamily="2" charset="2"/>
              <a:buNone/>
            </a:pPr>
            <a:r>
              <a:rPr lang="it-IT" sz="1600" dirty="0"/>
              <a:t>Per gli</a:t>
            </a:r>
            <a:r>
              <a:rPr lang="it-IT" sz="2000" dirty="0"/>
              <a:t> </a:t>
            </a:r>
            <a:r>
              <a:rPr lang="it-IT" sz="2000" b="1" u="sng" dirty="0">
                <a:effectLst>
                  <a:outerShdw blurRad="38100" dist="38100" dir="2700000" algn="tl">
                    <a:srgbClr val="FFFFFF"/>
                  </a:outerShdw>
                </a:effectLst>
              </a:rPr>
              <a:t>AGENTI </a:t>
            </a:r>
            <a:r>
              <a:rPr lang="it-IT" sz="2000" b="1" u="sng" dirty="0" err="1">
                <a:effectLst>
                  <a:outerShdw blurRad="38100" dist="38100" dir="2700000" algn="tl">
                    <a:srgbClr val="FFFFFF"/>
                  </a:outerShdw>
                </a:effectLst>
              </a:rPr>
              <a:t>DI</a:t>
            </a:r>
            <a:r>
              <a:rPr lang="it-IT" sz="2000" b="1" u="sng" dirty="0">
                <a:effectLst>
                  <a:outerShdw blurRad="38100" dist="38100" dir="2700000" algn="tl">
                    <a:srgbClr val="FFFFFF"/>
                  </a:outerShdw>
                </a:effectLst>
              </a:rPr>
              <a:t> ASSICURAZIONE</a:t>
            </a:r>
            <a:r>
              <a:rPr lang="it-IT" sz="2000" dirty="0"/>
              <a:t> </a:t>
            </a:r>
            <a:r>
              <a:rPr lang="it-IT" sz="1600" dirty="0"/>
              <a:t>( sez. A del RUI )</a:t>
            </a:r>
          </a:p>
          <a:p>
            <a:pPr marL="533400" indent="-533400" algn="just">
              <a:lnSpc>
                <a:spcPct val="80000"/>
              </a:lnSpc>
              <a:buFont typeface="Wingdings" pitchFamily="2" charset="2"/>
              <a:buNone/>
            </a:pPr>
            <a:endParaRPr lang="it-IT" sz="1600" dirty="0"/>
          </a:p>
          <a:p>
            <a:pPr marL="533400" indent="-533400" algn="ctr">
              <a:lnSpc>
                <a:spcPct val="80000"/>
              </a:lnSpc>
              <a:buFont typeface="Wingdings" pitchFamily="2" charset="2"/>
              <a:buNone/>
            </a:pPr>
            <a:r>
              <a:rPr lang="it-IT" sz="2400" b="1" i="1" dirty="0">
                <a:effectLst>
                  <a:outerShdw blurRad="38100" dist="38100" dir="2700000" algn="tl">
                    <a:srgbClr val="FFFFFF"/>
                  </a:outerShdw>
                </a:effectLst>
              </a:rPr>
              <a:t>OBBLIGHI </a:t>
            </a:r>
            <a:r>
              <a:rPr lang="it-IT" sz="2400" b="1" i="1" dirty="0" err="1">
                <a:effectLst>
                  <a:outerShdw blurRad="38100" dist="38100" dir="2700000" algn="tl">
                    <a:srgbClr val="FFFFFF"/>
                  </a:outerShdw>
                </a:effectLst>
              </a:rPr>
              <a:t>DI</a:t>
            </a:r>
            <a:r>
              <a:rPr lang="it-IT" sz="2400" b="1" i="1" dirty="0">
                <a:effectLst>
                  <a:outerShdw blurRad="38100" dist="38100" dir="2700000" algn="tl">
                    <a:srgbClr val="FFFFFF"/>
                  </a:outerShdw>
                </a:effectLst>
              </a:rPr>
              <a:t> COMUNICAZIONE</a:t>
            </a:r>
          </a:p>
          <a:p>
            <a:pPr marL="533400" indent="-533400" algn="just">
              <a:lnSpc>
                <a:spcPct val="80000"/>
              </a:lnSpc>
              <a:buFont typeface="Wingdings" pitchFamily="2" charset="2"/>
              <a:buNone/>
            </a:pPr>
            <a:endParaRPr lang="it-IT" sz="2000" dirty="0" smtClean="0"/>
          </a:p>
          <a:p>
            <a:pPr marL="533400" indent="-533400" algn="just">
              <a:lnSpc>
                <a:spcPct val="80000"/>
              </a:lnSpc>
              <a:buFont typeface="Wingdings" pitchFamily="2" charset="2"/>
              <a:buNone/>
            </a:pPr>
            <a:r>
              <a:rPr lang="it-IT" sz="2000" dirty="0" smtClean="0"/>
              <a:t>Devono </a:t>
            </a:r>
            <a:r>
              <a:rPr lang="it-IT" sz="2000" dirty="0"/>
              <a:t>comunicare a ISVAP :</a:t>
            </a:r>
          </a:p>
          <a:p>
            <a:pPr marL="533400" indent="-533400" algn="just">
              <a:lnSpc>
                <a:spcPct val="80000"/>
              </a:lnSpc>
              <a:buFont typeface="Wingdings" pitchFamily="2" charset="2"/>
              <a:buAutoNum type="arabicPeriod"/>
            </a:pPr>
            <a:r>
              <a:rPr lang="it-IT" sz="2000" dirty="0"/>
              <a:t> </a:t>
            </a:r>
            <a:r>
              <a:rPr lang="it-IT" sz="2000" u="sng" dirty="0"/>
              <a:t>entro 5 giorni lavorativi</a:t>
            </a:r>
          </a:p>
          <a:p>
            <a:pPr marL="914400" lvl="1" indent="-457200" algn="just">
              <a:lnSpc>
                <a:spcPct val="80000"/>
              </a:lnSpc>
              <a:buFont typeface="Wingdings" pitchFamily="2" charset="2"/>
              <a:buChar char="Ø"/>
            </a:pPr>
            <a:r>
              <a:rPr lang="it-IT" sz="2000" i="1" dirty="0"/>
              <a:t>la perdita di taluno dei requisiti previsti per </a:t>
            </a:r>
            <a:r>
              <a:rPr lang="it-IT" sz="2000" i="1" dirty="0" smtClean="0"/>
              <a:t>l’iscrizione</a:t>
            </a:r>
          </a:p>
          <a:p>
            <a:pPr marL="914400" lvl="1" indent="-457200" algn="just">
              <a:lnSpc>
                <a:spcPct val="80000"/>
              </a:lnSpc>
              <a:buNone/>
            </a:pPr>
            <a:endParaRPr lang="it-IT" sz="2000" i="1" dirty="0"/>
          </a:p>
          <a:p>
            <a:pPr marL="533400" indent="-533400" algn="just">
              <a:lnSpc>
                <a:spcPct val="80000"/>
              </a:lnSpc>
              <a:buFont typeface="Wingdings" pitchFamily="2" charset="2"/>
              <a:buAutoNum type="arabicPeriod" startAt="2"/>
            </a:pPr>
            <a:r>
              <a:rPr lang="it-IT" sz="2000" u="sng" dirty="0"/>
              <a:t>entro 10 giorni lavorativi dal verificarsi dell’evento:</a:t>
            </a:r>
          </a:p>
          <a:p>
            <a:pPr marL="914400" lvl="1" indent="-457200" algn="just">
              <a:lnSpc>
                <a:spcPct val="80000"/>
              </a:lnSpc>
              <a:buFont typeface="Wingdings" pitchFamily="2" charset="2"/>
              <a:buChar char="Ø"/>
            </a:pPr>
            <a:r>
              <a:rPr lang="it-IT" sz="2000" i="1" dirty="0"/>
              <a:t>I luoghi di conservazione della documentazione prevista dall’art. 57 ( conferimenti di incarichi, contratti conclusi per loro tramite, proposte di assicurazione, l’evidenza dei soggetti che svolgono attività di intermediazione nell’ambito della loro organizzazione,</a:t>
            </a:r>
            <a:r>
              <a:rPr lang="it-IT" sz="2000" i="1" dirty="0" err="1"/>
              <a:t>…………</a:t>
            </a:r>
            <a:r>
              <a:rPr lang="it-IT" sz="2000" i="1" dirty="0"/>
              <a:t>..)</a:t>
            </a:r>
          </a:p>
          <a:p>
            <a:pPr marL="914400" lvl="1" indent="-457200" algn="just">
              <a:lnSpc>
                <a:spcPct val="80000"/>
              </a:lnSpc>
              <a:buFont typeface="Wingdings" pitchFamily="2" charset="2"/>
              <a:buChar char="Ø"/>
            </a:pPr>
            <a:r>
              <a:rPr lang="it-IT" sz="2000" i="1" dirty="0"/>
              <a:t>Eventuali variazioni rispetto ad elementi comunicati in sede di iscrizione</a:t>
            </a:r>
          </a:p>
          <a:p>
            <a:pPr marL="914400" lvl="1" indent="-457200" algn="just">
              <a:lnSpc>
                <a:spcPct val="80000"/>
              </a:lnSpc>
              <a:buFont typeface="Wingdings" pitchFamily="2" charset="2"/>
              <a:buChar char="Ø"/>
            </a:pPr>
            <a:r>
              <a:rPr lang="it-IT" sz="2000" i="1" dirty="0"/>
              <a:t>L’inizio dell’eventuale periodo di inoperatività</a:t>
            </a:r>
          </a:p>
          <a:p>
            <a:pPr marL="533400" indent="-533400">
              <a:lnSpc>
                <a:spcPct val="80000"/>
              </a:lnSpc>
            </a:pPr>
            <a:endParaRPr lang="it-IT" sz="2000" dirty="0"/>
          </a:p>
        </p:txBody>
      </p:sp>
      <p:sp>
        <p:nvSpPr>
          <p:cNvPr id="126981" name="Rectangle 5"/>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1AE57B47-C5DC-45C4-86B6-DD99F55CDB69}" type="slidenum">
              <a:rPr lang="it-IT"/>
              <a:pPr/>
              <a:t>49</a:t>
            </a:fld>
            <a:endParaRPr lang="it-IT"/>
          </a:p>
        </p:txBody>
      </p:sp>
      <p:sp>
        <p:nvSpPr>
          <p:cNvPr id="12902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29027" name="Rectangle 3"/>
          <p:cNvSpPr>
            <a:spLocks noGrp="1" noChangeArrowheads="1"/>
          </p:cNvSpPr>
          <p:nvPr>
            <p:ph type="body" idx="1"/>
          </p:nvPr>
        </p:nvSpPr>
        <p:spPr/>
        <p:txBody>
          <a:bodyPr/>
          <a:lstStyle/>
          <a:p>
            <a:pPr algn="ctr">
              <a:lnSpc>
                <a:spcPct val="80000"/>
              </a:lnSpc>
              <a:buFont typeface="Wingdings" pitchFamily="2" charset="2"/>
              <a:buNone/>
            </a:pPr>
            <a:r>
              <a:rPr lang="it-IT" sz="2400" b="1" i="1" dirty="0">
                <a:effectLst>
                  <a:outerShdw blurRad="38100" dist="38100" dir="2700000" algn="tl">
                    <a:srgbClr val="FFFFFF"/>
                  </a:outerShdw>
                </a:effectLst>
              </a:rPr>
              <a:t>ADEMPIMENTI ANNUALI</a:t>
            </a:r>
          </a:p>
          <a:p>
            <a:pPr algn="ctr">
              <a:lnSpc>
                <a:spcPct val="80000"/>
              </a:lnSpc>
              <a:buFont typeface="Wingdings" pitchFamily="2" charset="2"/>
              <a:buNone/>
            </a:pPr>
            <a:endParaRPr lang="it-IT" sz="2000" b="1" i="1" dirty="0">
              <a:effectLst>
                <a:outerShdw blurRad="38100" dist="38100" dir="2700000" algn="tl">
                  <a:srgbClr val="FFFFFF"/>
                </a:outerShdw>
              </a:effectLst>
            </a:endParaRPr>
          </a:p>
          <a:p>
            <a:pPr>
              <a:lnSpc>
                <a:spcPct val="80000"/>
              </a:lnSpc>
              <a:buFont typeface="Wingdings" pitchFamily="2" charset="2"/>
              <a:buNone/>
            </a:pPr>
            <a:r>
              <a:rPr lang="it-IT" sz="2000" dirty="0"/>
              <a:t>Gli Agenti sono tenuti :</a:t>
            </a:r>
          </a:p>
          <a:p>
            <a:pPr>
              <a:lnSpc>
                <a:spcPct val="80000"/>
              </a:lnSpc>
              <a:buFont typeface="Wingdings" pitchFamily="2" charset="2"/>
              <a:buChar char="Ø"/>
            </a:pPr>
            <a:r>
              <a:rPr lang="it-IT" sz="2000" i="1" dirty="0"/>
              <a:t>Al rinnovo della polizza di assicurazione della Responsabilità civile</a:t>
            </a:r>
          </a:p>
          <a:p>
            <a:pPr>
              <a:lnSpc>
                <a:spcPct val="80000"/>
              </a:lnSpc>
              <a:buFont typeface="Wingdings" pitchFamily="2" charset="2"/>
              <a:buChar char="Ø"/>
            </a:pPr>
            <a:r>
              <a:rPr lang="it-IT" sz="2000" i="1" dirty="0"/>
              <a:t>Al pagamento del contributo di vigilanza ( anche in caso di inoperatività )</a:t>
            </a:r>
          </a:p>
          <a:p>
            <a:pPr>
              <a:lnSpc>
                <a:spcPct val="80000"/>
              </a:lnSpc>
              <a:buFont typeface="Wingdings" pitchFamily="2" charset="2"/>
              <a:buNone/>
            </a:pPr>
            <a:endParaRPr lang="it-IT" sz="1800" i="1" dirty="0"/>
          </a:p>
          <a:p>
            <a:pPr algn="ctr">
              <a:lnSpc>
                <a:spcPct val="80000"/>
              </a:lnSpc>
              <a:buFont typeface="Wingdings" pitchFamily="2" charset="2"/>
              <a:buNone/>
            </a:pPr>
            <a:r>
              <a:rPr lang="it-IT" sz="2400" b="1" i="1" dirty="0">
                <a:effectLst>
                  <a:outerShdw blurRad="38100" dist="38100" dir="2700000" algn="tl">
                    <a:srgbClr val="FFFFFF"/>
                  </a:outerShdw>
                </a:effectLst>
              </a:rPr>
              <a:t>VERIFICHE PERIODICHE</a:t>
            </a:r>
          </a:p>
          <a:p>
            <a:pPr algn="ctr">
              <a:lnSpc>
                <a:spcPct val="80000"/>
              </a:lnSpc>
              <a:buFont typeface="Wingdings" pitchFamily="2" charset="2"/>
              <a:buNone/>
            </a:pPr>
            <a:endParaRPr lang="it-IT" sz="2000" b="1" i="1" dirty="0">
              <a:effectLst>
                <a:outerShdw blurRad="38100" dist="38100" dir="2700000" algn="tl">
                  <a:srgbClr val="FFFFFF"/>
                </a:outerShdw>
              </a:effectLst>
            </a:endParaRPr>
          </a:p>
          <a:p>
            <a:pPr>
              <a:lnSpc>
                <a:spcPct val="80000"/>
              </a:lnSpc>
              <a:buFont typeface="Wingdings" pitchFamily="2" charset="2"/>
              <a:buNone/>
            </a:pPr>
            <a:r>
              <a:rPr lang="it-IT" sz="2000" dirty="0"/>
              <a:t>Gli Agenti sono soggetti a verifiche dell’ISVAP in merito a :</a:t>
            </a:r>
          </a:p>
          <a:p>
            <a:pPr>
              <a:lnSpc>
                <a:spcPct val="80000"/>
              </a:lnSpc>
              <a:buFont typeface="Wingdings" pitchFamily="2" charset="2"/>
              <a:buChar char="Ø"/>
            </a:pPr>
            <a:r>
              <a:rPr lang="it-IT" sz="2000" i="1" dirty="0"/>
              <a:t>Permanenza del possesso dei requisiti di onorabilità</a:t>
            </a:r>
          </a:p>
          <a:p>
            <a:pPr>
              <a:lnSpc>
                <a:spcPct val="80000"/>
              </a:lnSpc>
              <a:buFont typeface="Wingdings" pitchFamily="2" charset="2"/>
              <a:buChar char="Ø"/>
            </a:pPr>
            <a:r>
              <a:rPr lang="it-IT" sz="2000" i="1" dirty="0"/>
              <a:t>Assenza cause di incompatibilità</a:t>
            </a:r>
          </a:p>
          <a:p>
            <a:pPr>
              <a:lnSpc>
                <a:spcPct val="80000"/>
              </a:lnSpc>
              <a:buFont typeface="Wingdings" pitchFamily="2" charset="2"/>
              <a:buChar char="Ø"/>
            </a:pPr>
            <a:r>
              <a:rPr lang="it-IT" sz="2000" i="1" dirty="0"/>
              <a:t>Osservanza obbligo di aggiornamento professionale</a:t>
            </a:r>
          </a:p>
          <a:p>
            <a:pPr>
              <a:lnSpc>
                <a:spcPct val="80000"/>
              </a:lnSpc>
              <a:buFont typeface="Wingdings" pitchFamily="2" charset="2"/>
              <a:buChar char="Ø"/>
            </a:pPr>
            <a:r>
              <a:rPr lang="it-IT" sz="2000" i="1" dirty="0"/>
              <a:t>Obbligo rinnovo polizza di responsabilità civile</a:t>
            </a:r>
          </a:p>
          <a:p>
            <a:pPr algn="ctr">
              <a:lnSpc>
                <a:spcPct val="80000"/>
              </a:lnSpc>
              <a:buFont typeface="Wingdings" pitchFamily="2" charset="2"/>
              <a:buNone/>
            </a:pPr>
            <a:endParaRPr lang="it-IT" sz="1800" i="1" dirty="0"/>
          </a:p>
          <a:p>
            <a:pPr>
              <a:lnSpc>
                <a:spcPct val="80000"/>
              </a:lnSpc>
            </a:pPr>
            <a:endParaRPr lang="it-IT" sz="1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10E2C02-2879-4C7C-8CE7-DE2F691D893B}" type="slidenum">
              <a:rPr lang="it-IT"/>
              <a:pPr/>
              <a:t>50</a:t>
            </a:fld>
            <a:endParaRPr lang="it-IT"/>
          </a:p>
        </p:txBody>
      </p:sp>
      <p:sp>
        <p:nvSpPr>
          <p:cNvPr id="13107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1075" name="Rectangle 3"/>
          <p:cNvSpPr>
            <a:spLocks noGrp="1" noChangeArrowheads="1"/>
          </p:cNvSpPr>
          <p:nvPr>
            <p:ph type="body" idx="1"/>
          </p:nvPr>
        </p:nvSpPr>
        <p:spPr/>
        <p:txBody>
          <a:bodyPr/>
          <a:lstStyle/>
          <a:p>
            <a:pPr algn="just">
              <a:lnSpc>
                <a:spcPct val="80000"/>
              </a:lnSpc>
              <a:buFont typeface="Wingdings" pitchFamily="2" charset="2"/>
              <a:buNone/>
            </a:pPr>
            <a:r>
              <a:rPr lang="it-IT" sz="2000" dirty="0"/>
              <a:t>Nota bene : </a:t>
            </a:r>
          </a:p>
          <a:p>
            <a:pPr algn="just">
              <a:lnSpc>
                <a:spcPct val="80000"/>
              </a:lnSpc>
              <a:buFont typeface="Wingdings" pitchFamily="2" charset="2"/>
              <a:buNone/>
            </a:pPr>
            <a:endParaRPr lang="it-IT" sz="2000" dirty="0"/>
          </a:p>
          <a:p>
            <a:pPr algn="just">
              <a:lnSpc>
                <a:spcPct val="80000"/>
              </a:lnSpc>
              <a:buFont typeface="Wingdings" pitchFamily="2" charset="2"/>
              <a:buNone/>
            </a:pPr>
            <a:r>
              <a:rPr lang="it-IT" sz="2000" dirty="0"/>
              <a:t>	tra gli adempimenti annuali particolare rilevanza assume l’ </a:t>
            </a:r>
            <a:r>
              <a:rPr lang="it-IT" sz="2000" b="1" i="1" dirty="0">
                <a:effectLst>
                  <a:outerShdw blurRad="38100" dist="38100" dir="2700000" algn="tl">
                    <a:srgbClr val="FFFFFF"/>
                  </a:outerShdw>
                </a:effectLst>
              </a:rPr>
              <a:t>AGGIORNAMENTO PROFESSIONALE</a:t>
            </a:r>
            <a:r>
              <a:rPr lang="it-IT" sz="2000" dirty="0"/>
              <a:t> ( art. 38 )</a:t>
            </a:r>
          </a:p>
          <a:p>
            <a:pPr algn="just">
              <a:lnSpc>
                <a:spcPct val="80000"/>
              </a:lnSpc>
              <a:buFont typeface="Wingdings" pitchFamily="2" charset="2"/>
              <a:buNone/>
            </a:pPr>
            <a:endParaRPr lang="it-IT" sz="2000" dirty="0"/>
          </a:p>
          <a:p>
            <a:pPr algn="just">
              <a:lnSpc>
                <a:spcPct val="80000"/>
              </a:lnSpc>
              <a:buFont typeface="Wingdings" pitchFamily="2" charset="2"/>
              <a:buNone/>
            </a:pPr>
            <a:endParaRPr lang="it-IT" sz="2000" dirty="0"/>
          </a:p>
          <a:p>
            <a:pPr algn="just">
              <a:lnSpc>
                <a:spcPct val="80000"/>
              </a:lnSpc>
            </a:pPr>
            <a:r>
              <a:rPr lang="it-IT" sz="2000" dirty="0"/>
              <a:t>Gli intermediari persone fisiche iscritti al registro ( sez. A e </a:t>
            </a:r>
            <a:r>
              <a:rPr lang="it-IT" sz="2000" dirty="0" err="1"/>
              <a:t>E</a:t>
            </a:r>
            <a:r>
              <a:rPr lang="it-IT" sz="2000" dirty="0"/>
              <a:t> ) </a:t>
            </a:r>
            <a:r>
              <a:rPr lang="it-IT" sz="2000" dirty="0" err="1"/>
              <a:t>e</a:t>
            </a:r>
            <a:r>
              <a:rPr lang="it-IT" sz="2000" dirty="0"/>
              <a:t> gli addetti all’attività di intermediazione operanti all’interno dei locali ( non iscritti al registro ) devono partecipare annualmente a corsi di aggiornamento in aula e/o a distanza di durata non inferiore a </a:t>
            </a:r>
            <a:r>
              <a:rPr lang="it-IT" sz="2000" b="1" dirty="0"/>
              <a:t>30 ore</a:t>
            </a:r>
            <a:r>
              <a:rPr lang="it-IT" sz="2000" dirty="0"/>
              <a:t> di cui almeno 15 in aula</a:t>
            </a:r>
          </a:p>
          <a:p>
            <a:pPr algn="just">
              <a:lnSpc>
                <a:spcPct val="80000"/>
              </a:lnSpc>
              <a:buFont typeface="Wingdings" pitchFamily="2" charset="2"/>
              <a:buNone/>
            </a:pPr>
            <a:endParaRPr lang="it-IT" sz="2000" dirty="0"/>
          </a:p>
          <a:p>
            <a:pPr algn="just">
              <a:lnSpc>
                <a:spcPct val="80000"/>
              </a:lnSpc>
            </a:pPr>
            <a:r>
              <a:rPr lang="it-IT" sz="2000" dirty="0"/>
              <a:t>I corsi sono tenuti da docenti specializzati con esperienza qualificata nel settore assicurativo e si concludono con un test (se positivo viene rilasciato attestato ) ed organizzati dalle imprese preponenti o dagli intermediari che si avvalgono dell’operato degli iscritti alla sez. E</a:t>
            </a:r>
          </a:p>
          <a:p>
            <a:pPr>
              <a:lnSpc>
                <a:spcPct val="80000"/>
              </a:lnSpc>
              <a:buFont typeface="Wingdings" pitchFamily="2" charset="2"/>
              <a:buNone/>
            </a:pPr>
            <a:endParaRPr lang="it-IT" sz="18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5795A173-EE8C-4A66-A394-1E913DFCC29D}" type="slidenum">
              <a:rPr lang="it-IT"/>
              <a:pPr/>
              <a:t>51</a:t>
            </a:fld>
            <a:endParaRPr lang="it-IT"/>
          </a:p>
        </p:txBody>
      </p:sp>
      <p:sp>
        <p:nvSpPr>
          <p:cNvPr id="13209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2099" name="Rectangle 3"/>
          <p:cNvSpPr>
            <a:spLocks noGrp="1" noChangeArrowheads="1"/>
          </p:cNvSpPr>
          <p:nvPr>
            <p:ph type="body" idx="1"/>
          </p:nvPr>
        </p:nvSpPr>
        <p:spPr/>
        <p:txBody>
          <a:bodyPr/>
          <a:lstStyle/>
          <a:p>
            <a:pPr>
              <a:buFont typeface="Wingdings" pitchFamily="2" charset="2"/>
              <a:buNone/>
            </a:pPr>
            <a:endParaRPr lang="it-IT" sz="2000" dirty="0" smtClean="0"/>
          </a:p>
          <a:p>
            <a:pPr>
              <a:buFont typeface="Wingdings" pitchFamily="2" charset="2"/>
              <a:buNone/>
            </a:pPr>
            <a:r>
              <a:rPr lang="it-IT" sz="2000" dirty="0" smtClean="0"/>
              <a:t>Per </a:t>
            </a:r>
            <a:r>
              <a:rPr lang="it-IT" sz="2000" dirty="0"/>
              <a:t>gli </a:t>
            </a:r>
            <a:r>
              <a:rPr lang="it-IT" sz="2000" b="1" u="sng" dirty="0">
                <a:effectLst>
                  <a:outerShdw blurRad="38100" dist="38100" dir="2700000" algn="tl">
                    <a:srgbClr val="FFFFFF"/>
                  </a:outerShdw>
                </a:effectLst>
              </a:rPr>
              <a:t>ADDETTI ALLA ATTIVITA’ </a:t>
            </a:r>
            <a:r>
              <a:rPr lang="it-IT" sz="2000" b="1" u="sng" dirty="0" err="1">
                <a:effectLst>
                  <a:outerShdw blurRad="38100" dist="38100" dir="2700000" algn="tl">
                    <a:srgbClr val="FFFFFF"/>
                  </a:outerShdw>
                </a:effectLst>
              </a:rPr>
              <a:t>DI</a:t>
            </a:r>
            <a:r>
              <a:rPr lang="it-IT" sz="2000" b="1" u="sng" dirty="0">
                <a:effectLst>
                  <a:outerShdw blurRad="38100" dist="38100" dir="2700000" algn="tl">
                    <a:srgbClr val="FFFFFF"/>
                  </a:outerShdw>
                </a:effectLst>
              </a:rPr>
              <a:t> INTERMEDIAZIONE</a:t>
            </a:r>
            <a:r>
              <a:rPr lang="it-IT" sz="2000" b="1" dirty="0">
                <a:effectLst>
                  <a:outerShdw blurRad="38100" dist="38100" dir="2700000" algn="tl">
                    <a:srgbClr val="FFFFFF"/>
                  </a:outerShdw>
                </a:effectLst>
              </a:rPr>
              <a:t> </a:t>
            </a:r>
          </a:p>
          <a:p>
            <a:pPr>
              <a:buFont typeface="Wingdings" pitchFamily="2" charset="2"/>
              <a:buNone/>
            </a:pPr>
            <a:r>
              <a:rPr lang="it-IT" sz="2000" b="1" dirty="0">
                <a:effectLst>
                  <a:outerShdw blurRad="38100" dist="38100" dir="2700000" algn="tl">
                    <a:srgbClr val="FFFFFF"/>
                  </a:outerShdw>
                </a:effectLst>
              </a:rPr>
              <a:t>          </a:t>
            </a:r>
            <a:r>
              <a:rPr lang="it-IT" sz="2000" b="1" u="sng" dirty="0">
                <a:effectLst>
                  <a:outerShdw blurRad="38100" dist="38100" dir="2700000" algn="tl">
                    <a:srgbClr val="FFFFFF"/>
                  </a:outerShdw>
                </a:effectLst>
              </a:rPr>
              <a:t>OPERANTI AL </a:t>
            </a:r>
            <a:r>
              <a:rPr lang="it-IT" sz="2000" b="1" u="sng" dirty="0" err="1">
                <a:effectLst>
                  <a:outerShdw blurRad="38100" dist="38100" dir="2700000" algn="tl">
                    <a:srgbClr val="FFFFFF"/>
                  </a:outerShdw>
                </a:effectLst>
              </a:rPr>
              <a:t>DI</a:t>
            </a:r>
            <a:r>
              <a:rPr lang="it-IT" sz="2000" b="1" u="sng" dirty="0">
                <a:effectLst>
                  <a:outerShdw blurRad="38100" dist="38100" dir="2700000" algn="tl">
                    <a:srgbClr val="FFFFFF"/>
                  </a:outerShdw>
                </a:effectLst>
              </a:rPr>
              <a:t> FUORI DEI LOCALI</a:t>
            </a:r>
            <a:r>
              <a:rPr lang="it-IT" sz="2000" b="1" dirty="0">
                <a:effectLst>
                  <a:outerShdw blurRad="38100" dist="38100" dir="2700000" algn="tl">
                    <a:srgbClr val="FFFFFF"/>
                  </a:outerShdw>
                </a:effectLst>
              </a:rPr>
              <a:t> </a:t>
            </a:r>
          </a:p>
          <a:p>
            <a:pPr>
              <a:buFont typeface="Wingdings" pitchFamily="2" charset="2"/>
              <a:buNone/>
            </a:pPr>
            <a:r>
              <a:rPr lang="it-IT" sz="2000" b="1" dirty="0">
                <a:effectLst>
                  <a:outerShdw blurRad="38100" dist="38100" dir="2700000" algn="tl">
                    <a:srgbClr val="FFFFFF"/>
                  </a:outerShdw>
                </a:effectLst>
              </a:rPr>
              <a:t>          </a:t>
            </a:r>
            <a:r>
              <a:rPr lang="it-IT" sz="2000" b="1" u="sng" dirty="0">
                <a:effectLst>
                  <a:outerShdw blurRad="38100" dist="38100" dir="2700000" algn="tl">
                    <a:srgbClr val="FFFFFF"/>
                  </a:outerShdw>
                </a:effectLst>
              </a:rPr>
              <a:t>DELL’INTERMEDIARIO</a:t>
            </a:r>
            <a:r>
              <a:rPr lang="it-IT" sz="1800" u="sng" dirty="0"/>
              <a:t> </a:t>
            </a:r>
            <a:r>
              <a:rPr lang="it-IT" sz="1800" u="sng" dirty="0" smtClean="0"/>
              <a:t> </a:t>
            </a:r>
            <a:r>
              <a:rPr lang="it-IT" sz="1800" dirty="0" smtClean="0"/>
              <a:t>( </a:t>
            </a:r>
            <a:r>
              <a:rPr lang="it-IT" sz="1800" dirty="0"/>
              <a:t>sez. E del RUI )</a:t>
            </a:r>
          </a:p>
          <a:p>
            <a:pPr>
              <a:buFont typeface="Wingdings" pitchFamily="2" charset="2"/>
              <a:buNone/>
            </a:pPr>
            <a:endParaRPr lang="it-IT" sz="1800" dirty="0"/>
          </a:p>
          <a:p>
            <a:pPr>
              <a:buFont typeface="Wingdings" pitchFamily="2" charset="2"/>
              <a:buNone/>
            </a:pPr>
            <a:endParaRPr lang="it-IT" sz="1800" dirty="0"/>
          </a:p>
          <a:p>
            <a:pPr algn="just"/>
            <a:r>
              <a:rPr lang="it-IT" sz="2000" dirty="0"/>
              <a:t>Valgono gli stessi obblighi previsti per l’Agente ma l’adempimento è a carico dell’Agente stesso</a:t>
            </a:r>
          </a:p>
          <a:p>
            <a:pPr algn="just">
              <a:buFont typeface="Wingdings" pitchFamily="2" charset="2"/>
              <a:buNone/>
            </a:pPr>
            <a:endParaRPr lang="it-IT" sz="2000" dirty="0"/>
          </a:p>
          <a:p>
            <a:pPr algn="just"/>
            <a:r>
              <a:rPr lang="it-IT" sz="2000" dirty="0"/>
              <a:t>In caso di interruzione del rapporto gli intermediari per cui operano i soggetti di cui alla sez. E devono darne comunicazione all’ISVAP entro 10 giorni lavorativi e contestualmente all’Impresa Mandante</a:t>
            </a:r>
          </a:p>
          <a:p>
            <a:pPr>
              <a:buFont typeface="Wingdings" pitchFamily="2" charset="2"/>
              <a:buNone/>
            </a:pPr>
            <a:endParaRPr lang="it-IT" sz="2000" i="1" dirty="0"/>
          </a:p>
          <a:p>
            <a:pPr algn="just">
              <a:buFont typeface="Wingdings" pitchFamily="2" charset="2"/>
              <a:buChar char="Ø"/>
            </a:pPr>
            <a:endParaRPr lang="it-IT" sz="2000" i="1" dirty="0"/>
          </a:p>
          <a:p>
            <a:pPr algn="just">
              <a:buFont typeface="Wingdings" pitchFamily="2" charset="2"/>
              <a:buNone/>
            </a:pPr>
            <a:endParaRPr lang="it-IT" sz="2000" i="1" dirty="0"/>
          </a:p>
          <a:p>
            <a:pPr algn="just">
              <a:buFont typeface="Wingdings" pitchFamily="2" charset="2"/>
              <a:buChar char="Ø"/>
            </a:pPr>
            <a:endParaRPr lang="it-IT" sz="2000" i="1" dirty="0"/>
          </a:p>
          <a:p>
            <a:endParaRPr lang="it-IT" sz="2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2CBBD3B4-D851-4FA6-A653-D3D80250C21C}" type="slidenum">
              <a:rPr lang="it-IT"/>
              <a:pPr/>
              <a:t>52</a:t>
            </a:fld>
            <a:endParaRPr lang="it-IT"/>
          </a:p>
        </p:txBody>
      </p:sp>
      <p:sp>
        <p:nvSpPr>
          <p:cNvPr id="13312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3123" name="Rectangle 3"/>
          <p:cNvSpPr>
            <a:spLocks noGrp="1" noChangeArrowheads="1"/>
          </p:cNvSpPr>
          <p:nvPr>
            <p:ph type="body" idx="1"/>
          </p:nvPr>
        </p:nvSpPr>
        <p:spPr>
          <a:xfrm>
            <a:off x="914400" y="1600200"/>
            <a:ext cx="7772400" cy="4709120"/>
          </a:xfrm>
        </p:spPr>
        <p:txBody>
          <a:bodyPr/>
          <a:lstStyle/>
          <a:p>
            <a:pPr>
              <a:lnSpc>
                <a:spcPct val="80000"/>
              </a:lnSpc>
              <a:buFont typeface="Wingdings" pitchFamily="2" charset="2"/>
              <a:buNone/>
            </a:pPr>
            <a:r>
              <a:rPr lang="it-IT" sz="1400" dirty="0"/>
              <a:t>Per gli</a:t>
            </a:r>
            <a:r>
              <a:rPr lang="it-IT" sz="1600" dirty="0"/>
              <a:t>  </a:t>
            </a:r>
            <a:r>
              <a:rPr lang="it-IT" sz="2000" b="1" u="sng" dirty="0">
                <a:effectLst>
                  <a:outerShdw blurRad="38100" dist="38100" dir="2700000" algn="tl">
                    <a:srgbClr val="FFFFFF"/>
                  </a:outerShdw>
                </a:effectLst>
              </a:rPr>
              <a:t>ADDETTI ALLA ATTIVITA’ </a:t>
            </a:r>
            <a:r>
              <a:rPr lang="it-IT" sz="2000" b="1" u="sng" dirty="0" err="1">
                <a:effectLst>
                  <a:outerShdw blurRad="38100" dist="38100" dir="2700000" algn="tl">
                    <a:srgbClr val="FFFFFF"/>
                  </a:outerShdw>
                </a:effectLst>
              </a:rPr>
              <a:t>DI</a:t>
            </a:r>
            <a:r>
              <a:rPr lang="it-IT" sz="2000" b="1" u="sng" dirty="0">
                <a:effectLst>
                  <a:outerShdw blurRad="38100" dist="38100" dir="2700000" algn="tl">
                    <a:srgbClr val="FFFFFF"/>
                  </a:outerShdw>
                </a:effectLst>
              </a:rPr>
              <a:t> INTERMEDIAZIONE </a:t>
            </a:r>
          </a:p>
          <a:p>
            <a:pPr>
              <a:lnSpc>
                <a:spcPct val="80000"/>
              </a:lnSpc>
              <a:buFont typeface="Wingdings" pitchFamily="2" charset="2"/>
              <a:buNone/>
            </a:pPr>
            <a:r>
              <a:rPr lang="it-IT" sz="2000" b="1" dirty="0" smtClean="0">
                <a:effectLst>
                  <a:outerShdw blurRad="38100" dist="38100" dir="2700000" algn="tl">
                    <a:srgbClr val="FFFFFF"/>
                  </a:outerShdw>
                </a:effectLst>
              </a:rPr>
              <a:t>         </a:t>
            </a:r>
            <a:r>
              <a:rPr lang="it-IT" sz="2000" b="1" u="sng" dirty="0" smtClean="0">
                <a:effectLst>
                  <a:outerShdw blurRad="38100" dist="38100" dir="2700000" algn="tl">
                    <a:srgbClr val="FFFFFF"/>
                  </a:outerShdw>
                </a:effectLst>
              </a:rPr>
              <a:t>OPERANTI </a:t>
            </a:r>
            <a:r>
              <a:rPr lang="it-IT" sz="2000" b="1" u="sng" dirty="0">
                <a:effectLst>
                  <a:outerShdw blurRad="38100" dist="38100" dir="2700000" algn="tl">
                    <a:srgbClr val="FFFFFF"/>
                  </a:outerShdw>
                </a:effectLst>
              </a:rPr>
              <a:t>ALL’INTERNO  DEI LOCALI DELL’INTERMEDIARIO</a:t>
            </a:r>
            <a:r>
              <a:rPr lang="it-IT" sz="2000" dirty="0"/>
              <a:t> </a:t>
            </a:r>
          </a:p>
          <a:p>
            <a:pPr>
              <a:lnSpc>
                <a:spcPct val="80000"/>
              </a:lnSpc>
              <a:buFont typeface="Wingdings" pitchFamily="2" charset="2"/>
              <a:buNone/>
            </a:pPr>
            <a:r>
              <a:rPr lang="it-IT" sz="1400" dirty="0" smtClean="0"/>
              <a:t>           ( </a:t>
            </a:r>
            <a:r>
              <a:rPr lang="it-IT" sz="1400" dirty="0"/>
              <a:t>NO obbligo  iscrizione a RUI )</a:t>
            </a:r>
          </a:p>
          <a:p>
            <a:pPr>
              <a:lnSpc>
                <a:spcPct val="80000"/>
              </a:lnSpc>
              <a:buFont typeface="Wingdings" pitchFamily="2" charset="2"/>
              <a:buNone/>
            </a:pPr>
            <a:endParaRPr lang="it-IT" sz="1800" dirty="0"/>
          </a:p>
          <a:p>
            <a:pPr algn="just">
              <a:lnSpc>
                <a:spcPct val="80000"/>
              </a:lnSpc>
              <a:buFont typeface="Wingdings" pitchFamily="2" charset="2"/>
              <a:buNone/>
            </a:pPr>
            <a:r>
              <a:rPr lang="it-IT" sz="2000" dirty="0"/>
              <a:t>Gli  intermediari  iscritti  alla  sezione  A , possono  avvalersi  per  lo</a:t>
            </a:r>
          </a:p>
          <a:p>
            <a:pPr algn="just">
              <a:lnSpc>
                <a:spcPct val="80000"/>
              </a:lnSpc>
              <a:buFont typeface="Wingdings" pitchFamily="2" charset="2"/>
              <a:buNone/>
            </a:pPr>
            <a:r>
              <a:rPr lang="it-IT" sz="2000" dirty="0"/>
              <a:t>svolgimento  della  loro  </a:t>
            </a:r>
            <a:r>
              <a:rPr lang="it-IT" sz="2000" b="1" u="sng" dirty="0"/>
              <a:t>attività all’interno dei locali</a:t>
            </a:r>
            <a:r>
              <a:rPr lang="it-IT" sz="2000" dirty="0"/>
              <a:t>,  di addetti</a:t>
            </a:r>
          </a:p>
          <a:p>
            <a:pPr algn="just">
              <a:lnSpc>
                <a:spcPct val="80000"/>
              </a:lnSpc>
              <a:buFont typeface="Wingdings" pitchFamily="2" charset="2"/>
              <a:buNone/>
            </a:pPr>
            <a:r>
              <a:rPr lang="it-IT" sz="2000" dirty="0"/>
              <a:t>per i   quali abbiano  accertato preventivamente  </a:t>
            </a:r>
            <a:r>
              <a:rPr lang="it-IT" sz="1400" dirty="0"/>
              <a:t>( entro  il  30  settembre </a:t>
            </a:r>
            <a:r>
              <a:rPr lang="it-IT" sz="1400" dirty="0" smtClean="0"/>
              <a:t>2007  </a:t>
            </a:r>
            <a:r>
              <a:rPr lang="it-IT" sz="1400" dirty="0"/>
              <a:t>)</a:t>
            </a:r>
          </a:p>
          <a:p>
            <a:pPr algn="just">
              <a:lnSpc>
                <a:spcPct val="80000"/>
              </a:lnSpc>
              <a:buFont typeface="Wingdings" pitchFamily="2" charset="2"/>
              <a:buNone/>
            </a:pPr>
            <a:r>
              <a:rPr lang="it-IT" sz="2000" dirty="0"/>
              <a:t>e successivamente  periodicamente  </a:t>
            </a:r>
            <a:r>
              <a:rPr lang="it-IT" sz="1400" dirty="0"/>
              <a:t>(  dopo  il  1  ottobre  2007 ) </a:t>
            </a:r>
            <a:r>
              <a:rPr lang="it-IT" sz="2000" dirty="0"/>
              <a:t>:</a:t>
            </a:r>
          </a:p>
          <a:p>
            <a:pPr algn="just">
              <a:lnSpc>
                <a:spcPct val="80000"/>
              </a:lnSpc>
              <a:buFont typeface="Wingdings" pitchFamily="2" charset="2"/>
              <a:buNone/>
            </a:pPr>
            <a:endParaRPr lang="it-IT" sz="2000" dirty="0"/>
          </a:p>
          <a:p>
            <a:pPr algn="just">
              <a:lnSpc>
                <a:spcPct val="80000"/>
              </a:lnSpc>
              <a:buFont typeface="Wingdings" pitchFamily="2" charset="2"/>
              <a:buChar char="Ø"/>
            </a:pPr>
            <a:r>
              <a:rPr lang="it-IT" sz="2000" i="1" dirty="0"/>
              <a:t>Il possesso dei requisiti di onorabilità</a:t>
            </a:r>
          </a:p>
          <a:p>
            <a:pPr algn="just">
              <a:lnSpc>
                <a:spcPct val="80000"/>
              </a:lnSpc>
              <a:buFont typeface="Wingdings" pitchFamily="2" charset="2"/>
              <a:buChar char="Ø"/>
            </a:pPr>
            <a:r>
              <a:rPr lang="it-IT" sz="2000" i="1" dirty="0"/>
              <a:t>Il possesso di cognizioni e capacità professionali adeguate, acquisite mediante la partecipazione a corsi di formazione</a:t>
            </a:r>
          </a:p>
          <a:p>
            <a:pPr algn="just">
              <a:lnSpc>
                <a:spcPct val="80000"/>
              </a:lnSpc>
              <a:buFont typeface="Wingdings" pitchFamily="2" charset="2"/>
              <a:buNone/>
            </a:pPr>
            <a:endParaRPr lang="it-IT" sz="2000" i="1" dirty="0"/>
          </a:p>
          <a:p>
            <a:pPr algn="just">
              <a:lnSpc>
                <a:spcPct val="80000"/>
              </a:lnSpc>
              <a:buFont typeface="Wingdings" pitchFamily="2" charset="2"/>
              <a:buNone/>
            </a:pPr>
            <a:r>
              <a:rPr lang="it-IT" sz="2000" dirty="0"/>
              <a:t>Nel caso accertino la mancanza di uno dei requisiti devono astenersi</a:t>
            </a:r>
          </a:p>
          <a:p>
            <a:pPr algn="just">
              <a:lnSpc>
                <a:spcPct val="80000"/>
              </a:lnSpc>
              <a:buFont typeface="Wingdings" pitchFamily="2" charset="2"/>
              <a:buNone/>
            </a:pPr>
            <a:r>
              <a:rPr lang="it-IT" sz="2000" dirty="0"/>
              <a:t>dall’utilizzo di tali soggetti.</a:t>
            </a:r>
          </a:p>
          <a:p>
            <a:pPr>
              <a:lnSpc>
                <a:spcPct val="80000"/>
              </a:lnSpc>
            </a:pPr>
            <a:endParaRPr lang="it-IT" sz="1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241B960-7A62-438D-B399-758854315D50}" type="slidenum">
              <a:rPr lang="it-IT"/>
              <a:pPr/>
              <a:t>53</a:t>
            </a:fld>
            <a:endParaRPr lang="it-IT"/>
          </a:p>
        </p:txBody>
      </p:sp>
      <p:sp>
        <p:nvSpPr>
          <p:cNvPr id="13414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4147" name="Rectangle 3"/>
          <p:cNvSpPr>
            <a:spLocks noGrp="1" noChangeArrowheads="1"/>
          </p:cNvSpPr>
          <p:nvPr>
            <p:ph type="body" idx="1"/>
          </p:nvPr>
        </p:nvSpPr>
        <p:spPr/>
        <p:txBody>
          <a:bodyPr/>
          <a:lstStyle/>
          <a:p>
            <a:pPr algn="ctr">
              <a:buFont typeface="Wingdings" pitchFamily="2" charset="2"/>
              <a:buNone/>
            </a:pPr>
            <a:endParaRPr lang="it-IT" sz="2400" b="1" dirty="0" smtClean="0"/>
          </a:p>
          <a:p>
            <a:pPr algn="ctr">
              <a:buFont typeface="Wingdings" pitchFamily="2" charset="2"/>
              <a:buNone/>
            </a:pPr>
            <a:r>
              <a:rPr lang="it-IT" sz="2400" b="1" dirty="0" smtClean="0"/>
              <a:t>MODALITA</a:t>
            </a:r>
            <a:r>
              <a:rPr lang="it-IT" sz="2400" b="1" dirty="0"/>
              <a:t>’ </a:t>
            </a:r>
            <a:r>
              <a:rPr lang="it-IT" sz="2400" b="1" dirty="0" err="1"/>
              <a:t>DI</a:t>
            </a:r>
            <a:r>
              <a:rPr lang="it-IT" sz="2400" b="1" dirty="0"/>
              <a:t> ESERCIZIO DELL’ATTIVITA’ </a:t>
            </a:r>
          </a:p>
          <a:p>
            <a:pPr algn="ctr">
              <a:buFont typeface="Wingdings" pitchFamily="2" charset="2"/>
              <a:buNone/>
            </a:pPr>
            <a:r>
              <a:rPr lang="it-IT" sz="2400" b="1" dirty="0"/>
              <a:t>( Parte III – Titolo I - Art. 35 – 1° comma )</a:t>
            </a:r>
          </a:p>
          <a:p>
            <a:pPr>
              <a:buFont typeface="Wingdings" pitchFamily="2" charset="2"/>
              <a:buNone/>
            </a:pPr>
            <a:endParaRPr lang="it-IT" sz="2400" b="1" dirty="0"/>
          </a:p>
          <a:p>
            <a:pPr algn="just"/>
            <a:r>
              <a:rPr lang="it-IT" sz="2000" dirty="0" smtClean="0"/>
              <a:t>Gli </a:t>
            </a:r>
            <a:r>
              <a:rPr lang="it-IT" sz="2000" dirty="0"/>
              <a:t>intermediari svolgono i compiti e assolvono gli obblighi ad essi demandati ai sensi delle disposizioni disciplinanti l’attività delle imprese di assicurazione e riassicurazione e degli intermediari, sulla base e nei limiti dell’incarico di intermediazione ( </a:t>
            </a:r>
            <a:r>
              <a:rPr lang="it-IT" sz="2000" b="1" i="1" dirty="0"/>
              <a:t>lettera di incarico</a:t>
            </a:r>
            <a:r>
              <a:rPr lang="it-IT" sz="2000" dirty="0"/>
              <a:t> </a:t>
            </a:r>
            <a:r>
              <a:rPr lang="it-IT" sz="2000" b="1" i="1" dirty="0"/>
              <a:t>agenziale</a:t>
            </a:r>
            <a:r>
              <a:rPr lang="it-IT" sz="2000" dirty="0"/>
              <a:t> ) loro conferito o dell’accordo di intermediazione dagli stessi conferito</a:t>
            </a:r>
          </a:p>
          <a:p>
            <a:endParaRPr lang="it-IT" sz="20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87E18AC-6E67-43BB-A317-9583A5C62901}" type="slidenum">
              <a:rPr lang="it-IT"/>
              <a:pPr/>
              <a:t>54</a:t>
            </a:fld>
            <a:endParaRPr lang="it-IT"/>
          </a:p>
        </p:txBody>
      </p:sp>
      <p:sp>
        <p:nvSpPr>
          <p:cNvPr id="13517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5171" name="Rectangle 3"/>
          <p:cNvSpPr>
            <a:spLocks noGrp="1" noChangeArrowheads="1"/>
          </p:cNvSpPr>
          <p:nvPr>
            <p:ph type="body" idx="1"/>
          </p:nvPr>
        </p:nvSpPr>
        <p:spPr/>
        <p:txBody>
          <a:bodyPr/>
          <a:lstStyle/>
          <a:p>
            <a:pPr algn="ctr">
              <a:lnSpc>
                <a:spcPct val="80000"/>
              </a:lnSpc>
              <a:buFont typeface="Wingdings" pitchFamily="2" charset="2"/>
              <a:buNone/>
            </a:pPr>
            <a:r>
              <a:rPr lang="it-IT" sz="2400" b="1" dirty="0"/>
              <a:t>REGOLE </a:t>
            </a:r>
            <a:r>
              <a:rPr lang="it-IT" sz="2400" b="1" dirty="0" err="1"/>
              <a:t>DI</a:t>
            </a:r>
            <a:r>
              <a:rPr lang="it-IT" sz="2400" b="1" dirty="0"/>
              <a:t> COMPORTAMENTO</a:t>
            </a:r>
          </a:p>
          <a:p>
            <a:pPr algn="ctr">
              <a:lnSpc>
                <a:spcPct val="80000"/>
              </a:lnSpc>
              <a:buFont typeface="Wingdings" pitchFamily="2" charset="2"/>
              <a:buNone/>
            </a:pPr>
            <a:endParaRPr lang="it-IT" sz="1600" b="1" dirty="0"/>
          </a:p>
          <a:p>
            <a:pPr algn="just">
              <a:lnSpc>
                <a:spcPct val="80000"/>
              </a:lnSpc>
              <a:buFont typeface="Wingdings" pitchFamily="2" charset="2"/>
              <a:buNone/>
            </a:pPr>
            <a:r>
              <a:rPr lang="it-IT" sz="1800" dirty="0"/>
              <a:t>L’ </a:t>
            </a:r>
            <a:r>
              <a:rPr lang="it-IT" sz="1800" b="1" dirty="0"/>
              <a:t>art 47</a:t>
            </a:r>
            <a:r>
              <a:rPr lang="it-IT" sz="1800" dirty="0"/>
              <a:t> detta le regole generali di comportamento definite come </a:t>
            </a:r>
            <a:r>
              <a:rPr lang="it-IT" sz="1800" b="1" u="sng" dirty="0"/>
              <a:t>obbligo</a:t>
            </a:r>
            <a:r>
              <a:rPr lang="it-IT" sz="1800" u="sng" dirty="0"/>
              <a:t> </a:t>
            </a:r>
            <a:r>
              <a:rPr lang="it-IT" sz="1800" dirty="0"/>
              <a:t>di:</a:t>
            </a:r>
          </a:p>
          <a:p>
            <a:pPr algn="just">
              <a:lnSpc>
                <a:spcPct val="80000"/>
              </a:lnSpc>
              <a:buFont typeface="Wingdings" pitchFamily="2" charset="2"/>
              <a:buNone/>
            </a:pPr>
            <a:endParaRPr lang="it-IT" sz="1800" dirty="0"/>
          </a:p>
          <a:p>
            <a:pPr algn="just">
              <a:lnSpc>
                <a:spcPct val="80000"/>
              </a:lnSpc>
            </a:pPr>
            <a:r>
              <a:rPr lang="it-IT" sz="1800" dirty="0"/>
              <a:t>diligenza, correttezza, trasparenza e professionalità nei confronti dei contraenti e degli assicurati</a:t>
            </a:r>
          </a:p>
          <a:p>
            <a:pPr algn="just">
              <a:lnSpc>
                <a:spcPct val="80000"/>
              </a:lnSpc>
            </a:pPr>
            <a:r>
              <a:rPr lang="it-IT" sz="1800" dirty="0"/>
              <a:t>osservanza di disposizioni legislative e regolamentari</a:t>
            </a:r>
          </a:p>
          <a:p>
            <a:pPr algn="just">
              <a:lnSpc>
                <a:spcPct val="80000"/>
              </a:lnSpc>
            </a:pPr>
            <a:r>
              <a:rPr lang="it-IT" sz="1800" dirty="0"/>
              <a:t>acquisizione delle informazioni necessarie a valutare le esigenze assicurative e previdenziali dei contraenti ( adeguatezza del prodotto alle esigenze )</a:t>
            </a:r>
          </a:p>
          <a:p>
            <a:pPr algn="just">
              <a:lnSpc>
                <a:spcPct val="80000"/>
              </a:lnSpc>
            </a:pPr>
            <a:r>
              <a:rPr lang="it-IT" sz="1800" dirty="0"/>
              <a:t>evitare di arrecare pregiudizio agli interessi dei contraenti e degli assicurati </a:t>
            </a:r>
          </a:p>
          <a:p>
            <a:pPr algn="just">
              <a:lnSpc>
                <a:spcPct val="80000"/>
              </a:lnSpc>
            </a:pPr>
            <a:r>
              <a:rPr lang="it-IT" sz="1800" dirty="0"/>
              <a:t>garantire la riservatezza dei dati raccolti, salvo che nei confronti dell’Impresa preponente, e con divieto di utilizzo per finalità diverse da quelle inerenti lo svolgimento della attività di intermediazione</a:t>
            </a:r>
          </a:p>
          <a:p>
            <a:pPr algn="just">
              <a:lnSpc>
                <a:spcPct val="80000"/>
              </a:lnSpc>
            </a:pPr>
            <a:r>
              <a:rPr lang="it-IT" sz="1800" dirty="0"/>
              <a:t>ricevere dal Contraente a titolo di pagamento dei premi solo assegni bancari, postali o circolari, non trasferibili, intestati o girati all’impresa o all’intermediario, vietando di ricevere denaro contante in pagamento di premi relativi a contratti sulla vita o contratti di assicurazione contro i danni per importi superiori a 500 euro per contratto, esclusi i contratti RCA </a:t>
            </a:r>
          </a:p>
          <a:p>
            <a:pPr algn="just">
              <a:lnSpc>
                <a:spcPct val="80000"/>
              </a:lnSpc>
            </a:pPr>
            <a:endParaRPr lang="it-IT" sz="1500" dirty="0"/>
          </a:p>
          <a:p>
            <a:pPr>
              <a:lnSpc>
                <a:spcPct val="80000"/>
              </a:lnSpc>
            </a:pPr>
            <a:endParaRPr lang="it-IT" sz="1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BEE9B83D-AD8C-41BA-9914-7C4D0305D902}" type="slidenum">
              <a:rPr lang="it-IT"/>
              <a:pPr/>
              <a:t>55</a:t>
            </a:fld>
            <a:endParaRPr lang="it-IT"/>
          </a:p>
        </p:txBody>
      </p:sp>
      <p:sp>
        <p:nvSpPr>
          <p:cNvPr id="13619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6195" name="Rectangle 3"/>
          <p:cNvSpPr>
            <a:spLocks noGrp="1" noChangeArrowheads="1"/>
          </p:cNvSpPr>
          <p:nvPr>
            <p:ph type="body" idx="1"/>
          </p:nvPr>
        </p:nvSpPr>
        <p:spPr/>
        <p:txBody>
          <a:bodyPr/>
          <a:lstStyle/>
          <a:p>
            <a:pPr algn="just">
              <a:lnSpc>
                <a:spcPct val="80000"/>
              </a:lnSpc>
              <a:buFont typeface="Wingdings" pitchFamily="2" charset="2"/>
              <a:buNone/>
            </a:pPr>
            <a:endParaRPr lang="it-IT" sz="2000" dirty="0"/>
          </a:p>
          <a:p>
            <a:pPr algn="just">
              <a:lnSpc>
                <a:spcPct val="80000"/>
              </a:lnSpc>
              <a:buFont typeface="Wingdings" pitchFamily="2" charset="2"/>
              <a:buNone/>
            </a:pPr>
            <a:r>
              <a:rPr lang="it-IT" sz="2000" dirty="0"/>
              <a:t>L’ </a:t>
            </a:r>
            <a:r>
              <a:rPr lang="it-IT" sz="2400" b="1" dirty="0"/>
              <a:t>art. 48</a:t>
            </a:r>
            <a:r>
              <a:rPr lang="it-IT" sz="2000" dirty="0"/>
              <a:t>  detta invece le regole di comportamento da tenere in caso di </a:t>
            </a:r>
            <a:r>
              <a:rPr lang="it-IT" sz="2000" b="1" i="1" u="sng" dirty="0"/>
              <a:t>conflitto di interessi non evitabile</a:t>
            </a:r>
            <a:r>
              <a:rPr lang="it-IT" sz="2000" u="sng" dirty="0"/>
              <a:t>.</a:t>
            </a:r>
          </a:p>
          <a:p>
            <a:pPr algn="just">
              <a:lnSpc>
                <a:spcPct val="80000"/>
              </a:lnSpc>
              <a:buFont typeface="Wingdings" pitchFamily="2" charset="2"/>
              <a:buNone/>
            </a:pPr>
            <a:endParaRPr lang="it-IT" sz="2000" u="sng" dirty="0"/>
          </a:p>
          <a:p>
            <a:pPr algn="just">
              <a:lnSpc>
                <a:spcPct val="80000"/>
              </a:lnSpc>
              <a:buFont typeface="Wingdings" pitchFamily="2" charset="2"/>
              <a:buNone/>
            </a:pPr>
            <a:r>
              <a:rPr lang="it-IT" sz="2000" dirty="0"/>
              <a:t>In tale situazione l’intermediario deve operare in modo da non</a:t>
            </a:r>
          </a:p>
          <a:p>
            <a:pPr algn="just">
              <a:lnSpc>
                <a:spcPct val="80000"/>
              </a:lnSpc>
              <a:buFont typeface="Wingdings" pitchFamily="2" charset="2"/>
              <a:buNone/>
            </a:pPr>
            <a:r>
              <a:rPr lang="it-IT" sz="2000" dirty="0"/>
              <a:t>recare pregiudizio all’interesse dei contraenti:</a:t>
            </a:r>
          </a:p>
          <a:p>
            <a:pPr algn="just">
              <a:lnSpc>
                <a:spcPct val="80000"/>
              </a:lnSpc>
              <a:buFont typeface="Wingdings" pitchFamily="2" charset="2"/>
              <a:buNone/>
            </a:pPr>
            <a:endParaRPr lang="it-IT" sz="2000" dirty="0"/>
          </a:p>
          <a:p>
            <a:pPr algn="just">
              <a:lnSpc>
                <a:spcPct val="80000"/>
              </a:lnSpc>
            </a:pPr>
            <a:r>
              <a:rPr lang="it-IT" sz="2000" dirty="0"/>
              <a:t>effettuando operazioni nell’interesse dei contraenti alle migliori condizioni possibili</a:t>
            </a:r>
          </a:p>
          <a:p>
            <a:pPr algn="just">
              <a:lnSpc>
                <a:spcPct val="80000"/>
              </a:lnSpc>
            </a:pPr>
            <a:r>
              <a:rPr lang="it-IT" sz="2000" dirty="0"/>
              <a:t>operare al fine di contenere i costi a carico dei contraenti</a:t>
            </a:r>
          </a:p>
          <a:p>
            <a:pPr algn="just">
              <a:lnSpc>
                <a:spcPct val="80000"/>
              </a:lnSpc>
            </a:pPr>
            <a:r>
              <a:rPr lang="it-IT" sz="2000" dirty="0"/>
              <a:t>astenersi dal proporre variazioni contrattuali o proporre operazioni con frequenza non necessaria alla realizzazione degli obiettivi assicurativi</a:t>
            </a:r>
          </a:p>
          <a:p>
            <a:pPr algn="just">
              <a:lnSpc>
                <a:spcPct val="80000"/>
              </a:lnSpc>
            </a:pPr>
            <a:r>
              <a:rPr lang="it-IT" sz="2000" dirty="0"/>
              <a:t>astenersi da ogni comportamento che possa avvantaggiare alcuni clienti a danno di altri</a:t>
            </a:r>
          </a:p>
          <a:p>
            <a:pPr>
              <a:lnSpc>
                <a:spcPct val="80000"/>
              </a:lnSpc>
              <a:buFont typeface="Wingdings" pitchFamily="2" charset="2"/>
              <a:buNone/>
            </a:pPr>
            <a:endParaRPr lang="it-IT" sz="20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184067D-72FD-4908-8499-68BC79260621}" type="slidenum">
              <a:rPr lang="it-IT"/>
              <a:pPr/>
              <a:t>56</a:t>
            </a:fld>
            <a:endParaRPr lang="it-IT"/>
          </a:p>
        </p:txBody>
      </p:sp>
      <p:sp>
        <p:nvSpPr>
          <p:cNvPr id="141314"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41315" name="Rectangle 3"/>
          <p:cNvSpPr>
            <a:spLocks noGrp="1" noChangeArrowheads="1"/>
          </p:cNvSpPr>
          <p:nvPr>
            <p:ph type="body" idx="1"/>
          </p:nvPr>
        </p:nvSpPr>
        <p:spPr>
          <a:xfrm>
            <a:off x="539750" y="1772816"/>
            <a:ext cx="8229600" cy="4680520"/>
          </a:xfrm>
        </p:spPr>
        <p:txBody>
          <a:bodyPr/>
          <a:lstStyle/>
          <a:p>
            <a:pPr algn="just">
              <a:lnSpc>
                <a:spcPct val="80000"/>
              </a:lnSpc>
              <a:buFont typeface="Wingdings" pitchFamily="2" charset="2"/>
              <a:buNone/>
            </a:pPr>
            <a:r>
              <a:rPr lang="it-IT" sz="1700" dirty="0"/>
              <a:t>	Accanto al conflitto di interessi non evitabile, esiste un </a:t>
            </a:r>
            <a:r>
              <a:rPr lang="it-IT" sz="1700" b="1" u="sng" dirty="0"/>
              <a:t>conflitto di interessi</a:t>
            </a:r>
            <a:r>
              <a:rPr lang="it-IT" sz="1700" u="sng" dirty="0"/>
              <a:t> </a:t>
            </a:r>
            <a:r>
              <a:rPr lang="it-IT" sz="1700" dirty="0"/>
              <a:t>definito </a:t>
            </a:r>
            <a:r>
              <a:rPr lang="it-IT" sz="1700" b="1" u="sng" dirty="0"/>
              <a:t>potenziale</a:t>
            </a:r>
            <a:r>
              <a:rPr lang="it-IT" sz="1700" dirty="0"/>
              <a:t> per il quale l’ </a:t>
            </a:r>
            <a:r>
              <a:rPr lang="it-IT" sz="1700" b="1" dirty="0"/>
              <a:t>art. 50</a:t>
            </a:r>
            <a:r>
              <a:rPr lang="it-IT" sz="1700" dirty="0"/>
              <a:t> stabilisce che l’intermediario deve precisare :</a:t>
            </a:r>
            <a:br>
              <a:rPr lang="it-IT" sz="1700" dirty="0"/>
            </a:br>
            <a:endParaRPr lang="it-IT" sz="1700" dirty="0"/>
          </a:p>
          <a:p>
            <a:pPr algn="just">
              <a:lnSpc>
                <a:spcPct val="80000"/>
              </a:lnSpc>
            </a:pPr>
            <a:r>
              <a:rPr lang="it-IT" sz="1700" dirty="0"/>
              <a:t>se esiste partecipazione diretta o indiretta superiore al 10% del capitale sociale o dei diritti di voto di una Impresa di assicurazione</a:t>
            </a:r>
          </a:p>
          <a:p>
            <a:pPr algn="just">
              <a:lnSpc>
                <a:spcPct val="80000"/>
              </a:lnSpc>
            </a:pPr>
            <a:r>
              <a:rPr lang="it-IT" sz="1700" dirty="0"/>
              <a:t>se esiste una partecipazione diretta o indiretta superiore al 10% del capitale sociale da parte di una Impresa di assicurazione in una società di intermediazione</a:t>
            </a:r>
          </a:p>
          <a:p>
            <a:pPr algn="just">
              <a:lnSpc>
                <a:spcPct val="80000"/>
              </a:lnSpc>
            </a:pPr>
            <a:r>
              <a:rPr lang="it-IT" sz="1700" dirty="0"/>
              <a:t>con riguardo al contratto proposto, se fornisce consulenze basate su una analisi imparziale, fondando le proprie valutazioni su un  numero ampio di contratti disponibili</a:t>
            </a:r>
          </a:p>
          <a:p>
            <a:pPr algn="just">
              <a:lnSpc>
                <a:spcPct val="80000"/>
              </a:lnSpc>
            </a:pPr>
            <a:r>
              <a:rPr lang="it-IT" sz="1700" dirty="0"/>
              <a:t>se è tenuto a proporre esclusivamente i contratti di una o più imprese di assicurazione</a:t>
            </a:r>
          </a:p>
          <a:p>
            <a:pPr algn="just">
              <a:lnSpc>
                <a:spcPct val="80000"/>
              </a:lnSpc>
            </a:pPr>
            <a:r>
              <a:rPr lang="it-IT" sz="1700" dirty="0"/>
              <a:t>la misura delle provvigioni o dei compensi riconosciuti dall’impresa in caso di assicurazione della responsabilità civile </a:t>
            </a:r>
            <a:r>
              <a:rPr lang="it-IT" sz="1700" dirty="0" smtClean="0"/>
              <a:t>auto</a:t>
            </a:r>
            <a:endParaRPr lang="it-IT" sz="1700" dirty="0"/>
          </a:p>
          <a:p>
            <a:pPr algn="just">
              <a:lnSpc>
                <a:spcPct val="80000"/>
              </a:lnSpc>
              <a:buFont typeface="Wingdings" pitchFamily="2" charset="2"/>
              <a:buNone/>
            </a:pPr>
            <a:endParaRPr lang="it-IT" sz="1700" dirty="0"/>
          </a:p>
          <a:p>
            <a:pPr algn="just">
              <a:lnSpc>
                <a:spcPct val="80000"/>
              </a:lnSpc>
            </a:pPr>
            <a:r>
              <a:rPr lang="it-IT" sz="1700" b="1" dirty="0"/>
              <a:t>NOTA BENE</a:t>
            </a:r>
            <a:r>
              <a:rPr lang="it-IT" sz="1700" dirty="0"/>
              <a:t> : </a:t>
            </a:r>
          </a:p>
          <a:p>
            <a:pPr algn="just">
              <a:lnSpc>
                <a:spcPct val="80000"/>
              </a:lnSpc>
              <a:buFont typeface="Wingdings" pitchFamily="2" charset="2"/>
              <a:buNone/>
            </a:pPr>
            <a:r>
              <a:rPr lang="it-IT" sz="1700" dirty="0"/>
              <a:t>	il decreto legge 4 luglio 2006 ( cosiddetto “ </a:t>
            </a:r>
            <a:r>
              <a:rPr lang="it-IT" sz="1700" i="1" dirty="0"/>
              <a:t>Decreto Bersani</a:t>
            </a:r>
            <a:r>
              <a:rPr lang="it-IT" sz="1700" dirty="0"/>
              <a:t> “ ) ha modificato l’art 131 del Codice delle assicurazioni prevedendo l’obbligo di indicare la misura delle provvigioni riconosciute, anche mediante affissione delle stesse nei locali in cui opera, e con indicazione esplicita su preventivi e polizze del premio di tariffa, delle provvigioni e dello sconto eventualmente riconosciuto al Contraente</a:t>
            </a:r>
          </a:p>
          <a:p>
            <a:pPr>
              <a:lnSpc>
                <a:spcPct val="80000"/>
              </a:lnSpc>
            </a:pPr>
            <a:endParaRPr lang="it-IT" sz="17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621BDEC-A46D-4882-934B-946F6CE795BD}" type="slidenum">
              <a:rPr lang="it-IT"/>
              <a:pPr/>
              <a:t>57</a:t>
            </a:fld>
            <a:endParaRPr lang="it-IT"/>
          </a:p>
        </p:txBody>
      </p:sp>
      <p:sp>
        <p:nvSpPr>
          <p:cNvPr id="137218"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7219" name="Rectangle 3"/>
          <p:cNvSpPr>
            <a:spLocks noGrp="1" noChangeArrowheads="1"/>
          </p:cNvSpPr>
          <p:nvPr>
            <p:ph type="body" idx="1"/>
          </p:nvPr>
        </p:nvSpPr>
        <p:spPr/>
        <p:txBody>
          <a:bodyPr/>
          <a:lstStyle/>
          <a:p>
            <a:pPr>
              <a:lnSpc>
                <a:spcPct val="80000"/>
              </a:lnSpc>
              <a:buFont typeface="Wingdings" pitchFamily="2" charset="2"/>
              <a:buNone/>
            </a:pPr>
            <a:r>
              <a:rPr lang="it-IT" sz="1800" dirty="0"/>
              <a:t>	</a:t>
            </a:r>
            <a:endParaRPr lang="it-IT" sz="1800" dirty="0" smtClean="0"/>
          </a:p>
          <a:p>
            <a:pPr>
              <a:lnSpc>
                <a:spcPct val="80000"/>
              </a:lnSpc>
              <a:buFont typeface="Wingdings" pitchFamily="2" charset="2"/>
              <a:buNone/>
            </a:pPr>
            <a:r>
              <a:rPr lang="it-IT" sz="1800" dirty="0" smtClean="0"/>
              <a:t>	</a:t>
            </a:r>
            <a:r>
              <a:rPr lang="it-IT" sz="2000" dirty="0" smtClean="0"/>
              <a:t>Nell’ambito </a:t>
            </a:r>
            <a:r>
              <a:rPr lang="it-IT" sz="2000" dirty="0"/>
              <a:t>della </a:t>
            </a:r>
            <a:r>
              <a:rPr lang="it-IT" sz="2000" b="1" u="sng" dirty="0"/>
              <a:t>INFORMATIVA PRECONTRATTUALE</a:t>
            </a:r>
            <a:r>
              <a:rPr lang="it-IT" sz="2000" dirty="0"/>
              <a:t> gli intermediari consegnano ai sensi dell’ </a:t>
            </a:r>
            <a:r>
              <a:rPr lang="it-IT" sz="2000" b="1" dirty="0"/>
              <a:t>art. 49</a:t>
            </a:r>
            <a:r>
              <a:rPr lang="it-IT" sz="2000" dirty="0"/>
              <a:t>:</a:t>
            </a:r>
          </a:p>
          <a:p>
            <a:pPr>
              <a:lnSpc>
                <a:spcPct val="80000"/>
              </a:lnSpc>
              <a:buFont typeface="Wingdings" pitchFamily="2" charset="2"/>
              <a:buNone/>
            </a:pPr>
            <a:endParaRPr lang="it-IT" sz="2000" dirty="0"/>
          </a:p>
          <a:p>
            <a:pPr>
              <a:lnSpc>
                <a:spcPct val="80000"/>
              </a:lnSpc>
              <a:buFont typeface="Wingdings" pitchFamily="2" charset="2"/>
              <a:buNone/>
            </a:pPr>
            <a:endParaRPr lang="it-IT" sz="2000" dirty="0"/>
          </a:p>
          <a:p>
            <a:pPr algn="just">
              <a:lnSpc>
                <a:spcPct val="80000"/>
              </a:lnSpc>
            </a:pPr>
            <a:r>
              <a:rPr lang="it-IT" sz="2000" dirty="0"/>
              <a:t>In occasione del primo contatto l’ </a:t>
            </a:r>
            <a:r>
              <a:rPr lang="it-IT" sz="2000" i="1" u="sng" dirty="0"/>
              <a:t>allegato n. 7A</a:t>
            </a:r>
            <a:r>
              <a:rPr lang="it-IT" sz="2000" dirty="0"/>
              <a:t> relativo agli obblighi di comportamento da tenere nei confronti del contraente ( consegna copia allegato n.7B con notizie sull’intermediario – elementi essenziali del contratto quali durata, costi, limiti di copertura, adeguatezza del contratto rispetto alla propensione di rischio – </a:t>
            </a:r>
            <a:r>
              <a:rPr lang="it-IT" sz="2000" dirty="0" err="1"/>
              <a:t>ect…</a:t>
            </a:r>
            <a:r>
              <a:rPr lang="it-IT" sz="2000" dirty="0"/>
              <a:t>)</a:t>
            </a:r>
          </a:p>
          <a:p>
            <a:pPr algn="just">
              <a:lnSpc>
                <a:spcPct val="80000"/>
              </a:lnSpc>
            </a:pPr>
            <a:r>
              <a:rPr lang="it-IT" sz="2000" dirty="0"/>
              <a:t>In occasione della sottoscrizione di una proposta o di un contratto, copia di dichiarazione secondo il modello dell’ </a:t>
            </a:r>
            <a:r>
              <a:rPr lang="it-IT" sz="2000" i="1" u="sng" dirty="0"/>
              <a:t>allegato n. 7B</a:t>
            </a:r>
            <a:r>
              <a:rPr lang="it-IT" sz="2000" dirty="0"/>
              <a:t>, tutta la documentazione contrattuale e precontrattuale dovuta</a:t>
            </a:r>
          </a:p>
          <a:p>
            <a:pPr algn="just">
              <a:lnSpc>
                <a:spcPct val="80000"/>
              </a:lnSpc>
            </a:pPr>
            <a:r>
              <a:rPr lang="it-IT" sz="2000" dirty="0"/>
              <a:t>La consegna deve risultare da apposita dichiarazione scritta</a:t>
            </a:r>
          </a:p>
          <a:p>
            <a:pPr algn="just">
              <a:lnSpc>
                <a:spcPct val="80000"/>
              </a:lnSpc>
            </a:pPr>
            <a:r>
              <a:rPr lang="it-IT" sz="2000" dirty="0"/>
              <a:t>L’informativa deve essere resa in lingua italiana o altra lingua concordata tra le parti e fornita su supporto cartaceo o altro supporto durevole </a:t>
            </a:r>
          </a:p>
          <a:p>
            <a:pPr>
              <a:lnSpc>
                <a:spcPct val="80000"/>
              </a:lnSpc>
            </a:pPr>
            <a:endParaRPr lang="it-IT" sz="1800" dirty="0"/>
          </a:p>
          <a:p>
            <a:pPr>
              <a:lnSpc>
                <a:spcPct val="80000"/>
              </a:lnSpc>
            </a:pPr>
            <a:endParaRPr lang="it-IT" sz="18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86F04B17-BAF9-4B39-A831-6CD4E0636DE5}" type="slidenum">
              <a:rPr lang="it-IT"/>
              <a:pPr/>
              <a:t>58</a:t>
            </a:fld>
            <a:endParaRPr lang="it-IT"/>
          </a:p>
        </p:txBody>
      </p:sp>
      <p:sp>
        <p:nvSpPr>
          <p:cNvPr id="138242"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8243" name="Rectangle 3"/>
          <p:cNvSpPr>
            <a:spLocks noGrp="1" noChangeArrowheads="1"/>
          </p:cNvSpPr>
          <p:nvPr>
            <p:ph type="body" idx="1"/>
          </p:nvPr>
        </p:nvSpPr>
        <p:spPr>
          <a:xfrm>
            <a:off x="914400" y="1600200"/>
            <a:ext cx="7772400" cy="4925144"/>
          </a:xfrm>
        </p:spPr>
        <p:txBody>
          <a:bodyPr/>
          <a:lstStyle/>
          <a:p>
            <a:pPr>
              <a:lnSpc>
                <a:spcPct val="80000"/>
              </a:lnSpc>
              <a:buFont typeface="Wingdings" pitchFamily="2" charset="2"/>
              <a:buNone/>
            </a:pPr>
            <a:r>
              <a:rPr lang="it-IT" sz="2400" b="1" u="sng" dirty="0" smtClean="0"/>
              <a:t>OBBLIGO </a:t>
            </a:r>
            <a:r>
              <a:rPr lang="it-IT" sz="2400" b="1" u="sng" dirty="0" err="1"/>
              <a:t>DI</a:t>
            </a:r>
            <a:r>
              <a:rPr lang="it-IT" sz="2400" b="1" u="sng" dirty="0"/>
              <a:t> SEPARAZIONE PATRIMONIALE</a:t>
            </a:r>
          </a:p>
          <a:p>
            <a:pPr>
              <a:lnSpc>
                <a:spcPct val="80000"/>
              </a:lnSpc>
              <a:buFont typeface="Wingdings" pitchFamily="2" charset="2"/>
              <a:buNone/>
            </a:pPr>
            <a:endParaRPr lang="it-IT" sz="1800" b="1" u="sng" dirty="0"/>
          </a:p>
          <a:p>
            <a:pPr algn="just">
              <a:lnSpc>
                <a:spcPct val="80000"/>
              </a:lnSpc>
              <a:buFont typeface="Wingdings" pitchFamily="2" charset="2"/>
              <a:buNone/>
            </a:pPr>
            <a:r>
              <a:rPr lang="it-IT" sz="1600" dirty="0"/>
              <a:t>	</a:t>
            </a:r>
            <a:r>
              <a:rPr lang="it-IT" sz="1800" dirty="0"/>
              <a:t>L’ </a:t>
            </a:r>
            <a:r>
              <a:rPr lang="it-IT" sz="1800" b="1" dirty="0"/>
              <a:t>art. 54</a:t>
            </a:r>
            <a:r>
              <a:rPr lang="it-IT" sz="1800" dirty="0"/>
              <a:t> stabilisce che i premi versati all’intermediario e le somme destinate ai risarcimenti o ai pagamenti dovuti dalle imprese costituiscono </a:t>
            </a:r>
            <a:r>
              <a:rPr lang="it-IT" sz="1800" i="1" u="sng" dirty="0"/>
              <a:t>patrimonio autonomo e separato </a:t>
            </a:r>
            <a:r>
              <a:rPr lang="it-IT" sz="1800" dirty="0"/>
              <a:t>rispetto a quello dell’intermediario.</a:t>
            </a:r>
          </a:p>
          <a:p>
            <a:pPr algn="just">
              <a:lnSpc>
                <a:spcPct val="80000"/>
              </a:lnSpc>
              <a:buFont typeface="Wingdings" pitchFamily="2" charset="2"/>
              <a:buNone/>
            </a:pPr>
            <a:endParaRPr lang="it-IT" sz="1800" dirty="0"/>
          </a:p>
          <a:p>
            <a:pPr algn="just">
              <a:lnSpc>
                <a:spcPct val="80000"/>
              </a:lnSpc>
              <a:buFont typeface="Wingdings" pitchFamily="2" charset="2"/>
              <a:buNone/>
            </a:pPr>
            <a:r>
              <a:rPr lang="it-IT" sz="1800" dirty="0"/>
              <a:t>	</a:t>
            </a:r>
            <a:r>
              <a:rPr lang="it-IT" sz="1800" i="1" u="sng" dirty="0"/>
              <a:t>I premi pagati all’intermediario devono essere versati in un conto corrente bancario o postale separato intestato all’impresa o all’intermediario stesso espressamente in tale qualità, entro cinque giorni.</a:t>
            </a:r>
          </a:p>
          <a:p>
            <a:pPr algn="just">
              <a:lnSpc>
                <a:spcPct val="80000"/>
              </a:lnSpc>
              <a:buFont typeface="Wingdings" pitchFamily="2" charset="2"/>
              <a:buNone/>
            </a:pPr>
            <a:endParaRPr lang="it-IT" sz="1800" i="1" u="sng" dirty="0"/>
          </a:p>
          <a:p>
            <a:pPr algn="just">
              <a:lnSpc>
                <a:spcPct val="80000"/>
              </a:lnSpc>
              <a:buFont typeface="Wingdings" pitchFamily="2" charset="2"/>
              <a:buNone/>
            </a:pPr>
            <a:r>
              <a:rPr lang="it-IT" sz="1800" dirty="0"/>
              <a:t>	Questa disposizione si applica anche agli iscritti alla sezione B ( Mediatori o broker ) </a:t>
            </a:r>
            <a:r>
              <a:rPr lang="it-IT" sz="1800" dirty="0" err="1"/>
              <a:t>purchè</a:t>
            </a:r>
            <a:r>
              <a:rPr lang="it-IT" sz="1800" dirty="0"/>
              <a:t> gli stessi siano autorizzati in tal senso dalle imprese direttamente con un accordo o per il tramite di un intermediario iscritto alla sezione A.</a:t>
            </a:r>
          </a:p>
          <a:p>
            <a:pPr algn="just">
              <a:lnSpc>
                <a:spcPct val="80000"/>
              </a:lnSpc>
              <a:buFont typeface="Wingdings" pitchFamily="2" charset="2"/>
              <a:buNone/>
            </a:pPr>
            <a:endParaRPr lang="it-IT" sz="1800" dirty="0"/>
          </a:p>
          <a:p>
            <a:pPr algn="just">
              <a:lnSpc>
                <a:spcPct val="80000"/>
              </a:lnSpc>
              <a:buFont typeface="Wingdings" pitchFamily="2" charset="2"/>
              <a:buNone/>
            </a:pPr>
            <a:r>
              <a:rPr lang="it-IT" sz="1800" dirty="0"/>
              <a:t>	Sul conto separato non sono ammesse azioni, sequestri o pignoramenti da parte di creditori diversi dagli assicurati o dalle imprese di assicurazione.</a:t>
            </a:r>
          </a:p>
          <a:p>
            <a:pPr>
              <a:lnSpc>
                <a:spcPct val="80000"/>
              </a:lnSpc>
            </a:pPr>
            <a:endParaRPr lang="it-IT" sz="16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BD73061-F8D4-43B7-A3E4-4D30E4455CE1}" type="slidenum">
              <a:rPr lang="it-IT"/>
              <a:pPr/>
              <a:t>59</a:t>
            </a:fld>
            <a:endParaRPr lang="it-IT"/>
          </a:p>
        </p:txBody>
      </p:sp>
      <p:sp>
        <p:nvSpPr>
          <p:cNvPr id="139266"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39267" name="Rectangle 3"/>
          <p:cNvSpPr>
            <a:spLocks noGrp="1" noChangeArrowheads="1"/>
          </p:cNvSpPr>
          <p:nvPr>
            <p:ph type="body" idx="1"/>
          </p:nvPr>
        </p:nvSpPr>
        <p:spPr/>
        <p:txBody>
          <a:bodyPr/>
          <a:lstStyle/>
          <a:p>
            <a:pPr algn="ctr">
              <a:lnSpc>
                <a:spcPct val="80000"/>
              </a:lnSpc>
              <a:buFont typeface="Wingdings" pitchFamily="2" charset="2"/>
              <a:buNone/>
            </a:pPr>
            <a:endParaRPr lang="it-IT" sz="2000" b="1" dirty="0"/>
          </a:p>
          <a:p>
            <a:pPr algn="ctr">
              <a:lnSpc>
                <a:spcPct val="80000"/>
              </a:lnSpc>
              <a:buFont typeface="Wingdings" pitchFamily="2" charset="2"/>
              <a:buNone/>
            </a:pPr>
            <a:r>
              <a:rPr lang="it-IT" sz="2400" b="1" dirty="0"/>
              <a:t>IL CONTROLLO DELLE RETI DISTRIBUTIVE</a:t>
            </a:r>
          </a:p>
          <a:p>
            <a:pPr>
              <a:lnSpc>
                <a:spcPct val="80000"/>
              </a:lnSpc>
              <a:buFont typeface="Wingdings" pitchFamily="2" charset="2"/>
              <a:buNone/>
            </a:pPr>
            <a:endParaRPr lang="it-IT" sz="2000" dirty="0"/>
          </a:p>
          <a:p>
            <a:pPr algn="just">
              <a:lnSpc>
                <a:spcPct val="80000"/>
              </a:lnSpc>
              <a:buFont typeface="Wingdings" pitchFamily="2" charset="2"/>
              <a:buNone/>
            </a:pPr>
            <a:r>
              <a:rPr lang="it-IT" sz="1800" dirty="0"/>
              <a:t>	</a:t>
            </a:r>
            <a:r>
              <a:rPr lang="it-IT" sz="2000" dirty="0"/>
              <a:t>Le imprese di assicurazione hanno l’ </a:t>
            </a:r>
            <a:r>
              <a:rPr lang="it-IT" sz="2000" b="1" i="1" u="sng" dirty="0">
                <a:effectLst>
                  <a:outerShdw blurRad="38100" dist="38100" dir="2700000" algn="tl">
                    <a:srgbClr val="FFFFFF"/>
                  </a:outerShdw>
                </a:effectLst>
              </a:rPr>
              <a:t>obbligo di verificare</a:t>
            </a:r>
            <a:r>
              <a:rPr lang="it-IT" sz="2000" dirty="0"/>
              <a:t> :</a:t>
            </a:r>
          </a:p>
          <a:p>
            <a:pPr algn="just">
              <a:lnSpc>
                <a:spcPct val="80000"/>
              </a:lnSpc>
            </a:pPr>
            <a:r>
              <a:rPr lang="it-IT" sz="2000" dirty="0"/>
              <a:t>l’</a:t>
            </a:r>
            <a:r>
              <a:rPr lang="it-IT" sz="2000" b="1" dirty="0"/>
              <a:t>adeguatezza della formazione</a:t>
            </a:r>
            <a:r>
              <a:rPr lang="it-IT" sz="2000" dirty="0"/>
              <a:t> e dell’aggiornamento professionale effettuati dalle reti distributive della cui opera si avvalgono</a:t>
            </a:r>
          </a:p>
          <a:p>
            <a:pPr algn="just">
              <a:lnSpc>
                <a:spcPct val="80000"/>
              </a:lnSpc>
            </a:pPr>
            <a:r>
              <a:rPr lang="it-IT" sz="2000" dirty="0"/>
              <a:t>L’</a:t>
            </a:r>
            <a:r>
              <a:rPr lang="it-IT" sz="2000" b="1" dirty="0"/>
              <a:t>osservanza delle regole generali di comportamento</a:t>
            </a:r>
          </a:p>
          <a:p>
            <a:pPr algn="just">
              <a:lnSpc>
                <a:spcPct val="80000"/>
              </a:lnSpc>
              <a:buFont typeface="Wingdings" pitchFamily="2" charset="2"/>
              <a:buNone/>
            </a:pPr>
            <a:r>
              <a:rPr lang="it-IT" sz="2000" dirty="0"/>
              <a:t>	Le verifiche effettuate devono risultare da un rapporto annuale da inviare all’ISVAP entro 60 giorni dalla fine dell’anno solare</a:t>
            </a:r>
          </a:p>
          <a:p>
            <a:pPr>
              <a:lnSpc>
                <a:spcPct val="80000"/>
              </a:lnSpc>
              <a:buFont typeface="Wingdings" pitchFamily="2" charset="2"/>
              <a:buNone/>
            </a:pPr>
            <a:r>
              <a:rPr lang="it-IT" sz="2000" dirty="0"/>
              <a:t>	</a:t>
            </a:r>
          </a:p>
          <a:p>
            <a:pPr algn="ctr">
              <a:lnSpc>
                <a:spcPct val="80000"/>
              </a:lnSpc>
              <a:buFont typeface="Wingdings" pitchFamily="2" charset="2"/>
              <a:buNone/>
            </a:pPr>
            <a:r>
              <a:rPr lang="it-IT" sz="2000" dirty="0"/>
              <a:t>	</a:t>
            </a:r>
            <a:r>
              <a:rPr lang="it-IT" sz="2000" b="1" i="1" dirty="0"/>
              <a:t>SCOPO DELLA NORMA ?</a:t>
            </a:r>
          </a:p>
          <a:p>
            <a:pPr>
              <a:lnSpc>
                <a:spcPct val="80000"/>
              </a:lnSpc>
              <a:buFont typeface="Wingdings" pitchFamily="2" charset="2"/>
              <a:buNone/>
            </a:pPr>
            <a:r>
              <a:rPr lang="it-IT" sz="2000" i="1" dirty="0"/>
              <a:t>	</a:t>
            </a:r>
          </a:p>
          <a:p>
            <a:pPr algn="just">
              <a:lnSpc>
                <a:spcPct val="80000"/>
              </a:lnSpc>
              <a:buFont typeface="Wingdings" pitchFamily="2" charset="2"/>
              <a:buNone/>
            </a:pPr>
            <a:r>
              <a:rPr lang="it-IT" sz="2000" dirty="0"/>
              <a:t>	Responsabilizzare le imprese di assicurazione in ordine ai  controlli sulla adeguatezza della formazione svolta dalle proprie strutture interne e/o da eventuali </a:t>
            </a:r>
            <a:r>
              <a:rPr lang="it-IT" sz="2000" dirty="0" err="1"/>
              <a:t>outsourcer</a:t>
            </a:r>
            <a:r>
              <a:rPr lang="it-IT" sz="2000" dirty="0"/>
              <a:t> e/o dagli intermediari</a:t>
            </a:r>
          </a:p>
          <a:p>
            <a:pPr>
              <a:lnSpc>
                <a:spcPct val="80000"/>
              </a:lnSpc>
              <a:buFont typeface="Wingdings" pitchFamily="2" charset="2"/>
              <a:buNone/>
            </a:pPr>
            <a:endParaRPr lang="it-IT" sz="1800" dirty="0"/>
          </a:p>
          <a:p>
            <a:pPr>
              <a:lnSpc>
                <a:spcPct val="80000"/>
              </a:lnSpc>
            </a:pPr>
            <a:endParaRPr lang="it-IT" sz="1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76BC818D-DCF2-4AAE-AFF8-BD77076AA64A}" type="slidenum">
              <a:rPr lang="it-IT"/>
              <a:pPr/>
              <a:t>60</a:t>
            </a:fld>
            <a:endParaRPr lang="it-IT"/>
          </a:p>
        </p:txBody>
      </p:sp>
      <p:sp>
        <p:nvSpPr>
          <p:cNvPr id="140290" name="Rectangle 2"/>
          <p:cNvSpPr>
            <a:spLocks noGrp="1" noChangeArrowheads="1"/>
          </p:cNvSpPr>
          <p:nvPr>
            <p:ph type="title"/>
          </p:nvPr>
        </p:nvSpPr>
        <p:spPr/>
        <p:txBody>
          <a:bodyPr/>
          <a:lstStyle/>
          <a:p>
            <a:r>
              <a:rPr lang="it-IT" sz="2100" b="1" dirty="0">
                <a:latin typeface="Calibri" pitchFamily="34" charset="0"/>
                <a:cs typeface="Calibri" pitchFamily="34" charset="0"/>
              </a:rPr>
              <a:t>Gli Intermediari nel Regolamento ISVAP n. 5</a:t>
            </a:r>
          </a:p>
        </p:txBody>
      </p:sp>
      <p:sp>
        <p:nvSpPr>
          <p:cNvPr id="140291" name="Rectangle 3"/>
          <p:cNvSpPr>
            <a:spLocks noGrp="1" noChangeArrowheads="1"/>
          </p:cNvSpPr>
          <p:nvPr>
            <p:ph type="body" idx="1"/>
          </p:nvPr>
        </p:nvSpPr>
        <p:spPr>
          <a:xfrm>
            <a:off x="914400" y="1600200"/>
            <a:ext cx="7772400" cy="4781128"/>
          </a:xfrm>
        </p:spPr>
        <p:txBody>
          <a:bodyPr/>
          <a:lstStyle/>
          <a:p>
            <a:pPr algn="ctr">
              <a:lnSpc>
                <a:spcPct val="80000"/>
              </a:lnSpc>
              <a:buFont typeface="Wingdings" pitchFamily="2" charset="2"/>
              <a:buNone/>
            </a:pPr>
            <a:r>
              <a:rPr lang="it-IT" sz="2400" b="1" u="sng" dirty="0">
                <a:effectLst>
                  <a:outerShdw blurRad="38100" dist="38100" dir="2700000" algn="tl">
                    <a:srgbClr val="FFFFFF"/>
                  </a:outerShdw>
                </a:effectLst>
              </a:rPr>
              <a:t>SANZIONI</a:t>
            </a:r>
          </a:p>
          <a:p>
            <a:pPr algn="ctr">
              <a:lnSpc>
                <a:spcPct val="80000"/>
              </a:lnSpc>
              <a:buFont typeface="Wingdings" pitchFamily="2" charset="2"/>
              <a:buNone/>
            </a:pPr>
            <a:endParaRPr lang="it-IT" sz="1800" b="1" u="sng" dirty="0">
              <a:effectLst>
                <a:outerShdw blurRad="38100" dist="38100" dir="2700000" algn="tl">
                  <a:srgbClr val="FFFFFF"/>
                </a:outerShdw>
              </a:effectLst>
            </a:endParaRPr>
          </a:p>
          <a:p>
            <a:pPr>
              <a:lnSpc>
                <a:spcPct val="80000"/>
              </a:lnSpc>
              <a:buFont typeface="Wingdings" pitchFamily="2" charset="2"/>
              <a:buNone/>
            </a:pPr>
            <a:r>
              <a:rPr lang="it-IT" sz="1600" b="1" dirty="0"/>
              <a:t>Dal </a:t>
            </a:r>
            <a:r>
              <a:rPr lang="it-IT" sz="1600" b="1" dirty="0" smtClean="0"/>
              <a:t> </a:t>
            </a:r>
            <a:r>
              <a:rPr lang="it-IT" sz="1600" b="1" i="1" u="sng" dirty="0" smtClean="0"/>
              <a:t>CODICE </a:t>
            </a:r>
            <a:r>
              <a:rPr lang="it-IT" sz="1600" b="1" i="1" u="sng" dirty="0"/>
              <a:t>DELLE ASSICURAZIONI:</a:t>
            </a:r>
          </a:p>
          <a:p>
            <a:pPr>
              <a:lnSpc>
                <a:spcPct val="80000"/>
              </a:lnSpc>
              <a:buFont typeface="Wingdings" pitchFamily="2" charset="2"/>
              <a:buNone/>
            </a:pPr>
            <a:endParaRPr lang="it-IT" sz="1600" b="1" dirty="0"/>
          </a:p>
          <a:p>
            <a:pPr algn="just">
              <a:lnSpc>
                <a:spcPct val="80000"/>
              </a:lnSpc>
            </a:pPr>
            <a:r>
              <a:rPr lang="it-IT" sz="1600" dirty="0"/>
              <a:t>Chiunque esercita attività di intermediazione in difetto di iscrizione al registro è punito con la reclusione da 6 mesi a 2 anni e con la multa da €. 10.000 a €. 100.000</a:t>
            </a:r>
          </a:p>
          <a:p>
            <a:pPr algn="just">
              <a:lnSpc>
                <a:spcPct val="80000"/>
              </a:lnSpc>
            </a:pPr>
            <a:r>
              <a:rPr lang="it-IT" sz="1600" dirty="0"/>
              <a:t>Le imprese di assicurazione che si avvalgono di intermediari non iscritti alle sezioni del registro, sono puniti con la sanzione amministrativa pecuniaria da un minimo di €. 10.000 ad un massimo di €. 100.000</a:t>
            </a:r>
          </a:p>
          <a:p>
            <a:pPr>
              <a:lnSpc>
                <a:spcPct val="80000"/>
              </a:lnSpc>
            </a:pPr>
            <a:endParaRPr lang="it-IT" sz="1600" dirty="0"/>
          </a:p>
          <a:p>
            <a:pPr>
              <a:lnSpc>
                <a:spcPct val="80000"/>
              </a:lnSpc>
              <a:buFont typeface="Wingdings" pitchFamily="2" charset="2"/>
              <a:buNone/>
            </a:pPr>
            <a:r>
              <a:rPr lang="it-IT" sz="1600" b="1" dirty="0" smtClean="0"/>
              <a:t>Dal   </a:t>
            </a:r>
            <a:r>
              <a:rPr lang="it-IT" sz="1600" b="1" i="1" u="sng" dirty="0" smtClean="0"/>
              <a:t>REGOLAMENTO </a:t>
            </a:r>
            <a:r>
              <a:rPr lang="it-IT" sz="1600" b="1" i="1" u="sng" dirty="0"/>
              <a:t>ISVAP n. 5</a:t>
            </a:r>
            <a:r>
              <a:rPr lang="it-IT" sz="1600" b="1" dirty="0"/>
              <a:t>:</a:t>
            </a:r>
          </a:p>
          <a:p>
            <a:pPr>
              <a:lnSpc>
                <a:spcPct val="80000"/>
              </a:lnSpc>
              <a:buFont typeface="Wingdings" pitchFamily="2" charset="2"/>
              <a:buNone/>
            </a:pPr>
            <a:endParaRPr lang="it-IT" sz="1600" b="1" dirty="0"/>
          </a:p>
          <a:p>
            <a:pPr algn="just">
              <a:lnSpc>
                <a:spcPct val="80000"/>
              </a:lnSpc>
              <a:buFont typeface="Wingdings" pitchFamily="2" charset="2"/>
              <a:buNone/>
            </a:pPr>
            <a:r>
              <a:rPr lang="it-IT" sz="1600" b="1" dirty="0"/>
              <a:t>	</a:t>
            </a:r>
            <a:r>
              <a:rPr lang="it-IT" sz="1600" dirty="0"/>
              <a:t>L’ISVAP dispone l’irrogazione delle seguenti sanzioni disciplinari nei confronti degli intermediari iscritti al RUI per qualsiasi violazione di norme del Codice delle Assicurazioni, del Regolamento ISVAP n. 5 e di altre disposizione generali o particolari impartite </a:t>
            </a:r>
            <a:r>
              <a:rPr lang="it-IT" sz="1600" dirty="0" smtClean="0"/>
              <a:t>dall’ISVAP</a:t>
            </a:r>
            <a:endParaRPr lang="it-IT" sz="1600" dirty="0"/>
          </a:p>
          <a:p>
            <a:pPr algn="just">
              <a:lnSpc>
                <a:spcPct val="80000"/>
              </a:lnSpc>
              <a:buFont typeface="Wingdings" pitchFamily="2" charset="2"/>
              <a:buNone/>
            </a:pPr>
            <a:r>
              <a:rPr lang="it-IT" sz="1600" dirty="0"/>
              <a:t>	Le sanzioni </a:t>
            </a:r>
            <a:r>
              <a:rPr lang="it-IT" sz="1600" dirty="0" smtClean="0"/>
              <a:t>sono ( in ordine crescente di gravità ) :</a:t>
            </a:r>
            <a:endParaRPr lang="it-IT" sz="1600" dirty="0"/>
          </a:p>
          <a:p>
            <a:pPr>
              <a:lnSpc>
                <a:spcPct val="80000"/>
              </a:lnSpc>
            </a:pPr>
            <a:r>
              <a:rPr lang="it-IT" sz="1800" b="1" dirty="0" smtClean="0"/>
              <a:t>Richiamo</a:t>
            </a:r>
            <a:endParaRPr lang="it-IT" sz="1800" b="1" dirty="0"/>
          </a:p>
          <a:p>
            <a:pPr>
              <a:lnSpc>
                <a:spcPct val="80000"/>
              </a:lnSpc>
            </a:pPr>
            <a:r>
              <a:rPr lang="it-IT" sz="1800" b="1" dirty="0"/>
              <a:t>Censura</a:t>
            </a:r>
          </a:p>
          <a:p>
            <a:pPr>
              <a:lnSpc>
                <a:spcPct val="80000"/>
              </a:lnSpc>
            </a:pPr>
            <a:r>
              <a:rPr lang="it-IT" sz="1800" b="1" dirty="0" smtClean="0"/>
              <a:t>Radiazione</a:t>
            </a:r>
            <a:endParaRPr lang="it-IT" sz="1800" b="1" dirty="0"/>
          </a:p>
          <a:p>
            <a:pPr>
              <a:lnSpc>
                <a:spcPct val="80000"/>
              </a:lnSpc>
              <a:buFont typeface="Wingdings" pitchFamily="2" charset="2"/>
              <a:buNone/>
            </a:pPr>
            <a:endParaRPr lang="it-IT" sz="16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831DABA-C09F-4D74-994D-4C2CB3099585}" type="slidenum">
              <a:rPr lang="it-IT"/>
              <a:pPr/>
              <a:t>61</a:t>
            </a:fld>
            <a:endParaRPr lang="it-IT"/>
          </a:p>
        </p:txBody>
      </p:sp>
      <p:sp>
        <p:nvSpPr>
          <p:cNvPr id="142338" name="Rectangle 2"/>
          <p:cNvSpPr>
            <a:spLocks noGrp="1" noChangeArrowheads="1"/>
          </p:cNvSpPr>
          <p:nvPr>
            <p:ph type="title"/>
          </p:nvPr>
        </p:nvSpPr>
        <p:spPr>
          <a:xfrm>
            <a:off x="611188" y="260350"/>
            <a:ext cx="8086725" cy="1139825"/>
          </a:xfrm>
        </p:spPr>
        <p:txBody>
          <a:bodyPr/>
          <a:lstStyle/>
          <a:p>
            <a:r>
              <a:rPr lang="it-IT" sz="2100" b="1" dirty="0">
                <a:latin typeface="Calibri" pitchFamily="34" charset="0"/>
                <a:cs typeface="Calibri" pitchFamily="34" charset="0"/>
              </a:rPr>
              <a:t>L’Agente di assicurazione: la sua evoluzione</a:t>
            </a:r>
          </a:p>
        </p:txBody>
      </p:sp>
      <p:sp>
        <p:nvSpPr>
          <p:cNvPr id="142339" name="Rectangle 3"/>
          <p:cNvSpPr>
            <a:spLocks noGrp="1" noChangeArrowheads="1"/>
          </p:cNvSpPr>
          <p:nvPr>
            <p:ph type="body" idx="1"/>
          </p:nvPr>
        </p:nvSpPr>
        <p:spPr/>
        <p:txBody>
          <a:bodyPr/>
          <a:lstStyle/>
          <a:p>
            <a:pPr algn="ctr">
              <a:lnSpc>
                <a:spcPct val="90000"/>
              </a:lnSpc>
              <a:buFont typeface="Wingdings" pitchFamily="2" charset="2"/>
              <a:buNone/>
            </a:pPr>
            <a:r>
              <a:rPr lang="it-IT" b="1" dirty="0">
                <a:effectLst>
                  <a:outerShdw blurRad="38100" dist="38100" dir="2700000" algn="tl">
                    <a:srgbClr val="FFFFFF"/>
                  </a:outerShdw>
                </a:effectLst>
              </a:rPr>
              <a:t>Legge  7 febbraio 1979 n. 48</a:t>
            </a:r>
            <a:r>
              <a:rPr lang="it-IT" dirty="0"/>
              <a:t> :     </a:t>
            </a:r>
          </a:p>
          <a:p>
            <a:pPr>
              <a:lnSpc>
                <a:spcPct val="90000"/>
              </a:lnSpc>
            </a:pPr>
            <a:r>
              <a:rPr lang="it-IT" sz="2400" dirty="0"/>
              <a:t>Istituzione e funzionamento dell’Albo Nazionale degli Agenti di Assicurazione</a:t>
            </a:r>
          </a:p>
          <a:p>
            <a:pPr algn="ctr">
              <a:lnSpc>
                <a:spcPct val="90000"/>
              </a:lnSpc>
              <a:buFont typeface="Wingdings" pitchFamily="2" charset="2"/>
              <a:buNone/>
            </a:pPr>
            <a:r>
              <a:rPr lang="it-IT" sz="4400" b="1" dirty="0">
                <a:effectLst>
                  <a:outerShdw blurRad="38100" dist="38100" dir="2700000" algn="tl">
                    <a:srgbClr val="FFFFFF"/>
                  </a:outerShdw>
                </a:effectLst>
                <a:latin typeface="Arial Unicode MS" pitchFamily="34" charset="-128"/>
                <a:ea typeface="Arial Unicode MS" pitchFamily="34" charset="-128"/>
                <a:cs typeface="Arial Unicode MS" pitchFamily="34" charset="-128"/>
              </a:rPr>
              <a:t>⇩</a:t>
            </a:r>
          </a:p>
          <a:p>
            <a:pPr>
              <a:lnSpc>
                <a:spcPct val="90000"/>
              </a:lnSpc>
              <a:buFont typeface="Wingdings" pitchFamily="2" charset="2"/>
              <a:buNone/>
            </a:pPr>
            <a:endParaRPr lang="it-IT" dirty="0"/>
          </a:p>
          <a:p>
            <a:pPr>
              <a:lnSpc>
                <a:spcPct val="90000"/>
              </a:lnSpc>
              <a:buFont typeface="Wingdings" pitchFamily="2" charset="2"/>
              <a:buNone/>
            </a:pPr>
            <a:r>
              <a:rPr lang="it-IT" i="1" u="sng" dirty="0"/>
              <a:t>Obiettivo:</a:t>
            </a:r>
          </a:p>
          <a:p>
            <a:pPr>
              <a:lnSpc>
                <a:spcPct val="90000"/>
              </a:lnSpc>
            </a:pPr>
            <a:r>
              <a:rPr lang="it-IT" dirty="0"/>
              <a:t>Riordino generale della materia</a:t>
            </a:r>
          </a:p>
          <a:p>
            <a:pPr>
              <a:lnSpc>
                <a:spcPct val="90000"/>
              </a:lnSpc>
            </a:pPr>
            <a:r>
              <a:rPr lang="it-IT" dirty="0"/>
              <a:t>Introduzione di requisiti per lo svolgimento dell’attività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 calcmode="lin" valueType="num">
                                      <p:cBhvr additive="base">
                                        <p:cTn id="7" dur="500" fill="hold"/>
                                        <p:tgtEl>
                                          <p:spTgt spid="142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233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anim calcmode="lin" valueType="num">
                                      <p:cBhvr additive="base">
                                        <p:cTn id="11" dur="500" fill="hold"/>
                                        <p:tgtEl>
                                          <p:spTgt spid="14233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2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2339">
                                            <p:txEl>
                                              <p:pRg st="2" end="2"/>
                                            </p:txEl>
                                          </p:spTgt>
                                        </p:tgtEl>
                                        <p:attrNameLst>
                                          <p:attrName>style.visibility</p:attrName>
                                        </p:attrNameLst>
                                      </p:cBhvr>
                                      <p:to>
                                        <p:strVal val="visible"/>
                                      </p:to>
                                    </p:set>
                                    <p:anim calcmode="lin" valueType="num">
                                      <p:cBhvr additive="base">
                                        <p:cTn id="17" dur="500" fill="hold"/>
                                        <p:tgtEl>
                                          <p:spTgt spid="14233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2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2339">
                                            <p:txEl>
                                              <p:pRg st="4" end="4"/>
                                            </p:txEl>
                                          </p:spTgt>
                                        </p:tgtEl>
                                        <p:attrNameLst>
                                          <p:attrName>style.visibility</p:attrName>
                                        </p:attrNameLst>
                                      </p:cBhvr>
                                      <p:to>
                                        <p:strVal val="visible"/>
                                      </p:to>
                                    </p:set>
                                    <p:animEffect transition="in" filter="fade">
                                      <p:cBhvr>
                                        <p:cTn id="23" dur="2000"/>
                                        <p:tgtEl>
                                          <p:spTgt spid="14233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2339">
                                            <p:txEl>
                                              <p:pRg st="5" end="5"/>
                                            </p:txEl>
                                          </p:spTgt>
                                        </p:tgtEl>
                                        <p:attrNameLst>
                                          <p:attrName>style.visibility</p:attrName>
                                        </p:attrNameLst>
                                      </p:cBhvr>
                                      <p:to>
                                        <p:strVal val="visible"/>
                                      </p:to>
                                    </p:set>
                                    <p:animEffect transition="in" filter="fade">
                                      <p:cBhvr>
                                        <p:cTn id="26" dur="2000"/>
                                        <p:tgtEl>
                                          <p:spTgt spid="142339">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42339">
                                            <p:txEl>
                                              <p:pRg st="6" end="6"/>
                                            </p:txEl>
                                          </p:spTgt>
                                        </p:tgtEl>
                                        <p:attrNameLst>
                                          <p:attrName>style.visibility</p:attrName>
                                        </p:attrNameLst>
                                      </p:cBhvr>
                                      <p:to>
                                        <p:strVal val="visible"/>
                                      </p:to>
                                    </p:set>
                                    <p:animEffect transition="in" filter="fade">
                                      <p:cBhvr>
                                        <p:cTn id="29" dur="2000"/>
                                        <p:tgtEl>
                                          <p:spTgt spid="142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E9B6CBC5-9AC7-45CF-B001-A9065862AD86}" type="slidenum">
              <a:rPr lang="it-IT"/>
              <a:pPr/>
              <a:t>62</a:t>
            </a:fld>
            <a:endParaRPr lang="it-IT"/>
          </a:p>
        </p:txBody>
      </p:sp>
      <p:sp>
        <p:nvSpPr>
          <p:cNvPr id="143362"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43363" name="Rectangle 3"/>
          <p:cNvSpPr>
            <a:spLocks noGrp="1" noChangeArrowheads="1"/>
          </p:cNvSpPr>
          <p:nvPr>
            <p:ph type="body" idx="1"/>
          </p:nvPr>
        </p:nvSpPr>
        <p:spPr/>
        <p:txBody>
          <a:bodyPr/>
          <a:lstStyle/>
          <a:p>
            <a:pPr marL="533400" indent="-533400" algn="just">
              <a:buFont typeface="Wingdings" pitchFamily="2" charset="2"/>
              <a:buNone/>
            </a:pPr>
            <a:endParaRPr lang="it-IT" sz="2400" dirty="0" smtClean="0"/>
          </a:p>
          <a:p>
            <a:pPr marL="533400" indent="-533400" algn="just">
              <a:buFont typeface="Wingdings" pitchFamily="2" charset="2"/>
              <a:buNone/>
            </a:pPr>
            <a:r>
              <a:rPr lang="it-IT" sz="2400" dirty="0"/>
              <a:t>	</a:t>
            </a:r>
            <a:r>
              <a:rPr lang="it-IT" sz="2200" dirty="0"/>
              <a:t>La legge sull’Albo Nazionale degli Agenti di Assicurazioni – </a:t>
            </a:r>
            <a:r>
              <a:rPr lang="it-IT" sz="2200" i="1" u="sng" dirty="0"/>
              <a:t>principali caratteristiche</a:t>
            </a:r>
          </a:p>
          <a:p>
            <a:pPr marL="533400" indent="-533400" algn="just">
              <a:buFont typeface="Wingdings" pitchFamily="2" charset="2"/>
              <a:buNone/>
            </a:pPr>
            <a:endParaRPr lang="it-IT" sz="2200" dirty="0"/>
          </a:p>
          <a:p>
            <a:pPr marL="533400" indent="-533400" algn="just">
              <a:buFont typeface="Wingdings" pitchFamily="2" charset="2"/>
              <a:buAutoNum type="arabicPeriod"/>
            </a:pPr>
            <a:r>
              <a:rPr lang="it-IT" sz="2200" dirty="0"/>
              <a:t>Agiva sulla categoria con l’istituzione di un Albo con funzione abilitativa</a:t>
            </a:r>
          </a:p>
          <a:p>
            <a:pPr marL="533400" indent="-533400" algn="just">
              <a:buFont typeface="Wingdings" pitchFamily="2" charset="2"/>
              <a:buAutoNum type="arabicPeriod"/>
            </a:pPr>
            <a:r>
              <a:rPr lang="it-IT" sz="2200" dirty="0"/>
              <a:t>Richiedeva professionalità e onorabilità dell’iscritto</a:t>
            </a:r>
          </a:p>
          <a:p>
            <a:pPr marL="533400" indent="-533400" algn="just">
              <a:buFont typeface="Wingdings" pitchFamily="2" charset="2"/>
              <a:buAutoNum type="arabicPeriod"/>
            </a:pPr>
            <a:r>
              <a:rPr lang="it-IT" sz="2200" dirty="0"/>
              <a:t>Non introduceva obblighi di formazione e aggiornamento professionale</a:t>
            </a:r>
          </a:p>
          <a:p>
            <a:pPr marL="533400" indent="-533400" algn="just">
              <a:buFont typeface="Wingdings" pitchFamily="2" charset="2"/>
              <a:buAutoNum type="arabicPeriod"/>
            </a:pPr>
            <a:r>
              <a:rPr lang="it-IT" sz="2200" dirty="0"/>
              <a:t>Introduceva sanzioni disciplinari a tutela della categoria</a:t>
            </a:r>
          </a:p>
          <a:p>
            <a:pPr marL="533400" indent="-533400">
              <a:buFont typeface="Wingdings" pitchFamily="2" charset="2"/>
              <a:buAutoNum type="arabicPeriod"/>
            </a:pPr>
            <a:endParaRPr lang="it-IT" sz="2400" dirty="0"/>
          </a:p>
          <a:p>
            <a:pPr marL="533400" indent="-533400"/>
            <a:endParaRPr lang="it-IT"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63">
                                            <p:txEl>
                                              <p:pRg st="3" end="3"/>
                                            </p:txEl>
                                          </p:spTgt>
                                        </p:tgtEl>
                                        <p:attrNameLst>
                                          <p:attrName>style.visibility</p:attrName>
                                        </p:attrNameLst>
                                      </p:cBhvr>
                                      <p:to>
                                        <p:strVal val="visible"/>
                                      </p:to>
                                    </p:set>
                                    <p:animEffect transition="in" filter="blinds(horizontal)">
                                      <p:cBhvr>
                                        <p:cTn id="7" dur="500"/>
                                        <p:tgtEl>
                                          <p:spTgt spid="143363">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3363">
                                            <p:txEl>
                                              <p:pRg st="4" end="4"/>
                                            </p:txEl>
                                          </p:spTgt>
                                        </p:tgtEl>
                                        <p:attrNameLst>
                                          <p:attrName>style.visibility</p:attrName>
                                        </p:attrNameLst>
                                      </p:cBhvr>
                                      <p:to>
                                        <p:strVal val="visible"/>
                                      </p:to>
                                    </p:set>
                                    <p:animEffect transition="in" filter="blinds(horizontal)">
                                      <p:cBhvr>
                                        <p:cTn id="10" dur="500"/>
                                        <p:tgtEl>
                                          <p:spTgt spid="143363">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3363">
                                            <p:txEl>
                                              <p:pRg st="5" end="5"/>
                                            </p:txEl>
                                          </p:spTgt>
                                        </p:tgtEl>
                                        <p:attrNameLst>
                                          <p:attrName>style.visibility</p:attrName>
                                        </p:attrNameLst>
                                      </p:cBhvr>
                                      <p:to>
                                        <p:strVal val="visible"/>
                                      </p:to>
                                    </p:set>
                                    <p:animEffect transition="in" filter="blinds(horizontal)">
                                      <p:cBhvr>
                                        <p:cTn id="13" dur="500"/>
                                        <p:tgtEl>
                                          <p:spTgt spid="143363">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43363">
                                            <p:txEl>
                                              <p:pRg st="6" end="6"/>
                                            </p:txEl>
                                          </p:spTgt>
                                        </p:tgtEl>
                                        <p:attrNameLst>
                                          <p:attrName>style.visibility</p:attrName>
                                        </p:attrNameLst>
                                      </p:cBhvr>
                                      <p:to>
                                        <p:strVal val="visible"/>
                                      </p:to>
                                    </p:set>
                                    <p:animEffect transition="in" filter="blinds(horizontal)">
                                      <p:cBhvr>
                                        <p:cTn id="16" dur="500"/>
                                        <p:tgtEl>
                                          <p:spTgt spid="143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AF1DA750-D7DC-43E6-8C6B-FFE157CBA211}" type="slidenum">
              <a:rPr lang="it-IT"/>
              <a:pPr/>
              <a:t>63</a:t>
            </a:fld>
            <a:endParaRPr lang="it-IT"/>
          </a:p>
        </p:txBody>
      </p:sp>
      <p:sp>
        <p:nvSpPr>
          <p:cNvPr id="144386"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44387" name="Rectangle 3"/>
          <p:cNvSpPr>
            <a:spLocks noGrp="1" noChangeArrowheads="1"/>
          </p:cNvSpPr>
          <p:nvPr>
            <p:ph type="body" idx="1"/>
          </p:nvPr>
        </p:nvSpPr>
        <p:spPr/>
        <p:txBody>
          <a:bodyPr/>
          <a:lstStyle/>
          <a:p>
            <a:pPr algn="just">
              <a:lnSpc>
                <a:spcPct val="90000"/>
              </a:lnSpc>
              <a:buFont typeface="Wingdings" pitchFamily="2" charset="2"/>
              <a:buNone/>
            </a:pPr>
            <a:r>
              <a:rPr lang="it-IT" sz="2400" dirty="0"/>
              <a:t>	</a:t>
            </a:r>
            <a:endParaRPr lang="it-IT" sz="2400" dirty="0" smtClean="0"/>
          </a:p>
          <a:p>
            <a:pPr algn="just">
              <a:lnSpc>
                <a:spcPct val="90000"/>
              </a:lnSpc>
              <a:buFont typeface="Wingdings" pitchFamily="2" charset="2"/>
              <a:buNone/>
            </a:pPr>
            <a:r>
              <a:rPr lang="it-IT" sz="2200" b="1" dirty="0" smtClean="0"/>
              <a:t>9 </a:t>
            </a:r>
            <a:r>
              <a:rPr lang="it-IT" sz="2200" b="1" dirty="0"/>
              <a:t>dicembre 2002</a:t>
            </a:r>
            <a:r>
              <a:rPr lang="it-IT" sz="2200" dirty="0"/>
              <a:t> – viene emanata la </a:t>
            </a:r>
            <a:r>
              <a:rPr lang="it-IT" sz="2200" b="1" dirty="0"/>
              <a:t>Direttiva </a:t>
            </a:r>
            <a:r>
              <a:rPr lang="it-IT" sz="2200" dirty="0"/>
              <a:t>del Parlamento europeo </a:t>
            </a:r>
            <a:r>
              <a:rPr lang="it-IT" sz="2200" b="1" dirty="0"/>
              <a:t>n. 92</a:t>
            </a:r>
            <a:r>
              <a:rPr lang="it-IT" sz="2200" dirty="0"/>
              <a:t> sulla intermediazione assicurativa</a:t>
            </a:r>
          </a:p>
          <a:p>
            <a:pPr>
              <a:lnSpc>
                <a:spcPct val="90000"/>
              </a:lnSpc>
              <a:buFont typeface="Wingdings" pitchFamily="2" charset="2"/>
              <a:buNone/>
            </a:pPr>
            <a:endParaRPr lang="it-IT" sz="2200" dirty="0"/>
          </a:p>
          <a:p>
            <a:pPr algn="just">
              <a:lnSpc>
                <a:spcPct val="90000"/>
              </a:lnSpc>
            </a:pPr>
            <a:r>
              <a:rPr lang="it-IT" sz="2200" dirty="0"/>
              <a:t>Si introduce il </a:t>
            </a:r>
            <a:r>
              <a:rPr lang="it-IT" sz="2200" i="1" u="sng" dirty="0"/>
              <a:t>concetto di intermediazione</a:t>
            </a:r>
            <a:r>
              <a:rPr lang="it-IT" sz="2200" dirty="0"/>
              <a:t> </a:t>
            </a:r>
            <a:r>
              <a:rPr lang="it-IT" sz="2200" i="1" u="sng" dirty="0"/>
              <a:t>assicurativa</a:t>
            </a:r>
            <a:r>
              <a:rPr lang="it-IT" sz="2200" dirty="0"/>
              <a:t> come funzione del mercato assicurativo</a:t>
            </a:r>
          </a:p>
          <a:p>
            <a:pPr algn="just">
              <a:lnSpc>
                <a:spcPct val="90000"/>
              </a:lnSpc>
            </a:pPr>
            <a:r>
              <a:rPr lang="it-IT" sz="2200" dirty="0"/>
              <a:t>Definizione di intermediazione assicurativa come </a:t>
            </a:r>
            <a:r>
              <a:rPr lang="it-IT" sz="2200" i="1" u="sng" dirty="0"/>
              <a:t>attività professionalmente qualificata</a:t>
            </a:r>
          </a:p>
          <a:p>
            <a:pPr algn="just">
              <a:lnSpc>
                <a:spcPct val="90000"/>
              </a:lnSpc>
            </a:pPr>
            <a:r>
              <a:rPr lang="it-IT" sz="2200" dirty="0"/>
              <a:t>Vengono enunciati i principi di </a:t>
            </a:r>
            <a:r>
              <a:rPr lang="it-IT" sz="2200" i="1" u="sng" dirty="0"/>
              <a:t>trasparenza</a:t>
            </a:r>
            <a:r>
              <a:rPr lang="it-IT" sz="2200" dirty="0"/>
              <a:t> e </a:t>
            </a:r>
            <a:r>
              <a:rPr lang="it-IT" sz="2200" i="1" u="sng" dirty="0"/>
              <a:t>correttezza</a:t>
            </a:r>
            <a:r>
              <a:rPr lang="it-IT" sz="2200" dirty="0"/>
              <a:t> dei comportamenti dell’intermediario a tutela dell’Assicurato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4387">
                                            <p:txEl>
                                              <p:pRg st="3" end="3"/>
                                            </p:txEl>
                                          </p:spTgt>
                                        </p:tgtEl>
                                        <p:attrNameLst>
                                          <p:attrName>style.visibility</p:attrName>
                                        </p:attrNameLst>
                                      </p:cBhvr>
                                      <p:to>
                                        <p:strVal val="visible"/>
                                      </p:to>
                                    </p:set>
                                    <p:animEffect transition="in" filter="blinds(horizontal)">
                                      <p:cBhvr>
                                        <p:cTn id="7" dur="500"/>
                                        <p:tgtEl>
                                          <p:spTgt spid="14438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4387">
                                            <p:txEl>
                                              <p:pRg st="4" end="4"/>
                                            </p:txEl>
                                          </p:spTgt>
                                        </p:tgtEl>
                                        <p:attrNameLst>
                                          <p:attrName>style.visibility</p:attrName>
                                        </p:attrNameLst>
                                      </p:cBhvr>
                                      <p:to>
                                        <p:strVal val="visible"/>
                                      </p:to>
                                    </p:set>
                                    <p:animEffect transition="in" filter="blinds(horizontal)">
                                      <p:cBhvr>
                                        <p:cTn id="10" dur="500"/>
                                        <p:tgtEl>
                                          <p:spTgt spid="144387">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4387">
                                            <p:txEl>
                                              <p:pRg st="5" end="5"/>
                                            </p:txEl>
                                          </p:spTgt>
                                        </p:tgtEl>
                                        <p:attrNameLst>
                                          <p:attrName>style.visibility</p:attrName>
                                        </p:attrNameLst>
                                      </p:cBhvr>
                                      <p:to>
                                        <p:strVal val="visible"/>
                                      </p:to>
                                    </p:set>
                                    <p:animEffect transition="in" filter="blinds(horizontal)">
                                      <p:cBhvr>
                                        <p:cTn id="13" dur="500"/>
                                        <p:tgtEl>
                                          <p:spTgt spid="144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DD1CF02F-63A6-4272-863F-90BF62BFD648}" type="slidenum">
              <a:rPr lang="it-IT"/>
              <a:pPr/>
              <a:t>64</a:t>
            </a:fld>
            <a:endParaRPr lang="it-IT"/>
          </a:p>
        </p:txBody>
      </p:sp>
      <p:sp>
        <p:nvSpPr>
          <p:cNvPr id="145410"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45411" name="Rectangle 3"/>
          <p:cNvSpPr>
            <a:spLocks noGrp="1" noChangeArrowheads="1"/>
          </p:cNvSpPr>
          <p:nvPr>
            <p:ph type="body" idx="1"/>
          </p:nvPr>
        </p:nvSpPr>
        <p:spPr>
          <a:xfrm>
            <a:off x="539750" y="1628775"/>
            <a:ext cx="8229600" cy="4530725"/>
          </a:xfrm>
        </p:spPr>
        <p:txBody>
          <a:bodyPr/>
          <a:lstStyle/>
          <a:p>
            <a:pPr marL="457200" indent="-457200">
              <a:lnSpc>
                <a:spcPct val="80000"/>
              </a:lnSpc>
              <a:buFont typeface="Wingdings" pitchFamily="2" charset="2"/>
              <a:buNone/>
            </a:pPr>
            <a:r>
              <a:rPr lang="it-IT" sz="1600" b="1" dirty="0"/>
              <a:t>	</a:t>
            </a:r>
            <a:endParaRPr lang="it-IT" sz="1600" b="1" dirty="0" smtClean="0"/>
          </a:p>
          <a:p>
            <a:pPr marL="457200" indent="-457200" algn="ctr">
              <a:lnSpc>
                <a:spcPct val="80000"/>
              </a:lnSpc>
              <a:buFont typeface="Wingdings" pitchFamily="2" charset="2"/>
              <a:buNone/>
            </a:pPr>
            <a:r>
              <a:rPr lang="it-IT" sz="1800" b="1" dirty="0" smtClean="0"/>
              <a:t>Decreto </a:t>
            </a:r>
            <a:r>
              <a:rPr lang="it-IT" sz="1800" b="1" dirty="0"/>
              <a:t>Legislativo 7 settembre 2005 n. 209 – CODICE DELLE ASSICURAZIONI</a:t>
            </a:r>
          </a:p>
          <a:p>
            <a:pPr marL="457200" indent="-457200">
              <a:lnSpc>
                <a:spcPct val="80000"/>
              </a:lnSpc>
            </a:pPr>
            <a:endParaRPr lang="it-IT" sz="1800" b="1" dirty="0"/>
          </a:p>
          <a:p>
            <a:pPr marL="457200" indent="-457200" algn="ctr">
              <a:lnSpc>
                <a:spcPct val="80000"/>
              </a:lnSpc>
              <a:buFont typeface="Wingdings" pitchFamily="2" charset="2"/>
              <a:buNone/>
            </a:pPr>
            <a:r>
              <a:rPr lang="it-IT" sz="1800" b="1" dirty="0">
                <a:effectLst>
                  <a:outerShdw blurRad="38100" dist="38100" dir="2700000" algn="tl">
                    <a:srgbClr val="FFFFFF"/>
                  </a:outerShdw>
                </a:effectLst>
                <a:latin typeface="Arial Unicode MS" pitchFamily="34" charset="-128"/>
                <a:ea typeface="Arial Unicode MS" pitchFamily="34" charset="-128"/>
                <a:cs typeface="Arial Unicode MS" pitchFamily="34" charset="-128"/>
              </a:rPr>
              <a:t>⇩</a:t>
            </a:r>
          </a:p>
          <a:p>
            <a:pPr marL="457200" indent="-457200" algn="ctr">
              <a:lnSpc>
                <a:spcPct val="80000"/>
              </a:lnSpc>
              <a:buFont typeface="Wingdings" pitchFamily="2" charset="2"/>
              <a:buNone/>
            </a:pPr>
            <a:endParaRPr lang="it-IT" sz="1800" b="1" dirty="0">
              <a:effectLst>
                <a:outerShdw blurRad="38100" dist="38100" dir="2700000" algn="tl">
                  <a:srgbClr val="FFFFFF"/>
                </a:outerShdw>
              </a:effectLst>
              <a:latin typeface="Arial Unicode MS" pitchFamily="34" charset="-128"/>
              <a:ea typeface="Arial Unicode MS" pitchFamily="34" charset="-128"/>
              <a:cs typeface="Arial Unicode MS" pitchFamily="34" charset="-128"/>
            </a:endParaRPr>
          </a:p>
          <a:p>
            <a:pPr marL="457200" indent="-457200">
              <a:lnSpc>
                <a:spcPct val="80000"/>
              </a:lnSpc>
            </a:pPr>
            <a:r>
              <a:rPr lang="it-IT" sz="1800" dirty="0"/>
              <a:t>Recepisce la</a:t>
            </a:r>
            <a:r>
              <a:rPr lang="it-IT" sz="1800" b="1" dirty="0"/>
              <a:t> nozione di intermediazione</a:t>
            </a:r>
          </a:p>
          <a:p>
            <a:pPr marL="457200" indent="-457200" algn="just">
              <a:lnSpc>
                <a:spcPct val="80000"/>
              </a:lnSpc>
            </a:pPr>
            <a:r>
              <a:rPr lang="it-IT" sz="1800" dirty="0"/>
              <a:t>Introduce</a:t>
            </a:r>
            <a:r>
              <a:rPr lang="it-IT" sz="1800" b="1" dirty="0"/>
              <a:t> </a:t>
            </a:r>
            <a:r>
              <a:rPr lang="it-IT" sz="1800" dirty="0"/>
              <a:t>il</a:t>
            </a:r>
            <a:r>
              <a:rPr lang="it-IT" sz="1800" b="1" dirty="0"/>
              <a:t> Registro Unico degli Intermediari </a:t>
            </a:r>
            <a:r>
              <a:rPr lang="it-IT" sz="1800" dirty="0"/>
              <a:t>come</a:t>
            </a:r>
            <a:r>
              <a:rPr lang="it-IT" sz="1800" b="1" dirty="0"/>
              <a:t> elenco unico degli intermediari abilitati</a:t>
            </a:r>
          </a:p>
          <a:p>
            <a:pPr marL="457200" indent="-457200" algn="just">
              <a:lnSpc>
                <a:spcPct val="80000"/>
              </a:lnSpc>
            </a:pPr>
            <a:r>
              <a:rPr lang="it-IT" sz="1800" dirty="0"/>
              <a:t>Introduce il </a:t>
            </a:r>
            <a:r>
              <a:rPr lang="it-IT" sz="1800" b="1" dirty="0"/>
              <a:t>divieto di iscrizione in più sezioni</a:t>
            </a:r>
          </a:p>
          <a:p>
            <a:pPr marL="457200" indent="-457200" algn="just">
              <a:lnSpc>
                <a:spcPct val="80000"/>
              </a:lnSpc>
            </a:pPr>
            <a:r>
              <a:rPr lang="it-IT" sz="1800" dirty="0"/>
              <a:t>Enuncia i </a:t>
            </a:r>
            <a:r>
              <a:rPr lang="it-IT" sz="1800" b="1" dirty="0"/>
              <a:t>comportamenti</a:t>
            </a:r>
            <a:r>
              <a:rPr lang="it-IT" sz="1800" dirty="0"/>
              <a:t> che l’intermediario deve tenere a tutela del consumatore introducendo </a:t>
            </a:r>
            <a:r>
              <a:rPr lang="it-IT" sz="1800" b="1" dirty="0"/>
              <a:t>obblighi</a:t>
            </a:r>
            <a:r>
              <a:rPr lang="it-IT" sz="1800" dirty="0"/>
              <a:t> analitici </a:t>
            </a:r>
            <a:r>
              <a:rPr lang="it-IT" sz="1800" b="1" dirty="0"/>
              <a:t>di informativa</a:t>
            </a:r>
            <a:r>
              <a:rPr lang="it-IT" sz="1800" dirty="0"/>
              <a:t> su</a:t>
            </a:r>
          </a:p>
          <a:p>
            <a:pPr marL="457200" indent="-457200" algn="just">
              <a:lnSpc>
                <a:spcPct val="80000"/>
              </a:lnSpc>
              <a:buFont typeface="Wingdings" pitchFamily="2" charset="2"/>
              <a:buAutoNum type="arabicPeriod"/>
            </a:pPr>
            <a:r>
              <a:rPr lang="it-IT" sz="1800" i="1" dirty="0"/>
              <a:t>I dati dell’intermediario</a:t>
            </a:r>
          </a:p>
          <a:p>
            <a:pPr marL="457200" indent="-457200" algn="just">
              <a:lnSpc>
                <a:spcPct val="80000"/>
              </a:lnSpc>
              <a:buFont typeface="Wingdings" pitchFamily="2" charset="2"/>
              <a:buAutoNum type="arabicPeriod"/>
            </a:pPr>
            <a:r>
              <a:rPr lang="it-IT" sz="1800" i="1" dirty="0"/>
              <a:t>Conflitti di interessi reali o potenziali</a:t>
            </a:r>
          </a:p>
          <a:p>
            <a:pPr marL="457200" indent="-457200" algn="just">
              <a:lnSpc>
                <a:spcPct val="80000"/>
              </a:lnSpc>
              <a:buFont typeface="Wingdings" pitchFamily="2" charset="2"/>
              <a:buAutoNum type="arabicPeriod"/>
            </a:pPr>
            <a:r>
              <a:rPr lang="it-IT" sz="1800" i="1" dirty="0"/>
              <a:t>Prodotti assicurativi offerti</a:t>
            </a:r>
          </a:p>
          <a:p>
            <a:pPr marL="457200" indent="-457200" algn="just">
              <a:lnSpc>
                <a:spcPct val="80000"/>
              </a:lnSpc>
              <a:buFont typeface="Wingdings" pitchFamily="2" charset="2"/>
              <a:buAutoNum type="arabicPeriod"/>
            </a:pPr>
            <a:r>
              <a:rPr lang="it-IT" sz="1800" i="1" dirty="0"/>
              <a:t>Adeguatezza dei prodotti rispetto alle esigenze dell’Assicurato</a:t>
            </a:r>
          </a:p>
          <a:p>
            <a:pPr marL="457200" indent="-457200" algn="just">
              <a:lnSpc>
                <a:spcPct val="80000"/>
              </a:lnSpc>
            </a:pPr>
            <a:r>
              <a:rPr lang="it-IT" sz="1800" dirty="0"/>
              <a:t>Definisce le </a:t>
            </a:r>
            <a:r>
              <a:rPr lang="it-IT" sz="1800" b="1" dirty="0"/>
              <a:t>sanzioni </a:t>
            </a:r>
            <a:r>
              <a:rPr lang="it-IT" sz="1800" dirty="0"/>
              <a:t>come sistema di tutela del mercato ( consumatori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5411">
                                            <p:txEl>
                                              <p:pRg st="5" end="5"/>
                                            </p:txEl>
                                          </p:spTgt>
                                        </p:tgtEl>
                                        <p:attrNameLst>
                                          <p:attrName>style.visibility</p:attrName>
                                        </p:attrNameLst>
                                      </p:cBhvr>
                                      <p:to>
                                        <p:strVal val="visible"/>
                                      </p:to>
                                    </p:set>
                                    <p:animEffect transition="in" filter="blinds(horizontal)">
                                      <p:cBhvr>
                                        <p:cTn id="7" dur="500"/>
                                        <p:tgtEl>
                                          <p:spTgt spid="145411">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5411">
                                            <p:txEl>
                                              <p:pRg st="6" end="6"/>
                                            </p:txEl>
                                          </p:spTgt>
                                        </p:tgtEl>
                                        <p:attrNameLst>
                                          <p:attrName>style.visibility</p:attrName>
                                        </p:attrNameLst>
                                      </p:cBhvr>
                                      <p:to>
                                        <p:strVal val="visible"/>
                                      </p:to>
                                    </p:set>
                                    <p:animEffect transition="in" filter="blinds(horizontal)">
                                      <p:cBhvr>
                                        <p:cTn id="10" dur="500"/>
                                        <p:tgtEl>
                                          <p:spTgt spid="145411">
                                            <p:txEl>
                                              <p:pRg st="6" end="6"/>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5411">
                                            <p:txEl>
                                              <p:pRg st="7" end="7"/>
                                            </p:txEl>
                                          </p:spTgt>
                                        </p:tgtEl>
                                        <p:attrNameLst>
                                          <p:attrName>style.visibility</p:attrName>
                                        </p:attrNameLst>
                                      </p:cBhvr>
                                      <p:to>
                                        <p:strVal val="visible"/>
                                      </p:to>
                                    </p:set>
                                    <p:animEffect transition="in" filter="blinds(horizontal)">
                                      <p:cBhvr>
                                        <p:cTn id="13" dur="500"/>
                                        <p:tgtEl>
                                          <p:spTgt spid="145411">
                                            <p:txEl>
                                              <p:pRg st="7" end="7"/>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45411">
                                            <p:txEl>
                                              <p:pRg st="8" end="8"/>
                                            </p:txEl>
                                          </p:spTgt>
                                        </p:tgtEl>
                                        <p:attrNameLst>
                                          <p:attrName>style.visibility</p:attrName>
                                        </p:attrNameLst>
                                      </p:cBhvr>
                                      <p:to>
                                        <p:strVal val="visible"/>
                                      </p:to>
                                    </p:set>
                                    <p:animEffect transition="in" filter="blinds(horizontal)">
                                      <p:cBhvr>
                                        <p:cTn id="16" dur="500"/>
                                        <p:tgtEl>
                                          <p:spTgt spid="145411">
                                            <p:txEl>
                                              <p:pRg st="8" end="8"/>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45411">
                                            <p:txEl>
                                              <p:pRg st="9" end="9"/>
                                            </p:txEl>
                                          </p:spTgt>
                                        </p:tgtEl>
                                        <p:attrNameLst>
                                          <p:attrName>style.visibility</p:attrName>
                                        </p:attrNameLst>
                                      </p:cBhvr>
                                      <p:to>
                                        <p:strVal val="visible"/>
                                      </p:to>
                                    </p:set>
                                    <p:animEffect transition="in" filter="blinds(horizontal)">
                                      <p:cBhvr>
                                        <p:cTn id="19" dur="500"/>
                                        <p:tgtEl>
                                          <p:spTgt spid="145411">
                                            <p:txEl>
                                              <p:pRg st="9" end="9"/>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45411">
                                            <p:txEl>
                                              <p:pRg st="10" end="10"/>
                                            </p:txEl>
                                          </p:spTgt>
                                        </p:tgtEl>
                                        <p:attrNameLst>
                                          <p:attrName>style.visibility</p:attrName>
                                        </p:attrNameLst>
                                      </p:cBhvr>
                                      <p:to>
                                        <p:strVal val="visible"/>
                                      </p:to>
                                    </p:set>
                                    <p:animEffect transition="in" filter="blinds(horizontal)">
                                      <p:cBhvr>
                                        <p:cTn id="22" dur="500"/>
                                        <p:tgtEl>
                                          <p:spTgt spid="145411">
                                            <p:txEl>
                                              <p:pRg st="10" end="10"/>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45411">
                                            <p:txEl>
                                              <p:pRg st="11" end="11"/>
                                            </p:txEl>
                                          </p:spTgt>
                                        </p:tgtEl>
                                        <p:attrNameLst>
                                          <p:attrName>style.visibility</p:attrName>
                                        </p:attrNameLst>
                                      </p:cBhvr>
                                      <p:to>
                                        <p:strVal val="visible"/>
                                      </p:to>
                                    </p:set>
                                    <p:animEffect transition="in" filter="blinds(horizontal)">
                                      <p:cBhvr>
                                        <p:cTn id="25" dur="500"/>
                                        <p:tgtEl>
                                          <p:spTgt spid="145411">
                                            <p:txEl>
                                              <p:pRg st="11" end="11"/>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45411">
                                            <p:txEl>
                                              <p:pRg st="12" end="12"/>
                                            </p:txEl>
                                          </p:spTgt>
                                        </p:tgtEl>
                                        <p:attrNameLst>
                                          <p:attrName>style.visibility</p:attrName>
                                        </p:attrNameLst>
                                      </p:cBhvr>
                                      <p:to>
                                        <p:strVal val="visible"/>
                                      </p:to>
                                    </p:set>
                                    <p:animEffect transition="in" filter="blinds(horizontal)">
                                      <p:cBhvr>
                                        <p:cTn id="28" dur="500"/>
                                        <p:tgtEl>
                                          <p:spTgt spid="145411">
                                            <p:txEl>
                                              <p:pRg st="12" end="12"/>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45411">
                                            <p:txEl>
                                              <p:pRg st="13" end="13"/>
                                            </p:txEl>
                                          </p:spTgt>
                                        </p:tgtEl>
                                        <p:attrNameLst>
                                          <p:attrName>style.visibility</p:attrName>
                                        </p:attrNameLst>
                                      </p:cBhvr>
                                      <p:to>
                                        <p:strVal val="visible"/>
                                      </p:to>
                                    </p:set>
                                    <p:animEffect transition="in" filter="blinds(horizontal)">
                                      <p:cBhvr>
                                        <p:cTn id="31" dur="500"/>
                                        <p:tgtEl>
                                          <p:spTgt spid="1454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E4AFB1D-AD12-4CFC-B36D-5DF88BACC6C5}" type="slidenum">
              <a:rPr lang="it-IT"/>
              <a:pPr/>
              <a:t>65</a:t>
            </a:fld>
            <a:endParaRPr lang="it-IT"/>
          </a:p>
        </p:txBody>
      </p:sp>
      <p:sp>
        <p:nvSpPr>
          <p:cNvPr id="146434"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46435" name="Rectangle 3"/>
          <p:cNvSpPr>
            <a:spLocks noGrp="1" noChangeArrowheads="1"/>
          </p:cNvSpPr>
          <p:nvPr>
            <p:ph type="body" idx="1"/>
          </p:nvPr>
        </p:nvSpPr>
        <p:spPr/>
        <p:txBody>
          <a:bodyPr/>
          <a:lstStyle/>
          <a:p>
            <a:pPr marL="533400" indent="-533400" algn="ctr">
              <a:buFont typeface="Wingdings" pitchFamily="2" charset="2"/>
              <a:buNone/>
            </a:pPr>
            <a:r>
              <a:rPr lang="it-IT" sz="2400" b="1" dirty="0">
                <a:effectLst>
                  <a:outerShdw blurRad="38100" dist="38100" dir="2700000" algn="tl">
                    <a:srgbClr val="FFFFFF"/>
                  </a:outerShdw>
                </a:effectLst>
              </a:rPr>
              <a:t>I decreti “ BERSANI” </a:t>
            </a:r>
          </a:p>
          <a:p>
            <a:pPr marL="533400" indent="-533400"/>
            <a:r>
              <a:rPr lang="it-IT" sz="2000" b="1" dirty="0"/>
              <a:t>Bersani 1</a:t>
            </a:r>
            <a:r>
              <a:rPr lang="it-IT" sz="2000" dirty="0"/>
              <a:t> – decreto legge 4 luglio 2006 n. 223</a:t>
            </a:r>
          </a:p>
          <a:p>
            <a:pPr marL="533400" indent="-533400"/>
            <a:r>
              <a:rPr lang="it-IT" sz="2000" b="1" dirty="0"/>
              <a:t>Bersani 2</a:t>
            </a:r>
            <a:r>
              <a:rPr lang="it-IT" sz="2000" dirty="0"/>
              <a:t> – Legge 2 aprile 2007 n. 40</a:t>
            </a:r>
          </a:p>
          <a:p>
            <a:pPr marL="533400" indent="-533400" algn="ctr">
              <a:buFont typeface="Wingdings" pitchFamily="2" charset="2"/>
              <a:buNone/>
            </a:pPr>
            <a:r>
              <a:rPr lang="it-IT" sz="3200" b="1" dirty="0">
                <a:effectLst>
                  <a:outerShdw blurRad="38100" dist="38100" dir="2700000" algn="tl">
                    <a:srgbClr val="FFFFFF"/>
                  </a:outerShdw>
                </a:effectLst>
                <a:latin typeface="Arial Unicode MS" pitchFamily="34" charset="-128"/>
                <a:ea typeface="Arial Unicode MS" pitchFamily="34" charset="-128"/>
                <a:cs typeface="Arial Unicode MS" pitchFamily="34" charset="-128"/>
              </a:rPr>
              <a:t>⇩</a:t>
            </a:r>
          </a:p>
          <a:p>
            <a:pPr marL="533400" indent="-533400" algn="just">
              <a:buFont typeface="Wingdings" pitchFamily="2" charset="2"/>
              <a:buNone/>
            </a:pPr>
            <a:r>
              <a:rPr lang="it-IT" sz="2200" dirty="0">
                <a:latin typeface="Arial Unicode MS" pitchFamily="34" charset="-128"/>
                <a:ea typeface="Arial Unicode MS" pitchFamily="34" charset="-128"/>
                <a:cs typeface="Arial Unicode MS" pitchFamily="34" charset="-128"/>
              </a:rPr>
              <a:t>Introducono :</a:t>
            </a:r>
          </a:p>
          <a:p>
            <a:pPr marL="533400" indent="-533400" algn="just">
              <a:buFont typeface="Wingdings" pitchFamily="2" charset="2"/>
              <a:buAutoNum type="arabicPeriod"/>
            </a:pPr>
            <a:r>
              <a:rPr lang="it-IT" sz="2200" dirty="0">
                <a:latin typeface="Arial Unicode MS" pitchFamily="34" charset="-128"/>
                <a:ea typeface="Arial Unicode MS" pitchFamily="34" charset="-128"/>
                <a:cs typeface="Arial Unicode MS" pitchFamily="34" charset="-128"/>
              </a:rPr>
              <a:t>La nullità di clausole di esclusiva nei contratti di agenzia</a:t>
            </a:r>
          </a:p>
          <a:p>
            <a:pPr marL="533400" indent="-533400" algn="just">
              <a:buFont typeface="Wingdings" pitchFamily="2" charset="2"/>
              <a:buAutoNum type="arabicPeriod"/>
            </a:pPr>
            <a:r>
              <a:rPr lang="it-IT" sz="2200" dirty="0">
                <a:latin typeface="Arial Unicode MS" pitchFamily="34" charset="-128"/>
                <a:ea typeface="Arial Unicode MS" pitchFamily="34" charset="-128"/>
                <a:cs typeface="Arial Unicode MS" pitchFamily="34" charset="-128"/>
              </a:rPr>
              <a:t>La facoltà di disdetta annuale per i contratti poliennali</a:t>
            </a:r>
          </a:p>
          <a:p>
            <a:pPr marL="533400" indent="-533400" algn="just">
              <a:buFont typeface="Wingdings" pitchFamily="2" charset="2"/>
              <a:buAutoNum type="arabicPeriod"/>
            </a:pPr>
            <a:r>
              <a:rPr lang="it-IT" sz="2200" dirty="0">
                <a:latin typeface="Arial Unicode MS" pitchFamily="34" charset="-128"/>
                <a:ea typeface="Arial Unicode MS" pitchFamily="34" charset="-128"/>
                <a:cs typeface="Arial Unicode MS" pitchFamily="34" charset="-128"/>
              </a:rPr>
              <a:t>La trasparenza delle provvigioni percepite dall’Agente nei contratti Danni</a:t>
            </a:r>
          </a:p>
          <a:p>
            <a:pPr marL="533400" indent="-533400" algn="just">
              <a:buFont typeface="Wingdings" pitchFamily="2" charset="2"/>
              <a:buAutoNum type="arabicPeriod"/>
            </a:pPr>
            <a:r>
              <a:rPr lang="it-IT" sz="2200" dirty="0">
                <a:latin typeface="Arial Unicode MS" pitchFamily="34" charset="-128"/>
                <a:ea typeface="Arial Unicode MS" pitchFamily="34" charset="-128"/>
                <a:cs typeface="Arial Unicode MS" pitchFamily="34" charset="-128"/>
              </a:rPr>
              <a:t>Il principio di un ruolo attivo dell’Agente nel sistema del risarcimento diretto dei sinistri </a:t>
            </a:r>
          </a:p>
          <a:p>
            <a:pPr marL="533400" indent="-533400">
              <a:buFont typeface="Wingdings" pitchFamily="2" charset="2"/>
              <a:buAutoNum type="arabicPeriod"/>
            </a:pPr>
            <a:endParaRPr lang="it-IT" sz="22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6435">
                                            <p:txEl>
                                              <p:pRg st="4" end="4"/>
                                            </p:txEl>
                                          </p:spTgt>
                                        </p:tgtEl>
                                        <p:attrNameLst>
                                          <p:attrName>style.visibility</p:attrName>
                                        </p:attrNameLst>
                                      </p:cBhvr>
                                      <p:to>
                                        <p:strVal val="visible"/>
                                      </p:to>
                                    </p:set>
                                    <p:animEffect transition="in" filter="fade">
                                      <p:cBhvr>
                                        <p:cTn id="7" dur="1000"/>
                                        <p:tgtEl>
                                          <p:spTgt spid="146435">
                                            <p:txEl>
                                              <p:pRg st="4" end="4"/>
                                            </p:txEl>
                                          </p:spTgt>
                                        </p:tgtEl>
                                      </p:cBhvr>
                                    </p:animEffect>
                                    <p:anim calcmode="lin" valueType="num">
                                      <p:cBhvr>
                                        <p:cTn id="8" dur="1000" fill="hold"/>
                                        <p:tgtEl>
                                          <p:spTgt spid="146435">
                                            <p:txEl>
                                              <p:pRg st="4" end="4"/>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46435">
                                            <p:txEl>
                                              <p:pRg st="4" end="4"/>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6435">
                                            <p:txEl>
                                              <p:pRg st="4" end="4"/>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46435">
                                            <p:txEl>
                                              <p:pRg st="5" end="5"/>
                                            </p:txEl>
                                          </p:spTgt>
                                        </p:tgtEl>
                                        <p:attrNameLst>
                                          <p:attrName>style.visibility</p:attrName>
                                        </p:attrNameLst>
                                      </p:cBhvr>
                                      <p:to>
                                        <p:strVal val="visible"/>
                                      </p:to>
                                    </p:set>
                                    <p:animEffect transition="in" filter="fade">
                                      <p:cBhvr>
                                        <p:cTn id="13" dur="1000"/>
                                        <p:tgtEl>
                                          <p:spTgt spid="146435">
                                            <p:txEl>
                                              <p:pRg st="5" end="5"/>
                                            </p:txEl>
                                          </p:spTgt>
                                        </p:tgtEl>
                                      </p:cBhvr>
                                    </p:animEffect>
                                    <p:anim calcmode="lin" valueType="num">
                                      <p:cBhvr>
                                        <p:cTn id="14" dur="1000" fill="hold"/>
                                        <p:tgtEl>
                                          <p:spTgt spid="146435">
                                            <p:txEl>
                                              <p:pRg st="5" end="5"/>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146435">
                                            <p:txEl>
                                              <p:pRg st="5" end="5"/>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6435">
                                            <p:txEl>
                                              <p:pRg st="5" end="5"/>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46435">
                                            <p:txEl>
                                              <p:pRg st="6" end="6"/>
                                            </p:txEl>
                                          </p:spTgt>
                                        </p:tgtEl>
                                        <p:attrNameLst>
                                          <p:attrName>style.visibility</p:attrName>
                                        </p:attrNameLst>
                                      </p:cBhvr>
                                      <p:to>
                                        <p:strVal val="visible"/>
                                      </p:to>
                                    </p:set>
                                    <p:animEffect transition="in" filter="fade">
                                      <p:cBhvr>
                                        <p:cTn id="19" dur="1000"/>
                                        <p:tgtEl>
                                          <p:spTgt spid="146435">
                                            <p:txEl>
                                              <p:pRg st="6" end="6"/>
                                            </p:txEl>
                                          </p:spTgt>
                                        </p:tgtEl>
                                      </p:cBhvr>
                                    </p:animEffect>
                                    <p:anim calcmode="lin" valueType="num">
                                      <p:cBhvr>
                                        <p:cTn id="20" dur="1000" fill="hold"/>
                                        <p:tgtEl>
                                          <p:spTgt spid="146435">
                                            <p:txEl>
                                              <p:pRg st="6" end="6"/>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146435">
                                            <p:txEl>
                                              <p:pRg st="6" end="6"/>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46435">
                                            <p:txEl>
                                              <p:pRg st="6" end="6"/>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46435">
                                            <p:txEl>
                                              <p:pRg st="7" end="7"/>
                                            </p:txEl>
                                          </p:spTgt>
                                        </p:tgtEl>
                                        <p:attrNameLst>
                                          <p:attrName>style.visibility</p:attrName>
                                        </p:attrNameLst>
                                      </p:cBhvr>
                                      <p:to>
                                        <p:strVal val="visible"/>
                                      </p:to>
                                    </p:set>
                                    <p:animEffect transition="in" filter="fade">
                                      <p:cBhvr>
                                        <p:cTn id="25" dur="1000"/>
                                        <p:tgtEl>
                                          <p:spTgt spid="146435">
                                            <p:txEl>
                                              <p:pRg st="7" end="7"/>
                                            </p:txEl>
                                          </p:spTgt>
                                        </p:tgtEl>
                                      </p:cBhvr>
                                    </p:animEffect>
                                    <p:anim calcmode="lin" valueType="num">
                                      <p:cBhvr>
                                        <p:cTn id="26" dur="1000" fill="hold"/>
                                        <p:tgtEl>
                                          <p:spTgt spid="146435">
                                            <p:txEl>
                                              <p:pRg st="7" end="7"/>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146435">
                                            <p:txEl>
                                              <p:pRg st="7" end="7"/>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46435">
                                            <p:txEl>
                                              <p:pRg st="7" end="7"/>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146435">
                                            <p:txEl>
                                              <p:pRg st="8" end="8"/>
                                            </p:txEl>
                                          </p:spTgt>
                                        </p:tgtEl>
                                        <p:attrNameLst>
                                          <p:attrName>style.visibility</p:attrName>
                                        </p:attrNameLst>
                                      </p:cBhvr>
                                      <p:to>
                                        <p:strVal val="visible"/>
                                      </p:to>
                                    </p:set>
                                    <p:animEffect transition="in" filter="fade">
                                      <p:cBhvr>
                                        <p:cTn id="31" dur="1000"/>
                                        <p:tgtEl>
                                          <p:spTgt spid="146435">
                                            <p:txEl>
                                              <p:pRg st="8" end="8"/>
                                            </p:txEl>
                                          </p:spTgt>
                                        </p:tgtEl>
                                      </p:cBhvr>
                                    </p:animEffect>
                                    <p:anim calcmode="lin" valueType="num">
                                      <p:cBhvr>
                                        <p:cTn id="32" dur="1000" fill="hold"/>
                                        <p:tgtEl>
                                          <p:spTgt spid="146435">
                                            <p:txEl>
                                              <p:pRg st="8" end="8"/>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46435">
                                            <p:txEl>
                                              <p:pRg st="8" end="8"/>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643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4DBCAED1-A7B9-4B3A-A0F3-108D4D2AA0A2}" type="slidenum">
              <a:rPr lang="it-IT"/>
              <a:pPr/>
              <a:t>66</a:t>
            </a:fld>
            <a:endParaRPr lang="it-IT"/>
          </a:p>
        </p:txBody>
      </p:sp>
      <p:sp>
        <p:nvSpPr>
          <p:cNvPr id="147458" name="Rectangle 2"/>
          <p:cNvSpPr>
            <a:spLocks noGrp="1" noChangeArrowheads="1"/>
          </p:cNvSpPr>
          <p:nvPr>
            <p:ph type="title"/>
          </p:nvPr>
        </p:nvSpPr>
        <p:spPr/>
        <p:txBody>
          <a:bodyPr/>
          <a:lstStyle/>
          <a:p>
            <a:r>
              <a:rPr lang="it-IT" sz="2100" b="1">
                <a:latin typeface="Verdana" pitchFamily="34" charset="0"/>
              </a:rPr>
              <a:t>L’Agente di assicurazione: la sua evoluzione</a:t>
            </a:r>
          </a:p>
        </p:txBody>
      </p:sp>
      <p:sp>
        <p:nvSpPr>
          <p:cNvPr id="147459" name="Rectangle 3"/>
          <p:cNvSpPr>
            <a:spLocks noGrp="1" noChangeArrowheads="1"/>
          </p:cNvSpPr>
          <p:nvPr>
            <p:ph type="body" idx="1"/>
          </p:nvPr>
        </p:nvSpPr>
        <p:spPr>
          <a:solidFill>
            <a:schemeClr val="accent2">
              <a:lumMod val="20000"/>
              <a:lumOff val="80000"/>
            </a:schemeClr>
          </a:solidFill>
          <a:ln w="38100"/>
        </p:spPr>
        <p:txBody>
          <a:bodyPr/>
          <a:lstStyle/>
          <a:p>
            <a:pPr algn="ctr">
              <a:buFont typeface="Wingdings" pitchFamily="2" charset="2"/>
              <a:buNone/>
            </a:pPr>
            <a:r>
              <a:rPr lang="it-IT" dirty="0"/>
              <a:t>	</a:t>
            </a:r>
          </a:p>
          <a:p>
            <a:pPr algn="ctr">
              <a:buFont typeface="Wingdings" pitchFamily="2" charset="2"/>
              <a:buNone/>
            </a:pPr>
            <a:endParaRPr lang="it-IT" dirty="0"/>
          </a:p>
          <a:p>
            <a:pPr algn="ctr">
              <a:buFont typeface="Wingdings" pitchFamily="2" charset="2"/>
              <a:buNone/>
            </a:pPr>
            <a:endParaRPr lang="it-IT" dirty="0"/>
          </a:p>
          <a:p>
            <a:pPr algn="ctr">
              <a:buFont typeface="Wingdings" pitchFamily="2" charset="2"/>
              <a:buNone/>
            </a:pPr>
            <a:r>
              <a:rPr lang="it-IT" b="1" dirty="0">
                <a:effectLst>
                  <a:outerShdw blurRad="38100" dist="38100" dir="2700000" algn="tl">
                    <a:srgbClr val="FFFFFF"/>
                  </a:outerShdw>
                </a:effectLst>
              </a:rPr>
              <a:t>IL NUOVO SCENARIO PER L’AGENTE </a:t>
            </a:r>
            <a:r>
              <a:rPr lang="it-IT" b="1" dirty="0" err="1">
                <a:effectLst>
                  <a:outerShdw blurRad="38100" dist="38100" dir="2700000" algn="tl">
                    <a:srgbClr val="FFFFFF"/>
                  </a:outerShdw>
                </a:effectLst>
              </a:rPr>
              <a:t>DI</a:t>
            </a:r>
            <a:r>
              <a:rPr lang="it-IT" b="1" dirty="0">
                <a:effectLst>
                  <a:outerShdw blurRad="38100" dist="38100" dir="2700000" algn="tl">
                    <a:srgbClr val="FFFFFF"/>
                  </a:outerShdw>
                </a:effectLst>
              </a:rPr>
              <a:t> ASSICURAZIONI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D48ECF13-F895-4DD6-8905-C9CA609EEAFF}" type="slidenum">
              <a:rPr lang="it-IT"/>
              <a:pPr/>
              <a:t>67</a:t>
            </a:fld>
            <a:endParaRPr lang="it-IT"/>
          </a:p>
        </p:txBody>
      </p:sp>
      <p:sp>
        <p:nvSpPr>
          <p:cNvPr id="148482"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48483" name="Rectangle 3"/>
          <p:cNvSpPr>
            <a:spLocks noGrp="1" noChangeArrowheads="1"/>
          </p:cNvSpPr>
          <p:nvPr>
            <p:ph type="body" idx="1"/>
          </p:nvPr>
        </p:nvSpPr>
        <p:spPr/>
        <p:txBody>
          <a:bodyPr/>
          <a:lstStyle/>
          <a:p>
            <a:pPr marL="533400" indent="-533400">
              <a:lnSpc>
                <a:spcPct val="90000"/>
              </a:lnSpc>
            </a:pPr>
            <a:endParaRPr lang="it-IT" dirty="0"/>
          </a:p>
          <a:p>
            <a:pPr marL="533400" indent="-533400" algn="just">
              <a:lnSpc>
                <a:spcPct val="90000"/>
              </a:lnSpc>
            </a:pPr>
            <a:r>
              <a:rPr lang="it-IT" sz="2400" dirty="0"/>
              <a:t>L’intermediazione come </a:t>
            </a:r>
            <a:r>
              <a:rPr lang="it-IT" sz="2400" b="1" u="sng" dirty="0"/>
              <a:t>servizio al cliente</a:t>
            </a:r>
          </a:p>
          <a:p>
            <a:pPr marL="533400" indent="-533400" algn="just">
              <a:lnSpc>
                <a:spcPct val="90000"/>
              </a:lnSpc>
            </a:pPr>
            <a:endParaRPr lang="it-IT" sz="2400" dirty="0"/>
          </a:p>
          <a:p>
            <a:pPr marL="533400" indent="-533400" algn="just">
              <a:lnSpc>
                <a:spcPct val="90000"/>
              </a:lnSpc>
            </a:pPr>
            <a:r>
              <a:rPr lang="it-IT" sz="2400" dirty="0"/>
              <a:t>La </a:t>
            </a:r>
            <a:r>
              <a:rPr lang="it-IT" sz="2400" b="1" u="sng" dirty="0"/>
              <a:t>professionalità</a:t>
            </a:r>
            <a:r>
              <a:rPr lang="it-IT" sz="2400" dirty="0"/>
              <a:t> come valore specifico dell’Agente rispetto agli altri canali distributivi </a:t>
            </a:r>
            <a:r>
              <a:rPr lang="it-IT" sz="2400" dirty="0">
                <a:latin typeface="Arial Unicode MS" pitchFamily="34" charset="-128"/>
                <a:ea typeface="Arial Unicode MS" pitchFamily="34" charset="-128"/>
                <a:cs typeface="Arial Unicode MS" pitchFamily="34" charset="-128"/>
              </a:rPr>
              <a:t>➨ valore aggiunto </a:t>
            </a:r>
            <a:r>
              <a:rPr lang="it-IT" sz="2400" dirty="0" smtClean="0">
                <a:latin typeface="Arial Unicode MS" pitchFamily="34" charset="-128"/>
                <a:ea typeface="Arial Unicode MS" pitchFamily="34" charset="-128"/>
                <a:cs typeface="Arial Unicode MS" pitchFamily="34" charset="-128"/>
              </a:rPr>
              <a:t>:</a:t>
            </a:r>
          </a:p>
          <a:p>
            <a:pPr marL="533400" indent="-533400" algn="just">
              <a:lnSpc>
                <a:spcPct val="90000"/>
              </a:lnSpc>
              <a:buNone/>
            </a:pPr>
            <a:endParaRPr lang="it-IT" sz="2400" dirty="0">
              <a:latin typeface="Arial Unicode MS" pitchFamily="34" charset="-128"/>
              <a:ea typeface="Arial Unicode MS" pitchFamily="34" charset="-128"/>
              <a:cs typeface="Arial Unicode MS" pitchFamily="34" charset="-128"/>
            </a:endParaRPr>
          </a:p>
          <a:p>
            <a:pPr marL="533400" indent="-533400" algn="just">
              <a:lnSpc>
                <a:spcPct val="90000"/>
              </a:lnSpc>
              <a:buFont typeface="Wingdings" pitchFamily="2" charset="2"/>
              <a:buAutoNum type="arabicPeriod"/>
            </a:pPr>
            <a:r>
              <a:rPr lang="it-IT" sz="2400" dirty="0">
                <a:ea typeface="Arial Unicode MS" pitchFamily="34" charset="-128"/>
                <a:cs typeface="Calibri" pitchFamily="34" charset="0"/>
              </a:rPr>
              <a:t>Il contatto personale con il Cliente</a:t>
            </a:r>
          </a:p>
          <a:p>
            <a:pPr marL="533400" indent="-533400" algn="just">
              <a:lnSpc>
                <a:spcPct val="90000"/>
              </a:lnSpc>
              <a:buFont typeface="Wingdings" pitchFamily="2" charset="2"/>
              <a:buAutoNum type="arabicPeriod"/>
            </a:pPr>
            <a:r>
              <a:rPr lang="it-IT" sz="2400" dirty="0">
                <a:ea typeface="Arial Unicode MS" pitchFamily="34" charset="-128"/>
                <a:cs typeface="Calibri" pitchFamily="34" charset="0"/>
              </a:rPr>
              <a:t>L’assistenza e la consulenza personale al Cliente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A658EC8D-C2FF-44DA-9B8D-7790B432249C}" type="slidenum">
              <a:rPr lang="it-IT"/>
              <a:pPr/>
              <a:t>68</a:t>
            </a:fld>
            <a:endParaRPr lang="it-IT"/>
          </a:p>
        </p:txBody>
      </p:sp>
      <p:sp>
        <p:nvSpPr>
          <p:cNvPr id="149506"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49507" name="Rectangle 3"/>
          <p:cNvSpPr>
            <a:spLocks noGrp="1" noChangeArrowheads="1"/>
          </p:cNvSpPr>
          <p:nvPr>
            <p:ph type="body" idx="1"/>
          </p:nvPr>
        </p:nvSpPr>
        <p:spPr/>
        <p:txBody>
          <a:bodyPr/>
          <a:lstStyle/>
          <a:p>
            <a:pPr marL="533400" indent="-533400" algn="just">
              <a:lnSpc>
                <a:spcPct val="90000"/>
              </a:lnSpc>
            </a:pPr>
            <a:endParaRPr lang="it-IT" sz="2400" dirty="0" smtClean="0"/>
          </a:p>
          <a:p>
            <a:pPr marL="533400" indent="-533400" algn="just">
              <a:lnSpc>
                <a:spcPct val="90000"/>
              </a:lnSpc>
            </a:pPr>
            <a:r>
              <a:rPr lang="it-IT" sz="2400" dirty="0" smtClean="0"/>
              <a:t>Il </a:t>
            </a:r>
            <a:r>
              <a:rPr lang="it-IT" sz="2400" dirty="0"/>
              <a:t>vantaggio competitivo dell’Agente rispetto agli altri intermediari :</a:t>
            </a:r>
          </a:p>
          <a:p>
            <a:pPr marL="533400" indent="-533400" algn="just">
              <a:lnSpc>
                <a:spcPct val="90000"/>
              </a:lnSpc>
            </a:pPr>
            <a:endParaRPr lang="it-IT" sz="2400" dirty="0"/>
          </a:p>
          <a:p>
            <a:pPr marL="533400" indent="-533400" algn="just">
              <a:lnSpc>
                <a:spcPct val="90000"/>
              </a:lnSpc>
              <a:buFont typeface="Wingdings" pitchFamily="2" charset="2"/>
              <a:buAutoNum type="arabicPeriod"/>
            </a:pPr>
            <a:r>
              <a:rPr lang="it-IT" sz="2400" dirty="0"/>
              <a:t>Rispetto al Broker , maggiore vicinanza e affinità con la clientela “ </a:t>
            </a:r>
            <a:r>
              <a:rPr lang="it-IT" sz="2400" dirty="0" err="1"/>
              <a:t>retail</a:t>
            </a:r>
            <a:r>
              <a:rPr lang="it-IT" sz="2400" dirty="0"/>
              <a:t> “</a:t>
            </a:r>
          </a:p>
          <a:p>
            <a:pPr marL="533400" indent="-533400" algn="just">
              <a:lnSpc>
                <a:spcPct val="90000"/>
              </a:lnSpc>
              <a:buFont typeface="Wingdings" pitchFamily="2" charset="2"/>
              <a:buNone/>
            </a:pPr>
            <a:endParaRPr lang="it-IT" sz="2400" dirty="0"/>
          </a:p>
          <a:p>
            <a:pPr marL="533400" indent="-533400" algn="just">
              <a:lnSpc>
                <a:spcPct val="90000"/>
              </a:lnSpc>
              <a:buFont typeface="Wingdings" pitchFamily="2" charset="2"/>
              <a:buAutoNum type="arabicPeriod"/>
            </a:pPr>
            <a:r>
              <a:rPr lang="it-IT" sz="2400" dirty="0"/>
              <a:t>Rispetto alla Banca , specifica professionalità nel modulare i contratti sulle esigenze del cliente ( la Banca distribuisce solo polizze “ standard “ </a:t>
            </a:r>
            <a:r>
              <a:rPr lang="it-IT" dirty="0"/>
              <a: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793C5DC-03B3-43AB-B9A1-4F384C18C559}" type="slidenum">
              <a:rPr lang="it-IT"/>
              <a:pPr/>
              <a:t>69</a:t>
            </a:fld>
            <a:endParaRPr lang="it-IT"/>
          </a:p>
        </p:txBody>
      </p:sp>
      <p:sp>
        <p:nvSpPr>
          <p:cNvPr id="150530"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50531" name="Rectangle 3"/>
          <p:cNvSpPr>
            <a:spLocks noGrp="1" noChangeArrowheads="1"/>
          </p:cNvSpPr>
          <p:nvPr>
            <p:ph type="body" idx="1"/>
          </p:nvPr>
        </p:nvSpPr>
        <p:spPr/>
        <p:txBody>
          <a:bodyPr/>
          <a:lstStyle/>
          <a:p>
            <a:pPr marL="533400" indent="-533400" algn="just"/>
            <a:endParaRPr lang="it-IT" sz="2400" dirty="0" smtClean="0">
              <a:cs typeface="Calibri" pitchFamily="34" charset="0"/>
            </a:endParaRPr>
          </a:p>
          <a:p>
            <a:pPr marL="533400" indent="-533400" algn="just"/>
            <a:r>
              <a:rPr lang="it-IT" sz="2400" dirty="0" smtClean="0">
                <a:cs typeface="Calibri" pitchFamily="34" charset="0"/>
              </a:rPr>
              <a:t>L’Agente </a:t>
            </a:r>
            <a:r>
              <a:rPr lang="it-IT" sz="2400" dirty="0">
                <a:cs typeface="Calibri" pitchFamily="34" charset="0"/>
              </a:rPr>
              <a:t>come Imprenditore </a:t>
            </a:r>
            <a:r>
              <a:rPr lang="it-IT" sz="2400" dirty="0">
                <a:ea typeface="Arial Unicode MS" pitchFamily="34" charset="-128"/>
                <a:cs typeface="Calibri" pitchFamily="34" charset="0"/>
              </a:rPr>
              <a:t>➨ la nuova normativa consente un forte sviluppo delle qualità professionali dell’Agente :</a:t>
            </a:r>
          </a:p>
          <a:p>
            <a:pPr marL="533400" indent="-533400" algn="just"/>
            <a:endParaRPr lang="it-IT" sz="2400" dirty="0">
              <a:ea typeface="Arial Unicode MS" pitchFamily="34" charset="-128"/>
              <a:cs typeface="Calibri" pitchFamily="34" charset="0"/>
            </a:endParaRPr>
          </a:p>
          <a:p>
            <a:pPr marL="533400" indent="-533400" algn="just">
              <a:buFont typeface="Wingdings" pitchFamily="2" charset="2"/>
              <a:buAutoNum type="arabicPeriod"/>
            </a:pPr>
            <a:r>
              <a:rPr lang="it-IT" sz="2400" dirty="0">
                <a:ea typeface="Arial Unicode MS" pitchFamily="34" charset="-128"/>
                <a:cs typeface="Calibri" pitchFamily="34" charset="0"/>
              </a:rPr>
              <a:t>Maggiore capacità organizzativa </a:t>
            </a:r>
            <a:r>
              <a:rPr lang="en-US" sz="2400" dirty="0">
                <a:ea typeface="Arial Unicode MS" pitchFamily="34" charset="-128"/>
                <a:cs typeface="Calibri" pitchFamily="34" charset="0"/>
              </a:rPr>
              <a:t> ➨ </a:t>
            </a:r>
            <a:r>
              <a:rPr lang="en-US" sz="2400" dirty="0" err="1">
                <a:ea typeface="Arial Unicode MS" pitchFamily="34" charset="-128"/>
                <a:cs typeface="Calibri" pitchFamily="34" charset="0"/>
              </a:rPr>
              <a:t>aumento</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di</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efficenza</a:t>
            </a:r>
            <a:endParaRPr lang="en-US" sz="2400" dirty="0">
              <a:ea typeface="Arial Unicode MS" pitchFamily="34" charset="-128"/>
              <a:cs typeface="Calibri" pitchFamily="34" charset="0"/>
            </a:endParaRPr>
          </a:p>
          <a:p>
            <a:pPr marL="533400" indent="-533400" algn="just">
              <a:buFont typeface="Wingdings" pitchFamily="2" charset="2"/>
              <a:buAutoNum type="arabicPeriod"/>
            </a:pPr>
            <a:r>
              <a:rPr lang="en-US" sz="2400" dirty="0" err="1">
                <a:ea typeface="Arial Unicode MS" pitchFamily="34" charset="-128"/>
                <a:cs typeface="Calibri" pitchFamily="34" charset="0"/>
              </a:rPr>
              <a:t>Formazione</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costante</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propria</a:t>
            </a:r>
            <a:r>
              <a:rPr lang="en-US" sz="2400" dirty="0">
                <a:ea typeface="Arial Unicode MS" pitchFamily="34" charset="-128"/>
                <a:cs typeface="Calibri" pitchFamily="34" charset="0"/>
              </a:rPr>
              <a:t> e </a:t>
            </a:r>
            <a:r>
              <a:rPr lang="en-US" sz="2400" dirty="0" err="1">
                <a:ea typeface="Arial Unicode MS" pitchFamily="34" charset="-128"/>
                <a:cs typeface="Calibri" pitchFamily="34" charset="0"/>
              </a:rPr>
              <a:t>dei</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collaboratori</a:t>
            </a:r>
            <a:endParaRPr lang="en-US" sz="2400" dirty="0">
              <a:ea typeface="Arial Unicode MS" pitchFamily="34" charset="-128"/>
              <a:cs typeface="Calibri" pitchFamily="34" charset="0"/>
            </a:endParaRPr>
          </a:p>
          <a:p>
            <a:pPr marL="533400" indent="-533400" algn="just">
              <a:buFont typeface="Wingdings" pitchFamily="2" charset="2"/>
              <a:buAutoNum type="arabicPeriod"/>
            </a:pPr>
            <a:r>
              <a:rPr lang="en-US" sz="2400" dirty="0" err="1">
                <a:ea typeface="Arial Unicode MS" pitchFamily="34" charset="-128"/>
                <a:cs typeface="Calibri" pitchFamily="34" charset="0"/>
              </a:rPr>
              <a:t>Necessità</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di</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avere</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collaboratori</a:t>
            </a:r>
            <a:r>
              <a:rPr lang="en-US" sz="2400" dirty="0">
                <a:ea typeface="Arial Unicode MS" pitchFamily="34" charset="-128"/>
                <a:cs typeface="Calibri" pitchFamily="34" charset="0"/>
              </a:rPr>
              <a:t> </a:t>
            </a:r>
            <a:r>
              <a:rPr lang="en-US" sz="2400" dirty="0" err="1">
                <a:ea typeface="Arial Unicode MS" pitchFamily="34" charset="-128"/>
                <a:cs typeface="Calibri" pitchFamily="34" charset="0"/>
              </a:rPr>
              <a:t>competenti</a:t>
            </a:r>
            <a:r>
              <a:rPr lang="en-US" sz="2400" dirty="0">
                <a:ea typeface="Arial Unicode MS" pitchFamily="34" charset="-128"/>
                <a:cs typeface="Calibri" pitchFamily="34" charset="0"/>
              </a:rPr>
              <a:t> ( non solo “ </a:t>
            </a:r>
            <a:r>
              <a:rPr lang="en-US" sz="2400" dirty="0" err="1">
                <a:ea typeface="Arial Unicode MS" pitchFamily="34" charset="-128"/>
                <a:cs typeface="Calibri" pitchFamily="34" charset="0"/>
              </a:rPr>
              <a:t>venditori</a:t>
            </a:r>
            <a:r>
              <a:rPr lang="en-US" sz="2400" dirty="0">
                <a:ea typeface="Arial Unicode MS" pitchFamily="34" charset="-128"/>
                <a:cs typeface="Calibri" pitchFamily="34" charset="0"/>
              </a:rPr>
              <a:t> )</a:t>
            </a:r>
          </a:p>
          <a:p>
            <a:pPr marL="533400" indent="-533400" algn="just"/>
            <a:endParaRPr lang="it-IT" dirty="0"/>
          </a:p>
          <a:p>
            <a:pPr marL="533400" indent="-533400"/>
            <a:endParaRPr lang="it-IT"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F129CE33-2A72-41C5-AACA-804184E7838E}" type="slidenum">
              <a:rPr lang="it-IT"/>
              <a:pPr/>
              <a:t>70</a:t>
            </a:fld>
            <a:endParaRPr lang="it-IT"/>
          </a:p>
        </p:txBody>
      </p:sp>
      <p:sp>
        <p:nvSpPr>
          <p:cNvPr id="151554"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51555" name="Rectangle 3"/>
          <p:cNvSpPr>
            <a:spLocks noGrp="1" noChangeArrowheads="1"/>
          </p:cNvSpPr>
          <p:nvPr>
            <p:ph type="body" idx="1"/>
          </p:nvPr>
        </p:nvSpPr>
        <p:spPr/>
        <p:txBody>
          <a:bodyPr/>
          <a:lstStyle/>
          <a:p>
            <a:endParaRPr lang="it-IT" dirty="0"/>
          </a:p>
          <a:p>
            <a:pPr algn="ctr">
              <a:buFont typeface="Wingdings" pitchFamily="2" charset="2"/>
              <a:buNone/>
            </a:pPr>
            <a:r>
              <a:rPr lang="it-IT" dirty="0"/>
              <a:t>	</a:t>
            </a:r>
          </a:p>
          <a:p>
            <a:pPr algn="ctr">
              <a:buFont typeface="Wingdings" pitchFamily="2" charset="2"/>
              <a:buNone/>
            </a:pPr>
            <a:r>
              <a:rPr lang="it-IT" b="1" dirty="0">
                <a:effectLst>
                  <a:outerShdw blurRad="38100" dist="38100" dir="2700000" algn="tl">
                    <a:srgbClr val="FFFFFF"/>
                  </a:outerShdw>
                </a:effectLst>
              </a:rPr>
              <a:t>IL CLIENTE E I SUOI INTERESSI </a:t>
            </a:r>
          </a:p>
          <a:p>
            <a:pPr algn="ctr">
              <a:buFont typeface="Wingdings" pitchFamily="2" charset="2"/>
              <a:buNone/>
            </a:pPr>
            <a:r>
              <a:rPr lang="it-IT" b="1" dirty="0">
                <a:effectLst>
                  <a:outerShdw blurRad="38100" dist="38100" dir="2700000" algn="tl">
                    <a:srgbClr val="FFFFFF"/>
                  </a:outerShdw>
                </a:effectLst>
              </a:rPr>
              <a:t>AL CENTRO </a:t>
            </a:r>
          </a:p>
          <a:p>
            <a:pPr algn="ctr">
              <a:buFont typeface="Wingdings" pitchFamily="2" charset="2"/>
              <a:buNone/>
            </a:pPr>
            <a:r>
              <a:rPr lang="it-IT" b="1" dirty="0">
                <a:effectLst>
                  <a:outerShdw blurRad="38100" dist="38100" dir="2700000" algn="tl">
                    <a:srgbClr val="FFFFFF"/>
                  </a:outerShdw>
                </a:effectLst>
              </a:rPr>
              <a:t>DELL’ATTIVITA’ DELL’AGENTE</a:t>
            </a:r>
          </a:p>
          <a:p>
            <a:pPr algn="ctr">
              <a:buFont typeface="Wingdings" pitchFamily="2" charset="2"/>
              <a:buNone/>
            </a:pPr>
            <a:r>
              <a:rPr lang="it-IT" b="1" dirty="0">
                <a:effectLst>
                  <a:outerShdw blurRad="38100" dist="38100" dir="2700000" algn="tl">
                    <a:srgbClr val="FFFFFF"/>
                  </a:outerShdw>
                </a:effectLst>
              </a:rPr>
              <a:t>( “best </a:t>
            </a:r>
            <a:r>
              <a:rPr lang="it-IT" b="1" dirty="0" err="1">
                <a:effectLst>
                  <a:outerShdw blurRad="38100" dist="38100" dir="2700000" algn="tl">
                    <a:srgbClr val="FFFFFF"/>
                  </a:outerShdw>
                </a:effectLst>
              </a:rPr>
              <a:t>execution</a:t>
            </a:r>
            <a:r>
              <a:rPr lang="it-IT" b="1" dirty="0">
                <a:effectLst>
                  <a:outerShdw blurRad="38100" dist="38100" dir="2700000" algn="tl">
                    <a:srgbClr val="FFFFFF"/>
                  </a:outerShdw>
                </a:effectLst>
              </a:rPr>
              <a:t> “ )</a:t>
            </a:r>
          </a:p>
          <a:p>
            <a:pPr algn="ctr">
              <a:buFont typeface="Wingdings" pitchFamily="2" charset="2"/>
              <a:buNone/>
            </a:pPr>
            <a:endParaRPr lang="it-IT" b="1" dirty="0">
              <a:effectLst>
                <a:outerShdw blurRad="38100" dist="38100" dir="2700000" algn="tl">
                  <a:srgbClr val="FFFFFF"/>
                </a:outerShdw>
              </a:effectLs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354263B7-5389-4A7D-85A9-A2D781FA6050}" type="slidenum">
              <a:rPr lang="it-IT"/>
              <a:pPr/>
              <a:t>71</a:t>
            </a:fld>
            <a:endParaRPr lang="it-IT"/>
          </a:p>
        </p:txBody>
      </p:sp>
      <p:sp>
        <p:nvSpPr>
          <p:cNvPr id="152578" name="Rectangle 2"/>
          <p:cNvSpPr>
            <a:spLocks noGrp="1" noChangeArrowheads="1"/>
          </p:cNvSpPr>
          <p:nvPr>
            <p:ph type="title"/>
          </p:nvPr>
        </p:nvSpPr>
        <p:spPr/>
        <p:txBody>
          <a:bodyPr/>
          <a:lstStyle/>
          <a:p>
            <a:r>
              <a:rPr lang="it-IT" sz="2100" b="1" dirty="0">
                <a:latin typeface="Calibri" pitchFamily="34" charset="0"/>
                <a:cs typeface="Calibri" pitchFamily="34" charset="0"/>
              </a:rPr>
              <a:t>L’Agente di assicurazione: la sua evoluzione</a:t>
            </a:r>
          </a:p>
        </p:txBody>
      </p:sp>
      <p:sp>
        <p:nvSpPr>
          <p:cNvPr id="152579" name="Rectangle 3"/>
          <p:cNvSpPr>
            <a:spLocks noGrp="1" noChangeArrowheads="1"/>
          </p:cNvSpPr>
          <p:nvPr>
            <p:ph type="body" idx="1"/>
          </p:nvPr>
        </p:nvSpPr>
        <p:spPr/>
        <p:txBody>
          <a:bodyPr/>
          <a:lstStyle/>
          <a:p>
            <a:endParaRPr lang="it-IT" b="1" dirty="0" smtClean="0">
              <a:effectLst>
                <a:outerShdw blurRad="38100" dist="38100" dir="2700000" algn="tl">
                  <a:srgbClr val="FFFFFF"/>
                </a:outerShdw>
              </a:effectLst>
            </a:endParaRPr>
          </a:p>
          <a:p>
            <a:pPr>
              <a:buNone/>
            </a:pPr>
            <a:r>
              <a:rPr lang="it-IT" b="1" dirty="0" smtClean="0">
                <a:effectLst>
                  <a:outerShdw blurRad="38100" dist="38100" dir="2700000" algn="tl">
                    <a:srgbClr val="FFFFFF"/>
                  </a:outerShdw>
                </a:effectLst>
              </a:rPr>
              <a:t>	In </a:t>
            </a:r>
            <a:r>
              <a:rPr lang="it-IT" b="1" dirty="0">
                <a:effectLst>
                  <a:outerShdw blurRad="38100" dist="38100" dir="2700000" algn="tl">
                    <a:srgbClr val="FFFFFF"/>
                  </a:outerShdw>
                </a:effectLst>
              </a:rPr>
              <a:t>conclusione</a:t>
            </a:r>
            <a:r>
              <a:rPr lang="it-IT" dirty="0"/>
              <a:t> :</a:t>
            </a:r>
          </a:p>
          <a:p>
            <a:endParaRPr lang="it-IT" dirty="0"/>
          </a:p>
          <a:p>
            <a:pPr algn="just"/>
            <a:r>
              <a:rPr lang="it-IT" dirty="0"/>
              <a:t>Maggiore concorrenza tra i canali distributivi ( principalmente Broker e Banche )</a:t>
            </a:r>
          </a:p>
          <a:p>
            <a:pPr algn="just">
              <a:buFont typeface="Wingdings" pitchFamily="2" charset="2"/>
              <a:buNone/>
            </a:pPr>
            <a:endParaRPr lang="it-IT" dirty="0"/>
          </a:p>
          <a:p>
            <a:pPr algn="just"/>
            <a:r>
              <a:rPr lang="it-IT" dirty="0"/>
              <a:t>Maggiore concorrenza tra le agenzie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100" b="1" dirty="0" smtClean="0">
                <a:latin typeface="Calibri" pitchFamily="34" charset="0"/>
                <a:cs typeface="Calibri" pitchFamily="34" charset="0"/>
              </a:rPr>
              <a:t>Le ultime novità regolamentari</a:t>
            </a:r>
            <a:endParaRPr lang="it-IT" sz="2100" dirty="0"/>
          </a:p>
        </p:txBody>
      </p:sp>
      <p:sp>
        <p:nvSpPr>
          <p:cNvPr id="3" name="Segnaposto contenuto 2"/>
          <p:cNvSpPr>
            <a:spLocks noGrp="1"/>
          </p:cNvSpPr>
          <p:nvPr>
            <p:ph idx="1"/>
          </p:nvPr>
        </p:nvSpPr>
        <p:spPr>
          <a:xfrm>
            <a:off x="914400" y="1772816"/>
            <a:ext cx="7772400" cy="4358109"/>
          </a:xfrm>
          <a:solidFill>
            <a:schemeClr val="accent2">
              <a:lumMod val="40000"/>
              <a:lumOff val="60000"/>
            </a:schemeClr>
          </a:solidFill>
        </p:spPr>
        <p:txBody>
          <a:bodyPr/>
          <a:lstStyle/>
          <a:p>
            <a:endParaRPr lang="it-IT" u="sng" dirty="0" smtClean="0"/>
          </a:p>
          <a:p>
            <a:pPr>
              <a:buNone/>
            </a:pPr>
            <a:r>
              <a:rPr lang="it-IT" dirty="0" smtClean="0"/>
              <a:t>	</a:t>
            </a:r>
            <a:r>
              <a:rPr lang="it-IT" u="sng" dirty="0" smtClean="0"/>
              <a:t>Regolamento ISVAP n. 23 del 9 maggio 2008</a:t>
            </a:r>
          </a:p>
          <a:p>
            <a:endParaRPr lang="it-IT" dirty="0" smtClean="0"/>
          </a:p>
          <a:p>
            <a:pPr>
              <a:buNone/>
            </a:pPr>
            <a:r>
              <a:rPr lang="it-IT" dirty="0" smtClean="0"/>
              <a:t>    </a:t>
            </a:r>
            <a:r>
              <a:rPr lang="it-IT" b="1" dirty="0" smtClean="0"/>
              <a:t>La trasparenza dei premi e delle condizioni di contratto nella RCA</a:t>
            </a:r>
          </a:p>
          <a:p>
            <a:endParaRPr lang="it-IT" dirty="0" smtClean="0"/>
          </a:p>
          <a:p>
            <a:r>
              <a:rPr lang="it-IT" sz="2000" dirty="0" smtClean="0"/>
              <a:t>( art. 131 Codice delle Assicurazioni )</a:t>
            </a:r>
            <a:endParaRPr lang="it-IT" sz="2000" dirty="0"/>
          </a:p>
        </p:txBody>
      </p:sp>
      <p:sp>
        <p:nvSpPr>
          <p:cNvPr id="4" name="Segnaposto numero diapositiva 3"/>
          <p:cNvSpPr>
            <a:spLocks noGrp="1"/>
          </p:cNvSpPr>
          <p:nvPr>
            <p:ph type="sldNum" sz="quarter" idx="12"/>
          </p:nvPr>
        </p:nvSpPr>
        <p:spPr/>
        <p:txBody>
          <a:bodyPr/>
          <a:lstStyle/>
          <a:p>
            <a:fld id="{165156BE-2090-40CD-9A0A-08019C40C87C}" type="slidenum">
              <a:rPr lang="it-IT" smtClean="0"/>
              <a:pPr/>
              <a:t>72</a:t>
            </a:fld>
            <a:endParaRPr lang="it-IT"/>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100" b="1" dirty="0" smtClean="0">
                <a:latin typeface="Calibri" pitchFamily="34" charset="0"/>
                <a:cs typeface="Calibri" pitchFamily="34" charset="0"/>
              </a:rPr>
              <a:t>Le ultime novità regolamentari</a:t>
            </a:r>
          </a:p>
        </p:txBody>
      </p:sp>
      <p:sp>
        <p:nvSpPr>
          <p:cNvPr id="3" name="Segnaposto contenuto 2"/>
          <p:cNvSpPr>
            <a:spLocks noGrp="1"/>
          </p:cNvSpPr>
          <p:nvPr>
            <p:ph idx="1"/>
          </p:nvPr>
        </p:nvSpPr>
        <p:spPr/>
        <p:txBody>
          <a:bodyPr/>
          <a:lstStyle/>
          <a:p>
            <a:pPr>
              <a:buNone/>
            </a:pPr>
            <a:r>
              <a:rPr lang="it-IT" sz="2000" b="1" dirty="0" smtClean="0"/>
              <a:t>Scopo del Regolamento </a:t>
            </a:r>
            <a:r>
              <a:rPr lang="it-IT" dirty="0" smtClean="0"/>
              <a:t>:</a:t>
            </a:r>
          </a:p>
          <a:p>
            <a:pPr>
              <a:buNone/>
            </a:pPr>
            <a:endParaRPr lang="it-IT" dirty="0" smtClean="0"/>
          </a:p>
          <a:p>
            <a:pPr>
              <a:buNone/>
            </a:pPr>
            <a:endParaRPr lang="it-IT" dirty="0" smtClean="0"/>
          </a:p>
          <a:p>
            <a:pPr algn="just"/>
            <a:r>
              <a:rPr lang="it-IT" sz="2000" dirty="0" smtClean="0"/>
              <a:t> “ </a:t>
            </a:r>
            <a:r>
              <a:rPr lang="it-IT" sz="2100" i="1" dirty="0" smtClean="0"/>
              <a:t>Garantire un adeguato livello di informativa e trasparenza a    favore dei consumatori  </a:t>
            </a:r>
            <a:r>
              <a:rPr lang="it-IT" sz="2100" dirty="0" smtClean="0"/>
              <a:t>“   in tema di assicurazione della responsabilità civile derivante dalla circolazione dei veicoli a motore e natanti ex Legge del 24 dicembre 1969 n. 990</a:t>
            </a:r>
          </a:p>
          <a:p>
            <a:endParaRPr lang="it-IT" sz="2000" dirty="0" smtClean="0"/>
          </a:p>
          <a:p>
            <a:pPr>
              <a:buNone/>
            </a:pPr>
            <a:endParaRPr lang="it-IT" sz="2000" dirty="0" smtClean="0"/>
          </a:p>
          <a:p>
            <a:pPr>
              <a:buNone/>
            </a:pPr>
            <a:endParaRPr lang="it-IT" sz="2000" dirty="0" smtClean="0"/>
          </a:p>
          <a:p>
            <a:pPr>
              <a:buNone/>
            </a:pPr>
            <a:r>
              <a:rPr lang="it-IT" sz="1800" dirty="0" smtClean="0"/>
              <a:t>( </a:t>
            </a:r>
            <a:r>
              <a:rPr lang="it-IT" sz="1800" i="1" dirty="0" smtClean="0"/>
              <a:t>dalla Relazione dell’ISVAP al Regolamento </a:t>
            </a:r>
            <a:r>
              <a:rPr lang="it-IT" sz="1800" dirty="0" smtClean="0"/>
              <a:t>)</a:t>
            </a:r>
            <a:endParaRPr lang="it-IT" sz="1800" dirty="0"/>
          </a:p>
        </p:txBody>
      </p:sp>
      <p:sp>
        <p:nvSpPr>
          <p:cNvPr id="4" name="Segnaposto numero diapositiva 3"/>
          <p:cNvSpPr>
            <a:spLocks noGrp="1"/>
          </p:cNvSpPr>
          <p:nvPr>
            <p:ph type="sldNum" sz="quarter" idx="12"/>
          </p:nvPr>
        </p:nvSpPr>
        <p:spPr/>
        <p:txBody>
          <a:bodyPr/>
          <a:lstStyle/>
          <a:p>
            <a:fld id="{165156BE-2090-40CD-9A0A-08019C40C87C}" type="slidenum">
              <a:rPr lang="it-IT" smtClean="0"/>
              <a:pPr/>
              <a:t>73</a:t>
            </a:fld>
            <a:endParaRPr lang="it-IT"/>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000" b="1" dirty="0" smtClean="0">
                <a:latin typeface="Calibri" pitchFamily="34" charset="0"/>
                <a:cs typeface="Calibri" pitchFamily="34" charset="0"/>
              </a:rPr>
              <a:t>Le ultime novità regolamentari</a:t>
            </a:r>
            <a:endParaRPr lang="it-IT" sz="2000" dirty="0"/>
          </a:p>
        </p:txBody>
      </p:sp>
      <p:sp>
        <p:nvSpPr>
          <p:cNvPr id="3" name="Segnaposto contenuto 2"/>
          <p:cNvSpPr>
            <a:spLocks noGrp="1"/>
          </p:cNvSpPr>
          <p:nvPr>
            <p:ph idx="1"/>
          </p:nvPr>
        </p:nvSpPr>
        <p:spPr/>
        <p:txBody>
          <a:bodyPr/>
          <a:lstStyle/>
          <a:p>
            <a:pPr algn="just"/>
            <a:endParaRPr lang="it-IT" sz="2000" dirty="0" smtClean="0"/>
          </a:p>
          <a:p>
            <a:pPr algn="just"/>
            <a:r>
              <a:rPr lang="it-IT" sz="2000" dirty="0" smtClean="0"/>
              <a:t>Gli obblighi di informativa previsti dal Capo II sez. I a carico delle Imprese, prevedono la </a:t>
            </a:r>
            <a:r>
              <a:rPr lang="it-IT" sz="2000" b="1" u="sng" dirty="0" smtClean="0"/>
              <a:t>messa a disposizione del pubblico </a:t>
            </a:r>
            <a:r>
              <a:rPr lang="it-IT" sz="2000" dirty="0" smtClean="0"/>
              <a:t>presso i punti vendita e sul sito Internet  dei :</a:t>
            </a:r>
          </a:p>
          <a:p>
            <a:pPr algn="just"/>
            <a:endParaRPr lang="it-IT" sz="2000" dirty="0" smtClean="0"/>
          </a:p>
          <a:p>
            <a:pPr algn="just"/>
            <a:endParaRPr lang="it-IT" sz="2000" dirty="0" smtClean="0"/>
          </a:p>
          <a:p>
            <a:pPr marL="514350" indent="-514350" algn="just">
              <a:buFont typeface="+mj-lt"/>
              <a:buAutoNum type="arabicPeriod"/>
            </a:pPr>
            <a:r>
              <a:rPr lang="it-IT" sz="2000" dirty="0" smtClean="0"/>
              <a:t>Documenti precontrattuali</a:t>
            </a:r>
          </a:p>
          <a:p>
            <a:pPr marL="514350" indent="-514350" algn="just">
              <a:buFont typeface="+mj-lt"/>
              <a:buAutoNum type="arabicPeriod"/>
            </a:pPr>
            <a:r>
              <a:rPr lang="it-IT" sz="2000" dirty="0" smtClean="0"/>
              <a:t>Condizioni generali e speciali di polizza</a:t>
            </a:r>
          </a:p>
          <a:p>
            <a:pPr marL="514350" indent="-514350" algn="just">
              <a:buFont typeface="+mj-lt"/>
              <a:buAutoNum type="arabicPeriod"/>
            </a:pPr>
            <a:r>
              <a:rPr lang="it-IT" sz="2000" dirty="0" smtClean="0"/>
              <a:t>Servizio gratuito di rilascio del preventivo personalizzato ( presso i punti vendita e tramite il sito Internet dell’Impresa )</a:t>
            </a:r>
          </a:p>
          <a:p>
            <a:endParaRPr lang="it-IT" dirty="0" smtClean="0"/>
          </a:p>
          <a:p>
            <a:endParaRPr lang="it-IT" dirty="0"/>
          </a:p>
        </p:txBody>
      </p:sp>
      <p:sp>
        <p:nvSpPr>
          <p:cNvPr id="4" name="Segnaposto numero diapositiva 3"/>
          <p:cNvSpPr>
            <a:spLocks noGrp="1"/>
          </p:cNvSpPr>
          <p:nvPr>
            <p:ph type="sldNum" sz="quarter" idx="12"/>
          </p:nvPr>
        </p:nvSpPr>
        <p:spPr/>
        <p:txBody>
          <a:bodyPr/>
          <a:lstStyle/>
          <a:p>
            <a:fld id="{165156BE-2090-40CD-9A0A-08019C40C87C}" type="slidenum">
              <a:rPr lang="it-IT" smtClean="0"/>
              <a:pPr/>
              <a:t>74</a:t>
            </a:fld>
            <a:endParaRPr lang="it-IT"/>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000" b="1" dirty="0" smtClean="0">
                <a:latin typeface="Calibri" pitchFamily="34" charset="0"/>
                <a:cs typeface="Calibri" pitchFamily="34" charset="0"/>
              </a:rPr>
              <a:t>Le ultime novità regolamentari</a:t>
            </a:r>
            <a:endParaRPr lang="it-IT" sz="2000" dirty="0"/>
          </a:p>
        </p:txBody>
      </p:sp>
      <p:sp>
        <p:nvSpPr>
          <p:cNvPr id="3" name="Segnaposto contenuto 2"/>
          <p:cNvSpPr>
            <a:spLocks noGrp="1"/>
          </p:cNvSpPr>
          <p:nvPr>
            <p:ph idx="1"/>
          </p:nvPr>
        </p:nvSpPr>
        <p:spPr>
          <a:xfrm>
            <a:off x="914400" y="1600200"/>
            <a:ext cx="7772400" cy="4637112"/>
          </a:xfrm>
        </p:spPr>
        <p:txBody>
          <a:bodyPr/>
          <a:lstStyle/>
          <a:p>
            <a:pPr>
              <a:buNone/>
            </a:pPr>
            <a:r>
              <a:rPr lang="it-IT" sz="2000" dirty="0" smtClean="0"/>
              <a:t>Il </a:t>
            </a:r>
            <a:r>
              <a:rPr lang="it-IT" sz="2000" b="1" dirty="0" smtClean="0"/>
              <a:t>PREVENTIVO ( artt. 5 e 6 )</a:t>
            </a:r>
          </a:p>
          <a:p>
            <a:pPr>
              <a:buNone/>
            </a:pPr>
            <a:endParaRPr lang="it-IT" sz="2000" dirty="0" smtClean="0"/>
          </a:p>
          <a:p>
            <a:r>
              <a:rPr lang="it-IT" sz="2000" dirty="0" smtClean="0"/>
              <a:t> </a:t>
            </a:r>
            <a:r>
              <a:rPr lang="it-IT" sz="2000" i="1" u="sng" dirty="0" smtClean="0"/>
              <a:t>riporta</a:t>
            </a:r>
            <a:r>
              <a:rPr lang="it-IT" sz="2000" dirty="0" smtClean="0"/>
              <a:t> :</a:t>
            </a:r>
          </a:p>
          <a:p>
            <a:pPr marL="514350" indent="-514350">
              <a:buFont typeface="+mj-lt"/>
              <a:buAutoNum type="arabicPeriod"/>
            </a:pPr>
            <a:r>
              <a:rPr lang="it-IT" sz="2000" dirty="0" smtClean="0"/>
              <a:t>Tutti gli elementi di personalizzazione previsti dalla tariffa e relativi al soggetto richiedente</a:t>
            </a:r>
          </a:p>
          <a:p>
            <a:pPr marL="514350" indent="-514350">
              <a:buNone/>
            </a:pPr>
            <a:endParaRPr lang="it-IT" sz="2000" dirty="0" smtClean="0"/>
          </a:p>
          <a:p>
            <a:pPr marL="514350" indent="-514350"/>
            <a:r>
              <a:rPr lang="it-IT" sz="2000" i="1" u="sng" dirty="0" smtClean="0"/>
              <a:t>indica</a:t>
            </a:r>
            <a:r>
              <a:rPr lang="it-IT" sz="2000" dirty="0" smtClean="0"/>
              <a:t> :</a:t>
            </a:r>
          </a:p>
          <a:p>
            <a:pPr marL="514350" indent="-514350">
              <a:buFont typeface="+mj-lt"/>
              <a:buAutoNum type="arabicPeriod"/>
            </a:pPr>
            <a:r>
              <a:rPr lang="it-IT" sz="2000" dirty="0" smtClean="0"/>
              <a:t>Il premio globale richiesto</a:t>
            </a:r>
          </a:p>
          <a:p>
            <a:pPr marL="514350" indent="-514350">
              <a:buFont typeface="+mj-lt"/>
              <a:buAutoNum type="arabicPeriod"/>
            </a:pPr>
            <a:r>
              <a:rPr lang="it-IT" sz="2000" dirty="0" smtClean="0"/>
              <a:t>La misura della provvigione ( indicata in valore assoluto e in % sul premio ) riconosciuta all’intermediario</a:t>
            </a:r>
          </a:p>
          <a:p>
            <a:pPr marL="514350" indent="-514350">
              <a:buFont typeface="+mj-lt"/>
              <a:buAutoNum type="arabicPeriod"/>
            </a:pPr>
            <a:r>
              <a:rPr lang="it-IT" sz="2000" dirty="0" smtClean="0"/>
              <a:t>L’eventuale sconto applicato</a:t>
            </a:r>
          </a:p>
          <a:p>
            <a:pPr marL="514350" indent="-514350">
              <a:buFont typeface="+mj-lt"/>
              <a:buAutoNum type="arabicPeriod"/>
            </a:pPr>
            <a:r>
              <a:rPr lang="it-IT" sz="2000" dirty="0" smtClean="0"/>
              <a:t>L’indicazione di un codice di identificazione del preventivo</a:t>
            </a:r>
          </a:p>
          <a:p>
            <a:pPr marL="514350" indent="-514350">
              <a:buFont typeface="+mj-lt"/>
              <a:buAutoNum type="arabicPeriod"/>
            </a:pPr>
            <a:r>
              <a:rPr lang="it-IT" sz="2000" dirty="0" smtClean="0"/>
              <a:t>La validità non inferiore a 60 giorni</a:t>
            </a:r>
            <a:endParaRPr lang="it-IT" sz="2000" dirty="0"/>
          </a:p>
        </p:txBody>
      </p:sp>
      <p:sp>
        <p:nvSpPr>
          <p:cNvPr id="4" name="Segnaposto numero diapositiva 3"/>
          <p:cNvSpPr>
            <a:spLocks noGrp="1"/>
          </p:cNvSpPr>
          <p:nvPr>
            <p:ph type="sldNum" sz="quarter" idx="12"/>
          </p:nvPr>
        </p:nvSpPr>
        <p:spPr/>
        <p:txBody>
          <a:bodyPr/>
          <a:lstStyle/>
          <a:p>
            <a:fld id="{165156BE-2090-40CD-9A0A-08019C40C87C}" type="slidenum">
              <a:rPr lang="it-IT" smtClean="0"/>
              <a:pPr/>
              <a:t>75</a:t>
            </a:fld>
            <a:endParaRPr lang="it-IT"/>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000" b="1" dirty="0" smtClean="0">
                <a:latin typeface="Calibri" pitchFamily="34" charset="0"/>
                <a:cs typeface="Calibri" pitchFamily="34" charset="0"/>
              </a:rPr>
              <a:t>Le ultime novità regolamentari</a:t>
            </a:r>
            <a:endParaRPr lang="it-IT" sz="2000" dirty="0"/>
          </a:p>
        </p:txBody>
      </p:sp>
      <p:sp>
        <p:nvSpPr>
          <p:cNvPr id="3" name="Segnaposto contenuto 2"/>
          <p:cNvSpPr>
            <a:spLocks noGrp="1"/>
          </p:cNvSpPr>
          <p:nvPr>
            <p:ph idx="1"/>
          </p:nvPr>
        </p:nvSpPr>
        <p:spPr/>
        <p:txBody>
          <a:bodyPr/>
          <a:lstStyle/>
          <a:p>
            <a:pPr algn="just">
              <a:buNone/>
            </a:pPr>
            <a:endParaRPr lang="it-IT" sz="2000" dirty="0" smtClean="0"/>
          </a:p>
          <a:p>
            <a:pPr algn="just">
              <a:buNone/>
            </a:pPr>
            <a:r>
              <a:rPr lang="it-IT" sz="2000" dirty="0" smtClean="0"/>
              <a:t>La </a:t>
            </a:r>
            <a:r>
              <a:rPr lang="it-IT" sz="2000" b="1" dirty="0" smtClean="0"/>
              <a:t>FLESSIBILITA’ TARIFFARIA  </a:t>
            </a:r>
            <a:r>
              <a:rPr lang="it-IT" sz="2000" dirty="0" smtClean="0"/>
              <a:t>( art. 7 )</a:t>
            </a:r>
          </a:p>
          <a:p>
            <a:pPr algn="just"/>
            <a:endParaRPr lang="it-IT" sz="2000" dirty="0" smtClean="0"/>
          </a:p>
          <a:p>
            <a:pPr algn="just"/>
            <a:r>
              <a:rPr lang="it-IT" sz="2000" dirty="0" smtClean="0"/>
              <a:t>Costituisce uno strumento di riduzione del premio rispetto alla tariffa in corso  ( ulteriore elemento di personalizzazione )</a:t>
            </a:r>
          </a:p>
          <a:p>
            <a:pPr algn="just">
              <a:buNone/>
            </a:pPr>
            <a:r>
              <a:rPr lang="it-IT" sz="2000" dirty="0" smtClean="0"/>
              <a:t> </a:t>
            </a:r>
          </a:p>
          <a:p>
            <a:pPr algn="just"/>
            <a:r>
              <a:rPr lang="it-IT" sz="2000" dirty="0" smtClean="0"/>
              <a:t>Nessun limite in ordine alla misura dello sconto praticabile al singolo consumatore</a:t>
            </a:r>
          </a:p>
          <a:p>
            <a:pPr algn="just"/>
            <a:endParaRPr lang="it-IT" sz="2000" dirty="0" smtClean="0"/>
          </a:p>
          <a:p>
            <a:pPr algn="just"/>
            <a:r>
              <a:rPr lang="it-IT" sz="2000" dirty="0" smtClean="0"/>
              <a:t>Limite derivante dal fabbisogno tariffario complessivo</a:t>
            </a:r>
          </a:p>
          <a:p>
            <a:endParaRPr lang="it-IT" dirty="0" smtClean="0"/>
          </a:p>
          <a:p>
            <a:endParaRPr lang="it-IT" dirty="0"/>
          </a:p>
        </p:txBody>
      </p:sp>
      <p:sp>
        <p:nvSpPr>
          <p:cNvPr id="4" name="Segnaposto numero diapositiva 3"/>
          <p:cNvSpPr>
            <a:spLocks noGrp="1"/>
          </p:cNvSpPr>
          <p:nvPr>
            <p:ph type="sldNum" sz="quarter" idx="12"/>
          </p:nvPr>
        </p:nvSpPr>
        <p:spPr/>
        <p:txBody>
          <a:bodyPr/>
          <a:lstStyle/>
          <a:p>
            <a:fld id="{165156BE-2090-40CD-9A0A-08019C40C87C}" type="slidenum">
              <a:rPr lang="it-IT" smtClean="0"/>
              <a:pPr/>
              <a:t>76</a:t>
            </a:fld>
            <a:endParaRPr lang="it-IT"/>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000" b="1" dirty="0" smtClean="0">
                <a:latin typeface="Calibri" pitchFamily="34" charset="0"/>
                <a:cs typeface="Calibri" pitchFamily="34" charset="0"/>
              </a:rPr>
              <a:t>Le ultime novità regolamentari</a:t>
            </a:r>
            <a:endParaRPr lang="it-IT" sz="2000" dirty="0"/>
          </a:p>
        </p:txBody>
      </p:sp>
      <p:sp>
        <p:nvSpPr>
          <p:cNvPr id="3" name="Segnaposto contenuto 2"/>
          <p:cNvSpPr>
            <a:spLocks noGrp="1"/>
          </p:cNvSpPr>
          <p:nvPr>
            <p:ph idx="1"/>
          </p:nvPr>
        </p:nvSpPr>
        <p:spPr/>
        <p:txBody>
          <a:bodyPr/>
          <a:lstStyle/>
          <a:p>
            <a:pPr algn="just">
              <a:buNone/>
            </a:pPr>
            <a:endParaRPr lang="it-IT" sz="2000" b="1" dirty="0" smtClean="0"/>
          </a:p>
          <a:p>
            <a:pPr algn="just">
              <a:buNone/>
            </a:pPr>
            <a:r>
              <a:rPr lang="it-IT" sz="2000" b="1" dirty="0" smtClean="0"/>
              <a:t>Obblighi di informativa a carico degli intermediari ( art. 9 )</a:t>
            </a:r>
          </a:p>
          <a:p>
            <a:pPr algn="just">
              <a:buNone/>
            </a:pPr>
            <a:endParaRPr lang="it-IT" sz="2000" dirty="0" smtClean="0"/>
          </a:p>
          <a:p>
            <a:pPr algn="just"/>
            <a:r>
              <a:rPr lang="it-IT" sz="2000" dirty="0" smtClean="0"/>
              <a:t>Mettere a disposizione del pubblico l’informativa riguardo alle Imprese di cui offrono i prodotti e i livelli </a:t>
            </a:r>
            <a:r>
              <a:rPr lang="it-IT" sz="2000" dirty="0" err="1" smtClean="0"/>
              <a:t>provvigionali</a:t>
            </a:r>
            <a:r>
              <a:rPr lang="it-IT" sz="2000" dirty="0" smtClean="0"/>
              <a:t> percepiti mediante  :</a:t>
            </a:r>
          </a:p>
          <a:p>
            <a:pPr algn="just">
              <a:buNone/>
            </a:pPr>
            <a:endParaRPr lang="it-IT" sz="2000" dirty="0" smtClean="0"/>
          </a:p>
          <a:p>
            <a:pPr marL="514350" indent="-514350" algn="just">
              <a:buFont typeface="+mj-lt"/>
              <a:buAutoNum type="arabicPeriod"/>
            </a:pPr>
            <a:r>
              <a:rPr lang="it-IT" sz="2000" dirty="0" smtClean="0"/>
              <a:t>Affissione o adozione di altri strumenti di visualizzazione , presso i locali dell’intermediario, in posizione facilmente visibile al pubblico;</a:t>
            </a:r>
          </a:p>
          <a:p>
            <a:pPr marL="514350" indent="-514350" algn="just">
              <a:buFont typeface="+mj-lt"/>
              <a:buAutoNum type="arabicPeriod"/>
            </a:pPr>
            <a:endParaRPr lang="it-IT" sz="2000" dirty="0" smtClean="0"/>
          </a:p>
          <a:p>
            <a:pPr marL="514350" indent="-514350" algn="just">
              <a:buFont typeface="+mj-lt"/>
              <a:buAutoNum type="arabicPeriod"/>
            </a:pPr>
            <a:r>
              <a:rPr lang="it-IT" sz="2000" dirty="0" smtClean="0"/>
              <a:t>Adeguata evidenziazione sul sito Internet dell’intermediario</a:t>
            </a:r>
            <a:endParaRPr lang="it-IT" sz="2000" dirty="0"/>
          </a:p>
        </p:txBody>
      </p:sp>
      <p:sp>
        <p:nvSpPr>
          <p:cNvPr id="4" name="Segnaposto numero diapositiva 3"/>
          <p:cNvSpPr>
            <a:spLocks noGrp="1"/>
          </p:cNvSpPr>
          <p:nvPr>
            <p:ph type="sldNum" sz="quarter" idx="12"/>
          </p:nvPr>
        </p:nvSpPr>
        <p:spPr/>
        <p:txBody>
          <a:bodyPr/>
          <a:lstStyle/>
          <a:p>
            <a:fld id="{165156BE-2090-40CD-9A0A-08019C40C87C}" type="slidenum">
              <a:rPr lang="it-IT" smtClean="0"/>
              <a:pPr/>
              <a:t>77</a:t>
            </a:fld>
            <a:endParaRPr lang="it-IT"/>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5CD5E30-145E-41B1-A631-080872359419}" type="slidenum">
              <a:rPr lang="it-IT"/>
              <a:pPr/>
              <a:t>78</a:t>
            </a:fld>
            <a:endParaRPr lang="it-IT"/>
          </a:p>
        </p:txBody>
      </p:sp>
      <p:sp>
        <p:nvSpPr>
          <p:cNvPr id="159746" name="Rectangle 2"/>
          <p:cNvSpPr>
            <a:spLocks noGrp="1" noChangeArrowheads="1"/>
          </p:cNvSpPr>
          <p:nvPr>
            <p:ph type="title"/>
          </p:nvPr>
        </p:nvSpPr>
        <p:spPr>
          <a:xfrm>
            <a:off x="900113" y="260350"/>
            <a:ext cx="7772400" cy="1143000"/>
          </a:xfrm>
        </p:spPr>
        <p:txBody>
          <a:bodyPr/>
          <a:lstStyle/>
          <a:p>
            <a:r>
              <a:rPr lang="it-IT" sz="2400" b="1" dirty="0">
                <a:latin typeface="Calibri" pitchFamily="34" charset="0"/>
                <a:cs typeface="Calibri" pitchFamily="34" charset="0"/>
              </a:rPr>
              <a:t>Le ultime novità regolamentari</a:t>
            </a:r>
          </a:p>
        </p:txBody>
      </p:sp>
      <p:sp>
        <p:nvSpPr>
          <p:cNvPr id="159747" name="Rectangle 3"/>
          <p:cNvSpPr>
            <a:spLocks noGrp="1" noChangeArrowheads="1"/>
          </p:cNvSpPr>
          <p:nvPr>
            <p:ph type="body" idx="1"/>
          </p:nvPr>
        </p:nvSpPr>
        <p:spPr>
          <a:xfrm>
            <a:off x="914400" y="1772816"/>
            <a:ext cx="7772400" cy="4358109"/>
          </a:xfrm>
          <a:solidFill>
            <a:schemeClr val="accent2">
              <a:lumMod val="40000"/>
              <a:lumOff val="60000"/>
            </a:schemeClr>
          </a:solidFill>
        </p:spPr>
        <p:txBody>
          <a:bodyPr/>
          <a:lstStyle/>
          <a:p>
            <a:endParaRPr lang="it-IT" dirty="0"/>
          </a:p>
          <a:p>
            <a:r>
              <a:rPr lang="it-IT" u="sng" dirty="0"/>
              <a:t>Regolamento ISVAP n. 34 del 19 marzo 2010</a:t>
            </a:r>
          </a:p>
          <a:p>
            <a:endParaRPr lang="it-IT" dirty="0"/>
          </a:p>
          <a:p>
            <a:pPr>
              <a:buFont typeface="Wingdings" pitchFamily="2" charset="2"/>
              <a:buNone/>
            </a:pPr>
            <a:r>
              <a:rPr lang="it-IT" dirty="0"/>
              <a:t>  </a:t>
            </a:r>
            <a:r>
              <a:rPr lang="it-IT" dirty="0" smtClean="0"/>
              <a:t>  </a:t>
            </a:r>
            <a:r>
              <a:rPr lang="it-IT" b="1" dirty="0"/>
              <a:t>La promozione e collocamento a distanza di contratti di assicurazione</a:t>
            </a:r>
          </a:p>
          <a:p>
            <a:pPr>
              <a:buFont typeface="Wingdings" pitchFamily="2" charset="2"/>
              <a:buNone/>
            </a:pPr>
            <a:endParaRPr lang="it-IT" b="1" dirty="0"/>
          </a:p>
          <a:p>
            <a:pPr>
              <a:buFont typeface="Wingdings" pitchFamily="2" charset="2"/>
              <a:buNone/>
            </a:pPr>
            <a:r>
              <a:rPr lang="it-IT" dirty="0"/>
              <a:t>	</a:t>
            </a:r>
            <a:r>
              <a:rPr lang="it-IT" sz="2000" dirty="0"/>
              <a:t>( artt. 183 e 191 Codice delle assicurazioni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74561C23-5AF8-46D6-858E-0411C6BB676B}" type="slidenum">
              <a:rPr lang="it-IT"/>
              <a:pPr/>
              <a:t>79</a:t>
            </a:fld>
            <a:endParaRPr lang="it-IT"/>
          </a:p>
        </p:txBody>
      </p:sp>
      <p:sp>
        <p:nvSpPr>
          <p:cNvPr id="160771" name="Rectangle 3"/>
          <p:cNvSpPr>
            <a:spLocks noGrp="1" noChangeArrowheads="1"/>
          </p:cNvSpPr>
          <p:nvPr>
            <p:ph type="body" idx="1"/>
          </p:nvPr>
        </p:nvSpPr>
        <p:spPr/>
        <p:txBody>
          <a:bodyPr/>
          <a:lstStyle/>
          <a:p>
            <a:pPr>
              <a:lnSpc>
                <a:spcPct val="90000"/>
              </a:lnSpc>
              <a:buFont typeface="Wingdings" pitchFamily="2" charset="2"/>
              <a:buNone/>
            </a:pPr>
            <a:endParaRPr lang="it-IT" sz="2000" dirty="0" smtClean="0"/>
          </a:p>
          <a:p>
            <a:pPr>
              <a:lnSpc>
                <a:spcPct val="90000"/>
              </a:lnSpc>
              <a:buFont typeface="Wingdings" pitchFamily="2" charset="2"/>
              <a:buNone/>
            </a:pPr>
            <a:r>
              <a:rPr lang="it-IT" sz="2000" dirty="0" smtClean="0"/>
              <a:t>Alcune </a:t>
            </a:r>
            <a:r>
              <a:rPr lang="it-IT" sz="2000" b="1" dirty="0"/>
              <a:t>DEFINIZIONI</a:t>
            </a:r>
            <a:r>
              <a:rPr lang="it-IT" sz="2000" dirty="0"/>
              <a:t> </a:t>
            </a:r>
            <a:r>
              <a:rPr lang="it-IT" sz="2000" dirty="0" smtClean="0"/>
              <a:t>particolari ( </a:t>
            </a:r>
            <a:r>
              <a:rPr lang="it-IT" sz="2000" dirty="0"/>
              <a:t>art. 2 )</a:t>
            </a:r>
          </a:p>
          <a:p>
            <a:pPr>
              <a:lnSpc>
                <a:spcPct val="90000"/>
              </a:lnSpc>
              <a:buFont typeface="Wingdings" pitchFamily="2" charset="2"/>
              <a:buNone/>
            </a:pPr>
            <a:endParaRPr lang="it-IT" sz="2000" dirty="0"/>
          </a:p>
          <a:p>
            <a:pPr>
              <a:lnSpc>
                <a:spcPct val="90000"/>
              </a:lnSpc>
            </a:pPr>
            <a:r>
              <a:rPr lang="it-IT" sz="2000" b="1" u="sng" dirty="0"/>
              <a:t>CONTRATTO </a:t>
            </a:r>
            <a:r>
              <a:rPr lang="it-IT" sz="2000" b="1" u="sng" dirty="0" err="1"/>
              <a:t>DI</a:t>
            </a:r>
            <a:r>
              <a:rPr lang="it-IT" sz="2000" b="1" u="sng" dirty="0"/>
              <a:t> ASSICURAZIONE A DISTANZA</a:t>
            </a:r>
          </a:p>
          <a:p>
            <a:pPr>
              <a:lnSpc>
                <a:spcPct val="90000"/>
              </a:lnSpc>
              <a:buFont typeface="Wingdings" pitchFamily="2" charset="2"/>
              <a:buNone/>
            </a:pPr>
            <a:endParaRPr lang="it-IT" sz="2000" dirty="0"/>
          </a:p>
          <a:p>
            <a:pPr algn="just">
              <a:lnSpc>
                <a:spcPct val="90000"/>
              </a:lnSpc>
              <a:buFont typeface="Wingdings" pitchFamily="2" charset="2"/>
              <a:buNone/>
            </a:pPr>
            <a:r>
              <a:rPr lang="it-IT" sz="2000" dirty="0"/>
              <a:t> 	è il contratto di assicurazione sulla vita o contro i danni stipulato tra un’impresa di assicurazione e un contraente nell’ambito di un sistema di vendita a distanza organizzato dall’impresa che , per tale contratto, impiega una o più </a:t>
            </a:r>
            <a:r>
              <a:rPr lang="it-IT" sz="2000" i="1" dirty="0"/>
              <a:t>tecniche di</a:t>
            </a:r>
            <a:r>
              <a:rPr lang="it-IT" sz="2000" dirty="0"/>
              <a:t> </a:t>
            </a:r>
            <a:r>
              <a:rPr lang="it-IT" sz="2000" i="1" dirty="0"/>
              <a:t>comunicazione a distanza</a:t>
            </a:r>
            <a:r>
              <a:rPr lang="it-IT" sz="2000" dirty="0"/>
              <a:t> fino alla conclusione del contratto, compresa la conclusione del contratto stesso </a:t>
            </a:r>
          </a:p>
          <a:p>
            <a:pPr>
              <a:lnSpc>
                <a:spcPct val="90000"/>
              </a:lnSpc>
              <a:buFont typeface="Wingdings" pitchFamily="2" charset="2"/>
              <a:buNone/>
            </a:pPr>
            <a:endParaRPr lang="it-IT" sz="2400" dirty="0"/>
          </a:p>
          <a:p>
            <a:pPr>
              <a:lnSpc>
                <a:spcPct val="90000"/>
              </a:lnSpc>
              <a:buFont typeface="Wingdings" pitchFamily="2" charset="2"/>
              <a:buNone/>
            </a:pPr>
            <a:endParaRPr lang="it-IT" sz="2400" dirty="0"/>
          </a:p>
          <a:p>
            <a:pPr>
              <a:lnSpc>
                <a:spcPct val="90000"/>
              </a:lnSpc>
            </a:pPr>
            <a:endParaRPr lang="it-IT" sz="2400" dirty="0"/>
          </a:p>
        </p:txBody>
      </p:sp>
      <p:sp>
        <p:nvSpPr>
          <p:cNvPr id="160772" name="Rectangle 4"/>
          <p:cNvSpPr>
            <a:spLocks noGrp="1" noChangeArrowheads="1"/>
          </p:cNvSpPr>
          <p:nvPr>
            <p:ph type="title"/>
          </p:nvPr>
        </p:nvSpPr>
        <p:spPr>
          <a:noFill/>
          <a:ln/>
        </p:spPr>
        <p:txBody>
          <a:bodyPr/>
          <a:lstStyle/>
          <a:p>
            <a:r>
              <a:rPr lang="it-IT" sz="2100" b="1" dirty="0">
                <a:latin typeface="Calibri" pitchFamily="34" charset="0"/>
                <a:cs typeface="Calibri" pitchFamily="34" charset="0"/>
              </a:rPr>
              <a:t>Le ultime novità : Regolamento ISVAP n. 34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A66D7926-CB29-4057-99AC-2A72788BD078}" type="slidenum">
              <a:rPr lang="it-IT"/>
              <a:pPr/>
              <a:t>80</a:t>
            </a:fld>
            <a:endParaRPr lang="it-IT"/>
          </a:p>
        </p:txBody>
      </p:sp>
      <p:sp>
        <p:nvSpPr>
          <p:cNvPr id="161795" name="Rectangle 3"/>
          <p:cNvSpPr>
            <a:spLocks noGrp="1" noChangeArrowheads="1"/>
          </p:cNvSpPr>
          <p:nvPr>
            <p:ph type="body" idx="1"/>
          </p:nvPr>
        </p:nvSpPr>
        <p:spPr/>
        <p:txBody>
          <a:bodyPr/>
          <a:lstStyle/>
          <a:p>
            <a:endParaRPr lang="it-IT" sz="2000" b="1" u="sng" dirty="0" smtClean="0"/>
          </a:p>
          <a:p>
            <a:r>
              <a:rPr lang="it-IT" sz="2000" b="1" u="sng" dirty="0" smtClean="0"/>
              <a:t>TECNICA </a:t>
            </a:r>
            <a:r>
              <a:rPr lang="it-IT" sz="2000" b="1" u="sng" dirty="0" err="1"/>
              <a:t>DI</a:t>
            </a:r>
            <a:r>
              <a:rPr lang="it-IT" sz="2000" b="1" u="sng" dirty="0"/>
              <a:t> COMUNICAZIONE A DISTANZA</a:t>
            </a:r>
          </a:p>
          <a:p>
            <a:pPr algn="just"/>
            <a:endParaRPr lang="it-IT" sz="2000" dirty="0"/>
          </a:p>
          <a:p>
            <a:pPr algn="just">
              <a:buFont typeface="Wingdings" pitchFamily="2" charset="2"/>
              <a:buNone/>
            </a:pPr>
            <a:r>
              <a:rPr lang="it-IT" sz="2000" dirty="0"/>
              <a:t>	Qualunque mezzo che, senza la presenza fisica e simultanea dell’impresa e del contraente, possa impiegarsi per la conclusione del contratto tra le dette parti</a:t>
            </a:r>
          </a:p>
          <a:p>
            <a:pPr algn="just">
              <a:buFont typeface="Wingdings" pitchFamily="2" charset="2"/>
              <a:buNone/>
            </a:pPr>
            <a:endParaRPr lang="it-IT" sz="2000" dirty="0"/>
          </a:p>
          <a:p>
            <a:pPr algn="just"/>
            <a:r>
              <a:rPr lang="it-IT" sz="2000" b="1" u="sng" dirty="0"/>
              <a:t>SUPPORTO DUREVOLE</a:t>
            </a:r>
          </a:p>
          <a:p>
            <a:pPr algn="just"/>
            <a:endParaRPr lang="it-IT" sz="2000" dirty="0"/>
          </a:p>
          <a:p>
            <a:pPr algn="just">
              <a:buFont typeface="Wingdings" pitchFamily="2" charset="2"/>
              <a:buNone/>
            </a:pPr>
            <a:r>
              <a:rPr lang="it-IT" sz="2000" dirty="0"/>
              <a:t>	Qualsiasi strumento che permetta al contraente di memorizzare informazioni a lui personalmente dirette in modo che possano essere agevolmente recuperate durante un periodo di tempo adeguato ai fini cui sono destinate le informazioni </a:t>
            </a:r>
            <a:r>
              <a:rPr lang="it-IT" sz="2000" dirty="0" err="1"/>
              <a:t>stesse……</a:t>
            </a:r>
            <a:r>
              <a:rPr lang="it-IT" sz="2000" dirty="0"/>
              <a:t>..</a:t>
            </a:r>
          </a:p>
          <a:p>
            <a:pPr algn="just">
              <a:buFont typeface="Wingdings" pitchFamily="2" charset="2"/>
              <a:buNone/>
            </a:pPr>
            <a:endParaRPr lang="it-IT" sz="2000" dirty="0"/>
          </a:p>
        </p:txBody>
      </p:sp>
      <p:sp>
        <p:nvSpPr>
          <p:cNvPr id="161798" name="Rectangle 6"/>
          <p:cNvSpPr>
            <a:spLocks noGrp="1" noChangeArrowheads="1"/>
          </p:cNvSpPr>
          <p:nvPr>
            <p:ph type="title"/>
          </p:nvPr>
        </p:nvSpPr>
        <p:spPr>
          <a:noFill/>
          <a:ln/>
        </p:spPr>
        <p:txBody>
          <a:bodyPr/>
          <a:lstStyle/>
          <a:p>
            <a:r>
              <a:rPr lang="it-IT" sz="2100" b="1" dirty="0">
                <a:latin typeface="Calibri" pitchFamily="34" charset="0"/>
                <a:cs typeface="Calibri" pitchFamily="34" charset="0"/>
              </a:rPr>
              <a:t>Le ultime novità : Regolamento ISVAP n. 34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CE205C7A-EDAC-4A72-83AC-DDD841FD6ABF}" type="slidenum">
              <a:rPr lang="it-IT"/>
              <a:pPr/>
              <a:t>81</a:t>
            </a:fld>
            <a:endParaRPr lang="it-IT"/>
          </a:p>
        </p:txBody>
      </p:sp>
      <p:sp>
        <p:nvSpPr>
          <p:cNvPr id="162818"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2819" name="Rectangle 3"/>
          <p:cNvSpPr>
            <a:spLocks noGrp="1" noChangeArrowheads="1"/>
          </p:cNvSpPr>
          <p:nvPr>
            <p:ph type="body" idx="1"/>
          </p:nvPr>
        </p:nvSpPr>
        <p:spPr/>
        <p:txBody>
          <a:bodyPr/>
          <a:lstStyle/>
          <a:p>
            <a:pPr>
              <a:buFont typeface="Wingdings" pitchFamily="2" charset="2"/>
              <a:buNone/>
            </a:pPr>
            <a:endParaRPr lang="it-IT" sz="2400" b="1" u="sng" dirty="0" smtClean="0"/>
          </a:p>
          <a:p>
            <a:pPr>
              <a:buFont typeface="Wingdings" pitchFamily="2" charset="2"/>
              <a:buNone/>
            </a:pPr>
            <a:r>
              <a:rPr lang="it-IT" sz="2400" b="1" u="sng" dirty="0" smtClean="0"/>
              <a:t>Ambito </a:t>
            </a:r>
            <a:r>
              <a:rPr lang="it-IT" sz="2400" b="1" u="sng" dirty="0"/>
              <a:t>di applicazione</a:t>
            </a:r>
            <a:r>
              <a:rPr lang="it-IT" dirty="0"/>
              <a:t> ( art. 3 )</a:t>
            </a:r>
          </a:p>
          <a:p>
            <a:pPr>
              <a:buFont typeface="Wingdings" pitchFamily="2" charset="2"/>
              <a:buNone/>
            </a:pPr>
            <a:endParaRPr lang="it-IT" dirty="0"/>
          </a:p>
          <a:p>
            <a:pPr>
              <a:buFont typeface="Wingdings" pitchFamily="2" charset="2"/>
              <a:buNone/>
            </a:pPr>
            <a:r>
              <a:rPr lang="it-IT" dirty="0"/>
              <a:t>Il regolamento si applica:</a:t>
            </a:r>
          </a:p>
          <a:p>
            <a:pPr>
              <a:buFont typeface="Wingdings" pitchFamily="2" charset="2"/>
              <a:buNone/>
            </a:pPr>
            <a:endParaRPr lang="it-IT" dirty="0"/>
          </a:p>
          <a:p>
            <a:pPr algn="just"/>
            <a:r>
              <a:rPr lang="it-IT" sz="2400" dirty="0"/>
              <a:t>Ai contratti Vita e Danni stipulati da contraenti aventi domicilio ( se persone fisiche ) o sede legale ( se persone giuridiche ) nel territorio italiano</a:t>
            </a:r>
          </a:p>
          <a:p>
            <a:pPr>
              <a:buFont typeface="Wingdings" pitchFamily="2" charset="2"/>
              <a:buNone/>
            </a:pPr>
            <a:endParaRPr lang="it-IT" sz="2400" dirty="0"/>
          </a:p>
          <a:p>
            <a:endParaRPr lang="it-IT"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6AC2FAE3-F61C-4DCC-9690-2BFF05FE1401}" type="slidenum">
              <a:rPr lang="it-IT"/>
              <a:pPr/>
              <a:t>82</a:t>
            </a:fld>
            <a:endParaRPr lang="it-IT"/>
          </a:p>
        </p:txBody>
      </p:sp>
      <p:sp>
        <p:nvSpPr>
          <p:cNvPr id="163842"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3843" name="Rectangle 3"/>
          <p:cNvSpPr>
            <a:spLocks noGrp="1" noChangeArrowheads="1"/>
          </p:cNvSpPr>
          <p:nvPr>
            <p:ph type="body" idx="1"/>
          </p:nvPr>
        </p:nvSpPr>
        <p:spPr/>
        <p:txBody>
          <a:bodyPr/>
          <a:lstStyle/>
          <a:p>
            <a:pPr>
              <a:lnSpc>
                <a:spcPct val="90000"/>
              </a:lnSpc>
              <a:buFont typeface="Wingdings" pitchFamily="2" charset="2"/>
              <a:buNone/>
            </a:pPr>
            <a:endParaRPr lang="it-IT" sz="2400" dirty="0" smtClean="0"/>
          </a:p>
          <a:p>
            <a:pPr>
              <a:lnSpc>
                <a:spcPct val="90000"/>
              </a:lnSpc>
              <a:buFont typeface="Wingdings" pitchFamily="2" charset="2"/>
              <a:buNone/>
            </a:pPr>
            <a:r>
              <a:rPr lang="it-IT" sz="2200" dirty="0" smtClean="0"/>
              <a:t>In </a:t>
            </a:r>
            <a:r>
              <a:rPr lang="it-IT" sz="2200" dirty="0"/>
              <a:t>dettaglio :</a:t>
            </a:r>
          </a:p>
          <a:p>
            <a:pPr>
              <a:lnSpc>
                <a:spcPct val="90000"/>
              </a:lnSpc>
              <a:buFont typeface="Wingdings" pitchFamily="2" charset="2"/>
              <a:buNone/>
            </a:pPr>
            <a:endParaRPr lang="it-IT" sz="2200" dirty="0"/>
          </a:p>
          <a:p>
            <a:pPr algn="just">
              <a:lnSpc>
                <a:spcPct val="90000"/>
              </a:lnSpc>
            </a:pPr>
            <a:r>
              <a:rPr lang="it-IT" sz="2200" dirty="0"/>
              <a:t>Previsione del </a:t>
            </a:r>
            <a:r>
              <a:rPr lang="it-IT" sz="2200" b="1" dirty="0"/>
              <a:t>divieto di utilizzare procedure o</a:t>
            </a:r>
            <a:r>
              <a:rPr lang="it-IT" sz="2200" dirty="0"/>
              <a:t> </a:t>
            </a:r>
            <a:r>
              <a:rPr lang="it-IT" sz="2200" b="1" dirty="0"/>
              <a:t>meccanismi discriminatori</a:t>
            </a:r>
            <a:r>
              <a:rPr lang="it-IT" sz="2200" dirty="0"/>
              <a:t> ( in particolare sul ramo </a:t>
            </a:r>
            <a:r>
              <a:rPr lang="it-IT" sz="2200" dirty="0" err="1"/>
              <a:t>R.C.AUTO</a:t>
            </a:r>
            <a:r>
              <a:rPr lang="it-IT" sz="2200" dirty="0"/>
              <a:t> ove vige l’obbligo  contrarre previsto dall’art 132 del Codice delle Assicurazioni )</a:t>
            </a:r>
          </a:p>
          <a:p>
            <a:pPr algn="just">
              <a:lnSpc>
                <a:spcPct val="90000"/>
              </a:lnSpc>
              <a:buFont typeface="Wingdings" pitchFamily="2" charset="2"/>
              <a:buNone/>
            </a:pPr>
            <a:endParaRPr lang="it-IT" sz="2200" dirty="0"/>
          </a:p>
          <a:p>
            <a:pPr algn="just">
              <a:lnSpc>
                <a:spcPct val="90000"/>
              </a:lnSpc>
            </a:pPr>
            <a:r>
              <a:rPr lang="it-IT" sz="2200" dirty="0"/>
              <a:t>Previsione del divieto di collocamento di contratti di assicurazione per i quali non è stato rilasciato </a:t>
            </a:r>
            <a:r>
              <a:rPr lang="it-IT" sz="2200" b="1" dirty="0"/>
              <a:t>esplicito consenso dal Contraente</a:t>
            </a:r>
            <a:r>
              <a:rPr lang="it-IT" sz="2200" dirty="0"/>
              <a:t> ( assenza di risposta o mancato dissenso esplicito non costituiscono presunzione di consenso )</a:t>
            </a:r>
          </a:p>
          <a:p>
            <a:pPr>
              <a:lnSpc>
                <a:spcPct val="90000"/>
              </a:lnSpc>
            </a:pPr>
            <a:endParaRPr lang="it-IT" sz="2400" dirty="0"/>
          </a:p>
          <a:p>
            <a:pPr>
              <a:lnSpc>
                <a:spcPct val="90000"/>
              </a:lnSpc>
            </a:pPr>
            <a:endParaRPr lang="it-IT" sz="2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814A29F1-00B9-4CF8-ABD3-664A0D50DCA5}" type="slidenum">
              <a:rPr lang="it-IT"/>
              <a:pPr/>
              <a:t>83</a:t>
            </a:fld>
            <a:endParaRPr lang="it-IT"/>
          </a:p>
        </p:txBody>
      </p:sp>
      <p:sp>
        <p:nvSpPr>
          <p:cNvPr id="164866"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4867" name="Rectangle 3"/>
          <p:cNvSpPr>
            <a:spLocks noGrp="1" noChangeArrowheads="1"/>
          </p:cNvSpPr>
          <p:nvPr>
            <p:ph type="body" idx="1"/>
          </p:nvPr>
        </p:nvSpPr>
        <p:spPr>
          <a:xfrm>
            <a:off x="914400" y="1700213"/>
            <a:ext cx="7772400" cy="4430712"/>
          </a:xfrm>
        </p:spPr>
        <p:txBody>
          <a:bodyPr/>
          <a:lstStyle/>
          <a:p>
            <a:pPr algn="just">
              <a:lnSpc>
                <a:spcPct val="80000"/>
              </a:lnSpc>
            </a:pPr>
            <a:endParaRPr lang="it-IT" sz="2200" dirty="0" smtClean="0"/>
          </a:p>
          <a:p>
            <a:pPr algn="just">
              <a:lnSpc>
                <a:spcPct val="80000"/>
              </a:lnSpc>
            </a:pPr>
            <a:r>
              <a:rPr lang="it-IT" sz="2200" dirty="0" smtClean="0"/>
              <a:t>Possibilità </a:t>
            </a:r>
            <a:r>
              <a:rPr lang="it-IT" sz="2200" dirty="0"/>
              <a:t>di utilizzare </a:t>
            </a:r>
            <a:r>
              <a:rPr lang="it-IT" sz="2200" b="1" dirty="0" err="1"/>
              <a:t>call</a:t>
            </a:r>
            <a:r>
              <a:rPr lang="it-IT" sz="2200" b="1" dirty="0"/>
              <a:t> center</a:t>
            </a:r>
            <a:r>
              <a:rPr lang="it-IT" sz="2200" dirty="0"/>
              <a:t> composti in via preferenziale da dipendenti o anche da non dipendenti ma comunque coordinati da un Responsabile dipendente dell’ Impresa, con </a:t>
            </a:r>
            <a:r>
              <a:rPr lang="it-IT" sz="2200" i="1" dirty="0"/>
              <a:t>adeguate competenze professionali</a:t>
            </a:r>
            <a:r>
              <a:rPr lang="it-IT" sz="2200" dirty="0"/>
              <a:t> e con obbligo di </a:t>
            </a:r>
            <a:r>
              <a:rPr lang="it-IT" sz="2200" i="1" dirty="0"/>
              <a:t>aggiornamento annuale</a:t>
            </a:r>
            <a:r>
              <a:rPr lang="it-IT" sz="2200" dirty="0"/>
              <a:t>, identificabili con un proprio </a:t>
            </a:r>
            <a:r>
              <a:rPr lang="it-IT" sz="2200" i="1" dirty="0"/>
              <a:t>codice personale</a:t>
            </a:r>
          </a:p>
          <a:p>
            <a:pPr algn="just">
              <a:lnSpc>
                <a:spcPct val="80000"/>
              </a:lnSpc>
            </a:pPr>
            <a:endParaRPr lang="it-IT" sz="2200" i="1" dirty="0"/>
          </a:p>
          <a:p>
            <a:pPr algn="just">
              <a:lnSpc>
                <a:spcPct val="80000"/>
              </a:lnSpc>
            </a:pPr>
            <a:r>
              <a:rPr lang="it-IT" sz="2200" dirty="0"/>
              <a:t>Obbligo per l’Impresa di fornire le informazioni previste dall’art 67 del Codice del consumo integrate dalla Nota Informativa precontrattuale e da specifiche informazioni relative al supporto ( cartaceo o di altra natura ) con cui ricevere e trasmettere la documentazione</a:t>
            </a:r>
          </a:p>
          <a:p>
            <a:pPr algn="just">
              <a:lnSpc>
                <a:spcPct val="80000"/>
              </a:lnSpc>
            </a:pPr>
            <a:endParaRPr lang="it-IT" sz="2400" i="1" dirty="0"/>
          </a:p>
          <a:p>
            <a:pPr algn="just">
              <a:lnSpc>
                <a:spcPct val="80000"/>
              </a:lnSpc>
            </a:pPr>
            <a:endParaRPr lang="it-IT" sz="2000" i="1" dirty="0"/>
          </a:p>
          <a:p>
            <a:pPr algn="just">
              <a:lnSpc>
                <a:spcPct val="80000"/>
              </a:lnSpc>
            </a:pPr>
            <a:endParaRPr lang="it-IT" sz="2000" i="1"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4B6771B5-016A-428E-B347-4CE15DEC62C8}" type="slidenum">
              <a:rPr lang="it-IT"/>
              <a:pPr/>
              <a:t>84</a:t>
            </a:fld>
            <a:endParaRPr lang="it-IT"/>
          </a:p>
        </p:txBody>
      </p:sp>
      <p:sp>
        <p:nvSpPr>
          <p:cNvPr id="165890"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5891" name="Rectangle 3"/>
          <p:cNvSpPr>
            <a:spLocks noGrp="1" noChangeArrowheads="1"/>
          </p:cNvSpPr>
          <p:nvPr>
            <p:ph type="body" idx="1"/>
          </p:nvPr>
        </p:nvSpPr>
        <p:spPr>
          <a:xfrm>
            <a:off x="914400" y="1700808"/>
            <a:ext cx="7772400" cy="4752380"/>
          </a:xfrm>
        </p:spPr>
        <p:txBody>
          <a:bodyPr/>
          <a:lstStyle/>
          <a:p>
            <a:pPr marL="533400" indent="-533400" algn="just">
              <a:lnSpc>
                <a:spcPct val="90000"/>
              </a:lnSpc>
            </a:pPr>
            <a:r>
              <a:rPr lang="it-IT" sz="2200" dirty="0"/>
              <a:t>Obbligo per l’Impresa di acquisire tutte le informazioni utili a valutare l’</a:t>
            </a:r>
            <a:r>
              <a:rPr lang="it-IT" sz="2200" i="1" u="sng" dirty="0"/>
              <a:t>adeguatezza</a:t>
            </a:r>
            <a:r>
              <a:rPr lang="it-IT" sz="2200" dirty="0"/>
              <a:t> del contratto offerto in relazione alle esigenze assicurate e alla </a:t>
            </a:r>
            <a:r>
              <a:rPr lang="it-IT" sz="2200" i="1" u="sng" dirty="0"/>
              <a:t>propensione al rischio</a:t>
            </a:r>
            <a:r>
              <a:rPr lang="it-IT" sz="2200" dirty="0"/>
              <a:t> del Contraente</a:t>
            </a:r>
          </a:p>
          <a:p>
            <a:pPr marL="533400" indent="-533400" algn="just">
              <a:lnSpc>
                <a:spcPct val="90000"/>
              </a:lnSpc>
            </a:pPr>
            <a:endParaRPr lang="it-IT" sz="2200" dirty="0"/>
          </a:p>
          <a:p>
            <a:pPr marL="533400" indent="-533400" algn="just">
              <a:lnSpc>
                <a:spcPct val="90000"/>
              </a:lnSpc>
            </a:pPr>
            <a:r>
              <a:rPr lang="it-IT" sz="2200" dirty="0"/>
              <a:t>Obbligo per l’Impresa di trasmettere tutta la documentazione al Contraente :</a:t>
            </a:r>
          </a:p>
          <a:p>
            <a:pPr marL="533400" indent="-533400" algn="just">
              <a:lnSpc>
                <a:spcPct val="90000"/>
              </a:lnSpc>
              <a:buFont typeface="Wingdings" pitchFamily="2" charset="2"/>
              <a:buAutoNum type="arabicPeriod"/>
            </a:pPr>
            <a:r>
              <a:rPr lang="it-IT" sz="2200" i="1" u="sng" dirty="0"/>
              <a:t>precontrattuale e contrattuale</a:t>
            </a:r>
            <a:r>
              <a:rPr lang="it-IT" sz="2200" dirty="0"/>
              <a:t> , prima della conclusione del contratto</a:t>
            </a:r>
          </a:p>
          <a:p>
            <a:pPr marL="533400" indent="-533400" algn="just">
              <a:lnSpc>
                <a:spcPct val="90000"/>
              </a:lnSpc>
              <a:buFont typeface="Wingdings" pitchFamily="2" charset="2"/>
              <a:buAutoNum type="arabicPeriod"/>
            </a:pPr>
            <a:r>
              <a:rPr lang="it-IT" sz="2200" i="1" u="sng" dirty="0"/>
              <a:t>contrattuale</a:t>
            </a:r>
            <a:r>
              <a:rPr lang="it-IT" sz="2200" dirty="0"/>
              <a:t> entro cinque giorni dalla conclusione</a:t>
            </a:r>
          </a:p>
          <a:p>
            <a:pPr marL="533400" indent="-533400" algn="just">
              <a:lnSpc>
                <a:spcPct val="90000"/>
              </a:lnSpc>
              <a:buFont typeface="Wingdings" pitchFamily="2" charset="2"/>
              <a:buAutoNum type="arabicPeriod"/>
            </a:pPr>
            <a:r>
              <a:rPr lang="it-IT" sz="2200" dirty="0"/>
              <a:t>In corso di contratto, tutte le </a:t>
            </a:r>
            <a:r>
              <a:rPr lang="it-IT" sz="2200" i="1" u="sng" dirty="0"/>
              <a:t>comunicazioni</a:t>
            </a:r>
            <a:r>
              <a:rPr lang="it-IT" sz="2200" dirty="0"/>
              <a:t> previste dalla normativa vigente</a:t>
            </a:r>
          </a:p>
          <a:p>
            <a:pPr marL="533400" indent="-533400" algn="just">
              <a:lnSpc>
                <a:spcPct val="90000"/>
              </a:lnSpc>
              <a:buFont typeface="Wingdings" pitchFamily="2" charset="2"/>
              <a:buNone/>
            </a:pPr>
            <a:r>
              <a:rPr lang="it-IT" sz="2200" dirty="0"/>
              <a:t>	E’ facoltà del Contraente sceglie il supporto ( cartaceo o altro supporto durevole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C4DE0194-26CD-40F2-87C6-438BBDAEAF70}" type="slidenum">
              <a:rPr lang="it-IT"/>
              <a:pPr/>
              <a:t>85</a:t>
            </a:fld>
            <a:endParaRPr lang="it-IT"/>
          </a:p>
        </p:txBody>
      </p:sp>
      <p:sp>
        <p:nvSpPr>
          <p:cNvPr id="166914"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6915" name="Rectangle 3"/>
          <p:cNvSpPr>
            <a:spLocks noGrp="1" noChangeArrowheads="1"/>
          </p:cNvSpPr>
          <p:nvPr>
            <p:ph type="body" idx="1"/>
          </p:nvPr>
        </p:nvSpPr>
        <p:spPr/>
        <p:txBody>
          <a:bodyPr/>
          <a:lstStyle/>
          <a:p>
            <a:endParaRPr lang="it-IT" dirty="0"/>
          </a:p>
          <a:p>
            <a:pPr>
              <a:buFont typeface="Wingdings" pitchFamily="2" charset="2"/>
              <a:buNone/>
            </a:pPr>
            <a:r>
              <a:rPr lang="it-IT" sz="2400" dirty="0"/>
              <a:t>DISPOSIZIONI PARTICOLARI</a:t>
            </a:r>
          </a:p>
          <a:p>
            <a:pPr algn="just">
              <a:buFont typeface="Wingdings" pitchFamily="2" charset="2"/>
              <a:buNone/>
            </a:pPr>
            <a:r>
              <a:rPr lang="it-IT" sz="2400" dirty="0"/>
              <a:t>( valide per le Imprese che operano in )</a:t>
            </a:r>
          </a:p>
          <a:p>
            <a:pPr algn="just">
              <a:buFont typeface="Wingdings" pitchFamily="2" charset="2"/>
              <a:buNone/>
            </a:pPr>
            <a:endParaRPr lang="it-IT" sz="2400" dirty="0"/>
          </a:p>
          <a:p>
            <a:pPr algn="just"/>
            <a:r>
              <a:rPr lang="it-IT" sz="2400" b="1" dirty="0"/>
              <a:t>Telefonia Vocale</a:t>
            </a:r>
          </a:p>
          <a:p>
            <a:pPr algn="just"/>
            <a:r>
              <a:rPr lang="it-IT" sz="2400" b="1" dirty="0"/>
              <a:t>Internet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864D3725-6660-4973-8762-74FA04FA3C81}" type="slidenum">
              <a:rPr lang="it-IT"/>
              <a:pPr/>
              <a:t>86</a:t>
            </a:fld>
            <a:endParaRPr lang="it-IT"/>
          </a:p>
        </p:txBody>
      </p:sp>
      <p:sp>
        <p:nvSpPr>
          <p:cNvPr id="167938"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7939" name="Rectangle 3"/>
          <p:cNvSpPr>
            <a:spLocks noGrp="1" noChangeArrowheads="1"/>
          </p:cNvSpPr>
          <p:nvPr>
            <p:ph type="body" idx="1"/>
          </p:nvPr>
        </p:nvSpPr>
        <p:spPr>
          <a:xfrm>
            <a:off x="914400" y="1628800"/>
            <a:ext cx="7772400" cy="4608512"/>
          </a:xfrm>
        </p:spPr>
        <p:txBody>
          <a:bodyPr/>
          <a:lstStyle/>
          <a:p>
            <a:pPr marL="533400" indent="-533400">
              <a:lnSpc>
                <a:spcPct val="90000"/>
              </a:lnSpc>
              <a:buFont typeface="Wingdings" pitchFamily="2" charset="2"/>
              <a:buNone/>
            </a:pPr>
            <a:r>
              <a:rPr lang="it-IT" sz="2200" dirty="0"/>
              <a:t>Per la </a:t>
            </a:r>
            <a:r>
              <a:rPr lang="it-IT" sz="2200" b="1" u="sng" dirty="0"/>
              <a:t>TELEFONIA VOCALE</a:t>
            </a:r>
            <a:r>
              <a:rPr lang="it-IT" sz="2200" dirty="0"/>
              <a:t> le Imprese:</a:t>
            </a:r>
          </a:p>
          <a:p>
            <a:pPr marL="533400" indent="-533400">
              <a:lnSpc>
                <a:spcPct val="90000"/>
              </a:lnSpc>
              <a:buFont typeface="Wingdings" pitchFamily="2" charset="2"/>
              <a:buNone/>
            </a:pPr>
            <a:endParaRPr lang="it-IT" sz="2200" dirty="0"/>
          </a:p>
          <a:p>
            <a:pPr marL="533400" indent="-533400">
              <a:lnSpc>
                <a:spcPct val="90000"/>
              </a:lnSpc>
              <a:buFont typeface="Wingdings" pitchFamily="2" charset="2"/>
              <a:buNone/>
            </a:pPr>
            <a:r>
              <a:rPr lang="it-IT" sz="2200" dirty="0"/>
              <a:t>dichiarano :</a:t>
            </a:r>
          </a:p>
          <a:p>
            <a:pPr marL="533400" indent="-533400">
              <a:lnSpc>
                <a:spcPct val="90000"/>
              </a:lnSpc>
              <a:buFont typeface="Wingdings" pitchFamily="2" charset="2"/>
              <a:buAutoNum type="arabicPeriod"/>
            </a:pPr>
            <a:r>
              <a:rPr lang="it-IT" sz="2200" dirty="0"/>
              <a:t>Denominazione sociale</a:t>
            </a:r>
          </a:p>
          <a:p>
            <a:pPr marL="533400" indent="-533400">
              <a:lnSpc>
                <a:spcPct val="90000"/>
              </a:lnSpc>
              <a:buFont typeface="Wingdings" pitchFamily="2" charset="2"/>
              <a:buAutoNum type="arabicPeriod"/>
            </a:pPr>
            <a:r>
              <a:rPr lang="it-IT" sz="2200" dirty="0"/>
              <a:t>Finalità commerciale della telefonata</a:t>
            </a:r>
          </a:p>
          <a:p>
            <a:pPr marL="533400" indent="-533400">
              <a:lnSpc>
                <a:spcPct val="90000"/>
              </a:lnSpc>
              <a:buFont typeface="Wingdings" pitchFamily="2" charset="2"/>
              <a:buNone/>
            </a:pPr>
            <a:endParaRPr lang="it-IT" sz="2200" dirty="0"/>
          </a:p>
          <a:p>
            <a:pPr marL="533400" indent="-533400">
              <a:lnSpc>
                <a:spcPct val="90000"/>
              </a:lnSpc>
              <a:buFont typeface="Wingdings" pitchFamily="2" charset="2"/>
              <a:buNone/>
            </a:pPr>
            <a:r>
              <a:rPr lang="it-IT" sz="2200" dirty="0"/>
              <a:t>forniscono :</a:t>
            </a:r>
          </a:p>
          <a:p>
            <a:pPr marL="533400" indent="-533400">
              <a:lnSpc>
                <a:spcPct val="90000"/>
              </a:lnSpc>
              <a:buFont typeface="Wingdings" pitchFamily="2" charset="2"/>
              <a:buAutoNum type="arabicPeriod"/>
            </a:pPr>
            <a:r>
              <a:rPr lang="it-IT" sz="2200" dirty="0"/>
              <a:t>Codice identificativo e generalità della persona in rapporto con il Contraente</a:t>
            </a:r>
          </a:p>
          <a:p>
            <a:pPr marL="533400" indent="-533400">
              <a:lnSpc>
                <a:spcPct val="90000"/>
              </a:lnSpc>
              <a:buFont typeface="Wingdings" pitchFamily="2" charset="2"/>
              <a:buAutoNum type="arabicPeriod"/>
            </a:pPr>
            <a:r>
              <a:rPr lang="it-IT" sz="2200" dirty="0"/>
              <a:t>Principali caratteristiche del contratto offerto</a:t>
            </a:r>
          </a:p>
          <a:p>
            <a:pPr marL="533400" indent="-533400">
              <a:lnSpc>
                <a:spcPct val="90000"/>
              </a:lnSpc>
              <a:buFont typeface="Wingdings" pitchFamily="2" charset="2"/>
              <a:buAutoNum type="arabicPeriod"/>
            </a:pPr>
            <a:r>
              <a:rPr lang="it-IT" sz="2200" dirty="0"/>
              <a:t>Premio totale da pagare</a:t>
            </a:r>
          </a:p>
          <a:p>
            <a:pPr marL="533400" indent="-533400">
              <a:lnSpc>
                <a:spcPct val="90000"/>
              </a:lnSpc>
              <a:buFont typeface="Wingdings" pitchFamily="2" charset="2"/>
              <a:buAutoNum type="arabicPeriod"/>
            </a:pPr>
            <a:r>
              <a:rPr lang="it-IT" sz="2200" dirty="0"/>
              <a:t>L’esistenza o la mancanza del diritto di recesso, la durata e le modalità di esercizio</a:t>
            </a:r>
          </a:p>
          <a:p>
            <a:pPr marL="533400" indent="-533400">
              <a:lnSpc>
                <a:spcPct val="90000"/>
              </a:lnSpc>
              <a:buFont typeface="Wingdings" pitchFamily="2" charset="2"/>
              <a:buAutoNum type="arabicPeriod"/>
            </a:pPr>
            <a:endParaRPr lang="it-IT" sz="23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C51EDCB6-13E6-4F40-86D2-55CD04F12EE6}" type="slidenum">
              <a:rPr lang="it-IT"/>
              <a:pPr/>
              <a:t>87</a:t>
            </a:fld>
            <a:endParaRPr lang="it-IT"/>
          </a:p>
        </p:txBody>
      </p:sp>
      <p:sp>
        <p:nvSpPr>
          <p:cNvPr id="168962" name="Rectangle 2"/>
          <p:cNvSpPr>
            <a:spLocks noGrp="1" noChangeArrowheads="1"/>
          </p:cNvSpPr>
          <p:nvPr>
            <p:ph type="title"/>
          </p:nvPr>
        </p:nvSpPr>
        <p:spPr>
          <a:xfrm>
            <a:off x="899592" y="260648"/>
            <a:ext cx="7772400" cy="1143000"/>
          </a:xfrm>
        </p:spPr>
        <p:txBody>
          <a:bodyPr/>
          <a:lstStyle/>
          <a:p>
            <a:r>
              <a:rPr lang="it-IT" sz="2100" b="1" dirty="0">
                <a:latin typeface="Verdana" pitchFamily="34" charset="0"/>
              </a:rPr>
              <a:t>Le ultime novità : Regolamento ISVAP n. 34</a:t>
            </a:r>
          </a:p>
        </p:txBody>
      </p:sp>
      <p:sp>
        <p:nvSpPr>
          <p:cNvPr id="168963" name="Rectangle 3"/>
          <p:cNvSpPr>
            <a:spLocks noGrp="1" noChangeArrowheads="1"/>
          </p:cNvSpPr>
          <p:nvPr>
            <p:ph type="body" idx="1"/>
          </p:nvPr>
        </p:nvSpPr>
        <p:spPr/>
        <p:txBody>
          <a:bodyPr/>
          <a:lstStyle/>
          <a:p>
            <a:pPr marL="533400" indent="-533400" algn="just">
              <a:lnSpc>
                <a:spcPct val="80000"/>
              </a:lnSpc>
              <a:buFont typeface="Wingdings" pitchFamily="2" charset="2"/>
              <a:buNone/>
            </a:pPr>
            <a:r>
              <a:rPr lang="it-IT" sz="2000" dirty="0"/>
              <a:t>	</a:t>
            </a:r>
            <a:endParaRPr lang="it-IT" sz="2000" dirty="0" smtClean="0"/>
          </a:p>
          <a:p>
            <a:pPr marL="533400" indent="-533400" algn="just">
              <a:lnSpc>
                <a:spcPct val="80000"/>
              </a:lnSpc>
              <a:buFont typeface="Wingdings" pitchFamily="2" charset="2"/>
              <a:buNone/>
            </a:pPr>
            <a:r>
              <a:rPr lang="it-IT" sz="2000" dirty="0" smtClean="0"/>
              <a:t>	</a:t>
            </a:r>
            <a:r>
              <a:rPr lang="it-IT" sz="2200" dirty="0" smtClean="0"/>
              <a:t>per </a:t>
            </a:r>
            <a:r>
              <a:rPr lang="it-IT" sz="2200" b="1" u="sng" dirty="0"/>
              <a:t>INTERNET</a:t>
            </a:r>
            <a:r>
              <a:rPr lang="it-IT" sz="2200" dirty="0"/>
              <a:t> le Imprese devono predisporre un </a:t>
            </a:r>
            <a:r>
              <a:rPr lang="it-IT" sz="2200" i="1" u="sng" dirty="0"/>
              <a:t>sito</a:t>
            </a:r>
            <a:r>
              <a:rPr lang="it-IT" sz="2200" dirty="0"/>
              <a:t> che contenga le seguenti informazioni :</a:t>
            </a:r>
          </a:p>
          <a:p>
            <a:pPr marL="533400" indent="-533400" algn="just">
              <a:lnSpc>
                <a:spcPct val="80000"/>
              </a:lnSpc>
              <a:buFont typeface="Wingdings" pitchFamily="2" charset="2"/>
              <a:buNone/>
            </a:pPr>
            <a:endParaRPr lang="it-IT" sz="2200" dirty="0"/>
          </a:p>
          <a:p>
            <a:pPr marL="533400" indent="-533400" algn="just">
              <a:lnSpc>
                <a:spcPct val="80000"/>
              </a:lnSpc>
              <a:buFont typeface="Wingdings" pitchFamily="2" charset="2"/>
              <a:buAutoNum type="arabicPeriod"/>
            </a:pPr>
            <a:r>
              <a:rPr lang="it-IT" sz="2200" dirty="0"/>
              <a:t>Denominazione sociale e indirizzo della sede legale</a:t>
            </a:r>
          </a:p>
          <a:p>
            <a:pPr marL="533400" indent="-533400" algn="just">
              <a:lnSpc>
                <a:spcPct val="80000"/>
              </a:lnSpc>
              <a:buFont typeface="Wingdings" pitchFamily="2" charset="2"/>
              <a:buAutoNum type="arabicPeriod"/>
            </a:pPr>
            <a:r>
              <a:rPr lang="it-IT" sz="2200" dirty="0"/>
              <a:t>Recapito telefonico, telefax e indirizzo mail dell’Impresa</a:t>
            </a:r>
          </a:p>
          <a:p>
            <a:pPr marL="533400" indent="-533400" algn="just">
              <a:lnSpc>
                <a:spcPct val="80000"/>
              </a:lnSpc>
              <a:buFont typeface="Wingdings" pitchFamily="2" charset="2"/>
              <a:buAutoNum type="arabicPeriod"/>
            </a:pPr>
            <a:r>
              <a:rPr lang="it-IT" sz="2200" dirty="0"/>
              <a:t>Estremi del provvedimento di autorizzazione all’esercizio dell’attività assicurativa</a:t>
            </a:r>
          </a:p>
          <a:p>
            <a:pPr marL="533400" indent="-533400" algn="just">
              <a:lnSpc>
                <a:spcPct val="80000"/>
              </a:lnSpc>
              <a:buFont typeface="Wingdings" pitchFamily="2" charset="2"/>
              <a:buAutoNum type="arabicPeriod"/>
            </a:pPr>
            <a:r>
              <a:rPr lang="it-IT" sz="2200" dirty="0"/>
              <a:t>Numero di iscrizione all’Albo delle Imprese di assicurazioni tenuto dall’ISVAP</a:t>
            </a:r>
          </a:p>
          <a:p>
            <a:pPr marL="533400" indent="-533400" algn="just">
              <a:lnSpc>
                <a:spcPct val="80000"/>
              </a:lnSpc>
              <a:buFont typeface="Wingdings" pitchFamily="2" charset="2"/>
              <a:buAutoNum type="arabicPeriod"/>
            </a:pPr>
            <a:r>
              <a:rPr lang="it-IT" sz="2200" dirty="0"/>
              <a:t>Fasi da seguire per la conclusione del contratto</a:t>
            </a:r>
          </a:p>
          <a:p>
            <a:pPr marL="533400" indent="-533400" algn="just">
              <a:lnSpc>
                <a:spcPct val="80000"/>
              </a:lnSpc>
              <a:buFont typeface="Wingdings" pitchFamily="2" charset="2"/>
              <a:buAutoNum type="arabicPeriod"/>
            </a:pPr>
            <a:r>
              <a:rPr lang="it-IT" sz="2200" dirty="0"/>
              <a:t>I mezzi tecnici e le modalità per individuare e correggere gli errori di inserimento dei dati prima della conclusione del contratto</a:t>
            </a:r>
          </a:p>
          <a:p>
            <a:pPr marL="533400" indent="-533400">
              <a:lnSpc>
                <a:spcPct val="80000"/>
              </a:lnSpc>
              <a:buFont typeface="Wingdings" pitchFamily="2" charset="2"/>
              <a:buAutoNum type="arabicPeriod"/>
            </a:pPr>
            <a:endParaRPr lang="it-IT" sz="23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0460EC45-B63F-4C59-B2D0-E35E8509D882}" type="slidenum">
              <a:rPr lang="it-IT"/>
              <a:pPr/>
              <a:t>88</a:t>
            </a:fld>
            <a:endParaRPr lang="it-IT"/>
          </a:p>
        </p:txBody>
      </p:sp>
      <p:sp>
        <p:nvSpPr>
          <p:cNvPr id="169986" name="Rectangle 2"/>
          <p:cNvSpPr>
            <a:spLocks noGrp="1" noChangeArrowheads="1"/>
          </p:cNvSpPr>
          <p:nvPr>
            <p:ph type="title"/>
          </p:nvPr>
        </p:nvSpPr>
        <p:spPr/>
        <p:txBody>
          <a:bodyPr/>
          <a:lstStyle/>
          <a:p>
            <a:r>
              <a:rPr lang="it-IT" sz="2100" b="1" dirty="0">
                <a:latin typeface="Calibri" pitchFamily="34" charset="0"/>
                <a:cs typeface="Calibri" pitchFamily="34" charset="0"/>
              </a:rPr>
              <a:t>Le ultime novità : Regolamento ISVAP n. 34</a:t>
            </a:r>
          </a:p>
        </p:txBody>
      </p:sp>
      <p:sp>
        <p:nvSpPr>
          <p:cNvPr id="169987" name="Rectangle 3"/>
          <p:cNvSpPr>
            <a:spLocks noGrp="1" noChangeArrowheads="1"/>
          </p:cNvSpPr>
          <p:nvPr>
            <p:ph type="body" idx="1"/>
          </p:nvPr>
        </p:nvSpPr>
        <p:spPr/>
        <p:txBody>
          <a:bodyPr/>
          <a:lstStyle/>
          <a:p>
            <a:pPr>
              <a:lnSpc>
                <a:spcPct val="90000"/>
              </a:lnSpc>
              <a:buFont typeface="Wingdings" pitchFamily="2" charset="2"/>
              <a:buNone/>
            </a:pPr>
            <a:endParaRPr lang="it-IT" dirty="0" smtClean="0"/>
          </a:p>
          <a:p>
            <a:pPr>
              <a:lnSpc>
                <a:spcPct val="90000"/>
              </a:lnSpc>
              <a:buFont typeface="Wingdings" pitchFamily="2" charset="2"/>
              <a:buNone/>
            </a:pPr>
            <a:r>
              <a:rPr lang="it-IT" dirty="0" smtClean="0"/>
              <a:t>Perché </a:t>
            </a:r>
            <a:r>
              <a:rPr lang="it-IT" dirty="0"/>
              <a:t>uno specifico regolamento ?</a:t>
            </a:r>
          </a:p>
          <a:p>
            <a:pPr>
              <a:lnSpc>
                <a:spcPct val="90000"/>
              </a:lnSpc>
              <a:buFont typeface="Wingdings" pitchFamily="2" charset="2"/>
              <a:buNone/>
            </a:pPr>
            <a:endParaRPr lang="it-IT" dirty="0"/>
          </a:p>
          <a:p>
            <a:pPr algn="just">
              <a:lnSpc>
                <a:spcPct val="90000"/>
              </a:lnSpc>
              <a:buFont typeface="Wingdings" pitchFamily="2" charset="2"/>
              <a:buNone/>
            </a:pPr>
            <a:r>
              <a:rPr lang="it-IT" sz="2400" dirty="0"/>
              <a:t>	</a:t>
            </a:r>
            <a:r>
              <a:rPr lang="it-IT" sz="2400" i="1" dirty="0"/>
              <a:t>“…..le nuove norme sono dirette a </a:t>
            </a:r>
            <a:r>
              <a:rPr lang="it-IT" sz="2400" b="1" i="1" dirty="0"/>
              <a:t>tutelare il</a:t>
            </a:r>
            <a:r>
              <a:rPr lang="it-IT" sz="2400" i="1" dirty="0"/>
              <a:t> </a:t>
            </a:r>
            <a:r>
              <a:rPr lang="it-IT" sz="2400" b="1" i="1" dirty="0"/>
              <a:t>consumatore</a:t>
            </a:r>
            <a:r>
              <a:rPr lang="it-IT" sz="2400" i="1" dirty="0"/>
              <a:t> che decide di acquistare on </a:t>
            </a:r>
            <a:r>
              <a:rPr lang="it-IT" sz="2400" i="1" dirty="0" err="1"/>
              <a:t>line</a:t>
            </a:r>
            <a:r>
              <a:rPr lang="it-IT" sz="2400" i="1" dirty="0"/>
              <a:t> polizze di assicurazione, proteggendolo dai rischi di stipulare contratti con operatori abusivi e garantendolo con regole di trasparenza e di comportamento che le imprese e gli intermediari sono tenuti ad osservare</a:t>
            </a:r>
            <a:r>
              <a:rPr lang="it-IT" sz="2400" dirty="0"/>
              <a:t>. “ </a:t>
            </a:r>
          </a:p>
          <a:p>
            <a:pPr algn="just">
              <a:lnSpc>
                <a:spcPct val="90000"/>
              </a:lnSpc>
              <a:buFont typeface="Wingdings" pitchFamily="2" charset="2"/>
              <a:buNone/>
            </a:pPr>
            <a:endParaRPr lang="it-IT" sz="2400" dirty="0"/>
          </a:p>
          <a:p>
            <a:pPr algn="just">
              <a:lnSpc>
                <a:spcPct val="90000"/>
              </a:lnSpc>
              <a:buFont typeface="Wingdings" pitchFamily="2" charset="2"/>
              <a:buNone/>
            </a:pPr>
            <a:r>
              <a:rPr lang="it-IT" sz="2400" dirty="0"/>
              <a:t>dal </a:t>
            </a:r>
            <a:r>
              <a:rPr lang="it-IT" sz="2400" i="1" u="sng" dirty="0"/>
              <a:t>Comunicato stampa dell’ISVAP del 19 marzo 2010</a:t>
            </a:r>
          </a:p>
        </p:txBody>
      </p:sp>
    </p:spTree>
  </p:cSld>
  <p:clrMapOvr>
    <a:masterClrMapping/>
  </p:clrMapOvr>
</p:sld>
</file>

<file path=ppt/theme/theme1.xml><?xml version="1.0" encoding="utf-8"?>
<a:theme xmlns:a="http://schemas.openxmlformats.org/drawingml/2006/main" name="Strati">
  <a:themeElements>
    <a:clrScheme name="Strati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Strati">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ati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Strati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Strati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Strati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Strati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Strati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Strati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Strati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Strati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Strati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1751</TotalTime>
  <Words>4337</Words>
  <Application>Microsoft Office PowerPoint</Application>
  <PresentationFormat>Presentazione su schermo (4:3)</PresentationFormat>
  <Paragraphs>1069</Paragraphs>
  <Slides>88</Slides>
  <Notes>88</Notes>
  <HiddenSlides>0</HiddenSlides>
  <MMClips>0</MMClips>
  <ScaleCrop>false</ScaleCrop>
  <HeadingPairs>
    <vt:vector size="4" baseType="variant">
      <vt:variant>
        <vt:lpstr>Tema</vt:lpstr>
      </vt:variant>
      <vt:variant>
        <vt:i4>1</vt:i4>
      </vt:variant>
      <vt:variant>
        <vt:lpstr>Titoli diapositive</vt:lpstr>
      </vt:variant>
      <vt:variant>
        <vt:i4>88</vt:i4>
      </vt:variant>
    </vt:vector>
  </HeadingPairs>
  <TitlesOfParts>
    <vt:vector size="89" baseType="lpstr">
      <vt:lpstr>Strati</vt:lpstr>
      <vt:lpstr>Università degli Studi di Macerata  BANCA, CREDITO , ASSICURAZIONI - B</vt:lpstr>
      <vt:lpstr>Programma delle lezioni</vt:lpstr>
      <vt:lpstr>Diapositiva 3</vt:lpstr>
      <vt:lpstr>Definizione</vt:lpstr>
      <vt:lpstr>Tipologie di INTERMEDIARI - 1</vt:lpstr>
      <vt:lpstr>Tipologie di INTERMEDIARI – 2 </vt:lpstr>
      <vt:lpstr>Gli INTERMEDIARI e il Mercato – 1                  Fonte: ANIA ( Associazione Nazionale Imprese di Assicurazione )</vt:lpstr>
      <vt:lpstr>Gli INTERMEDIARI e il Mercato - 2</vt:lpstr>
      <vt:lpstr>Gli INTERMEDIARI e il Mercato - 3</vt:lpstr>
      <vt:lpstr>   Principali Fonti Legislative e normative - 1   </vt:lpstr>
      <vt:lpstr>Diapositiva 11</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Gli Intermediari nel Codice delle Assicurazioni</vt:lpstr>
      <vt:lpstr>Diapositiva 24</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Gli Intermediari nel Regolamento ISVAP n. 5</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L’Agente di assicurazione: la sua evoluzione</vt:lpstr>
      <vt:lpstr>Le ultime novità regolamentari</vt:lpstr>
      <vt:lpstr>Le ultime novità regolamentari</vt:lpstr>
      <vt:lpstr>Le ultime novità regolamentari</vt:lpstr>
      <vt:lpstr>Le ultime novità regolamentari</vt:lpstr>
      <vt:lpstr>Le ultime novità regolamentari</vt:lpstr>
      <vt:lpstr>Le ultime novità regolamentari</vt:lpstr>
      <vt:lpstr>Le ultime novità regolamentari</vt:lpstr>
      <vt:lpstr>Le ultime novità : Regolamento ISVAP n. 34</vt:lpstr>
      <vt:lpstr>Le ultime novità : Regolamento ISVAP n. 34</vt:lpstr>
      <vt:lpstr>Le ultime novità : Regolamento ISVAP n. 34</vt:lpstr>
      <vt:lpstr>Le ultime novità : Regolamento ISVAP n. 34</vt:lpstr>
      <vt:lpstr>Le ultime novità : Regolamento ISVAP n. 34</vt:lpstr>
      <vt:lpstr>Le ultime novità : Regolamento ISVAP n. 34</vt:lpstr>
      <vt:lpstr>Le ultime novità : Regolamento ISVAP n. 34</vt:lpstr>
      <vt:lpstr>Le ultime novità : Regolamento ISVAP n. 34</vt:lpstr>
      <vt:lpstr>Le ultime novità : Regolamento ISVAP n. 34</vt:lpstr>
      <vt:lpstr>Le ultime novità : Regolamento ISVAP n. 34</vt:lpstr>
    </vt:vector>
  </TitlesOfParts>
  <Company>Aurora Assicurazioni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Università</dc:title>
  <dc:creator>Betti Alfeo Alderigi</dc:creator>
  <cp:lastModifiedBy>UGFAssicurazioni</cp:lastModifiedBy>
  <cp:revision>185</cp:revision>
  <dcterms:created xsi:type="dcterms:W3CDTF">2008-04-13T05:31:31Z</dcterms:created>
  <dcterms:modified xsi:type="dcterms:W3CDTF">2011-04-22T10:32:47Z</dcterms:modified>
</cp:coreProperties>
</file>