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90" r:id="rId4"/>
    <p:sldId id="283" r:id="rId5"/>
    <p:sldId id="291" r:id="rId6"/>
    <p:sldId id="292" r:id="rId7"/>
    <p:sldId id="293" r:id="rId8"/>
    <p:sldId id="294" r:id="rId9"/>
    <p:sldId id="306" r:id="rId10"/>
    <p:sldId id="307" r:id="rId11"/>
    <p:sldId id="308" r:id="rId12"/>
    <p:sldId id="309" r:id="rId13"/>
  </p:sldIdLst>
  <p:sldSz cx="9144000" cy="6858000" type="screen4x3"/>
  <p:notesSz cx="7099300" cy="1023461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>
        <p:scale>
          <a:sx n="75" d="100"/>
          <a:sy n="75" d="100"/>
        </p:scale>
        <p:origin x="-36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70" y="-78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it-IT"/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endParaRPr lang="it-IT"/>
          </a:p>
        </p:txBody>
      </p:sp>
      <p:sp>
        <p:nvSpPr>
          <p:cNvPr id="1249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it-IT"/>
          </a:p>
        </p:txBody>
      </p:sp>
      <p:sp>
        <p:nvSpPr>
          <p:cNvPr id="1249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fld id="{E08AE38F-9E81-4D33-A9C9-E222283AD1C4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it-IT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endParaRPr lang="it-IT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0925"/>
            <a:ext cx="5207000" cy="4605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defTabSz="990600">
              <a:defRPr sz="1300"/>
            </a:lvl1pPr>
          </a:lstStyle>
          <a:p>
            <a:endParaRPr lang="it-IT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048" tIns="49524" rIns="99048" bIns="49524" numCol="1" anchor="b" anchorCtr="0" compatLnSpc="1">
            <a:prstTxWarp prst="textNoShape">
              <a:avLst/>
            </a:prstTxWarp>
          </a:bodyPr>
          <a:lstStyle>
            <a:lvl1pPr algn="r" defTabSz="990600">
              <a:defRPr sz="1300"/>
            </a:lvl1pPr>
          </a:lstStyle>
          <a:p>
            <a:fld id="{6D2C817C-0C73-4176-A312-2FAEB4DBE0B5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EC7C40-E1CC-439C-9EB3-F6C876ACD6DF}" type="slidenum">
              <a:rPr lang="it-IT"/>
              <a:pPr/>
              <a:t>1</a:t>
            </a:fld>
            <a:endParaRPr lang="it-IT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F58E27-78E5-4DB3-9839-E122728F3514}" type="slidenum">
              <a:rPr lang="it-IT"/>
              <a:pPr/>
              <a:t>2</a:t>
            </a:fld>
            <a:endParaRPr lang="it-IT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C5A00F-CB97-41F6-8F7C-6B2F5E09DEB8}" type="slidenum">
              <a:rPr lang="it-IT"/>
              <a:pPr/>
              <a:t>3</a:t>
            </a:fld>
            <a:endParaRPr lang="it-IT"/>
          </a:p>
        </p:txBody>
      </p:sp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D5C30B-E5A6-48F6-8316-EF5F17D3BDEC}" type="slidenum">
              <a:rPr lang="it-IT"/>
              <a:pPr/>
              <a:t>4</a:t>
            </a:fld>
            <a:endParaRPr lang="it-IT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F58E27-78E5-4DB3-9839-E122728F3514}" type="slidenum">
              <a:rPr lang="it-IT"/>
              <a:pPr/>
              <a:t>5</a:t>
            </a:fld>
            <a:endParaRPr lang="it-IT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C5A00F-CB97-41F6-8F7C-6B2F5E09DEB8}" type="slidenum">
              <a:rPr lang="it-IT"/>
              <a:pPr/>
              <a:t>6</a:t>
            </a:fld>
            <a:endParaRPr lang="it-IT"/>
          </a:p>
        </p:txBody>
      </p:sp>
      <p:sp>
        <p:nvSpPr>
          <p:cNvPr id="197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D5C30B-E5A6-48F6-8316-EF5F17D3BDEC}" type="slidenum">
              <a:rPr lang="it-IT"/>
              <a:pPr/>
              <a:t>7</a:t>
            </a:fld>
            <a:endParaRPr lang="it-IT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D5C30B-E5A6-48F6-8316-EF5F17D3BDEC}" type="slidenum">
              <a:rPr lang="it-IT"/>
              <a:pPr/>
              <a:t>8</a:t>
            </a:fld>
            <a:endParaRPr lang="it-IT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D5C30B-E5A6-48F6-8316-EF5F17D3BDEC}" type="slidenum">
              <a:rPr lang="it-IT"/>
              <a:pPr/>
              <a:t>9</a:t>
            </a:fld>
            <a:endParaRPr lang="it-IT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D5C30B-E5A6-48F6-8316-EF5F17D3BDEC}" type="slidenum">
              <a:rPr lang="it-IT"/>
              <a:pPr/>
              <a:t>10</a:t>
            </a:fld>
            <a:endParaRPr lang="it-IT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D5C30B-E5A6-48F6-8316-EF5F17D3BDEC}" type="slidenum">
              <a:rPr lang="it-IT"/>
              <a:pPr/>
              <a:t>11</a:t>
            </a:fld>
            <a:endParaRPr lang="it-IT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D5C30B-E5A6-48F6-8316-EF5F17D3BDEC}" type="slidenum">
              <a:rPr lang="it-IT"/>
              <a:pPr/>
              <a:t>12</a:t>
            </a:fld>
            <a:endParaRPr lang="it-IT"/>
          </a:p>
        </p:txBody>
      </p:sp>
      <p:sp>
        <p:nvSpPr>
          <p:cNvPr id="18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18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0C7646-FF9C-4217-80C4-704ABB4B2DE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AC666F-7037-41D9-950B-E7C4F078DB28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3FFE50-145E-4240-9E29-F97E4C03252B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03817D-56F1-4732-8880-3E02640241DB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9AEA64-88BB-4460-B016-73F040B452D4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CA8FB-2894-41FF-A84F-6B84CBDE4B9E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8B443E-38F6-4082-AA97-E734FC650C2A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E06366-40A2-45D3-83D6-CA35EF059B8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5E725-16D8-4C7B-B4D8-4CB02E9C288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6C9902-DE90-40F7-A546-B6E0C15BD8F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3494C-21F3-4D44-962D-D5C248752F7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 dello schema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9403961-3D4C-451C-B21F-CADA8C82A84D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EE2F13-ED73-42C3-BFA8-942C56E0FF7B}" type="slidenum">
              <a:rPr lang="it-IT"/>
              <a:pPr/>
              <a:t>1</a:t>
            </a:fld>
            <a:endParaRPr lang="it-IT"/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990600"/>
            <a:ext cx="7772400" cy="838200"/>
          </a:xfrm>
        </p:spPr>
        <p:txBody>
          <a:bodyPr/>
          <a:lstStyle/>
          <a:p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>LA RIASSICURAZIONE</a:t>
            </a:r>
            <a:endParaRPr lang="it-IT" sz="3200" b="1" dirty="0">
              <a:solidFill>
                <a:schemeClr val="accent1"/>
              </a:solidFill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3635375" y="6165850"/>
            <a:ext cx="482441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/>
              <a:t>Università di Macerata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B4C8-9B96-48F1-AEF6-66607228ABB3}" type="slidenum">
              <a:rPr lang="it-IT"/>
              <a:pPr/>
              <a:t>2</a:t>
            </a:fld>
            <a:endParaRPr lang="it-IT"/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990600"/>
            <a:ext cx="7772400" cy="838200"/>
          </a:xfrm>
        </p:spPr>
        <p:txBody>
          <a:bodyPr/>
          <a:lstStyle/>
          <a:p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endParaRPr lang="it-IT" sz="3200" b="1">
              <a:solidFill>
                <a:schemeClr val="accent1"/>
              </a:solidFill>
            </a:endParaRP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684213" y="333375"/>
            <a:ext cx="8064500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dirty="0" smtClean="0">
                <a:solidFill>
                  <a:srgbClr val="FF0000"/>
                </a:solidFill>
                <a:latin typeface="Arial" charset="0"/>
              </a:rPr>
              <a:t>La Riassicurazione</a:t>
            </a:r>
            <a:endParaRPr lang="it-IT" sz="2800" b="1" dirty="0">
              <a:solidFill>
                <a:srgbClr val="FF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2800" dirty="0">
              <a:latin typeface="Arial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it-IT" sz="3200" i="1" dirty="0" smtClean="0">
                <a:latin typeface="Arial" charset="0"/>
              </a:rPr>
              <a:t>L’attività di riassicurazione consiste nell’accettazione di rischi ceduti da un’impresa di assicurazione o da un’altra impresa di riassicurazione (art. 57 c.a.)</a:t>
            </a:r>
            <a:endParaRPr lang="it-IT" sz="3200" i="1" dirty="0">
              <a:latin typeface="Arial" charset="0"/>
            </a:endParaRPr>
          </a:p>
        </p:txBody>
      </p:sp>
      <p:sp>
        <p:nvSpPr>
          <p:cNvPr id="125956" name="Line 4"/>
          <p:cNvSpPr>
            <a:spLocks noChangeShapeType="1"/>
          </p:cNvSpPr>
          <p:nvPr/>
        </p:nvSpPr>
        <p:spPr bwMode="auto">
          <a:xfrm flipV="1">
            <a:off x="179388" y="1125538"/>
            <a:ext cx="87137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5A8A-0A94-45E8-858C-C7D42D63FB10}" type="slidenum">
              <a:rPr lang="it-IT"/>
              <a:pPr/>
              <a:t>3</a:t>
            </a:fld>
            <a:endParaRPr lang="it-IT"/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990600"/>
            <a:ext cx="7772400" cy="838200"/>
          </a:xfrm>
        </p:spPr>
        <p:txBody>
          <a:bodyPr/>
          <a:lstStyle/>
          <a:p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endParaRPr lang="it-IT" sz="3200" b="1">
              <a:solidFill>
                <a:schemeClr val="accent1"/>
              </a:solidFill>
            </a:endParaRPr>
          </a:p>
        </p:txBody>
      </p:sp>
      <p:sp>
        <p:nvSpPr>
          <p:cNvPr id="196611" name="Text Box 3"/>
          <p:cNvSpPr txBox="1">
            <a:spLocks noChangeArrowheads="1"/>
          </p:cNvSpPr>
          <p:nvPr/>
        </p:nvSpPr>
        <p:spPr bwMode="auto">
          <a:xfrm>
            <a:off x="684213" y="260350"/>
            <a:ext cx="8064500" cy="467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dirty="0" smtClean="0">
                <a:solidFill>
                  <a:srgbClr val="FF0000"/>
                </a:solidFill>
                <a:latin typeface="Arial" charset="0"/>
              </a:rPr>
              <a:t>La Riassicurazione</a:t>
            </a:r>
          </a:p>
          <a:p>
            <a:pPr>
              <a:spcBef>
                <a:spcPct val="50000"/>
              </a:spcBef>
            </a:pPr>
            <a:endParaRPr lang="it-IT" sz="2800" dirty="0" smtClean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3200" dirty="0" smtClean="0">
              <a:latin typeface="Arial" charset="0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dirty="0">
                <a:latin typeface="Arial" charset="0"/>
              </a:rPr>
              <a:t> </a:t>
            </a:r>
            <a:r>
              <a:rPr lang="it-IT" sz="3200" dirty="0" smtClean="0">
                <a:latin typeface="Arial" charset="0"/>
              </a:rPr>
              <a:t>Per trattati</a:t>
            </a:r>
            <a:endParaRPr lang="it-IT" sz="3200" dirty="0" smtClean="0">
              <a:latin typeface="Arial" charset="0"/>
            </a:endParaRP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dirty="0">
                <a:latin typeface="Arial" charset="0"/>
              </a:rPr>
              <a:t> </a:t>
            </a:r>
            <a:r>
              <a:rPr lang="it-IT" sz="3200" dirty="0" smtClean="0">
                <a:latin typeface="Arial" charset="0"/>
              </a:rPr>
              <a:t>Facoltativa</a:t>
            </a:r>
            <a:endParaRPr lang="it-IT" sz="3200" dirty="0" smtClean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2800" b="1" dirty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2800" dirty="0" smtClean="0">
              <a:latin typeface="Arial" charset="0"/>
            </a:endParaRPr>
          </a:p>
        </p:txBody>
      </p:sp>
      <p:sp>
        <p:nvSpPr>
          <p:cNvPr id="196612" name="Line 4"/>
          <p:cNvSpPr>
            <a:spLocks noChangeShapeType="1"/>
          </p:cNvSpPr>
          <p:nvPr/>
        </p:nvSpPr>
        <p:spPr bwMode="auto">
          <a:xfrm flipV="1">
            <a:off x="179512" y="1268760"/>
            <a:ext cx="87137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BAEBB-F3C8-45B3-B979-03CC5162F09C}" type="slidenum">
              <a:rPr lang="it-IT"/>
              <a:pPr/>
              <a:t>4</a:t>
            </a:fld>
            <a:endParaRPr lang="it-IT"/>
          </a:p>
        </p:txBody>
      </p:sp>
      <p:sp>
        <p:nvSpPr>
          <p:cNvPr id="182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981075"/>
            <a:ext cx="7772400" cy="838200"/>
          </a:xfrm>
        </p:spPr>
        <p:txBody>
          <a:bodyPr/>
          <a:lstStyle/>
          <a:p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/>
            </a:r>
            <a:br>
              <a:rPr lang="it-IT" sz="3200" b="1" dirty="0" smtClean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/>
            </a:r>
            <a:br>
              <a:rPr lang="it-IT" sz="3200" b="1" dirty="0" smtClean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/>
            </a:r>
            <a:br>
              <a:rPr lang="it-IT" sz="3200" b="1" dirty="0" smtClean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/>
            </a:r>
            <a:br>
              <a:rPr lang="it-IT" sz="3200" b="1" dirty="0" smtClean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/>
            </a:r>
            <a:br>
              <a:rPr lang="it-IT" sz="3200" b="1" dirty="0" smtClean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/>
            </a:r>
            <a:br>
              <a:rPr lang="it-IT" sz="3200" b="1" dirty="0" smtClean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/>
            </a:r>
            <a:br>
              <a:rPr lang="it-IT" sz="3200" b="1" dirty="0" smtClean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/>
            </a:r>
            <a:br>
              <a:rPr lang="it-IT" sz="3200" b="1" dirty="0" smtClean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endParaRPr lang="it-IT" sz="3200" b="1" dirty="0">
              <a:solidFill>
                <a:schemeClr val="accent1"/>
              </a:solidFill>
            </a:endParaRPr>
          </a:p>
        </p:txBody>
      </p:sp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611188" y="260648"/>
            <a:ext cx="80645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it-IT" sz="2400" b="1" dirty="0" smtClean="0">
                <a:solidFill>
                  <a:srgbClr val="FF0000"/>
                </a:solidFill>
                <a:latin typeface="Arial" charset="0"/>
              </a:rPr>
              <a:t>La </a:t>
            </a:r>
            <a:r>
              <a:rPr lang="it-IT" sz="2800" b="1" dirty="0" smtClean="0">
                <a:solidFill>
                  <a:srgbClr val="FF0000"/>
                </a:solidFill>
                <a:latin typeface="Arial" charset="0"/>
              </a:rPr>
              <a:t>Riassicurazione</a:t>
            </a:r>
            <a:endParaRPr lang="it-IT" sz="2800" b="1" i="1" dirty="0">
              <a:latin typeface="Arial" charset="0"/>
            </a:endParaRPr>
          </a:p>
        </p:txBody>
      </p:sp>
      <p:sp>
        <p:nvSpPr>
          <p:cNvPr id="182276" name="Line 4"/>
          <p:cNvSpPr>
            <a:spLocks noChangeShapeType="1"/>
          </p:cNvSpPr>
          <p:nvPr/>
        </p:nvSpPr>
        <p:spPr bwMode="auto">
          <a:xfrm flipV="1">
            <a:off x="179512" y="1340768"/>
            <a:ext cx="87137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250825" y="1341438"/>
            <a:ext cx="864235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endParaRPr lang="it-IT" sz="2800" dirty="0" smtClean="0"/>
          </a:p>
          <a:p>
            <a:pPr marL="457200" indent="-457200">
              <a:spcBef>
                <a:spcPct val="50000"/>
              </a:spcBef>
            </a:pPr>
            <a:endParaRPr lang="it-IT" sz="2800" dirty="0" smtClean="0"/>
          </a:p>
          <a:p>
            <a:pPr marL="457200" indent="-457200">
              <a:spcBef>
                <a:spcPct val="50000"/>
              </a:spcBef>
            </a:pPr>
            <a:endParaRPr lang="it-IT" sz="2800" dirty="0" smtClean="0"/>
          </a:p>
          <a:p>
            <a:pPr marL="457200" indent="-457200">
              <a:spcBef>
                <a:spcPct val="50000"/>
              </a:spcBef>
            </a:pPr>
            <a:endParaRPr lang="it-IT" sz="2800" dirty="0"/>
          </a:p>
          <a:p>
            <a:pPr marL="457200" indent="-457200">
              <a:spcBef>
                <a:spcPct val="50000"/>
              </a:spcBef>
            </a:pPr>
            <a:r>
              <a:rPr lang="it-IT" sz="2800" dirty="0"/>
              <a:t>                 </a:t>
            </a:r>
            <a:endParaRPr lang="it-IT" sz="3200" i="1" dirty="0"/>
          </a:p>
        </p:txBody>
      </p:sp>
      <p:sp>
        <p:nvSpPr>
          <p:cNvPr id="7" name="Rettangolo 6"/>
          <p:cNvSpPr/>
          <p:nvPr/>
        </p:nvSpPr>
        <p:spPr>
          <a:xfrm>
            <a:off x="323528" y="2780929"/>
            <a:ext cx="65344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dirty="0" smtClean="0">
                <a:latin typeface="Arial" charset="0"/>
              </a:rPr>
              <a:t> </a:t>
            </a:r>
            <a:r>
              <a:rPr lang="it-IT" sz="3200" dirty="0" smtClean="0">
                <a:latin typeface="Arial" charset="0"/>
              </a:rPr>
              <a:t>Proporzionale</a:t>
            </a:r>
          </a:p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dirty="0" smtClean="0">
                <a:latin typeface="Arial" charset="0"/>
              </a:rPr>
              <a:t> </a:t>
            </a:r>
            <a:r>
              <a:rPr lang="it-IT" sz="3200" dirty="0" smtClean="0">
                <a:latin typeface="Arial" charset="0"/>
              </a:rPr>
              <a:t>Non proporzionale</a:t>
            </a:r>
            <a:endParaRPr lang="it-IT" sz="32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84B4C8-9B96-48F1-AEF6-66607228ABB3}" type="slidenum">
              <a:rPr lang="it-IT"/>
              <a:pPr/>
              <a:t>5</a:t>
            </a:fld>
            <a:endParaRPr lang="it-IT"/>
          </a:p>
        </p:txBody>
      </p:sp>
      <p:sp>
        <p:nvSpPr>
          <p:cNvPr id="1259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990600"/>
            <a:ext cx="7772400" cy="838200"/>
          </a:xfrm>
        </p:spPr>
        <p:txBody>
          <a:bodyPr/>
          <a:lstStyle/>
          <a:p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endParaRPr lang="it-IT" sz="3200" b="1">
              <a:solidFill>
                <a:schemeClr val="accent1"/>
              </a:solidFill>
            </a:endParaRPr>
          </a:p>
        </p:txBody>
      </p:sp>
      <p:sp>
        <p:nvSpPr>
          <p:cNvPr id="125955" name="Text Box 3"/>
          <p:cNvSpPr txBox="1">
            <a:spLocks noChangeArrowheads="1"/>
          </p:cNvSpPr>
          <p:nvPr/>
        </p:nvSpPr>
        <p:spPr bwMode="auto">
          <a:xfrm>
            <a:off x="684213" y="333375"/>
            <a:ext cx="80645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dirty="0" smtClean="0">
                <a:solidFill>
                  <a:srgbClr val="FF0000"/>
                </a:solidFill>
                <a:latin typeface="Arial" charset="0"/>
              </a:rPr>
              <a:t>Riassicurazione proporzionale</a:t>
            </a:r>
          </a:p>
          <a:p>
            <a:pPr>
              <a:spcBef>
                <a:spcPct val="50000"/>
              </a:spcBef>
            </a:pPr>
            <a:endParaRPr lang="it-IT" sz="2800" b="1" dirty="0" smtClean="0">
              <a:solidFill>
                <a:srgbClr val="FF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2800" b="1" dirty="0" smtClean="0">
              <a:solidFill>
                <a:srgbClr val="FF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2800" b="1" dirty="0">
              <a:solidFill>
                <a:srgbClr val="FF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2800" dirty="0" smtClean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2800" dirty="0" smtClean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2800" dirty="0">
              <a:latin typeface="Arial" charset="0"/>
            </a:endParaRPr>
          </a:p>
        </p:txBody>
      </p:sp>
      <p:sp>
        <p:nvSpPr>
          <p:cNvPr id="125956" name="Line 4"/>
          <p:cNvSpPr>
            <a:spLocks noChangeShapeType="1"/>
          </p:cNvSpPr>
          <p:nvPr/>
        </p:nvSpPr>
        <p:spPr bwMode="auto">
          <a:xfrm flipV="1">
            <a:off x="179388" y="1125538"/>
            <a:ext cx="87137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251520" y="2276873"/>
            <a:ext cx="66064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dirty="0" smtClean="0">
                <a:latin typeface="Arial" charset="0"/>
              </a:rPr>
              <a:t> </a:t>
            </a:r>
            <a:r>
              <a:rPr lang="it-IT" sz="3200" dirty="0" smtClean="0">
                <a:latin typeface="Arial" charset="0"/>
              </a:rPr>
              <a:t>Per quota</a:t>
            </a:r>
            <a:endParaRPr lang="it-IT" sz="3200" dirty="0" smtClean="0">
              <a:latin typeface="Arial" charset="0"/>
            </a:endParaRPr>
          </a:p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dirty="0" smtClean="0">
                <a:latin typeface="Arial" charset="0"/>
              </a:rPr>
              <a:t> </a:t>
            </a:r>
            <a:r>
              <a:rPr lang="it-IT" sz="3200" dirty="0" smtClean="0">
                <a:latin typeface="Arial" charset="0"/>
              </a:rPr>
              <a:t>Per eccesso</a:t>
            </a:r>
            <a:endParaRPr lang="it-IT" sz="32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05A8A-0A94-45E8-858C-C7D42D63FB10}" type="slidenum">
              <a:rPr lang="it-IT"/>
              <a:pPr/>
              <a:t>6</a:t>
            </a:fld>
            <a:endParaRPr lang="it-IT"/>
          </a:p>
        </p:txBody>
      </p:sp>
      <p:sp>
        <p:nvSpPr>
          <p:cNvPr id="196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990600"/>
            <a:ext cx="7772400" cy="838200"/>
          </a:xfrm>
        </p:spPr>
        <p:txBody>
          <a:bodyPr/>
          <a:lstStyle/>
          <a:p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/>
            </a:r>
            <a:br>
              <a:rPr lang="it-IT" sz="3200" b="1" dirty="0" smtClean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/>
            </a:r>
            <a:br>
              <a:rPr lang="it-IT" sz="3200" b="1" dirty="0" smtClean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/>
            </a:r>
            <a:br>
              <a:rPr lang="it-IT" sz="3200" b="1" dirty="0" smtClean="0">
                <a:solidFill>
                  <a:schemeClr val="accent1"/>
                </a:solidFill>
              </a:rPr>
            </a:br>
            <a:r>
              <a:rPr lang="it-IT" sz="3200" b="1" dirty="0" smtClean="0">
                <a:solidFill>
                  <a:schemeClr val="accent1"/>
                </a:solidFill>
              </a:rPr>
              <a:t/>
            </a:r>
            <a:br>
              <a:rPr lang="it-IT" sz="3200" b="1" dirty="0" smtClean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endParaRPr lang="it-IT" sz="3200" b="1" dirty="0">
              <a:solidFill>
                <a:schemeClr val="accent1"/>
              </a:solidFill>
            </a:endParaRPr>
          </a:p>
        </p:txBody>
      </p:sp>
      <p:sp>
        <p:nvSpPr>
          <p:cNvPr id="196611" name="Text Box 3"/>
          <p:cNvSpPr txBox="1">
            <a:spLocks noChangeArrowheads="1"/>
          </p:cNvSpPr>
          <p:nvPr/>
        </p:nvSpPr>
        <p:spPr bwMode="auto">
          <a:xfrm>
            <a:off x="684213" y="260350"/>
            <a:ext cx="806450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800" b="1" dirty="0" smtClean="0">
                <a:solidFill>
                  <a:srgbClr val="FF0000"/>
                </a:solidFill>
                <a:latin typeface="Arial" charset="0"/>
              </a:rPr>
              <a:t>Riassicurazione non proporzionale</a:t>
            </a:r>
            <a:endParaRPr lang="it-IT" sz="2800" b="1" dirty="0" smtClean="0">
              <a:solidFill>
                <a:srgbClr val="FF0000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2800" dirty="0" smtClean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2800" dirty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2800" b="1" dirty="0">
              <a:latin typeface="Arial" charset="0"/>
            </a:endParaRPr>
          </a:p>
          <a:p>
            <a:pPr>
              <a:spcBef>
                <a:spcPct val="50000"/>
              </a:spcBef>
            </a:pPr>
            <a:endParaRPr lang="it-IT" sz="2800" dirty="0" smtClean="0">
              <a:latin typeface="Arial" charset="0"/>
            </a:endParaRPr>
          </a:p>
        </p:txBody>
      </p:sp>
      <p:sp>
        <p:nvSpPr>
          <p:cNvPr id="196612" name="Line 4"/>
          <p:cNvSpPr>
            <a:spLocks noChangeShapeType="1"/>
          </p:cNvSpPr>
          <p:nvPr/>
        </p:nvSpPr>
        <p:spPr bwMode="auto">
          <a:xfrm flipV="1">
            <a:off x="179512" y="1268760"/>
            <a:ext cx="87137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467544" y="2767281"/>
            <a:ext cx="63904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dirty="0" smtClean="0">
                <a:latin typeface="Arial" charset="0"/>
              </a:rPr>
              <a:t> </a:t>
            </a:r>
            <a:r>
              <a:rPr lang="it-IT" sz="3200" dirty="0" smtClean="0">
                <a:latin typeface="Arial" charset="0"/>
              </a:rPr>
              <a:t>Eccesso sinistri</a:t>
            </a:r>
            <a:endParaRPr lang="it-IT" sz="3200" dirty="0" smtClean="0">
              <a:latin typeface="Arial" charset="0"/>
            </a:endParaRPr>
          </a:p>
          <a:p>
            <a:pPr lvl="1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dirty="0" smtClean="0">
                <a:latin typeface="Arial" charset="0"/>
              </a:rPr>
              <a:t> </a:t>
            </a:r>
            <a:r>
              <a:rPr lang="it-IT" sz="3200" dirty="0" smtClean="0">
                <a:latin typeface="Arial" charset="0"/>
              </a:rPr>
              <a:t>Eccesso di perdita</a:t>
            </a:r>
            <a:endParaRPr lang="it-IT" sz="3200" dirty="0" smtClean="0"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BAEBB-F3C8-45B3-B979-03CC5162F09C}" type="slidenum">
              <a:rPr lang="it-IT"/>
              <a:pPr/>
              <a:t>7</a:t>
            </a:fld>
            <a:endParaRPr lang="it-IT"/>
          </a:p>
        </p:txBody>
      </p:sp>
      <p:sp>
        <p:nvSpPr>
          <p:cNvPr id="182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981074"/>
            <a:ext cx="7772400" cy="4896197"/>
          </a:xfrm>
        </p:spPr>
        <p:txBody>
          <a:bodyPr/>
          <a:lstStyle/>
          <a:p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endParaRPr lang="it-IT" sz="3200" b="1" dirty="0">
              <a:solidFill>
                <a:schemeClr val="accent1"/>
              </a:solidFill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899592" y="2492896"/>
            <a:ext cx="70531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 smtClean="0">
                <a:solidFill>
                  <a:schemeClr val="accent1"/>
                </a:solidFill>
              </a:rPr>
              <a:t>LE PASSIVITÀ DELLE IMPRESE  </a:t>
            </a:r>
            <a:r>
              <a:rPr lang="it-IT" sz="3200" b="1" dirty="0" err="1" smtClean="0">
                <a:solidFill>
                  <a:schemeClr val="accent1"/>
                </a:solidFill>
              </a:rPr>
              <a:t>DI</a:t>
            </a:r>
            <a:r>
              <a:rPr lang="it-IT" sz="3200" b="1" dirty="0" smtClean="0">
                <a:solidFill>
                  <a:schemeClr val="accent1"/>
                </a:solidFill>
              </a:rPr>
              <a:t> ASSICURAZIONE</a:t>
            </a:r>
            <a:endParaRPr lang="it-IT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BAEBB-F3C8-45B3-B979-03CC5162F09C}" type="slidenum">
              <a:rPr lang="it-IT"/>
              <a:pPr/>
              <a:t>8</a:t>
            </a:fld>
            <a:endParaRPr lang="it-IT"/>
          </a:p>
        </p:txBody>
      </p:sp>
      <p:sp>
        <p:nvSpPr>
          <p:cNvPr id="182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981075"/>
            <a:ext cx="7772400" cy="838200"/>
          </a:xfrm>
        </p:spPr>
        <p:txBody>
          <a:bodyPr/>
          <a:lstStyle/>
          <a:p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endParaRPr lang="it-IT" sz="3200" b="1">
              <a:solidFill>
                <a:schemeClr val="accent1"/>
              </a:solidFill>
            </a:endParaRPr>
          </a:p>
        </p:txBody>
      </p:sp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611188" y="620713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it-IT" sz="2400" b="1" dirty="0" smtClean="0">
                <a:solidFill>
                  <a:srgbClr val="FF0000"/>
                </a:solidFill>
                <a:latin typeface="Arial" charset="0"/>
              </a:rPr>
              <a:t>Le passività delle imprese di assicurazione</a:t>
            </a:r>
            <a:endParaRPr lang="it-IT" b="1" i="1" dirty="0">
              <a:latin typeface="Arial" charset="0"/>
            </a:endParaRPr>
          </a:p>
        </p:txBody>
      </p:sp>
      <p:sp>
        <p:nvSpPr>
          <p:cNvPr id="182276" name="Line 4"/>
          <p:cNvSpPr>
            <a:spLocks noChangeShapeType="1"/>
          </p:cNvSpPr>
          <p:nvPr/>
        </p:nvSpPr>
        <p:spPr bwMode="auto">
          <a:xfrm flipV="1">
            <a:off x="179512" y="1340768"/>
            <a:ext cx="87137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251519" y="1341438"/>
            <a:ext cx="8892481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rabicPeriod"/>
            </a:pPr>
            <a:endParaRPr lang="it-IT" sz="2800" dirty="0" smtClean="0"/>
          </a:p>
          <a:p>
            <a:pPr marL="514350" indent="-514350">
              <a:spcBef>
                <a:spcPct val="50000"/>
              </a:spcBef>
            </a:pPr>
            <a:r>
              <a:rPr lang="it-IT" sz="3200" dirty="0" smtClean="0">
                <a:latin typeface="Arial" pitchFamily="34" charset="0"/>
                <a:cs typeface="Arial" pitchFamily="34" charset="0"/>
              </a:rPr>
              <a:t>	Le riserve tecniche esprimono il valore degli </a:t>
            </a:r>
          </a:p>
          <a:p>
            <a:pPr marL="514350" indent="-514350">
              <a:spcBef>
                <a:spcPct val="50000"/>
              </a:spcBef>
            </a:pPr>
            <a:r>
              <a:rPr lang="it-IT" sz="3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it-IT" sz="3200" dirty="0" smtClean="0">
                <a:latin typeface="Arial" pitchFamily="34" charset="0"/>
                <a:cs typeface="Arial" pitchFamily="34" charset="0"/>
              </a:rPr>
              <a:t>impegni verso gli assicurati (e terzi </a:t>
            </a:r>
          </a:p>
          <a:p>
            <a:pPr marL="514350" indent="-514350">
              <a:spcBef>
                <a:spcPct val="50000"/>
              </a:spcBef>
            </a:pPr>
            <a:r>
              <a:rPr lang="it-IT" sz="3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it-IT" sz="3200" dirty="0" smtClean="0">
                <a:latin typeface="Arial" pitchFamily="34" charset="0"/>
                <a:cs typeface="Arial" pitchFamily="34" charset="0"/>
              </a:rPr>
              <a:t>danneggiati e beneficiari delle prestazioni)</a:t>
            </a:r>
          </a:p>
          <a:p>
            <a:pPr marL="514350" indent="-514350">
              <a:spcBef>
                <a:spcPct val="50000"/>
              </a:spcBef>
            </a:pPr>
            <a:r>
              <a:rPr lang="it-IT" sz="32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it-IT" sz="3200" dirty="0" smtClean="0">
                <a:latin typeface="Arial" pitchFamily="34" charset="0"/>
                <a:cs typeface="Arial" pitchFamily="34" charset="0"/>
              </a:rPr>
              <a:t>stimati alla data di rilevazione</a:t>
            </a:r>
            <a:endParaRPr lang="it-IT" sz="32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ct val="50000"/>
              </a:spcBef>
            </a:pPr>
            <a:r>
              <a:rPr lang="it-IT" sz="3200" dirty="0" smtClean="0">
                <a:latin typeface="Arial" pitchFamily="34" charset="0"/>
                <a:cs typeface="Arial" pitchFamily="34" charset="0"/>
              </a:rPr>
              <a:t>                  </a:t>
            </a:r>
            <a:endParaRPr lang="it-IT" sz="32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BAEBB-F3C8-45B3-B979-03CC5162F09C}" type="slidenum">
              <a:rPr lang="it-IT"/>
              <a:pPr/>
              <a:t>9</a:t>
            </a:fld>
            <a:endParaRPr lang="it-IT"/>
          </a:p>
        </p:txBody>
      </p:sp>
      <p:sp>
        <p:nvSpPr>
          <p:cNvPr id="182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981075"/>
            <a:ext cx="7772400" cy="838200"/>
          </a:xfrm>
        </p:spPr>
        <p:txBody>
          <a:bodyPr/>
          <a:lstStyle/>
          <a:p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endParaRPr lang="it-IT" sz="3200" b="1">
              <a:solidFill>
                <a:schemeClr val="accent1"/>
              </a:solidFill>
            </a:endParaRPr>
          </a:p>
        </p:txBody>
      </p:sp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611188" y="620713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it-IT" sz="2400" b="1" dirty="0" smtClean="0">
                <a:solidFill>
                  <a:srgbClr val="FF0000"/>
                </a:solidFill>
                <a:latin typeface="Arial" charset="0"/>
              </a:rPr>
              <a:t>Le passività delle imprese di assicurazione</a:t>
            </a:r>
            <a:endParaRPr lang="it-IT" b="1" i="1" dirty="0">
              <a:latin typeface="Arial" charset="0"/>
            </a:endParaRPr>
          </a:p>
        </p:txBody>
      </p:sp>
      <p:sp>
        <p:nvSpPr>
          <p:cNvPr id="182276" name="Line 4"/>
          <p:cNvSpPr>
            <a:spLocks noChangeShapeType="1"/>
          </p:cNvSpPr>
          <p:nvPr/>
        </p:nvSpPr>
        <p:spPr bwMode="auto">
          <a:xfrm flipV="1">
            <a:off x="179512" y="1340768"/>
            <a:ext cx="87137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251519" y="1341438"/>
            <a:ext cx="8892481" cy="3632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>
              <a:spcBef>
                <a:spcPct val="50000"/>
              </a:spcBef>
              <a:buFont typeface="+mj-lt"/>
              <a:buAutoNum type="arabicPeriod"/>
            </a:pPr>
            <a:endParaRPr lang="it-IT" sz="2800" dirty="0" smtClean="0"/>
          </a:p>
          <a:p>
            <a:pPr marL="514350" indent="-514350">
              <a:lnSpc>
                <a:spcPct val="150000"/>
              </a:lnSpc>
              <a:spcBef>
                <a:spcPct val="50000"/>
              </a:spcBef>
            </a:pPr>
            <a:r>
              <a:rPr lang="it-IT" sz="3200" dirty="0" smtClean="0">
                <a:latin typeface="Arial" pitchFamily="34" charset="0"/>
                <a:cs typeface="Arial" pitchFamily="34" charset="0"/>
              </a:rPr>
              <a:t>	In un’ottica di vigilanza che privilegia la stabilità, le autorità competenti mirano a disciplinare il settore emanando regole che richiedono un forte elemento prudenziale</a:t>
            </a:r>
            <a:endParaRPr lang="it-IT" sz="32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BAEBB-F3C8-45B3-B979-03CC5162F09C}" type="slidenum">
              <a:rPr lang="it-IT"/>
              <a:pPr/>
              <a:t>10</a:t>
            </a:fld>
            <a:endParaRPr lang="it-IT"/>
          </a:p>
        </p:txBody>
      </p:sp>
      <p:sp>
        <p:nvSpPr>
          <p:cNvPr id="182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981075"/>
            <a:ext cx="7772400" cy="838200"/>
          </a:xfrm>
        </p:spPr>
        <p:txBody>
          <a:bodyPr/>
          <a:lstStyle/>
          <a:p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endParaRPr lang="it-IT" sz="3200" b="1" dirty="0">
              <a:solidFill>
                <a:schemeClr val="accent1"/>
              </a:solidFill>
            </a:endParaRPr>
          </a:p>
        </p:txBody>
      </p:sp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611188" y="620713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it-IT" sz="2400" b="1" dirty="0" smtClean="0">
                <a:solidFill>
                  <a:srgbClr val="FF0000"/>
                </a:solidFill>
                <a:latin typeface="Arial" charset="0"/>
              </a:rPr>
              <a:t>Le passività delle imprese di assicurazione </a:t>
            </a:r>
            <a:endParaRPr lang="it-IT" b="1" i="1" dirty="0">
              <a:latin typeface="Arial" charset="0"/>
            </a:endParaRPr>
          </a:p>
        </p:txBody>
      </p:sp>
      <p:sp>
        <p:nvSpPr>
          <p:cNvPr id="182276" name="Line 4"/>
          <p:cNvSpPr>
            <a:spLocks noChangeShapeType="1"/>
          </p:cNvSpPr>
          <p:nvPr/>
        </p:nvSpPr>
        <p:spPr bwMode="auto">
          <a:xfrm flipV="1">
            <a:off x="179512" y="1340768"/>
            <a:ext cx="87137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251519" y="1341438"/>
            <a:ext cx="8892481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algn="ctr">
              <a:spcBef>
                <a:spcPct val="50000"/>
              </a:spcBef>
            </a:pPr>
            <a:r>
              <a:rPr lang="it-IT" sz="2800" dirty="0" smtClean="0">
                <a:latin typeface="Arial" pitchFamily="34" charset="0"/>
                <a:cs typeface="Arial" pitchFamily="34" charset="0"/>
              </a:rPr>
              <a:t>Riserve Tecniche Danni</a:t>
            </a:r>
            <a:endParaRPr lang="it-IT" sz="32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ct val="50000"/>
              </a:spcBef>
            </a:pPr>
            <a:r>
              <a:rPr lang="it-IT" sz="3200" i="1" u="sng" dirty="0" smtClean="0">
                <a:latin typeface="Arial" pitchFamily="34" charset="0"/>
                <a:cs typeface="Arial" pitchFamily="34" charset="0"/>
              </a:rPr>
              <a:t>Riserve premi</a:t>
            </a:r>
          </a:p>
          <a:p>
            <a:pPr marL="514350" indent="-514350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i="1" dirty="0" smtClean="0">
                <a:latin typeface="Arial" pitchFamily="34" charset="0"/>
                <a:cs typeface="Arial" pitchFamily="34" charset="0"/>
              </a:rPr>
              <a:t>Riserva per frazioni di premio</a:t>
            </a:r>
          </a:p>
          <a:p>
            <a:pPr marL="514350" indent="-514350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i="1" dirty="0" smtClean="0">
                <a:latin typeface="Arial" pitchFamily="34" charset="0"/>
                <a:cs typeface="Arial" pitchFamily="34" charset="0"/>
              </a:rPr>
              <a:t>Riserva per rischi in corso</a:t>
            </a:r>
          </a:p>
          <a:p>
            <a:pPr marL="514350" indent="-514350">
              <a:spcBef>
                <a:spcPct val="50000"/>
              </a:spcBef>
            </a:pPr>
            <a:r>
              <a:rPr lang="it-IT" sz="3200" i="1" u="sng" dirty="0" smtClean="0">
                <a:latin typeface="Arial" pitchFamily="34" charset="0"/>
                <a:cs typeface="Arial" pitchFamily="34" charset="0"/>
              </a:rPr>
              <a:t>Riserve sinistri</a:t>
            </a:r>
          </a:p>
          <a:p>
            <a:pPr marL="514350" indent="-514350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i="1" dirty="0" smtClean="0">
                <a:latin typeface="Arial" pitchFamily="34" charset="0"/>
                <a:cs typeface="Arial" pitchFamily="34" charset="0"/>
              </a:rPr>
              <a:t>Denunciati e non ancora liquidati</a:t>
            </a:r>
          </a:p>
          <a:p>
            <a:pPr marL="514350" indent="-514350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i="1" dirty="0" smtClean="0">
                <a:latin typeface="Arial" pitchFamily="34" charset="0"/>
                <a:cs typeface="Arial" pitchFamily="34" charset="0"/>
              </a:rPr>
              <a:t>Avvenuti e non denunciati (IBNR)</a:t>
            </a:r>
            <a:endParaRPr lang="it-IT" sz="32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BAEBB-F3C8-45B3-B979-03CC5162F09C}" type="slidenum">
              <a:rPr lang="it-IT"/>
              <a:pPr/>
              <a:t>11</a:t>
            </a:fld>
            <a:endParaRPr lang="it-IT"/>
          </a:p>
        </p:txBody>
      </p:sp>
      <p:sp>
        <p:nvSpPr>
          <p:cNvPr id="182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981075"/>
            <a:ext cx="7772400" cy="838200"/>
          </a:xfrm>
        </p:spPr>
        <p:txBody>
          <a:bodyPr/>
          <a:lstStyle/>
          <a:p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r>
              <a:rPr lang="it-IT" sz="3200" b="1" dirty="0">
                <a:solidFill>
                  <a:schemeClr val="accent1"/>
                </a:solidFill>
              </a:rPr>
              <a:t/>
            </a:r>
            <a:br>
              <a:rPr lang="it-IT" sz="3200" b="1" dirty="0">
                <a:solidFill>
                  <a:schemeClr val="accent1"/>
                </a:solidFill>
              </a:rPr>
            </a:br>
            <a:endParaRPr lang="it-IT" sz="3200" b="1" dirty="0">
              <a:solidFill>
                <a:schemeClr val="accent1"/>
              </a:solidFill>
            </a:endParaRPr>
          </a:p>
        </p:txBody>
      </p:sp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611188" y="620713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it-IT" sz="2400" b="1" dirty="0" smtClean="0">
                <a:solidFill>
                  <a:srgbClr val="FF0000"/>
                </a:solidFill>
                <a:latin typeface="Arial" charset="0"/>
              </a:rPr>
              <a:t>Le passività delle imprese di assicurazione </a:t>
            </a:r>
            <a:endParaRPr lang="it-IT" b="1" i="1" dirty="0">
              <a:latin typeface="Arial" charset="0"/>
            </a:endParaRPr>
          </a:p>
        </p:txBody>
      </p:sp>
      <p:sp>
        <p:nvSpPr>
          <p:cNvPr id="182276" name="Line 4"/>
          <p:cNvSpPr>
            <a:spLocks noChangeShapeType="1"/>
          </p:cNvSpPr>
          <p:nvPr/>
        </p:nvSpPr>
        <p:spPr bwMode="auto">
          <a:xfrm flipV="1">
            <a:off x="179512" y="1340768"/>
            <a:ext cx="87137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251519" y="1341438"/>
            <a:ext cx="8892481" cy="347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algn="ctr">
              <a:spcBef>
                <a:spcPct val="50000"/>
              </a:spcBef>
            </a:pPr>
            <a:r>
              <a:rPr lang="it-IT" sz="2800" dirty="0" smtClean="0">
                <a:latin typeface="Arial" pitchFamily="34" charset="0"/>
                <a:cs typeface="Arial" pitchFamily="34" charset="0"/>
              </a:rPr>
              <a:t>Riserve Tecniche Danni</a:t>
            </a:r>
          </a:p>
          <a:p>
            <a:pPr marL="514350" indent="-514350">
              <a:spcBef>
                <a:spcPct val="50000"/>
              </a:spcBef>
            </a:pPr>
            <a:r>
              <a:rPr lang="it-IT" sz="3200" i="1" u="sng" dirty="0" smtClean="0">
                <a:latin typeface="Arial" pitchFamily="34" charset="0"/>
                <a:cs typeface="Arial" pitchFamily="34" charset="0"/>
              </a:rPr>
              <a:t>Altre riserve tecniche</a:t>
            </a:r>
          </a:p>
          <a:p>
            <a:pPr marL="514350" indent="-514350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i="1" dirty="0" smtClean="0">
                <a:latin typeface="Arial" pitchFamily="34" charset="0"/>
                <a:cs typeface="Arial" pitchFamily="34" charset="0"/>
              </a:rPr>
              <a:t>Riserve di perequazione</a:t>
            </a:r>
          </a:p>
          <a:p>
            <a:pPr marL="514350" indent="-514350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i="1" dirty="0" smtClean="0">
                <a:latin typeface="Arial" pitchFamily="34" charset="0"/>
                <a:cs typeface="Arial" pitchFamily="34" charset="0"/>
              </a:rPr>
              <a:t>Riserve di senescenza</a:t>
            </a:r>
          </a:p>
          <a:p>
            <a:pPr marL="514350" indent="-514350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3200" i="1" dirty="0" smtClean="0">
                <a:latin typeface="Arial" pitchFamily="34" charset="0"/>
                <a:cs typeface="Arial" pitchFamily="34" charset="0"/>
              </a:rPr>
              <a:t>Riserve per partecipazioni agli utili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5BAEBB-F3C8-45B3-B979-03CC5162F09C}" type="slidenum">
              <a:rPr lang="it-IT"/>
              <a:pPr/>
              <a:t>12</a:t>
            </a:fld>
            <a:endParaRPr lang="it-IT"/>
          </a:p>
        </p:txBody>
      </p:sp>
      <p:sp>
        <p:nvSpPr>
          <p:cNvPr id="1822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981075"/>
            <a:ext cx="7772400" cy="838200"/>
          </a:xfrm>
        </p:spPr>
        <p:txBody>
          <a:bodyPr/>
          <a:lstStyle/>
          <a:p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r>
              <a:rPr lang="it-IT" sz="3200" b="1">
                <a:solidFill>
                  <a:schemeClr val="accent1"/>
                </a:solidFill>
              </a:rPr>
              <a:t/>
            </a:r>
            <a:br>
              <a:rPr lang="it-IT" sz="3200" b="1">
                <a:solidFill>
                  <a:schemeClr val="accent1"/>
                </a:solidFill>
              </a:rPr>
            </a:br>
            <a:endParaRPr lang="it-IT" sz="3200" b="1">
              <a:solidFill>
                <a:schemeClr val="accent1"/>
              </a:solidFill>
            </a:endParaRPr>
          </a:p>
        </p:txBody>
      </p:sp>
      <p:sp>
        <p:nvSpPr>
          <p:cNvPr id="182275" name="Text Box 3"/>
          <p:cNvSpPr txBox="1">
            <a:spLocks noChangeArrowheads="1"/>
          </p:cNvSpPr>
          <p:nvPr/>
        </p:nvSpPr>
        <p:spPr bwMode="auto">
          <a:xfrm>
            <a:off x="611188" y="620713"/>
            <a:ext cx="8064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</a:pPr>
            <a:r>
              <a:rPr lang="it-IT" sz="2400" b="1" dirty="0" smtClean="0">
                <a:solidFill>
                  <a:srgbClr val="FF0000"/>
                </a:solidFill>
                <a:latin typeface="Arial" charset="0"/>
              </a:rPr>
              <a:t>Le passività delle imprese di assicurazione </a:t>
            </a:r>
            <a:endParaRPr lang="it-IT" b="1" i="1" dirty="0">
              <a:latin typeface="Arial" charset="0"/>
            </a:endParaRPr>
          </a:p>
        </p:txBody>
      </p:sp>
      <p:sp>
        <p:nvSpPr>
          <p:cNvPr id="182276" name="Line 4"/>
          <p:cNvSpPr>
            <a:spLocks noChangeShapeType="1"/>
          </p:cNvSpPr>
          <p:nvPr/>
        </p:nvSpPr>
        <p:spPr bwMode="auto">
          <a:xfrm flipV="1">
            <a:off x="179512" y="1340768"/>
            <a:ext cx="87137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182277" name="Text Box 5"/>
          <p:cNvSpPr txBox="1">
            <a:spLocks noChangeArrowheads="1"/>
          </p:cNvSpPr>
          <p:nvPr/>
        </p:nvSpPr>
        <p:spPr bwMode="auto">
          <a:xfrm>
            <a:off x="251519" y="1341438"/>
            <a:ext cx="8892481" cy="5663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514350" indent="-514350" algn="ctr">
              <a:spcBef>
                <a:spcPct val="50000"/>
              </a:spcBef>
            </a:pPr>
            <a:r>
              <a:rPr lang="it-IT" sz="2800" dirty="0" smtClean="0">
                <a:latin typeface="Arial" pitchFamily="34" charset="0"/>
                <a:cs typeface="Arial" pitchFamily="34" charset="0"/>
              </a:rPr>
              <a:t>Riserve Tecniche Vita</a:t>
            </a:r>
          </a:p>
          <a:p>
            <a:pPr marL="514350" indent="-514350">
              <a:spcBef>
                <a:spcPct val="50000"/>
              </a:spcBef>
            </a:pPr>
            <a:r>
              <a:rPr lang="it-IT" sz="2800" i="1" u="sng" dirty="0" smtClean="0">
                <a:latin typeface="Arial" pitchFamily="34" charset="0"/>
                <a:cs typeface="Arial" pitchFamily="34" charset="0"/>
              </a:rPr>
              <a:t>Classe C</a:t>
            </a:r>
          </a:p>
          <a:p>
            <a:pPr marL="514350" indent="-514350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2800" i="1" dirty="0" smtClean="0">
                <a:latin typeface="Arial" pitchFamily="34" charset="0"/>
                <a:cs typeface="Arial" pitchFamily="34" charset="0"/>
              </a:rPr>
              <a:t>Riserve matematiche (premi puri)</a:t>
            </a:r>
          </a:p>
          <a:p>
            <a:pPr marL="514350" indent="-514350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2800" i="1" dirty="0" smtClean="0">
                <a:latin typeface="Arial" pitchFamily="34" charset="0"/>
                <a:cs typeface="Arial" pitchFamily="34" charset="0"/>
              </a:rPr>
              <a:t>Riserve per rischio finanziario (tasso di interesse garantito)</a:t>
            </a:r>
            <a:endParaRPr lang="it-IT" sz="2800" i="1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2800" i="1" dirty="0" smtClean="0">
                <a:latin typeface="Arial" pitchFamily="34" charset="0"/>
                <a:cs typeface="Arial" pitchFamily="34" charset="0"/>
              </a:rPr>
              <a:t>Riserve somme da pagare</a:t>
            </a:r>
          </a:p>
          <a:p>
            <a:pPr marL="514350" indent="-514350">
              <a:spcBef>
                <a:spcPct val="50000"/>
              </a:spcBef>
            </a:pPr>
            <a:r>
              <a:rPr lang="it-IT" sz="2800" i="1" u="sng" dirty="0" smtClean="0">
                <a:latin typeface="Arial" pitchFamily="34" charset="0"/>
                <a:cs typeface="Arial" pitchFamily="34" charset="0"/>
              </a:rPr>
              <a:t>Classe D</a:t>
            </a:r>
          </a:p>
          <a:p>
            <a:pPr marL="514350" indent="-514350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2800" i="1" dirty="0" smtClean="0">
                <a:latin typeface="Arial" pitchFamily="34" charset="0"/>
                <a:cs typeface="Arial" pitchFamily="34" charset="0"/>
              </a:rPr>
              <a:t>Unit e </a:t>
            </a:r>
            <a:r>
              <a:rPr lang="it-IT" sz="2800" i="1" dirty="0" err="1" smtClean="0">
                <a:latin typeface="Arial" pitchFamily="34" charset="0"/>
                <a:cs typeface="Arial" pitchFamily="34" charset="0"/>
              </a:rPr>
              <a:t>index</a:t>
            </a:r>
            <a:r>
              <a:rPr lang="it-IT" sz="28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it-IT" sz="2800" i="1" dirty="0" err="1" smtClean="0">
                <a:latin typeface="Arial" pitchFamily="34" charset="0"/>
                <a:cs typeface="Arial" pitchFamily="34" charset="0"/>
              </a:rPr>
              <a:t>linked</a:t>
            </a:r>
            <a:endParaRPr lang="it-IT" sz="3200" i="1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ct val="50000"/>
              </a:spcBef>
              <a:buFont typeface="Arial" pitchFamily="34" charset="0"/>
              <a:buChar char="•"/>
            </a:pPr>
            <a:r>
              <a:rPr lang="it-IT" sz="2800" i="1" dirty="0" smtClean="0">
                <a:latin typeface="Arial" pitchFamily="34" charset="0"/>
                <a:cs typeface="Arial" pitchFamily="34" charset="0"/>
              </a:rPr>
              <a:t>Fondi pensione</a:t>
            </a:r>
            <a:endParaRPr lang="it-IT" sz="2800" i="1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1624</TotalTime>
  <Words>201</Words>
  <Application>Microsoft Office PowerPoint</Application>
  <PresentationFormat>Presentazione su schermo (4:3)</PresentationFormat>
  <Paragraphs>99</Paragraphs>
  <Slides>12</Slides>
  <Notes>12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Struttura predefinita</vt:lpstr>
      <vt:lpstr>        LA RIASSICURAZIONE</vt:lpstr>
      <vt:lpstr>   </vt:lpstr>
      <vt:lpstr>   </vt:lpstr>
      <vt:lpstr>           </vt:lpstr>
      <vt:lpstr>   </vt:lpstr>
      <vt:lpstr>       </vt:lpstr>
      <vt:lpstr>   </vt:lpstr>
      <vt:lpstr>   </vt:lpstr>
      <vt:lpstr>   </vt:lpstr>
      <vt:lpstr>   </vt:lpstr>
      <vt:lpstr>   </vt:lpstr>
      <vt:lpstr>   </vt:lpstr>
    </vt:vector>
  </TitlesOfParts>
  <Company>Bombardier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Economia delle aziende di assicurazione - S</dc:title>
  <dc:creator>tecanca</dc:creator>
  <cp:lastModifiedBy>UGA04123</cp:lastModifiedBy>
  <cp:revision>258</cp:revision>
  <dcterms:created xsi:type="dcterms:W3CDTF">2004-01-12T07:43:11Z</dcterms:created>
  <dcterms:modified xsi:type="dcterms:W3CDTF">2012-03-21T11:48:54Z</dcterms:modified>
</cp:coreProperties>
</file>