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90" r:id="rId4"/>
    <p:sldId id="283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4" r:id="rId18"/>
    <p:sldId id="305" r:id="rId19"/>
  </p:sldIdLst>
  <p:sldSz cx="9144000" cy="6858000" type="screen4x3"/>
  <p:notesSz cx="7099300" cy="10234613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>
        <p:scale>
          <a:sx n="75" d="100"/>
          <a:sy n="75" d="100"/>
        </p:scale>
        <p:origin x="-1014" y="-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1770" y="-78"/>
      </p:cViewPr>
      <p:guideLst>
        <p:guide orient="horz" pos="3223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it-IT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5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endParaRPr lang="it-IT"/>
          </a:p>
        </p:txBody>
      </p:sp>
      <p:sp>
        <p:nvSpPr>
          <p:cNvPr id="1249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it-IT"/>
          </a:p>
        </p:txBody>
      </p:sp>
      <p:sp>
        <p:nvSpPr>
          <p:cNvPr id="1249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E08AE38F-9E81-4D33-A9C9-E222283AD1C4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it-IT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endParaRPr lang="it-IT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150" y="4860925"/>
            <a:ext cx="5207000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it-IT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6D2C817C-0C73-4176-A312-2FAEB4DBE0B5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EC7C40-E1CC-439C-9EB3-F6C876ACD6DF}" type="slidenum">
              <a:rPr lang="it-IT"/>
              <a:pPr/>
              <a:t>1</a:t>
            </a:fld>
            <a:endParaRPr lang="it-IT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F58E27-78E5-4DB3-9839-E122728F3514}" type="slidenum">
              <a:rPr lang="it-IT"/>
              <a:pPr/>
              <a:t>2</a:t>
            </a:fld>
            <a:endParaRPr lang="it-IT"/>
          </a:p>
        </p:txBody>
      </p:sp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C5A00F-CB97-41F6-8F7C-6B2F5E09DEB8}" type="slidenum">
              <a:rPr lang="it-IT"/>
              <a:pPr/>
              <a:t>3</a:t>
            </a:fld>
            <a:endParaRPr lang="it-IT"/>
          </a:p>
        </p:txBody>
      </p:sp>
      <p:sp>
        <p:nvSpPr>
          <p:cNvPr id="197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4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F58E27-78E5-4DB3-9839-E122728F3514}" type="slidenum">
              <a:rPr lang="it-IT"/>
              <a:pPr/>
              <a:t>5</a:t>
            </a:fld>
            <a:endParaRPr lang="it-IT"/>
          </a:p>
        </p:txBody>
      </p:sp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C5A00F-CB97-41F6-8F7C-6B2F5E09DEB8}" type="slidenum">
              <a:rPr lang="it-IT"/>
              <a:pPr/>
              <a:t>6</a:t>
            </a:fld>
            <a:endParaRPr lang="it-IT"/>
          </a:p>
        </p:txBody>
      </p:sp>
      <p:sp>
        <p:nvSpPr>
          <p:cNvPr id="197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7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8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9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10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11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12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13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14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15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16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17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D5C30B-E5A6-48F6-8316-EF5F17D3BDEC}" type="slidenum">
              <a:rPr lang="it-IT"/>
              <a:pPr/>
              <a:t>18</a:t>
            </a:fld>
            <a:endParaRPr lang="it-IT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0C7646-FF9C-4217-80C4-704ABB4B2DEC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AC666F-7037-41D9-950B-E7C4F078DB28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3FFE50-145E-4240-9E29-F97E4C03252B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03817D-56F1-4732-8880-3E02640241DB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9AEA64-88BB-4460-B016-73F040B452D4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CA8FB-2894-41FF-A84F-6B84CBDE4B9E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B443E-38F6-4082-AA97-E734FC650C2A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E06366-40A2-45D3-83D6-CA35EF059B81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65E725-16D8-4C7B-B4D8-4CB02E9C2881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C9902-DE90-40F7-A546-B6E0C15BD8FF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E3494C-21F3-4D44-962D-D5C248752F7C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9403961-3D4C-451C-B21F-CADA8C82A84D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2F13-ED73-42C3-BFA8-942C56E0FF7B}" type="slidenum">
              <a:rPr lang="it-IT"/>
              <a:pPr/>
              <a:t>1</a:t>
            </a:fld>
            <a:endParaRPr lang="it-IT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990600"/>
            <a:ext cx="7772400" cy="838200"/>
          </a:xfrm>
        </p:spPr>
        <p:txBody>
          <a:bodyPr/>
          <a:lstStyle/>
          <a:p>
            <a:r>
              <a:rPr lang="it-IT" sz="3200" b="1" dirty="0">
                <a:solidFill>
                  <a:schemeClr val="accent1"/>
                </a:solidFill>
              </a:rPr>
              <a:t/>
            </a:r>
            <a:br>
              <a:rPr lang="it-IT" sz="3200" b="1" dirty="0">
                <a:solidFill>
                  <a:schemeClr val="accent1"/>
                </a:solidFill>
              </a:rPr>
            </a:br>
            <a:r>
              <a:rPr lang="it-IT" sz="3200" b="1" dirty="0">
                <a:solidFill>
                  <a:schemeClr val="accent1"/>
                </a:solidFill>
              </a:rPr>
              <a:t/>
            </a:r>
            <a:br>
              <a:rPr lang="it-IT" sz="3200" b="1" dirty="0">
                <a:solidFill>
                  <a:schemeClr val="accent1"/>
                </a:solidFill>
              </a:rPr>
            </a:br>
            <a:r>
              <a:rPr lang="it-IT" sz="3200" b="1" dirty="0">
                <a:solidFill>
                  <a:schemeClr val="accent1"/>
                </a:solidFill>
              </a:rPr>
              <a:t/>
            </a:r>
            <a:br>
              <a:rPr lang="it-IT" sz="3200" b="1" dirty="0">
                <a:solidFill>
                  <a:schemeClr val="accent1"/>
                </a:solidFill>
              </a:rPr>
            </a:br>
            <a:r>
              <a:rPr lang="it-IT" sz="3200" b="1" dirty="0">
                <a:solidFill>
                  <a:schemeClr val="accent1"/>
                </a:solidFill>
              </a:rPr>
              <a:t/>
            </a:r>
            <a:br>
              <a:rPr lang="it-IT" sz="3200" b="1" dirty="0">
                <a:solidFill>
                  <a:schemeClr val="accent1"/>
                </a:solidFill>
              </a:rPr>
            </a:br>
            <a:r>
              <a:rPr lang="it-IT" sz="3200" b="1" dirty="0">
                <a:solidFill>
                  <a:schemeClr val="accent1"/>
                </a:solidFill>
              </a:rPr>
              <a:t/>
            </a:r>
            <a:br>
              <a:rPr lang="it-IT" sz="3200" b="1" dirty="0">
                <a:solidFill>
                  <a:schemeClr val="accent1"/>
                </a:solidFill>
              </a:rPr>
            </a:br>
            <a:r>
              <a:rPr lang="it-IT" sz="3200" b="1" dirty="0">
                <a:solidFill>
                  <a:schemeClr val="accent1"/>
                </a:solidFill>
              </a:rPr>
              <a:t/>
            </a:r>
            <a:br>
              <a:rPr lang="it-IT" sz="3200" b="1" dirty="0">
                <a:solidFill>
                  <a:schemeClr val="accent1"/>
                </a:solidFill>
              </a:rPr>
            </a:br>
            <a:r>
              <a:rPr lang="it-IT" sz="3200" b="1" dirty="0">
                <a:solidFill>
                  <a:schemeClr val="accent1"/>
                </a:solidFill>
              </a:rPr>
              <a:t/>
            </a:r>
            <a:br>
              <a:rPr lang="it-IT" sz="3200" b="1" dirty="0">
                <a:solidFill>
                  <a:schemeClr val="accent1"/>
                </a:solidFill>
              </a:rPr>
            </a:br>
            <a:r>
              <a:rPr lang="it-IT" sz="3200" b="1" dirty="0">
                <a:solidFill>
                  <a:schemeClr val="accent1"/>
                </a:solidFill>
              </a:rPr>
              <a:t/>
            </a:r>
            <a:br>
              <a:rPr lang="it-IT" sz="3200" b="1" dirty="0">
                <a:solidFill>
                  <a:schemeClr val="accent1"/>
                </a:solidFill>
              </a:rPr>
            </a:br>
            <a:r>
              <a:rPr lang="it-IT" sz="3200" b="1" dirty="0" smtClean="0">
                <a:solidFill>
                  <a:schemeClr val="accent1"/>
                </a:solidFill>
              </a:rPr>
              <a:t>Le funzioni e le peculiari caratteristiche dell’Assicurazione</a:t>
            </a:r>
            <a:endParaRPr lang="it-IT" sz="3200" b="1" dirty="0">
              <a:solidFill>
                <a:schemeClr val="accent1"/>
              </a:solidFill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3635375" y="6165850"/>
            <a:ext cx="48244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/>
              <a:t>Università di Macerata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4B4C8-9B96-48F1-AEF6-66607228ABB3}" type="slidenum">
              <a:rPr lang="it-IT"/>
              <a:pPr/>
              <a:t>2</a:t>
            </a:fld>
            <a:endParaRPr lang="it-IT"/>
          </a:p>
        </p:txBody>
      </p:sp>
      <p:sp>
        <p:nvSpPr>
          <p:cNvPr id="1259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990600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25955" name="Text Box 3"/>
          <p:cNvSpPr txBox="1">
            <a:spLocks noChangeArrowheads="1"/>
          </p:cNvSpPr>
          <p:nvPr/>
        </p:nvSpPr>
        <p:spPr bwMode="auto">
          <a:xfrm>
            <a:off x="684213" y="333375"/>
            <a:ext cx="806450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2800" b="1" dirty="0" smtClean="0">
                <a:solidFill>
                  <a:srgbClr val="FF0000"/>
                </a:solidFill>
                <a:latin typeface="Arial" charset="0"/>
              </a:rPr>
              <a:t>Le funzioni dell’impresa di assicurazione</a:t>
            </a:r>
            <a:endParaRPr lang="it-IT" sz="2800" b="1" dirty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it-IT" sz="2800" dirty="0"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it-IT" sz="3200" i="1" dirty="0" smtClean="0">
                <a:latin typeface="Arial" charset="0"/>
              </a:rPr>
              <a:t>Assumere sistematicamente una particolare tipologia di rischi che le sono trasferiti dagli assicurati, i rischi puri, creando valore gestendoli con particolari metodologie  e forme organizzative in modo più efficace ed efficiente rispetto ad altre alternative di gestione individuale o collettiva</a:t>
            </a:r>
            <a:endParaRPr lang="it-IT" sz="3200" i="1" dirty="0">
              <a:latin typeface="Arial" charset="0"/>
            </a:endParaRPr>
          </a:p>
        </p:txBody>
      </p:sp>
      <p:sp>
        <p:nvSpPr>
          <p:cNvPr id="125956" name="Line 4"/>
          <p:cNvSpPr>
            <a:spLocks noChangeShapeType="1"/>
          </p:cNvSpPr>
          <p:nvPr/>
        </p:nvSpPr>
        <p:spPr bwMode="auto">
          <a:xfrm flipV="1">
            <a:off x="179388" y="1125538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5A8A-0A94-45E8-858C-C7D42D63FB10}" type="slidenum">
              <a:rPr lang="it-IT"/>
              <a:pPr/>
              <a:t>3</a:t>
            </a:fld>
            <a:endParaRPr lang="it-IT"/>
          </a:p>
        </p:txBody>
      </p:sp>
      <p:sp>
        <p:nvSpPr>
          <p:cNvPr id="1966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990600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96611" name="Text Box 3"/>
          <p:cNvSpPr txBox="1">
            <a:spLocks noChangeArrowheads="1"/>
          </p:cNvSpPr>
          <p:nvPr/>
        </p:nvSpPr>
        <p:spPr bwMode="auto">
          <a:xfrm>
            <a:off x="684213" y="260350"/>
            <a:ext cx="8064500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2800" b="1" dirty="0" smtClean="0">
                <a:solidFill>
                  <a:srgbClr val="FF0000"/>
                </a:solidFill>
                <a:latin typeface="Arial" charset="0"/>
              </a:rPr>
              <a:t>La ricerca dell’omogeneità, dell’indipendenza, e della numerosità dei rischi</a:t>
            </a:r>
            <a:endParaRPr lang="it-IT" sz="2800" b="1" dirty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it-IT" sz="2800" dirty="0" smtClean="0"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it-IT" sz="2800" dirty="0" smtClean="0">
                <a:latin typeface="Arial" charset="0"/>
              </a:rPr>
              <a:t>Occorre: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it-IT" sz="2800" dirty="0">
                <a:latin typeface="Arial" charset="0"/>
              </a:rPr>
              <a:t> </a:t>
            </a:r>
            <a:r>
              <a:rPr lang="it-IT" sz="3200" dirty="0" smtClean="0">
                <a:latin typeface="Arial" charset="0"/>
              </a:rPr>
              <a:t>classificare i vari rischi in funzione della probabilità che si manifestino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it-IT" sz="3200" dirty="0">
                <a:latin typeface="Arial" charset="0"/>
              </a:rPr>
              <a:t> </a:t>
            </a:r>
            <a:r>
              <a:rPr lang="it-IT" sz="3200" dirty="0" smtClean="0">
                <a:latin typeface="Arial" charset="0"/>
              </a:rPr>
              <a:t>aggregare rischi indipendenti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it-IT" sz="3200" dirty="0">
                <a:latin typeface="Arial" charset="0"/>
              </a:rPr>
              <a:t> </a:t>
            </a:r>
            <a:r>
              <a:rPr lang="it-IT" sz="3200" dirty="0" smtClean="0">
                <a:latin typeface="Arial" charset="0"/>
              </a:rPr>
              <a:t>acquisire una massa significativa di tali rischi</a:t>
            </a:r>
          </a:p>
          <a:p>
            <a:pPr>
              <a:spcBef>
                <a:spcPct val="50000"/>
              </a:spcBef>
            </a:pPr>
            <a:endParaRPr lang="it-IT" sz="2800" b="1" dirty="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it-IT" sz="2800" dirty="0" smtClean="0">
              <a:latin typeface="Arial" charset="0"/>
            </a:endParaRPr>
          </a:p>
        </p:txBody>
      </p:sp>
      <p:sp>
        <p:nvSpPr>
          <p:cNvPr id="196612" name="Line 4"/>
          <p:cNvSpPr>
            <a:spLocks noChangeShapeType="1"/>
          </p:cNvSpPr>
          <p:nvPr/>
        </p:nvSpPr>
        <p:spPr bwMode="auto">
          <a:xfrm flipV="1">
            <a:off x="179512" y="1268760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4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620713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L’assunzione dei rischi e le relative cautele giuridiche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179512" y="1340768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250825" y="1341438"/>
            <a:ext cx="8642350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800" i="1" dirty="0" smtClean="0"/>
              <a:t>Classificazione in funzione della finalità:</a:t>
            </a:r>
          </a:p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r>
              <a:rPr lang="it-IT" sz="2800" dirty="0" smtClean="0"/>
              <a:t>Precisa delimitazione del rischio assicurato;</a:t>
            </a:r>
          </a:p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r>
              <a:rPr lang="it-IT" sz="2800" dirty="0" smtClean="0"/>
              <a:t>Disincentivi a comportamenti opportunistici degli assicurati in fase precedente la stipulazione del contratto;</a:t>
            </a:r>
          </a:p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r>
              <a:rPr lang="it-IT" sz="2800" dirty="0" smtClean="0"/>
              <a:t>Disincentivi a comportamenti opportunistici degli assicurati dopo la conclusione del contratto.</a:t>
            </a:r>
            <a:endParaRPr lang="it-IT" sz="2800" dirty="0"/>
          </a:p>
          <a:p>
            <a:pPr marL="457200" indent="-457200">
              <a:spcBef>
                <a:spcPct val="50000"/>
              </a:spcBef>
            </a:pPr>
            <a:endParaRPr lang="it-IT" sz="2800" dirty="0"/>
          </a:p>
          <a:p>
            <a:pPr marL="457200" indent="-457200">
              <a:spcBef>
                <a:spcPct val="50000"/>
              </a:spcBef>
            </a:pPr>
            <a:r>
              <a:rPr lang="it-IT" sz="2800" dirty="0"/>
              <a:t>                 </a:t>
            </a:r>
            <a:endParaRPr lang="it-IT" sz="3200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4B4C8-9B96-48F1-AEF6-66607228ABB3}" type="slidenum">
              <a:rPr lang="it-IT"/>
              <a:pPr/>
              <a:t>5</a:t>
            </a:fld>
            <a:endParaRPr lang="it-IT"/>
          </a:p>
        </p:txBody>
      </p:sp>
      <p:sp>
        <p:nvSpPr>
          <p:cNvPr id="1259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990600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25955" name="Text Box 3"/>
          <p:cNvSpPr txBox="1">
            <a:spLocks noChangeArrowheads="1"/>
          </p:cNvSpPr>
          <p:nvPr/>
        </p:nvSpPr>
        <p:spPr bwMode="auto">
          <a:xfrm>
            <a:off x="684213" y="333375"/>
            <a:ext cx="8064500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2800" b="1" dirty="0" smtClean="0">
                <a:solidFill>
                  <a:srgbClr val="FF0000"/>
                </a:solidFill>
                <a:latin typeface="Arial" charset="0"/>
              </a:rPr>
              <a:t>Concetti generali: definizione di assicurazione</a:t>
            </a:r>
            <a:endParaRPr lang="it-IT" sz="2800" b="1" dirty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it-IT" sz="2800" dirty="0">
              <a:latin typeface="Arial" charset="0"/>
            </a:endParaRPr>
          </a:p>
          <a:p>
            <a:pPr algn="just">
              <a:spcBef>
                <a:spcPct val="50000"/>
              </a:spcBef>
            </a:pPr>
            <a:r>
              <a:rPr lang="it-IT" sz="3200" i="1" dirty="0" smtClean="0">
                <a:latin typeface="Arial" charset="0"/>
              </a:rPr>
              <a:t>“L’assicurazione è il contratto con il quale l’assicuratore, verso il pagamento di un premio, si obbliga a rivalere l’assicurato, entro i limiti convenuti, del danno prodotto da un sinistro, ovvero a pagare un capitale o una rendita al verificarsi di un evento attinente alla vita umana” </a:t>
            </a:r>
            <a:endParaRPr lang="it-IT" sz="3200" i="1" dirty="0">
              <a:latin typeface="Arial" charset="0"/>
            </a:endParaRPr>
          </a:p>
        </p:txBody>
      </p:sp>
      <p:sp>
        <p:nvSpPr>
          <p:cNvPr id="125956" name="Line 4"/>
          <p:cNvSpPr>
            <a:spLocks noChangeShapeType="1"/>
          </p:cNvSpPr>
          <p:nvPr/>
        </p:nvSpPr>
        <p:spPr bwMode="auto">
          <a:xfrm flipV="1">
            <a:off x="179388" y="1125538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5A8A-0A94-45E8-858C-C7D42D63FB10}" type="slidenum">
              <a:rPr lang="it-IT"/>
              <a:pPr/>
              <a:t>6</a:t>
            </a:fld>
            <a:endParaRPr lang="it-IT"/>
          </a:p>
        </p:txBody>
      </p:sp>
      <p:sp>
        <p:nvSpPr>
          <p:cNvPr id="1966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990600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96611" name="Text Box 3"/>
          <p:cNvSpPr txBox="1">
            <a:spLocks noChangeArrowheads="1"/>
          </p:cNvSpPr>
          <p:nvPr/>
        </p:nvSpPr>
        <p:spPr bwMode="auto">
          <a:xfrm>
            <a:off x="684213" y="260350"/>
            <a:ext cx="8064500" cy="597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2800" b="1" dirty="0" smtClean="0">
                <a:solidFill>
                  <a:srgbClr val="FF0000"/>
                </a:solidFill>
                <a:latin typeface="Arial" charset="0"/>
              </a:rPr>
              <a:t>Concetti generali: il contratto di assicurazione</a:t>
            </a:r>
            <a:endParaRPr lang="it-IT" sz="2800" b="1" dirty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it-IT" sz="2800" dirty="0" smtClean="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it-IT" sz="2800" dirty="0">
              <a:latin typeface="Arial" charset="0"/>
            </a:endParaRPr>
          </a:p>
          <a:p>
            <a:pPr algn="just">
              <a:spcBef>
                <a:spcPct val="50000"/>
              </a:spcBef>
            </a:pPr>
            <a:r>
              <a:rPr lang="it-IT" sz="3200" b="1" i="1" dirty="0" smtClean="0">
                <a:latin typeface="Arial" charset="0"/>
              </a:rPr>
              <a:t>Il contratto deve essere provato per iscritto e l’assicuratore è obbligato a rilasciare al contraente la polizza di assicurazione da lui sottoscritta </a:t>
            </a:r>
          </a:p>
          <a:p>
            <a:pPr algn="just">
              <a:spcBef>
                <a:spcPct val="50000"/>
              </a:spcBef>
            </a:pPr>
            <a:r>
              <a:rPr lang="it-IT" sz="2800" dirty="0" smtClean="0">
                <a:latin typeface="Arial" charset="0"/>
              </a:rPr>
              <a:t>(art. 1888 c.c.)</a:t>
            </a:r>
            <a:endParaRPr lang="it-IT" sz="3200" dirty="0" smtClean="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it-IT" sz="2800" b="1" dirty="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it-IT" sz="2800" dirty="0" smtClean="0">
              <a:latin typeface="Arial" charset="0"/>
            </a:endParaRPr>
          </a:p>
        </p:txBody>
      </p:sp>
      <p:sp>
        <p:nvSpPr>
          <p:cNvPr id="196612" name="Line 4"/>
          <p:cNvSpPr>
            <a:spLocks noChangeShapeType="1"/>
          </p:cNvSpPr>
          <p:nvPr/>
        </p:nvSpPr>
        <p:spPr bwMode="auto">
          <a:xfrm flipV="1">
            <a:off x="179512" y="1268760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7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620713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Concetti Generali: le figure giuridiche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179512" y="1340768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250825" y="1341438"/>
            <a:ext cx="864235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endParaRPr lang="it-IT" sz="2800" dirty="0" smtClean="0"/>
          </a:p>
          <a:p>
            <a:pPr marL="514350" indent="-514350">
              <a:spcBef>
                <a:spcPct val="50000"/>
              </a:spcBef>
            </a:pPr>
            <a:r>
              <a:rPr lang="it-IT" sz="2800" dirty="0" smtClean="0"/>
              <a:t>Tre sono le figure giuridiche:</a:t>
            </a:r>
          </a:p>
          <a:p>
            <a:pPr marL="514350" indent="-514350">
              <a:spcBef>
                <a:spcPct val="50000"/>
              </a:spcBef>
            </a:pPr>
            <a:r>
              <a:rPr lang="it-IT" sz="2800" dirty="0" smtClean="0"/>
              <a:t>CONTRAENTE	- che è tenuto al pagamento del premio</a:t>
            </a:r>
          </a:p>
          <a:p>
            <a:pPr marL="514350" indent="-514350">
              <a:spcBef>
                <a:spcPct val="50000"/>
              </a:spcBef>
            </a:pPr>
            <a:r>
              <a:rPr lang="it-IT" sz="2800" dirty="0" smtClean="0"/>
              <a:t>ASSICURATO	- che può essere diverso dal contraente</a:t>
            </a:r>
          </a:p>
          <a:p>
            <a:pPr marL="514350" indent="-514350">
              <a:spcBef>
                <a:spcPct val="50000"/>
              </a:spcBef>
            </a:pPr>
            <a:r>
              <a:rPr lang="it-IT" sz="2800" dirty="0" smtClean="0"/>
              <a:t>BENEFICIARIO	- che può essere diverso da entrambi                  </a:t>
            </a:r>
            <a:endParaRPr lang="it-IT" sz="3200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8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620713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Concetti Generali: cause di annullamento 1/2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179512" y="1340768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251519" y="1341438"/>
            <a:ext cx="8892481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endParaRPr lang="it-IT" sz="2800" dirty="0" smtClean="0"/>
          </a:p>
          <a:p>
            <a:pPr marL="514350" indent="-514350">
              <a:spcBef>
                <a:spcPct val="50000"/>
              </a:spcBef>
            </a:pPr>
            <a:r>
              <a:rPr lang="it-IT" sz="2800" dirty="0" smtClean="0"/>
              <a:t>Sono causa di annullamento del contratto:</a:t>
            </a:r>
          </a:p>
          <a:p>
            <a:pPr marL="514350" indent="-514350">
              <a:spcBef>
                <a:spcPct val="50000"/>
              </a:spcBef>
              <a:buFont typeface="Arial" pitchFamily="34" charset="0"/>
              <a:buChar char="•"/>
            </a:pPr>
            <a:r>
              <a:rPr lang="it-IT" sz="2800" dirty="0" smtClean="0"/>
              <a:t> le dichiarazioni inesatte e le reticenze con dolo o colpa grave (art 1892c.c.),</a:t>
            </a:r>
          </a:p>
          <a:p>
            <a:pPr marL="514350" indent="-514350">
              <a:spcBef>
                <a:spcPct val="50000"/>
              </a:spcBef>
              <a:buFont typeface="Arial" pitchFamily="34" charset="0"/>
              <a:buChar char="•"/>
            </a:pPr>
            <a:r>
              <a:rPr lang="it-IT" sz="2800" dirty="0" smtClean="0"/>
              <a:t>l’inesistenza del rischio (art. 1895 c.c.), </a:t>
            </a:r>
          </a:p>
          <a:p>
            <a:pPr marL="514350" indent="-514350">
              <a:spcBef>
                <a:spcPct val="50000"/>
              </a:spcBef>
              <a:buFont typeface="Arial" pitchFamily="34" charset="0"/>
              <a:buChar char="•"/>
            </a:pPr>
            <a:r>
              <a:rPr lang="it-IT" sz="2800" dirty="0" smtClean="0"/>
              <a:t>la cessazione del rischio (art. 1896 c.c.)</a:t>
            </a:r>
          </a:p>
          <a:p>
            <a:pPr marL="514350" indent="-514350">
              <a:spcBef>
                <a:spcPct val="50000"/>
              </a:spcBef>
            </a:pPr>
            <a:endParaRPr lang="it-IT" sz="2800" dirty="0" smtClean="0"/>
          </a:p>
          <a:p>
            <a:pPr marL="514350" indent="-514350">
              <a:spcBef>
                <a:spcPct val="50000"/>
              </a:spcBef>
            </a:pPr>
            <a:r>
              <a:rPr lang="it-IT" sz="2800" dirty="0" smtClean="0"/>
              <a:t>                  </a:t>
            </a:r>
            <a:endParaRPr lang="it-IT" sz="3200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9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620713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Concetti Generali: cause di annullamento 2/</a:t>
            </a:r>
            <a:r>
              <a:rPr lang="it-IT" sz="2400" b="1" dirty="0" err="1" smtClean="0">
                <a:solidFill>
                  <a:srgbClr val="FF0000"/>
                </a:solidFill>
                <a:latin typeface="Arial" charset="0"/>
              </a:rPr>
              <a:t>2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179512" y="1340768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251519" y="1341438"/>
            <a:ext cx="8496945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endParaRPr lang="it-IT" sz="2800" dirty="0" smtClean="0"/>
          </a:p>
          <a:p>
            <a:pPr marL="514350" indent="-514350" algn="just">
              <a:spcBef>
                <a:spcPct val="50000"/>
              </a:spcBef>
            </a:pPr>
            <a:r>
              <a:rPr lang="it-IT" sz="2800" dirty="0" smtClean="0"/>
              <a:t>L’assicuratore non è obbligato per i sinistri cagionati da dolo o colpa grave del contraente, dell’assicurato o del beneficiario (art. 1900 c.c.)</a:t>
            </a:r>
          </a:p>
          <a:p>
            <a:pPr marL="514350" indent="-514350" algn="just">
              <a:spcBef>
                <a:spcPct val="50000"/>
              </a:spcBef>
            </a:pPr>
            <a:endParaRPr lang="it-IT" sz="2800" dirty="0" smtClean="0"/>
          </a:p>
          <a:p>
            <a:pPr marL="514350" indent="-514350" algn="just">
              <a:spcBef>
                <a:spcPct val="50000"/>
              </a:spcBef>
            </a:pPr>
            <a:r>
              <a:rPr lang="it-IT" sz="2800" dirty="0" smtClean="0"/>
              <a:t>Nell’assicurazione della </a:t>
            </a:r>
            <a:r>
              <a:rPr lang="it-IT" sz="2800" i="1" dirty="0" smtClean="0"/>
              <a:t>responsabilità civile </a:t>
            </a:r>
            <a:r>
              <a:rPr lang="it-IT" sz="2800" dirty="0" smtClean="0"/>
              <a:t>il rischio della colpa grave è invece incluso automaticamente nella garanzia, salvo patto contrario (art. 1927 c.c.)</a:t>
            </a:r>
          </a:p>
          <a:p>
            <a:pPr marL="514350" indent="-514350">
              <a:spcBef>
                <a:spcPct val="50000"/>
              </a:spcBef>
            </a:pPr>
            <a:r>
              <a:rPr lang="it-IT" sz="2800" dirty="0" smtClean="0"/>
              <a:t>                  </a:t>
            </a:r>
            <a:endParaRPr lang="it-IT" sz="3200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10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620713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Concetti Generali: decorrenza e sospensione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179512" y="1340768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251519" y="1124744"/>
            <a:ext cx="8640961" cy="5416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endParaRPr lang="it-IT" sz="2800" dirty="0" smtClean="0"/>
          </a:p>
          <a:p>
            <a:pPr marL="514350" indent="-514350" algn="just">
              <a:spcBef>
                <a:spcPct val="50000"/>
              </a:spcBef>
            </a:pPr>
            <a:r>
              <a:rPr lang="it-IT" sz="2400" dirty="0" smtClean="0"/>
              <a:t>L’assicurazione ha effetto: dalle ore 24  del giorno della conclusione del contratto, alle ore 24 dell’ultimo giorno della durata stabilita </a:t>
            </a:r>
            <a:r>
              <a:rPr lang="it-IT" sz="2000" dirty="0" smtClean="0"/>
              <a:t>(art. 1899 c.c. solo per le assicurazioni danni) </a:t>
            </a:r>
          </a:p>
          <a:p>
            <a:pPr marL="514350" indent="-514350" algn="just">
              <a:spcBef>
                <a:spcPct val="50000"/>
              </a:spcBef>
            </a:pPr>
            <a:r>
              <a:rPr lang="it-IT" sz="2400" dirty="0" smtClean="0"/>
              <a:t>Se il contraente non paga il premio o la rata di premio, l’assicurazione resta sospesa fino alle ore 24 del giorno in cui il contraente paga quanto è da lui dovuto. Per i premi successivi, la sospensione vale dalle ore 24 del quindicesimo giorno dopo quello della scadenza </a:t>
            </a:r>
            <a:r>
              <a:rPr lang="it-IT" sz="2000" dirty="0" smtClean="0"/>
              <a:t>(art. 1901 c.c.)</a:t>
            </a:r>
          </a:p>
          <a:p>
            <a:pPr marL="514350" indent="-514350" algn="just">
              <a:spcBef>
                <a:spcPct val="50000"/>
              </a:spcBef>
            </a:pPr>
            <a:r>
              <a:rPr lang="it-IT" sz="2400" dirty="0" smtClean="0"/>
              <a:t>Se avviene la fusione fra due aziende assicurative, il contratto continua </a:t>
            </a:r>
            <a:r>
              <a:rPr lang="it-IT" sz="2000" dirty="0" smtClean="0"/>
              <a:t>(art. 1902 c.c.)</a:t>
            </a:r>
          </a:p>
          <a:p>
            <a:pPr marL="514350" indent="-514350" algn="just">
              <a:spcBef>
                <a:spcPct val="50000"/>
              </a:spcBef>
            </a:pPr>
            <a:r>
              <a:rPr lang="it-IT" sz="2800" dirty="0" smtClean="0"/>
              <a:t>                  </a:t>
            </a:r>
            <a:endParaRPr lang="it-IT" sz="3200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11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620713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Concetti Generali: aspetto economico e finanziario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179512" y="1340768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251519" y="1124744"/>
            <a:ext cx="8892481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endParaRPr lang="it-IT" sz="2800" dirty="0" smtClean="0"/>
          </a:p>
          <a:p>
            <a:pPr marL="514350" indent="-514350">
              <a:spcBef>
                <a:spcPct val="50000"/>
              </a:spcBef>
              <a:buFont typeface="Arial" pitchFamily="34" charset="0"/>
              <a:buChar char="•"/>
            </a:pPr>
            <a:r>
              <a:rPr lang="it-IT" sz="2800" u="sng" dirty="0" smtClean="0"/>
              <a:t>Aspetto economico: inversione del ciclo monetario</a:t>
            </a:r>
          </a:p>
          <a:p>
            <a:pPr marL="514350" indent="-514350">
              <a:spcBef>
                <a:spcPct val="50000"/>
              </a:spcBef>
            </a:pPr>
            <a:r>
              <a:rPr lang="it-IT" sz="2800" i="1" dirty="0" smtClean="0"/>
              <a:t>Gli incassi dei premi precedono nel tempo gli esborsi dei capitali assicurati</a:t>
            </a:r>
          </a:p>
          <a:p>
            <a:pPr marL="514350" indent="-514350">
              <a:spcBef>
                <a:spcPct val="50000"/>
              </a:spcBef>
            </a:pPr>
            <a:endParaRPr lang="it-IT" sz="2800" dirty="0"/>
          </a:p>
          <a:p>
            <a:pPr marL="514350" indent="-514350">
              <a:spcBef>
                <a:spcPct val="50000"/>
              </a:spcBef>
              <a:buFont typeface="Arial" pitchFamily="34" charset="0"/>
              <a:buChar char="•"/>
            </a:pPr>
            <a:r>
              <a:rPr lang="it-IT" sz="2800" u="sng" dirty="0" smtClean="0"/>
              <a:t>Aspetto finanziario: funzione di intermediazione finanziaria</a:t>
            </a:r>
          </a:p>
          <a:p>
            <a:pPr marL="514350" indent="-514350">
              <a:spcBef>
                <a:spcPct val="50000"/>
              </a:spcBef>
            </a:pPr>
            <a:r>
              <a:rPr lang="it-IT" sz="2800" i="1" dirty="0" smtClean="0"/>
              <a:t>Da una parte collettore di risparmio, dall’altra investitore istituzionale                  </a:t>
            </a:r>
            <a:endParaRPr lang="it-IT" sz="3200" i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12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260649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Concetti Generali: aspetto matematico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0" y="908720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179512" y="260648"/>
            <a:ext cx="8640961" cy="615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endParaRPr lang="it-IT" sz="2800" dirty="0" smtClean="0"/>
          </a:p>
          <a:p>
            <a:pPr marL="514350" indent="-514350">
              <a:spcBef>
                <a:spcPct val="50000"/>
              </a:spcBef>
            </a:pPr>
            <a:r>
              <a:rPr lang="it-IT" sz="2800" u="sng" dirty="0" smtClean="0"/>
              <a:t>Gioco, scommessa</a:t>
            </a:r>
          </a:p>
          <a:p>
            <a:pPr marL="514350" indent="-514350" algn="just">
              <a:spcBef>
                <a:spcPct val="50000"/>
              </a:spcBef>
            </a:pPr>
            <a:r>
              <a:rPr lang="it-IT" sz="2400" dirty="0" smtClean="0"/>
              <a:t>Valutata la probabilità dell’evento il contraente-assicurato paga un premio quale corrispettivo dell’impegno dell’assicuratore di liquidare un certo importo se l’evento, nei modi e nei tempi convenuti, si verificherà.</a:t>
            </a:r>
          </a:p>
          <a:p>
            <a:pPr marL="514350" indent="-514350" algn="just">
              <a:spcBef>
                <a:spcPct val="50000"/>
              </a:spcBef>
            </a:pPr>
            <a:r>
              <a:rPr lang="it-IT" sz="2400" i="1" dirty="0" smtClean="0"/>
              <a:t>Il premio è generalmente molto inferiore rispetto all’importo a carico dell’assicuratore perché la probabilità del verificarsi dell’evento che fa scattare la liquidazione è di solito abbastanza piccola.</a:t>
            </a:r>
          </a:p>
          <a:p>
            <a:pPr marL="514350" indent="-514350" algn="just">
              <a:spcBef>
                <a:spcPct val="50000"/>
              </a:spcBef>
            </a:pPr>
            <a:r>
              <a:rPr lang="it-IT" sz="2400" dirty="0" smtClean="0"/>
              <a:t>Può accadere che la scommessa riguardi un evento che accadrà con certezza ma l’alea assicurativa concerne l’epoca in cui l’evento si realizzerà (assicurazione a vita intera in cui l’assicuratore si impegna a pagare ai beneficiari in caso di morte dell’assicurato)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13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620713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Il contratto di assicurazione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251520" y="1196752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179512" y="1340768"/>
            <a:ext cx="8640961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endParaRPr lang="it-IT" sz="2800" dirty="0" smtClean="0"/>
          </a:p>
          <a:p>
            <a:pPr marL="514350" indent="-514350">
              <a:spcBef>
                <a:spcPct val="50000"/>
              </a:spcBef>
            </a:pPr>
            <a:r>
              <a:rPr lang="it-IT" sz="2400" dirty="0" smtClean="0"/>
              <a:t>Tutta la materia  relativa al contratto di assicurazione è disciplinata dalle norme del </a:t>
            </a:r>
            <a:r>
              <a:rPr lang="it-IT" sz="2400" b="1" dirty="0" smtClean="0"/>
              <a:t>Codice Civile </a:t>
            </a:r>
            <a:r>
              <a:rPr lang="it-IT" sz="2400" dirty="0" smtClean="0"/>
              <a:t>relative a:</a:t>
            </a:r>
          </a:p>
          <a:p>
            <a:pPr marL="514350" indent="-514350">
              <a:spcBef>
                <a:spcPct val="50000"/>
              </a:spcBef>
            </a:pPr>
            <a:endParaRPr lang="it-IT" sz="2400" dirty="0" smtClean="0"/>
          </a:p>
          <a:p>
            <a:pPr marL="514350" indent="-514350">
              <a:spcBef>
                <a:spcPct val="50000"/>
              </a:spcBef>
              <a:buFont typeface="Arial" pitchFamily="34" charset="0"/>
              <a:buChar char="•"/>
            </a:pPr>
            <a:r>
              <a:rPr lang="it-IT" sz="2800" dirty="0" smtClean="0"/>
              <a:t>Contratti in generale (artt. 1321 e ss)</a:t>
            </a:r>
          </a:p>
          <a:p>
            <a:pPr marL="514350" indent="-514350">
              <a:spcBef>
                <a:spcPct val="50000"/>
              </a:spcBef>
            </a:pPr>
            <a:endParaRPr lang="it-IT" sz="2400" dirty="0" smtClean="0"/>
          </a:p>
          <a:p>
            <a:pPr marL="514350" indent="-514350">
              <a:spcBef>
                <a:spcPct val="50000"/>
              </a:spcBef>
              <a:buFont typeface="Arial" pitchFamily="34" charset="0"/>
              <a:buChar char="•"/>
            </a:pPr>
            <a:r>
              <a:rPr lang="it-IT" sz="2800" dirty="0" smtClean="0"/>
              <a:t>Dell’assicurazione in particolare (art. 1882 -1932)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14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620713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Il contratto di assicurazione: la gerarchia delle Norme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251520" y="1196752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179512" y="980728"/>
            <a:ext cx="8640961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endParaRPr lang="it-IT" sz="2800" dirty="0" smtClean="0"/>
          </a:p>
          <a:p>
            <a:pPr marL="514350" indent="-514350">
              <a:spcBef>
                <a:spcPct val="50000"/>
              </a:spcBef>
            </a:pPr>
            <a:endParaRPr lang="it-IT" sz="2400" dirty="0" smtClean="0"/>
          </a:p>
          <a:p>
            <a:pPr marL="533400" indent="-533400">
              <a:buFont typeface="Wingdings" pitchFamily="2" charset="2"/>
              <a:buAutoNum type="arabicPeriod"/>
            </a:pPr>
            <a:r>
              <a:rPr lang="it-IT" sz="2800" dirty="0" smtClean="0"/>
              <a:t>Articoli inderogabili del codice civile ( es. art 1901 mancato pagamento del premio ) : possono essere derogati solo in senso più favorevole all’Assicurato.</a:t>
            </a:r>
          </a:p>
          <a:p>
            <a:pPr marL="533400" indent="-533400">
              <a:buFont typeface="Wingdings" pitchFamily="2" charset="2"/>
              <a:buAutoNum type="arabicPeriod"/>
            </a:pPr>
            <a:endParaRPr lang="it-IT" sz="2800" dirty="0" smtClean="0"/>
          </a:p>
          <a:p>
            <a:pPr marL="533400" indent="-533400">
              <a:buFont typeface="Wingdings" pitchFamily="2" charset="2"/>
              <a:buAutoNum type="arabicPeriod"/>
            </a:pPr>
            <a:r>
              <a:rPr lang="it-IT" sz="2800" dirty="0" smtClean="0"/>
              <a:t>Articoli di polizza</a:t>
            </a:r>
          </a:p>
          <a:p>
            <a:pPr marL="533400" indent="-533400">
              <a:buFont typeface="Wingdings" pitchFamily="2" charset="2"/>
              <a:buAutoNum type="arabicPeriod"/>
            </a:pPr>
            <a:endParaRPr lang="it-IT" sz="2800" dirty="0" smtClean="0"/>
          </a:p>
          <a:p>
            <a:pPr marL="533400" indent="-533400">
              <a:buFont typeface="Wingdings" pitchFamily="2" charset="2"/>
              <a:buAutoNum type="arabicPeriod"/>
            </a:pPr>
            <a:r>
              <a:rPr lang="it-IT" sz="2800" dirty="0" smtClean="0"/>
              <a:t>Articoli derogabili del codice civile Dell’assicurazione in particolare (art. 1882 -1932)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15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620713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Il contratto di assicurazione: requisiti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251520" y="1196752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179512" y="1340768"/>
            <a:ext cx="8640961" cy="4235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endParaRPr lang="it-IT" sz="2800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it-IT" sz="2400" dirty="0" smtClean="0">
                <a:cs typeface="Times New Roman" pitchFamily="18" charset="0"/>
              </a:rPr>
              <a:t>I </a:t>
            </a:r>
            <a:r>
              <a:rPr lang="it-IT" sz="2400" b="1" dirty="0" smtClean="0">
                <a:cs typeface="Times New Roman" pitchFamily="18" charset="0"/>
              </a:rPr>
              <a:t>requisiti</a:t>
            </a:r>
            <a:r>
              <a:rPr lang="it-IT" sz="2400" dirty="0" smtClean="0">
                <a:cs typeface="Times New Roman" pitchFamily="18" charset="0"/>
              </a:rPr>
              <a:t> del </a:t>
            </a:r>
            <a:r>
              <a:rPr lang="it-IT" sz="2400" b="1" dirty="0" smtClean="0">
                <a:cs typeface="Times New Roman" pitchFamily="18" charset="0"/>
              </a:rPr>
              <a:t>contratto in generale</a:t>
            </a:r>
            <a:r>
              <a:rPr lang="it-IT" sz="2400" dirty="0" smtClean="0"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it-IT" sz="2400" dirty="0" smtClean="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it-IT" sz="2400" b="1" dirty="0" smtClean="0">
                <a:cs typeface="Times New Roman" pitchFamily="18" charset="0"/>
              </a:rPr>
              <a:t> Accordo tra le Parti</a:t>
            </a:r>
            <a:r>
              <a:rPr lang="it-IT" sz="2400" dirty="0" smtClean="0">
                <a:cs typeface="Times New Roman" pitchFamily="18" charset="0"/>
              </a:rPr>
              <a:t> – incontro di volontà di due o più Parti</a:t>
            </a:r>
          </a:p>
          <a:p>
            <a:pPr>
              <a:lnSpc>
                <a:spcPct val="90000"/>
              </a:lnSpc>
            </a:pPr>
            <a:endParaRPr lang="it-IT" sz="2400" dirty="0" smtClean="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it-IT" sz="2400" b="1" dirty="0" smtClean="0">
                <a:cs typeface="Times New Roman" pitchFamily="18" charset="0"/>
              </a:rPr>
              <a:t> Causa</a:t>
            </a:r>
            <a:r>
              <a:rPr lang="it-IT" sz="2400" dirty="0" smtClean="0">
                <a:cs typeface="Times New Roman" pitchFamily="18" charset="0"/>
              </a:rPr>
              <a:t> – lecita</a:t>
            </a:r>
          </a:p>
          <a:p>
            <a:pPr>
              <a:lnSpc>
                <a:spcPct val="90000"/>
              </a:lnSpc>
            </a:pPr>
            <a:endParaRPr lang="it-IT" sz="2400" dirty="0" smtClean="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it-IT" sz="2400" b="1" dirty="0" smtClean="0">
                <a:cs typeface="Times New Roman" pitchFamily="18" charset="0"/>
              </a:rPr>
              <a:t> Oggetto</a:t>
            </a:r>
            <a:r>
              <a:rPr lang="it-IT" sz="2400" dirty="0" smtClean="0">
                <a:cs typeface="Times New Roman" pitchFamily="18" charset="0"/>
              </a:rPr>
              <a:t> – possibile / lecito / determinato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it-IT" sz="2400" dirty="0" smtClean="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it-IT" sz="2400" b="1" dirty="0" smtClean="0">
                <a:cs typeface="Times New Roman" pitchFamily="18" charset="0"/>
              </a:rPr>
              <a:t> Forma</a:t>
            </a:r>
            <a:r>
              <a:rPr lang="it-IT" sz="2400" dirty="0" smtClean="0">
                <a:cs typeface="Times New Roman" pitchFamily="18" charset="0"/>
              </a:rPr>
              <a:t> – libera / scritta ( ad </a:t>
            </a:r>
            <a:r>
              <a:rPr lang="it-IT" sz="2400" dirty="0" err="1" smtClean="0">
                <a:cs typeface="Times New Roman" pitchFamily="18" charset="0"/>
              </a:rPr>
              <a:t>substantiam</a:t>
            </a:r>
            <a:r>
              <a:rPr lang="it-IT" sz="2400" dirty="0" smtClean="0">
                <a:cs typeface="Times New Roman" pitchFamily="18" charset="0"/>
              </a:rPr>
              <a:t> o ad </a:t>
            </a:r>
            <a:r>
              <a:rPr lang="it-IT" sz="2400" dirty="0" err="1" smtClean="0">
                <a:cs typeface="Times New Roman" pitchFamily="18" charset="0"/>
              </a:rPr>
              <a:t>probationem</a:t>
            </a:r>
            <a:r>
              <a:rPr lang="it-IT" sz="2400" dirty="0" smtClean="0">
                <a:cs typeface="Times New Roman" pitchFamily="18" charset="0"/>
              </a:rPr>
              <a:t> 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it-IT" sz="2400" dirty="0" smtClean="0">
              <a:cs typeface="Times New Roman" pitchFamily="18" charset="0"/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it-IT" sz="2800" b="1" dirty="0" smtClean="0">
                <a:cs typeface="Times New Roman" pitchFamily="18" charset="0"/>
              </a:rPr>
              <a:t>Art. 1325 Codice Civile </a:t>
            </a:r>
            <a:endParaRPr lang="it-IT" sz="2400" dirty="0" smtClean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16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620713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Il contratto di assicurazione: caratteristiche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251520" y="1196752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179512" y="1340768"/>
            <a:ext cx="8640961" cy="4013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endParaRPr lang="it-IT" sz="2800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it-IT" sz="2800" dirty="0" smtClean="0"/>
              <a:t>Le </a:t>
            </a:r>
            <a:r>
              <a:rPr lang="it-IT" sz="2800" b="1" dirty="0" smtClean="0"/>
              <a:t>caratteristiche</a:t>
            </a:r>
            <a:r>
              <a:rPr lang="it-IT" sz="2800" dirty="0" smtClean="0"/>
              <a:t> del </a:t>
            </a:r>
            <a:r>
              <a:rPr lang="it-IT" sz="2800" b="1" dirty="0" smtClean="0"/>
              <a:t>contratto di assicurazione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it-IT" sz="2800" dirty="0" smtClean="0"/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it-IT" sz="2800" dirty="0" smtClean="0"/>
              <a:t> Accordo tra le Parti  </a:t>
            </a:r>
            <a:r>
              <a:rPr lang="it-IT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⇨  la </a:t>
            </a:r>
            <a:r>
              <a:rPr lang="it-IT" sz="2800" b="1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POLIZZA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it-IT" sz="2800" b="1" u="sng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it-IT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Causa ⇨ </a:t>
            </a:r>
            <a:r>
              <a:rPr lang="it-IT" sz="2800" b="1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trasferimento di un rischio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it-IT" sz="2800" b="1" u="sng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it-IT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Oggetto ⇨  </a:t>
            </a:r>
            <a:r>
              <a:rPr lang="it-IT" sz="2800" b="1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rischio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it-IT" sz="2800" b="1" u="sng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it-IT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Forma ⇨ </a:t>
            </a:r>
            <a:r>
              <a:rPr lang="it-IT" sz="2800" b="1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scritta </a:t>
            </a:r>
            <a:r>
              <a:rPr lang="it-IT" sz="2800" b="1" i="1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ad </a:t>
            </a:r>
            <a:r>
              <a:rPr lang="it-IT" sz="2800" b="1" i="1" u="sng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probationem</a:t>
            </a:r>
            <a:endParaRPr lang="it-IT" sz="2800" b="1" i="1" u="sng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17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620713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Il contratto di assicurazione: gli obblighi delle parti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251520" y="1196752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179512" y="548680"/>
            <a:ext cx="8640961" cy="5496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endParaRPr lang="it-IT" sz="2800" dirty="0" smtClean="0"/>
          </a:p>
          <a:p>
            <a:pPr marL="533400" indent="-533400" algn="ctr">
              <a:lnSpc>
                <a:spcPct val="80000"/>
              </a:lnSpc>
              <a:buFont typeface="Wingdings" pitchFamily="2" charset="2"/>
              <a:buNone/>
            </a:pPr>
            <a:endParaRPr lang="it-IT" sz="2400" dirty="0" smtClean="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endParaRPr lang="it-IT" sz="2000" dirty="0" smtClean="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it-IT" sz="2400" dirty="0" smtClean="0"/>
              <a:t>Dell’</a:t>
            </a:r>
            <a:r>
              <a:rPr lang="it-IT" sz="2400" b="1" i="1" dirty="0" smtClean="0"/>
              <a:t>ASSICURATO</a:t>
            </a:r>
            <a:r>
              <a:rPr lang="it-IT" sz="2400" dirty="0" smtClean="0"/>
              <a:t>: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endParaRPr lang="it-IT" sz="2400" dirty="0" smtClean="0"/>
          </a:p>
          <a:p>
            <a:pPr marL="952500" lvl="1" indent="-495300">
              <a:lnSpc>
                <a:spcPct val="80000"/>
              </a:lnSpc>
            </a:pPr>
            <a:r>
              <a:rPr lang="it-IT" sz="2400" i="1" u="sng" dirty="0" smtClean="0"/>
              <a:t>Prima del contratto</a:t>
            </a:r>
          </a:p>
          <a:p>
            <a:pPr marL="952500" lvl="1" indent="-495300">
              <a:lnSpc>
                <a:spcPct val="80000"/>
              </a:lnSpc>
              <a:buFont typeface="Wingdings" pitchFamily="2" charset="2"/>
              <a:buNone/>
            </a:pPr>
            <a:r>
              <a:rPr lang="it-IT" sz="2400" dirty="0" smtClean="0"/>
              <a:t>	</a:t>
            </a:r>
            <a:r>
              <a:rPr lang="it-IT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⇨ dichiarare le caratteristiche del rischio</a:t>
            </a:r>
          </a:p>
          <a:p>
            <a:pPr marL="952500" lvl="1" indent="-495300">
              <a:lnSpc>
                <a:spcPct val="80000"/>
              </a:lnSpc>
              <a:buFont typeface="Wingdings" pitchFamily="2" charset="2"/>
              <a:buNone/>
            </a:pPr>
            <a:r>
              <a:rPr lang="it-IT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	⇨ firmare il contratto</a:t>
            </a:r>
          </a:p>
          <a:p>
            <a:pPr marL="952500" lvl="1" indent="-495300">
              <a:lnSpc>
                <a:spcPct val="80000"/>
              </a:lnSpc>
              <a:buFont typeface="Wingdings" pitchFamily="2" charset="2"/>
              <a:buNone/>
            </a:pPr>
            <a:r>
              <a:rPr lang="it-IT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	⇨ pagare il premio</a:t>
            </a:r>
          </a:p>
          <a:p>
            <a:pPr marL="952500" lvl="1" indent="-495300">
              <a:lnSpc>
                <a:spcPct val="80000"/>
              </a:lnSpc>
              <a:buFont typeface="Wingdings" pitchFamily="2" charset="2"/>
              <a:buNone/>
            </a:pPr>
            <a:endParaRPr lang="it-IT" sz="2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952500" lvl="1" indent="-495300">
              <a:lnSpc>
                <a:spcPct val="80000"/>
              </a:lnSpc>
            </a:pPr>
            <a:r>
              <a:rPr lang="it-IT" sz="2400" i="1" u="sng" dirty="0" smtClean="0"/>
              <a:t>Durante il contratto</a:t>
            </a:r>
          </a:p>
          <a:p>
            <a:pPr marL="952500" lvl="1" indent="-495300">
              <a:lnSpc>
                <a:spcPct val="80000"/>
              </a:lnSpc>
              <a:buFont typeface="Wingdings" pitchFamily="2" charset="2"/>
              <a:buNone/>
            </a:pPr>
            <a:r>
              <a:rPr lang="it-IT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	⇨ comunicare le variazioni del rischio</a:t>
            </a:r>
          </a:p>
          <a:p>
            <a:pPr marL="952500" lvl="1" indent="-495300">
              <a:lnSpc>
                <a:spcPct val="80000"/>
              </a:lnSpc>
              <a:buFont typeface="Wingdings" pitchFamily="2" charset="2"/>
              <a:buNone/>
            </a:pPr>
            <a:r>
              <a:rPr lang="it-IT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	⇨ comunicare la stipula di nuovi contratti</a:t>
            </a:r>
          </a:p>
          <a:p>
            <a:pPr marL="952500" lvl="1" indent="-495300">
              <a:lnSpc>
                <a:spcPct val="80000"/>
              </a:lnSpc>
              <a:buFont typeface="Wingdings" pitchFamily="2" charset="2"/>
              <a:buNone/>
            </a:pPr>
            <a:r>
              <a:rPr lang="it-IT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	</a:t>
            </a:r>
          </a:p>
          <a:p>
            <a:pPr marL="952500" lvl="1" indent="-495300">
              <a:lnSpc>
                <a:spcPct val="80000"/>
              </a:lnSpc>
            </a:pPr>
            <a:r>
              <a:rPr lang="it-IT" sz="2400" i="1" u="sng" dirty="0" smtClean="0"/>
              <a:t>In caso di sinistro</a:t>
            </a:r>
          </a:p>
          <a:p>
            <a:pPr marL="952500" lvl="1" indent="-495300">
              <a:lnSpc>
                <a:spcPct val="80000"/>
              </a:lnSpc>
              <a:buFont typeface="Wingdings" pitchFamily="2" charset="2"/>
              <a:buNone/>
            </a:pPr>
            <a:r>
              <a:rPr lang="it-IT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	⇨ adoperarsi per contenere il danno</a:t>
            </a:r>
          </a:p>
          <a:p>
            <a:pPr marL="952500" lvl="1" indent="-495300">
              <a:lnSpc>
                <a:spcPct val="80000"/>
              </a:lnSpc>
              <a:buFont typeface="Wingdings" pitchFamily="2" charset="2"/>
              <a:buNone/>
            </a:pPr>
            <a:r>
              <a:rPr lang="it-IT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	⇨ comunicare all’assicuratore l’eventuale sinistro</a:t>
            </a:r>
          </a:p>
          <a:p>
            <a:pPr marL="952500" lvl="1" indent="-495300">
              <a:lnSpc>
                <a:spcPct val="80000"/>
              </a:lnSpc>
              <a:buFont typeface="Wingdings" pitchFamily="2" charset="2"/>
              <a:buNone/>
            </a:pPr>
            <a:r>
              <a:rPr lang="it-IT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	⇨ conservare le tracce e i residui del sinistro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BAEBB-F3C8-45B3-B979-03CC5162F09C}" type="slidenum">
              <a:rPr lang="it-IT"/>
              <a:pPr/>
              <a:t>18</a:t>
            </a:fld>
            <a:endParaRPr lang="it-IT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981075"/>
            <a:ext cx="7772400" cy="838200"/>
          </a:xfrm>
        </p:spPr>
        <p:txBody>
          <a:bodyPr/>
          <a:lstStyle/>
          <a:p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r>
              <a:rPr lang="it-IT" sz="3200" b="1">
                <a:solidFill>
                  <a:schemeClr val="accent1"/>
                </a:solidFill>
              </a:rPr>
              <a:t/>
            </a:r>
            <a:br>
              <a:rPr lang="it-IT" sz="3200" b="1">
                <a:solidFill>
                  <a:schemeClr val="accent1"/>
                </a:solidFill>
              </a:rPr>
            </a:br>
            <a:endParaRPr lang="it-IT" sz="3200" b="1">
              <a:solidFill>
                <a:schemeClr val="accent1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611188" y="620713"/>
            <a:ext cx="8064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it-IT" sz="2400" b="1" dirty="0" smtClean="0">
                <a:solidFill>
                  <a:srgbClr val="FF0000"/>
                </a:solidFill>
                <a:latin typeface="Arial" charset="0"/>
              </a:rPr>
              <a:t>Il contratto di assicurazione: gli obblighi delle parti</a:t>
            </a:r>
            <a:endParaRPr lang="it-IT" b="1" i="1" dirty="0">
              <a:latin typeface="Arial" charset="0"/>
            </a:endParaRPr>
          </a:p>
        </p:txBody>
      </p:sp>
      <p:sp>
        <p:nvSpPr>
          <p:cNvPr id="182276" name="Line 4"/>
          <p:cNvSpPr>
            <a:spLocks noChangeShapeType="1"/>
          </p:cNvSpPr>
          <p:nvPr/>
        </p:nvSpPr>
        <p:spPr bwMode="auto">
          <a:xfrm flipV="1">
            <a:off x="251520" y="1196752"/>
            <a:ext cx="87137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179512" y="548680"/>
            <a:ext cx="8640961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endParaRPr lang="it-IT" sz="2800" dirty="0" smtClean="0"/>
          </a:p>
          <a:p>
            <a:pPr marL="533400" indent="-533400" algn="ctr">
              <a:buFont typeface="Wingdings" pitchFamily="2" charset="2"/>
              <a:buNone/>
            </a:pPr>
            <a:endParaRPr lang="it-IT" sz="2800" dirty="0" smtClean="0"/>
          </a:p>
          <a:p>
            <a:pPr marL="533400" indent="-533400">
              <a:buFont typeface="Wingdings" pitchFamily="2" charset="2"/>
              <a:buAutoNum type="arabicPeriod" startAt="2"/>
            </a:pPr>
            <a:r>
              <a:rPr lang="it-IT" sz="2400" dirty="0" smtClean="0"/>
              <a:t>Dell’</a:t>
            </a:r>
            <a:r>
              <a:rPr lang="it-IT" sz="2400" b="1" i="1" dirty="0" smtClean="0"/>
              <a:t>ASSICURATORE</a:t>
            </a:r>
            <a:r>
              <a:rPr lang="it-IT" sz="2400" dirty="0" smtClean="0"/>
              <a:t>:</a:t>
            </a:r>
          </a:p>
          <a:p>
            <a:pPr marL="533400" indent="-533400">
              <a:buFont typeface="Wingdings" pitchFamily="2" charset="2"/>
              <a:buAutoNum type="arabicPeriod" startAt="2"/>
            </a:pPr>
            <a:endParaRPr lang="it-IT" sz="2400" dirty="0" smtClean="0"/>
          </a:p>
          <a:p>
            <a:pPr marL="533400" indent="-533400">
              <a:buFont typeface="Wingdings" pitchFamily="2" charset="2"/>
              <a:buNone/>
            </a:pPr>
            <a:r>
              <a:rPr lang="it-IT" sz="2400" dirty="0" smtClean="0"/>
              <a:t>	</a:t>
            </a:r>
            <a:r>
              <a:rPr lang="it-IT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⇨ registrare e gestire il contratto secondo le norme di legge</a:t>
            </a:r>
          </a:p>
          <a:p>
            <a:pPr marL="533400" indent="-533400">
              <a:buFont typeface="Wingdings" pitchFamily="2" charset="2"/>
              <a:buNone/>
            </a:pPr>
            <a:endParaRPr lang="it-IT" sz="2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533400" indent="-533400">
              <a:buFont typeface="Wingdings" pitchFamily="2" charset="2"/>
              <a:buNone/>
            </a:pPr>
            <a:r>
              <a:rPr lang="it-IT" sz="24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	⇨ indennizzare il danno in caso di sinistro 	nei limiti del          	contratto</a:t>
            </a:r>
          </a:p>
          <a:p>
            <a:pPr marL="514350" indent="-514350" algn="just">
              <a:spcBef>
                <a:spcPct val="50000"/>
              </a:spcBef>
            </a:pPr>
            <a:endParaRPr lang="it-IT" sz="24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1492</TotalTime>
  <Words>868</Words>
  <Application>Microsoft Office PowerPoint</Application>
  <PresentationFormat>Presentazione su schermo (4:3)</PresentationFormat>
  <Paragraphs>184</Paragraphs>
  <Slides>18</Slides>
  <Notes>18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19" baseType="lpstr">
      <vt:lpstr>Struttura predefinita</vt:lpstr>
      <vt:lpstr>        Le funzioni e le peculiari caratteristiche dell’Assicurazione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</vt:vector>
  </TitlesOfParts>
  <Company>Bombardier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Economia delle aziende di assicurazione - S</dc:title>
  <dc:creator>tecanca</dc:creator>
  <cp:lastModifiedBy>UGFAssicurazioni</cp:lastModifiedBy>
  <cp:revision>239</cp:revision>
  <dcterms:created xsi:type="dcterms:W3CDTF">2004-01-12T07:43:11Z</dcterms:created>
  <dcterms:modified xsi:type="dcterms:W3CDTF">2012-03-08T12:22:56Z</dcterms:modified>
</cp:coreProperties>
</file>