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sldIdLst>
    <p:sldId id="278" r:id="rId2"/>
    <p:sldId id="256" r:id="rId3"/>
    <p:sldId id="257" r:id="rId4"/>
    <p:sldId id="258" r:id="rId5"/>
    <p:sldId id="261" r:id="rId6"/>
    <p:sldId id="270" r:id="rId7"/>
    <p:sldId id="262" r:id="rId8"/>
    <p:sldId id="263" r:id="rId9"/>
    <p:sldId id="264" r:id="rId10"/>
    <p:sldId id="265" r:id="rId11"/>
    <p:sldId id="268" r:id="rId12"/>
    <p:sldId id="266" r:id="rId13"/>
    <p:sldId id="267" r:id="rId14"/>
    <p:sldId id="269"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576" autoAdjust="0"/>
  </p:normalViewPr>
  <p:slideViewPr>
    <p:cSldViewPr>
      <p:cViewPr>
        <p:scale>
          <a:sx n="115" d="100"/>
          <a:sy n="115" d="100"/>
        </p:scale>
        <p:origin x="-1440" y="-354"/>
      </p:cViewPr>
      <p:guideLst>
        <p:guide orient="horz" pos="2160"/>
        <p:guide pos="2880"/>
      </p:guideLst>
    </p:cSldViewPr>
  </p:slideViewPr>
  <p:outlineViewPr>
    <p:cViewPr>
      <p:scale>
        <a:sx n="33" d="100"/>
        <a:sy n="33" d="100"/>
      </p:scale>
      <p:origin x="0" y="6528"/>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7BB9F3-1EEA-4EB2-8DEA-3D6D328E4FEB}" type="datetimeFigureOut">
              <a:rPr lang="it-IT" smtClean="0"/>
              <a:pPr/>
              <a:t>10/12/2011</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23381B-5AF0-419C-BDB2-79C679757FB5}" type="slidenum">
              <a:rPr lang="it-IT" smtClean="0"/>
              <a:pPr/>
              <a:t>‹N›</a:t>
            </a:fld>
            <a:endParaRPr lang="it-IT"/>
          </a:p>
        </p:txBody>
      </p:sp>
    </p:spTree>
    <p:extLst>
      <p:ext uri="{BB962C8B-B14F-4D97-AF65-F5344CB8AC3E}">
        <p14:creationId xmlns:p14="http://schemas.microsoft.com/office/powerpoint/2010/main" val="2729182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2">
        <a:schemeClr val="bg2"/>
      </p:bgRef>
    </p:bg>
    <p:spTree>
      <p:nvGrpSpPr>
        <p:cNvPr id="1" name=""/>
        <p:cNvGrpSpPr/>
        <p:nvPr/>
      </p:nvGrpSpPr>
      <p:grpSpPr>
        <a:xfrm>
          <a:off x="0" y="0"/>
          <a:ext cx="0" cy="0"/>
          <a:chOff x="0" y="0"/>
          <a:chExt cx="0" cy="0"/>
        </a:xfrm>
      </p:grpSpPr>
      <p:sp>
        <p:nvSpPr>
          <p:cNvPr id="7" name="Figura a mano libera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igura a mano libera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olo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it-IT" smtClean="0"/>
              <a:t>Fare clic per modificare lo stile del titolo</a:t>
            </a:r>
            <a:endParaRPr kumimoji="0" lang="en-US"/>
          </a:p>
        </p:txBody>
      </p:sp>
      <p:sp>
        <p:nvSpPr>
          <p:cNvPr id="17" name="Sottotitolo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30" name="Segnaposto data 29"/>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19" name="Segnaposto piè di pagina 18"/>
          <p:cNvSpPr>
            <a:spLocks noGrp="1"/>
          </p:cNvSpPr>
          <p:nvPr>
            <p:ph type="ftr" sz="quarter" idx="11"/>
          </p:nvPr>
        </p:nvSpPr>
        <p:spPr/>
        <p:txBody>
          <a:bodyPr/>
          <a:lstStyle/>
          <a:p>
            <a:endParaRPr lang="it-IT"/>
          </a:p>
        </p:txBody>
      </p:sp>
      <p:sp>
        <p:nvSpPr>
          <p:cNvPr id="27" name="Segnaposto numero diapositiva 26"/>
          <p:cNvSpPr>
            <a:spLocks noGrp="1"/>
          </p:cNvSpPr>
          <p:nvPr>
            <p:ph type="sldNum" sz="quarter" idx="12"/>
          </p:nvPr>
        </p:nvSpPr>
        <p:spPr/>
        <p:txBody>
          <a:bodyPr/>
          <a:lstStyle/>
          <a:p>
            <a:fld id="{B73CFA60-5673-45AC-973F-B205A15D89DE}"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transition>
    <p:fade thruBlk="1"/>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lgn="l">
              <a:defRPr/>
            </a:lvl1pPr>
          </a:lstStyle>
          <a:p>
            <a:r>
              <a:rPr kumimoji="0" lang="it-IT" smtClean="0"/>
              <a:t>Fare clic per modificare lo stile del titolo</a:t>
            </a:r>
            <a:endParaRPr kumimoji="0" lang="en-US"/>
          </a:p>
        </p:txBody>
      </p:sp>
      <p:sp>
        <p:nvSpPr>
          <p:cNvPr id="3" name="Segnaposto contenuto 2"/>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2">
        <a:schemeClr val="bg2"/>
      </p:bgRef>
    </p:bg>
    <p:spTree>
      <p:nvGrpSpPr>
        <p:cNvPr id="1" name=""/>
        <p:cNvGrpSpPr/>
        <p:nvPr/>
      </p:nvGrpSpPr>
      <p:grpSpPr>
        <a:xfrm>
          <a:off x="0" y="0"/>
          <a:ext cx="0" cy="0"/>
          <a:chOff x="0" y="0"/>
          <a:chExt cx="0" cy="0"/>
        </a:xfrm>
      </p:grpSpPr>
      <p:sp>
        <p:nvSpPr>
          <p:cNvPr id="7" name="Figura a mano libera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igura a mano libera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olo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73CFA60-5673-45AC-973F-B205A15D89DE}"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7467600" cy="1143000"/>
          </a:xfrm>
        </p:spPr>
        <p:txBody>
          <a:bodyPr/>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8229600" cy="1143000"/>
          </a:xfrm>
        </p:spPr>
        <p:txBody>
          <a:bodyPr anchor="ctr"/>
          <a:lstStyle>
            <a:lvl1pPr>
              <a:defRPr/>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320"/>
            <a:ext cx="7470648" cy="1143000"/>
          </a:xfrm>
        </p:spPr>
        <p:txBody>
          <a:bodyPr anchor="ctr"/>
          <a:lstStyle>
            <a:lvl1pPr algn="l">
              <a:defRPr sz="4600"/>
            </a:lvl1pPr>
          </a:lstStyle>
          <a:p>
            <a:r>
              <a:rPr kumimoji="0" lang="it-IT" smtClean="0"/>
              <a:t>Fare clic per modificare lo stile del titolo</a:t>
            </a:r>
            <a:endParaRPr kumimoji="0" lang="en-US"/>
          </a:p>
        </p:txBody>
      </p:sp>
      <p:sp>
        <p:nvSpPr>
          <p:cNvPr id="7" name="Segnaposto data 6"/>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8" name="Segnaposto numero diapositiva 7"/>
          <p:cNvSpPr>
            <a:spLocks noGrp="1"/>
          </p:cNvSpPr>
          <p:nvPr>
            <p:ph type="sldNum" sz="quarter" idx="11"/>
          </p:nvPr>
        </p:nvSpPr>
        <p:spPr/>
        <p:txBody>
          <a:bodyPr/>
          <a:lstStyle/>
          <a:p>
            <a:fld id="{B73CFA60-5673-45AC-973F-B205A15D89DE}" type="slidenum">
              <a:rPr lang="it-IT" smtClean="0"/>
              <a:pPr/>
              <a:t>‹N›</a:t>
            </a:fld>
            <a:endParaRPr lang="it-IT"/>
          </a:p>
        </p:txBody>
      </p:sp>
      <p:sp>
        <p:nvSpPr>
          <p:cNvPr id="9" name="Segnaposto piè di pagina 8"/>
          <p:cNvSpPr>
            <a:spLocks noGrp="1"/>
          </p:cNvSpPr>
          <p:nvPr>
            <p:ph type="ftr" sz="quarter" idx="12"/>
          </p:nvPr>
        </p:nvSpPr>
        <p:spPr/>
        <p:txBody>
          <a:bodyPr/>
          <a:lstStyle/>
          <a:p>
            <a:endParaRPr lang="it-IT"/>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4" name="Segnaposto contenuto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156448" y="6422064"/>
            <a:ext cx="762000" cy="365125"/>
          </a:xfrm>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it-IT" smtClean="0"/>
              <a:t>Fare clic per modificare stili del testo dello schema</a:t>
            </a:r>
          </a:p>
        </p:txBody>
      </p:sp>
      <p:sp>
        <p:nvSpPr>
          <p:cNvPr id="5" name="Segnaposto data 4"/>
          <p:cNvSpPr>
            <a:spLocks noGrp="1"/>
          </p:cNvSpPr>
          <p:nvPr>
            <p:ph type="dt" sz="half" idx="10"/>
          </p:nvPr>
        </p:nvSpPr>
        <p:spPr>
          <a:xfrm>
            <a:off x="457200" y="6422064"/>
            <a:ext cx="2133600" cy="365125"/>
          </a:xfrm>
        </p:spPr>
        <p:txBody>
          <a:bodyPr/>
          <a:lstStyle/>
          <a:p>
            <a:fld id="{D35C4C25-A411-40BB-A5E9-0E5393BD48A8}" type="datetimeFigureOut">
              <a:rPr lang="it-IT" smtClean="0"/>
              <a:pPr/>
              <a:t>10/12/2011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D35C4C25-A411-40BB-A5E9-0E5393BD48A8}" type="datetimeFigureOut">
              <a:rPr lang="it-IT" smtClean="0"/>
              <a:pPr/>
              <a:t>10/12/2011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73CFA60-5673-45AC-973F-B205A15D89DE}" type="slidenum">
              <a:rPr lang="it-IT" smtClean="0"/>
              <a:pPr/>
              <a:t>‹N›</a:t>
            </a:fld>
            <a:endParaRPr lang="it-IT"/>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igura a mano libera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igura a mano libera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Segnaposto titolo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it-IT" smtClean="0"/>
              <a:t>Fare clic per modificare lo stile del titolo</a:t>
            </a:r>
            <a:endParaRPr kumimoji="0" lang="en-US"/>
          </a:p>
        </p:txBody>
      </p:sp>
      <p:sp>
        <p:nvSpPr>
          <p:cNvPr id="30" name="Segnaposto testo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0" name="Segnaposto data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D35C4C25-A411-40BB-A5E9-0E5393BD48A8}" type="datetimeFigureOut">
              <a:rPr lang="it-IT" smtClean="0"/>
              <a:pPr/>
              <a:t>10/12/2011</a:t>
            </a:fld>
            <a:endParaRPr lang="it-IT"/>
          </a:p>
        </p:txBody>
      </p:sp>
      <p:sp>
        <p:nvSpPr>
          <p:cNvPr id="22" name="Segnaposto piè di pagina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it-IT"/>
          </a:p>
        </p:txBody>
      </p:sp>
      <p:sp>
        <p:nvSpPr>
          <p:cNvPr id="18" name="Segnaposto numero diapositiva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B73CFA60-5673-45AC-973F-B205A15D89DE}" type="slidenum">
              <a:rPr lang="it-IT" smtClean="0"/>
              <a:pPr/>
              <a:t>‹N›</a:t>
            </a:fld>
            <a:endParaRPr lang="it-IT"/>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fade thruBlk="1"/>
  </p:transition>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893719" y="4221088"/>
            <a:ext cx="6480048" cy="2301240"/>
          </a:xfrm>
        </p:spPr>
        <p:txBody>
          <a:bodyPr/>
          <a:lstStyle/>
          <a:p>
            <a:pPr algn="ctr"/>
            <a:r>
              <a:rPr lang="it-IT" dirty="0" err="1" smtClean="0"/>
              <a:t>Economics</a:t>
            </a:r>
            <a:r>
              <a:rPr lang="it-IT" dirty="0" smtClean="0"/>
              <a:t/>
            </a:r>
            <a:br>
              <a:rPr lang="it-IT" dirty="0" smtClean="0"/>
            </a:br>
            <a:endParaRPr lang="it-IT" dirty="0"/>
          </a:p>
        </p:txBody>
      </p:sp>
      <p:sp>
        <p:nvSpPr>
          <p:cNvPr id="3" name="Sottotitolo 2"/>
          <p:cNvSpPr>
            <a:spLocks noGrp="1"/>
          </p:cNvSpPr>
          <p:nvPr>
            <p:ph type="subTitle" idx="1"/>
          </p:nvPr>
        </p:nvSpPr>
        <p:spPr>
          <a:xfrm>
            <a:off x="971600" y="-387424"/>
            <a:ext cx="6480048" cy="1752600"/>
          </a:xfrm>
        </p:spPr>
        <p:txBody>
          <a:bodyPr>
            <a:normAutofit/>
          </a:bodyPr>
          <a:lstStyle/>
          <a:p>
            <a:pPr algn="ctr"/>
            <a:r>
              <a:rPr lang="it-IT" sz="2800" b="1" dirty="0" smtClean="0"/>
              <a:t>Università degli Studi di Macerata  Facoltà di Giurisprudenza </a:t>
            </a:r>
            <a:endParaRPr lang="it-IT" sz="2800" b="1" dirty="0"/>
          </a:p>
        </p:txBody>
      </p:sp>
      <p:pic>
        <p:nvPicPr>
          <p:cNvPr id="4" name="Im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0454" y="1556792"/>
            <a:ext cx="2386578" cy="2428448"/>
          </a:xfrm>
          <a:prstGeom prst="rect">
            <a:avLst/>
          </a:prstGeom>
        </p:spPr>
      </p:pic>
      <p:sp>
        <p:nvSpPr>
          <p:cNvPr id="6" name="CasellaDiTesto 5"/>
          <p:cNvSpPr txBox="1"/>
          <p:nvPr/>
        </p:nvSpPr>
        <p:spPr>
          <a:xfrm>
            <a:off x="6516216" y="5877272"/>
            <a:ext cx="2339752" cy="461665"/>
          </a:xfrm>
          <a:prstGeom prst="rect">
            <a:avLst/>
          </a:prstGeom>
          <a:noFill/>
        </p:spPr>
        <p:txBody>
          <a:bodyPr wrap="square" rtlCol="0">
            <a:spAutoFit/>
          </a:bodyPr>
          <a:lstStyle/>
          <a:p>
            <a:pPr algn="ctr"/>
            <a:r>
              <a:rPr lang="it-IT" sz="2400" b="1" dirty="0" smtClean="0">
                <a:effectLst>
                  <a:outerShdw blurRad="38100" dist="38100" dir="2700000" algn="tl">
                    <a:srgbClr val="000000">
                      <a:alpha val="43137"/>
                    </a:srgbClr>
                  </a:outerShdw>
                </a:effectLst>
              </a:rPr>
              <a:t>Andrea Ghetti</a:t>
            </a:r>
            <a:endParaRPr lang="it-IT"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44426914"/>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4291"/>
            <a:ext cx="7772400" cy="1428759"/>
          </a:xfrm>
        </p:spPr>
        <p:txBody>
          <a:bodyPr/>
          <a:lstStyle/>
          <a:p>
            <a:pPr algn="ctr"/>
            <a:r>
              <a:rPr lang="it-IT" dirty="0" err="1" smtClean="0"/>
              <a:t>Topics</a:t>
            </a:r>
            <a:r>
              <a:rPr lang="it-IT" dirty="0" smtClean="0"/>
              <a:t> </a:t>
            </a:r>
            <a:r>
              <a:rPr lang="it-IT" dirty="0" err="1" smtClean="0"/>
              <a:t>for</a:t>
            </a:r>
            <a:r>
              <a:rPr lang="it-IT" dirty="0" smtClean="0"/>
              <a:t> short report</a:t>
            </a:r>
            <a:endParaRPr lang="it-IT" dirty="0"/>
          </a:p>
        </p:txBody>
      </p:sp>
      <p:sp>
        <p:nvSpPr>
          <p:cNvPr id="3" name="Sottotitolo 2"/>
          <p:cNvSpPr>
            <a:spLocks noGrp="1"/>
          </p:cNvSpPr>
          <p:nvPr>
            <p:ph type="subTitle" idx="1"/>
          </p:nvPr>
        </p:nvSpPr>
        <p:spPr>
          <a:xfrm>
            <a:off x="428596" y="2071678"/>
            <a:ext cx="8358246" cy="1709734"/>
          </a:xfrm>
        </p:spPr>
        <p:txBody>
          <a:bodyPr>
            <a:noAutofit/>
          </a:bodyPr>
          <a:lstStyle/>
          <a:p>
            <a:pPr algn="l">
              <a:buFont typeface="Arial" pitchFamily="34" charset="0"/>
              <a:buChar char="•"/>
            </a:pPr>
            <a:r>
              <a:rPr lang="it-IT" sz="3600" dirty="0" smtClean="0">
                <a:effectLst>
                  <a:outerShdw blurRad="38100" dist="38100" dir="2700000" algn="tl">
                    <a:srgbClr val="000000">
                      <a:alpha val="43137"/>
                    </a:srgbClr>
                  </a:outerShdw>
                </a:effectLst>
              </a:rPr>
              <a:t> </a:t>
            </a:r>
            <a:r>
              <a:rPr lang="it-IT" sz="3600" b="1" dirty="0" err="1" smtClean="0">
                <a:effectLst>
                  <a:outerShdw blurRad="38100" dist="38100" dir="2700000" algn="tl">
                    <a:srgbClr val="000000">
                      <a:alpha val="43137"/>
                    </a:srgbClr>
                  </a:outerShdw>
                </a:effectLst>
              </a:rPr>
              <a:t>Critics</a:t>
            </a:r>
            <a:r>
              <a:rPr lang="it-IT" sz="3600" b="1" dirty="0" smtClean="0">
                <a:effectLst>
                  <a:outerShdw blurRad="38100" dist="38100" dir="2700000" algn="tl">
                    <a:srgbClr val="000000">
                      <a:alpha val="43137"/>
                    </a:srgbClr>
                  </a:outerShdw>
                </a:effectLst>
              </a:rPr>
              <a:t> in </a:t>
            </a:r>
            <a:r>
              <a:rPr lang="it-IT" sz="3600" b="1" dirty="0" err="1" smtClean="0">
                <a:effectLst>
                  <a:outerShdw blurRad="38100" dist="38100" dir="2700000" algn="tl">
                    <a:srgbClr val="000000">
                      <a:alpha val="43137"/>
                    </a:srgbClr>
                  </a:outerShdw>
                </a:effectLst>
              </a:rPr>
              <a:t>Monopolistic</a:t>
            </a:r>
            <a:r>
              <a:rPr lang="it-IT" sz="3600" b="1" dirty="0" smtClean="0">
                <a:effectLst>
                  <a:outerShdw blurRad="38100" dist="38100" dir="2700000" algn="tl">
                    <a:srgbClr val="000000">
                      <a:alpha val="43137"/>
                    </a:srgbClr>
                  </a:outerShdw>
                </a:effectLst>
              </a:rPr>
              <a:t> </a:t>
            </a:r>
            <a:r>
              <a:rPr lang="it-IT" sz="3600" b="1" dirty="0" err="1" smtClean="0">
                <a:effectLst>
                  <a:outerShdw blurRad="38100" dist="38100" dir="2700000" algn="tl">
                    <a:srgbClr val="000000">
                      <a:alpha val="43137"/>
                    </a:srgbClr>
                  </a:outerShdw>
                </a:effectLst>
              </a:rPr>
              <a:t>Competition</a:t>
            </a:r>
            <a:endParaRPr lang="it-IT" sz="3600" b="1" dirty="0" smtClean="0">
              <a:effectLst>
                <a:outerShdw blurRad="38100" dist="38100" dir="2700000" algn="tl">
                  <a:srgbClr val="000000">
                    <a:alpha val="43137"/>
                  </a:srgbClr>
                </a:outerShdw>
              </a:effectLst>
            </a:endParaRPr>
          </a:p>
          <a:p>
            <a:pPr algn="l">
              <a:buFont typeface="Arial" pitchFamily="34" charset="0"/>
              <a:buChar char="•"/>
            </a:pPr>
            <a:r>
              <a:rPr lang="it-IT" sz="3600" dirty="0">
                <a:effectLst>
                  <a:outerShdw blurRad="38100" dist="38100" dir="2700000" algn="tl">
                    <a:srgbClr val="000000">
                      <a:alpha val="43137"/>
                    </a:srgbClr>
                  </a:outerShdw>
                </a:effectLst>
              </a:rPr>
              <a:t> </a:t>
            </a:r>
            <a:r>
              <a:rPr lang="it-IT" sz="3600" b="1" dirty="0" err="1" smtClean="0">
                <a:effectLst>
                  <a:outerShdw blurRad="38100" dist="38100" dir="2700000" algn="tl">
                    <a:srgbClr val="000000">
                      <a:alpha val="43137"/>
                    </a:srgbClr>
                  </a:outerShdw>
                </a:effectLst>
              </a:rPr>
              <a:t>Sticky</a:t>
            </a:r>
            <a:r>
              <a:rPr lang="it-IT" sz="3600" b="1" dirty="0" smtClean="0">
                <a:effectLst>
                  <a:outerShdw blurRad="38100" dist="38100" dir="2700000" algn="tl">
                    <a:srgbClr val="000000">
                      <a:alpha val="43137"/>
                    </a:srgbClr>
                  </a:outerShdw>
                </a:effectLst>
              </a:rPr>
              <a:t> </a:t>
            </a:r>
            <a:r>
              <a:rPr lang="it-IT" sz="3600" b="1" dirty="0" err="1" smtClean="0">
                <a:effectLst>
                  <a:outerShdw blurRad="38100" dist="38100" dir="2700000" algn="tl">
                    <a:srgbClr val="000000">
                      <a:alpha val="43137"/>
                    </a:srgbClr>
                  </a:outerShdw>
                </a:effectLst>
              </a:rPr>
              <a:t>prices</a:t>
            </a:r>
            <a:r>
              <a:rPr lang="it-IT" sz="3600" b="1" dirty="0" smtClean="0">
                <a:effectLst>
                  <a:outerShdw blurRad="38100" dist="38100" dir="2700000" algn="tl">
                    <a:srgbClr val="000000">
                      <a:alpha val="43137"/>
                    </a:srgbClr>
                  </a:outerShdw>
                </a:effectLst>
              </a:rPr>
              <a:t> in </a:t>
            </a:r>
            <a:r>
              <a:rPr lang="it-IT" sz="3600" b="1" dirty="0" err="1" smtClean="0">
                <a:effectLst>
                  <a:outerShdw blurRad="38100" dist="38100" dir="2700000" algn="tl">
                    <a:srgbClr val="000000">
                      <a:alpha val="43137"/>
                    </a:srgbClr>
                  </a:outerShdw>
                </a:effectLst>
              </a:rPr>
              <a:t>Oligopoly</a:t>
            </a:r>
            <a:endParaRPr lang="it-IT" sz="3600" b="1" dirty="0" smtClean="0">
              <a:effectLst>
                <a:outerShdw blurRad="38100" dist="38100" dir="2700000" algn="tl">
                  <a:srgbClr val="000000">
                    <a:alpha val="43137"/>
                  </a:srgbClr>
                </a:outerShdw>
              </a:effectLst>
            </a:endParaRPr>
          </a:p>
          <a:p>
            <a:pPr algn="l">
              <a:buFont typeface="Arial" pitchFamily="34" charset="0"/>
              <a:buChar char="•"/>
            </a:pPr>
            <a:r>
              <a:rPr lang="it-IT" sz="3600" dirty="0">
                <a:effectLst>
                  <a:outerShdw blurRad="38100" dist="38100" dir="2700000" algn="tl">
                    <a:srgbClr val="000000">
                      <a:alpha val="43137"/>
                    </a:srgbClr>
                  </a:outerShdw>
                </a:effectLst>
              </a:rPr>
              <a:t> </a:t>
            </a:r>
            <a:r>
              <a:rPr lang="it-IT" sz="3600" b="1" dirty="0" err="1" smtClean="0">
                <a:effectLst>
                  <a:outerShdw blurRad="38100" dist="38100" dir="2700000" algn="tl">
                    <a:srgbClr val="000000">
                      <a:alpha val="43137"/>
                    </a:srgbClr>
                  </a:outerShdw>
                </a:effectLst>
              </a:rPr>
              <a:t>Externality</a:t>
            </a:r>
            <a:endParaRPr lang="it-IT" sz="3600" b="1" dirty="0" smtClean="0">
              <a:effectLst>
                <a:outerShdw blurRad="38100" dist="38100" dir="2700000" algn="tl">
                  <a:srgbClr val="000000">
                    <a:alpha val="43137"/>
                  </a:srgbClr>
                </a:outerShdw>
              </a:effectLst>
            </a:endParaRPr>
          </a:p>
        </p:txBody>
      </p:sp>
    </p:spTree>
    <p:custDataLst>
      <p:tags r:id="rId1"/>
    </p:custData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Monopolistic</a:t>
            </a:r>
            <a:r>
              <a:rPr lang="it-IT" b="1" dirty="0" smtClean="0">
                <a:effectLst>
                  <a:outerShdw blurRad="38100" dist="38100" dir="2700000" algn="tl">
                    <a:srgbClr val="000000">
                      <a:alpha val="43137"/>
                    </a:srgbClr>
                  </a:outerShdw>
                </a:effectLst>
              </a:rPr>
              <a:t> </a:t>
            </a:r>
            <a:r>
              <a:rPr lang="it-IT" b="1" dirty="0" err="1" smtClean="0">
                <a:effectLst>
                  <a:outerShdw blurRad="38100" dist="38100" dir="2700000" algn="tl">
                    <a:srgbClr val="000000">
                      <a:alpha val="43137"/>
                    </a:srgbClr>
                  </a:outerShdw>
                </a:effectLst>
              </a:rPr>
              <a:t>Competition</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a:bodyPr>
          <a:lstStyle/>
          <a:p>
            <a:pPr>
              <a:buFont typeface="Wingdings" pitchFamily="2" charset="2"/>
              <a:buChar char="§"/>
            </a:pPr>
            <a:r>
              <a:rPr lang="it-IT" sz="3200" dirty="0" err="1" smtClean="0"/>
              <a:t>It</a:t>
            </a:r>
            <a:r>
              <a:rPr lang="it-IT" sz="3200" dirty="0" smtClean="0"/>
              <a:t>’s </a:t>
            </a:r>
            <a:r>
              <a:rPr lang="it-IT" sz="3200" dirty="0" err="1" smtClean="0"/>
              <a:t>an</a:t>
            </a:r>
            <a:r>
              <a:rPr lang="it-IT" sz="3200" dirty="0" smtClean="0"/>
              <a:t> </a:t>
            </a:r>
            <a:r>
              <a:rPr lang="it-IT" sz="3200" dirty="0" err="1" smtClean="0"/>
              <a:t>imperfect</a:t>
            </a:r>
            <a:r>
              <a:rPr lang="it-IT" sz="3200" dirty="0" smtClean="0"/>
              <a:t> market situation </a:t>
            </a:r>
            <a:r>
              <a:rPr lang="it-IT" sz="3200" dirty="0" err="1" smtClean="0"/>
              <a:t>where</a:t>
            </a:r>
            <a:r>
              <a:rPr lang="it-IT" sz="3200" dirty="0" smtClean="0"/>
              <a:t> </a:t>
            </a:r>
            <a:r>
              <a:rPr lang="it-IT" sz="3200" dirty="0" err="1" smtClean="0"/>
              <a:t>many</a:t>
            </a:r>
            <a:r>
              <a:rPr lang="it-IT" sz="3200" dirty="0" smtClean="0"/>
              <a:t> competitive </a:t>
            </a:r>
            <a:r>
              <a:rPr lang="it-IT" sz="3200" dirty="0" err="1" smtClean="0"/>
              <a:t>producers</a:t>
            </a:r>
            <a:r>
              <a:rPr lang="it-IT" sz="3200" dirty="0" smtClean="0"/>
              <a:t> sell </a:t>
            </a:r>
            <a:r>
              <a:rPr lang="it-IT" sz="3200" dirty="0" err="1" smtClean="0"/>
              <a:t>products</a:t>
            </a:r>
            <a:r>
              <a:rPr lang="it-IT" sz="3200" dirty="0" smtClean="0"/>
              <a:t> </a:t>
            </a:r>
            <a:r>
              <a:rPr lang="it-IT" sz="3200" dirty="0" err="1" smtClean="0"/>
              <a:t>that</a:t>
            </a:r>
            <a:r>
              <a:rPr lang="it-IT" sz="3200" dirty="0" smtClean="0"/>
              <a:t> are </a:t>
            </a:r>
            <a:r>
              <a:rPr lang="it-IT" sz="3200" dirty="0" err="1" smtClean="0"/>
              <a:t>similiar</a:t>
            </a:r>
            <a:r>
              <a:rPr lang="it-IT" sz="3200" dirty="0" smtClean="0"/>
              <a:t> </a:t>
            </a:r>
            <a:r>
              <a:rPr lang="it-IT" sz="3200" dirty="0" err="1" smtClean="0"/>
              <a:t>but</a:t>
            </a:r>
            <a:r>
              <a:rPr lang="it-IT" sz="3200" dirty="0" smtClean="0"/>
              <a:t> </a:t>
            </a:r>
            <a:r>
              <a:rPr lang="it-IT" sz="3200" dirty="0" err="1" smtClean="0"/>
              <a:t>not</a:t>
            </a:r>
            <a:r>
              <a:rPr lang="it-IT" sz="3200" dirty="0" smtClean="0"/>
              <a:t> </a:t>
            </a:r>
            <a:r>
              <a:rPr lang="it-IT" sz="3200" dirty="0" err="1" smtClean="0"/>
              <a:t>identical</a:t>
            </a:r>
            <a:r>
              <a:rPr lang="it-IT" sz="3200" dirty="0" smtClean="0"/>
              <a:t>. In </a:t>
            </a:r>
            <a:r>
              <a:rPr lang="it-IT" sz="3200" dirty="0" err="1" smtClean="0"/>
              <a:t>monopolistic</a:t>
            </a:r>
            <a:r>
              <a:rPr lang="it-IT" sz="3200" dirty="0" smtClean="0"/>
              <a:t> </a:t>
            </a:r>
            <a:r>
              <a:rPr lang="it-IT" sz="3200" dirty="0" err="1" smtClean="0"/>
              <a:t>competition</a:t>
            </a:r>
            <a:r>
              <a:rPr lang="it-IT" sz="3200" dirty="0" smtClean="0"/>
              <a:t> a </a:t>
            </a:r>
            <a:r>
              <a:rPr lang="it-IT" sz="3200" dirty="0" err="1" smtClean="0"/>
              <a:t>firm</a:t>
            </a:r>
            <a:r>
              <a:rPr lang="it-IT" sz="3200" dirty="0" smtClean="0"/>
              <a:t> </a:t>
            </a:r>
            <a:r>
              <a:rPr lang="it-IT" sz="3200" dirty="0" err="1" smtClean="0"/>
              <a:t>takes</a:t>
            </a:r>
            <a:r>
              <a:rPr lang="it-IT" sz="3200" dirty="0" smtClean="0"/>
              <a:t> the </a:t>
            </a:r>
            <a:r>
              <a:rPr lang="it-IT" sz="3200" dirty="0" err="1" smtClean="0"/>
              <a:t>prices</a:t>
            </a:r>
            <a:r>
              <a:rPr lang="it-IT" sz="3200" dirty="0" smtClean="0"/>
              <a:t> </a:t>
            </a:r>
            <a:r>
              <a:rPr lang="it-IT" sz="3200" dirty="0" err="1" smtClean="0"/>
              <a:t>charged</a:t>
            </a:r>
            <a:r>
              <a:rPr lang="it-IT" sz="3200" dirty="0" smtClean="0"/>
              <a:t> </a:t>
            </a:r>
            <a:r>
              <a:rPr lang="it-IT" sz="3200" dirty="0" err="1" smtClean="0"/>
              <a:t>by</a:t>
            </a:r>
            <a:r>
              <a:rPr lang="it-IT" sz="3200" dirty="0" smtClean="0"/>
              <a:t> </a:t>
            </a:r>
            <a:r>
              <a:rPr lang="it-IT" sz="3200" dirty="0" err="1" smtClean="0"/>
              <a:t>its</a:t>
            </a:r>
            <a:r>
              <a:rPr lang="it-IT" sz="3200" dirty="0" smtClean="0"/>
              <a:t> </a:t>
            </a:r>
            <a:r>
              <a:rPr lang="it-IT" sz="3200" dirty="0" err="1" smtClean="0"/>
              <a:t>rivals</a:t>
            </a:r>
            <a:r>
              <a:rPr lang="it-IT" sz="3200" dirty="0" smtClean="0"/>
              <a:t> </a:t>
            </a:r>
            <a:r>
              <a:rPr lang="it-IT" sz="3200" dirty="0" err="1" smtClean="0"/>
              <a:t>as</a:t>
            </a:r>
            <a:r>
              <a:rPr lang="it-IT" sz="3200" dirty="0" smtClean="0"/>
              <a:t> </a:t>
            </a:r>
            <a:r>
              <a:rPr lang="it-IT" sz="3200" dirty="0" err="1" smtClean="0"/>
              <a:t>given</a:t>
            </a:r>
            <a:r>
              <a:rPr lang="it-IT" sz="3200" dirty="0" smtClean="0"/>
              <a:t> and </a:t>
            </a:r>
            <a:r>
              <a:rPr lang="it-IT" sz="3200" dirty="0" err="1" smtClean="0"/>
              <a:t>ignores</a:t>
            </a:r>
            <a:r>
              <a:rPr lang="it-IT" sz="3200" dirty="0" smtClean="0"/>
              <a:t> the impact </a:t>
            </a:r>
            <a:r>
              <a:rPr lang="it-IT" sz="3200" dirty="0" err="1" smtClean="0"/>
              <a:t>of</a:t>
            </a:r>
            <a:r>
              <a:rPr lang="it-IT" sz="3200" dirty="0" smtClean="0"/>
              <a:t> </a:t>
            </a:r>
            <a:r>
              <a:rPr lang="it-IT" sz="3200" dirty="0" err="1" smtClean="0"/>
              <a:t>its</a:t>
            </a:r>
            <a:r>
              <a:rPr lang="it-IT" sz="3200" dirty="0" smtClean="0"/>
              <a:t> </a:t>
            </a:r>
            <a:r>
              <a:rPr lang="it-IT" sz="3200" dirty="0" err="1" smtClean="0"/>
              <a:t>own</a:t>
            </a:r>
            <a:r>
              <a:rPr lang="it-IT" sz="3200" dirty="0" smtClean="0"/>
              <a:t> </a:t>
            </a:r>
            <a:r>
              <a:rPr lang="it-IT" sz="3200" dirty="0" err="1" smtClean="0"/>
              <a:t>prices</a:t>
            </a:r>
            <a:r>
              <a:rPr lang="it-IT" sz="3200" dirty="0" smtClean="0"/>
              <a:t> on the </a:t>
            </a:r>
            <a:r>
              <a:rPr lang="it-IT" sz="3200" dirty="0" err="1" smtClean="0"/>
              <a:t>prices</a:t>
            </a:r>
            <a:r>
              <a:rPr lang="it-IT" sz="3200" dirty="0" smtClean="0"/>
              <a:t> </a:t>
            </a:r>
            <a:r>
              <a:rPr lang="it-IT" sz="3200" dirty="0" err="1" smtClean="0"/>
              <a:t>of</a:t>
            </a:r>
            <a:r>
              <a:rPr lang="it-IT" sz="3200" dirty="0" smtClean="0"/>
              <a:t> </a:t>
            </a:r>
            <a:r>
              <a:rPr lang="it-IT" sz="3200" dirty="0" err="1" smtClean="0"/>
              <a:t>other</a:t>
            </a:r>
            <a:r>
              <a:rPr lang="it-IT" sz="3200" dirty="0" smtClean="0"/>
              <a:t> </a:t>
            </a:r>
            <a:r>
              <a:rPr lang="it-IT" sz="3200" dirty="0" err="1" smtClean="0"/>
              <a:t>firms</a:t>
            </a:r>
            <a:r>
              <a:rPr lang="it-IT" sz="3200" dirty="0" smtClean="0"/>
              <a:t>.</a:t>
            </a:r>
            <a:endParaRPr lang="it-IT" sz="32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200" b="1" dirty="0" err="1" smtClean="0">
                <a:effectLst>
                  <a:outerShdw blurRad="38100" dist="38100" dir="2700000" algn="tl">
                    <a:srgbClr val="000000">
                      <a:alpha val="43137"/>
                    </a:srgbClr>
                  </a:outerShdw>
                </a:effectLst>
              </a:rPr>
              <a:t>Monopolistic</a:t>
            </a:r>
            <a:r>
              <a:rPr lang="it-IT" sz="3200" b="1" dirty="0" smtClean="0">
                <a:effectLst>
                  <a:outerShdw blurRad="38100" dist="38100" dir="2700000" algn="tl">
                    <a:srgbClr val="000000">
                      <a:alpha val="43137"/>
                    </a:srgbClr>
                  </a:outerShdw>
                </a:effectLst>
              </a:rPr>
              <a:t> </a:t>
            </a:r>
            <a:r>
              <a:rPr lang="it-IT" sz="3200" b="1" dirty="0" err="1" smtClean="0">
                <a:effectLst>
                  <a:outerShdw blurRad="38100" dist="38100" dir="2700000" algn="tl">
                    <a:srgbClr val="000000">
                      <a:alpha val="43137"/>
                    </a:srgbClr>
                  </a:outerShdw>
                </a:effectLst>
              </a:rPr>
              <a:t>Competition</a:t>
            </a:r>
            <a:r>
              <a:rPr lang="it-IT" sz="3200" b="1" dirty="0" smtClean="0">
                <a:effectLst>
                  <a:outerShdw blurRad="38100" dist="38100" dir="2700000" algn="tl">
                    <a:srgbClr val="000000">
                      <a:alpha val="43137"/>
                    </a:srgbClr>
                  </a:outerShdw>
                </a:effectLst>
              </a:rPr>
              <a:t> : The </a:t>
            </a:r>
            <a:r>
              <a:rPr lang="it-IT" sz="3200" b="1" dirty="0" err="1" smtClean="0">
                <a:effectLst>
                  <a:outerShdw blurRad="38100" dist="38100" dir="2700000" algn="tl">
                    <a:srgbClr val="000000">
                      <a:alpha val="43137"/>
                    </a:srgbClr>
                  </a:outerShdw>
                </a:effectLst>
              </a:rPr>
              <a:t>features</a:t>
            </a:r>
            <a:endParaRPr lang="it-IT" sz="3200"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a:xfrm>
            <a:off x="457200" y="1600200"/>
            <a:ext cx="7467600" cy="5043510"/>
          </a:xfrm>
        </p:spPr>
        <p:txBody>
          <a:bodyPr>
            <a:normAutofit fontScale="92500" lnSpcReduction="10000"/>
          </a:bodyPr>
          <a:lstStyle/>
          <a:p>
            <a:pPr>
              <a:buFont typeface="Wingdings" pitchFamily="2" charset="2"/>
              <a:buChar char="§"/>
            </a:pPr>
            <a:r>
              <a:rPr lang="it-IT" sz="2400" dirty="0" err="1" smtClean="0"/>
              <a:t>There</a:t>
            </a:r>
            <a:r>
              <a:rPr lang="it-IT" sz="2400" dirty="0" smtClean="0"/>
              <a:t> are </a:t>
            </a:r>
            <a:r>
              <a:rPr lang="it-IT" sz="2400" dirty="0" err="1" smtClean="0"/>
              <a:t>many</a:t>
            </a:r>
            <a:r>
              <a:rPr lang="it-IT" sz="2400" dirty="0" smtClean="0"/>
              <a:t> </a:t>
            </a:r>
            <a:r>
              <a:rPr lang="it-IT" sz="2400" dirty="0" err="1" smtClean="0"/>
              <a:t>firms</a:t>
            </a:r>
            <a:r>
              <a:rPr lang="it-IT" sz="2400" dirty="0" smtClean="0"/>
              <a:t> </a:t>
            </a:r>
            <a:r>
              <a:rPr lang="it-IT" sz="2400" dirty="0" err="1" smtClean="0"/>
              <a:t>that</a:t>
            </a:r>
            <a:r>
              <a:rPr lang="it-IT" sz="2400" dirty="0" smtClean="0"/>
              <a:t> </a:t>
            </a:r>
            <a:r>
              <a:rPr lang="it-IT" sz="2400" dirty="0" err="1" smtClean="0"/>
              <a:t>offer</a:t>
            </a:r>
            <a:r>
              <a:rPr lang="it-IT" sz="2400" dirty="0" smtClean="0"/>
              <a:t> </a:t>
            </a:r>
            <a:r>
              <a:rPr lang="it-IT" sz="2400" dirty="0" err="1" smtClean="0"/>
              <a:t>products</a:t>
            </a:r>
            <a:r>
              <a:rPr lang="it-IT" sz="2400" dirty="0" smtClean="0"/>
              <a:t> </a:t>
            </a:r>
            <a:r>
              <a:rPr lang="it-IT" sz="2400" dirty="0" err="1" smtClean="0"/>
              <a:t>as</a:t>
            </a:r>
            <a:r>
              <a:rPr lang="it-IT" sz="2400" dirty="0" smtClean="0"/>
              <a:t> </a:t>
            </a:r>
            <a:r>
              <a:rPr lang="it-IT" sz="2400" dirty="0" err="1" smtClean="0"/>
              <a:t>close</a:t>
            </a:r>
            <a:r>
              <a:rPr lang="it-IT" sz="2400" dirty="0" smtClean="0"/>
              <a:t> </a:t>
            </a:r>
            <a:r>
              <a:rPr lang="it-IT" sz="2400" dirty="0" err="1" smtClean="0"/>
              <a:t>substitutes</a:t>
            </a:r>
            <a:r>
              <a:rPr lang="it-IT" sz="2400" dirty="0" smtClean="0"/>
              <a:t> </a:t>
            </a:r>
            <a:r>
              <a:rPr lang="it-IT" sz="2400" dirty="0" err="1" smtClean="0"/>
              <a:t>for</a:t>
            </a:r>
            <a:r>
              <a:rPr lang="it-IT" sz="2400" dirty="0" smtClean="0"/>
              <a:t> </a:t>
            </a:r>
            <a:r>
              <a:rPr lang="it-IT" sz="2400" dirty="0" err="1" smtClean="0"/>
              <a:t>each</a:t>
            </a:r>
            <a:r>
              <a:rPr lang="it-IT" sz="2400" dirty="0" smtClean="0"/>
              <a:t> </a:t>
            </a:r>
            <a:r>
              <a:rPr lang="it-IT" sz="2400" dirty="0" err="1" smtClean="0"/>
              <a:t>other</a:t>
            </a:r>
            <a:r>
              <a:rPr lang="it-IT" sz="2400" dirty="0" smtClean="0"/>
              <a:t> (</a:t>
            </a:r>
            <a:r>
              <a:rPr lang="it-IT" sz="2400" dirty="0" err="1" smtClean="0"/>
              <a:t>that</a:t>
            </a:r>
            <a:r>
              <a:rPr lang="it-IT" sz="2400" dirty="0" smtClean="0"/>
              <a:t> </a:t>
            </a:r>
            <a:r>
              <a:rPr lang="it-IT" sz="2400" dirty="0" err="1" smtClean="0"/>
              <a:t>is</a:t>
            </a:r>
            <a:r>
              <a:rPr lang="it-IT" sz="2400" dirty="0" smtClean="0"/>
              <a:t>, the </a:t>
            </a:r>
            <a:r>
              <a:rPr lang="it-IT" sz="2400" dirty="0" err="1" smtClean="0"/>
              <a:t>products</a:t>
            </a:r>
            <a:r>
              <a:rPr lang="it-IT" sz="2400" dirty="0" smtClean="0"/>
              <a:t> are </a:t>
            </a:r>
            <a:r>
              <a:rPr lang="it-IT" sz="2400" dirty="0" err="1" smtClean="0"/>
              <a:t>substitutes</a:t>
            </a:r>
            <a:r>
              <a:rPr lang="it-IT" sz="2400" dirty="0" smtClean="0"/>
              <a:t> </a:t>
            </a:r>
            <a:r>
              <a:rPr lang="it-IT" sz="2400" dirty="0" err="1" smtClean="0"/>
              <a:t>but</a:t>
            </a:r>
            <a:r>
              <a:rPr lang="it-IT" sz="2400" dirty="0" smtClean="0"/>
              <a:t> </a:t>
            </a:r>
            <a:r>
              <a:rPr lang="it-IT" sz="2400" dirty="0" err="1" smtClean="0"/>
              <a:t>not</a:t>
            </a:r>
            <a:r>
              <a:rPr lang="it-IT" sz="2400" dirty="0" smtClean="0"/>
              <a:t> </a:t>
            </a:r>
            <a:r>
              <a:rPr lang="it-IT" sz="2400" dirty="0" err="1" smtClean="0"/>
              <a:t>exactly</a:t>
            </a:r>
            <a:r>
              <a:rPr lang="it-IT" sz="2400" dirty="0" smtClean="0"/>
              <a:t> </a:t>
            </a:r>
            <a:r>
              <a:rPr lang="it-IT" sz="2400" dirty="0" err="1" smtClean="0"/>
              <a:t>alike</a:t>
            </a:r>
            <a:r>
              <a:rPr lang="it-IT" sz="2400" dirty="0" smtClean="0"/>
              <a:t>)</a:t>
            </a:r>
          </a:p>
          <a:p>
            <a:pPr>
              <a:buFont typeface="Wingdings" pitchFamily="2" charset="2"/>
              <a:buChar char="§"/>
            </a:pPr>
            <a:r>
              <a:rPr lang="it-IT" sz="2400" dirty="0" err="1" smtClean="0"/>
              <a:t>Each</a:t>
            </a:r>
            <a:r>
              <a:rPr lang="it-IT" sz="2400" dirty="0" smtClean="0"/>
              <a:t> </a:t>
            </a:r>
            <a:r>
              <a:rPr lang="it-IT" sz="2400" dirty="0" err="1" smtClean="0"/>
              <a:t>firm</a:t>
            </a:r>
            <a:r>
              <a:rPr lang="it-IT" sz="2400" dirty="0" smtClean="0"/>
              <a:t> </a:t>
            </a:r>
            <a:r>
              <a:rPr lang="it-IT" sz="2400" dirty="0" err="1" smtClean="0"/>
              <a:t>has</a:t>
            </a:r>
            <a:r>
              <a:rPr lang="it-IT" sz="2400" dirty="0" smtClean="0"/>
              <a:t> a </a:t>
            </a:r>
            <a:r>
              <a:rPr lang="it-IT" sz="2400" dirty="0" err="1" smtClean="0"/>
              <a:t>degree</a:t>
            </a:r>
            <a:r>
              <a:rPr lang="it-IT" sz="2400" dirty="0" smtClean="0"/>
              <a:t> </a:t>
            </a:r>
            <a:r>
              <a:rPr lang="it-IT" sz="2400" dirty="0" err="1" smtClean="0"/>
              <a:t>of</a:t>
            </a:r>
            <a:r>
              <a:rPr lang="it-IT" sz="2400" dirty="0" smtClean="0"/>
              <a:t> </a:t>
            </a:r>
            <a:r>
              <a:rPr lang="it-IT" sz="2400" dirty="0" err="1" smtClean="0"/>
              <a:t>control</a:t>
            </a:r>
            <a:r>
              <a:rPr lang="it-IT" sz="2400" dirty="0" smtClean="0"/>
              <a:t> </a:t>
            </a:r>
            <a:r>
              <a:rPr lang="it-IT" sz="2400" dirty="0" err="1" smtClean="0"/>
              <a:t>over</a:t>
            </a:r>
            <a:r>
              <a:rPr lang="it-IT" sz="2400" dirty="0" smtClean="0"/>
              <a:t> price</a:t>
            </a:r>
          </a:p>
          <a:p>
            <a:pPr>
              <a:buFont typeface="Wingdings" pitchFamily="2" charset="2"/>
              <a:buChar char="§"/>
            </a:pPr>
            <a:r>
              <a:rPr lang="it-IT" sz="2400" dirty="0" smtClean="0"/>
              <a:t>The </a:t>
            </a:r>
            <a:r>
              <a:rPr lang="it-IT" sz="2400" dirty="0" err="1" smtClean="0"/>
              <a:t>competition</a:t>
            </a:r>
            <a:r>
              <a:rPr lang="it-IT" sz="2400" dirty="0" smtClean="0"/>
              <a:t> </a:t>
            </a:r>
            <a:r>
              <a:rPr lang="it-IT" sz="2400" dirty="0" err="1" smtClean="0"/>
              <a:t>takes</a:t>
            </a:r>
            <a:r>
              <a:rPr lang="it-IT" sz="2400" dirty="0" smtClean="0"/>
              <a:t> </a:t>
            </a:r>
            <a:r>
              <a:rPr lang="it-IT" sz="2400" dirty="0" err="1" smtClean="0"/>
              <a:t>place</a:t>
            </a:r>
            <a:r>
              <a:rPr lang="it-IT" sz="2400" dirty="0" smtClean="0"/>
              <a:t> </a:t>
            </a:r>
            <a:r>
              <a:rPr lang="it-IT" sz="2400" dirty="0" err="1" smtClean="0"/>
              <a:t>also</a:t>
            </a:r>
            <a:r>
              <a:rPr lang="it-IT" sz="2400" dirty="0" smtClean="0"/>
              <a:t> on the </a:t>
            </a:r>
            <a:r>
              <a:rPr lang="it-IT" sz="2400" dirty="0" err="1" smtClean="0"/>
              <a:t>level</a:t>
            </a:r>
            <a:r>
              <a:rPr lang="it-IT" sz="2400" dirty="0" smtClean="0"/>
              <a:t> </a:t>
            </a:r>
            <a:r>
              <a:rPr lang="it-IT" sz="2400" dirty="0" err="1" smtClean="0"/>
              <a:t>of</a:t>
            </a:r>
            <a:r>
              <a:rPr lang="it-IT" sz="2400" dirty="0" smtClean="0"/>
              <a:t> </a:t>
            </a:r>
            <a:r>
              <a:rPr lang="it-IT" sz="2400" dirty="0" err="1" smtClean="0"/>
              <a:t>quality</a:t>
            </a:r>
            <a:r>
              <a:rPr lang="it-IT" sz="2400" dirty="0" smtClean="0"/>
              <a:t> and </a:t>
            </a:r>
            <a:r>
              <a:rPr lang="it-IT" sz="2400" dirty="0" err="1" smtClean="0"/>
              <a:t>differentiation</a:t>
            </a:r>
            <a:r>
              <a:rPr lang="it-IT" sz="2400" dirty="0" smtClean="0"/>
              <a:t>, so </a:t>
            </a:r>
            <a:r>
              <a:rPr lang="it-IT" sz="2400" dirty="0" err="1" smtClean="0"/>
              <a:t>quality</a:t>
            </a:r>
            <a:r>
              <a:rPr lang="it-IT" sz="2400" dirty="0" smtClean="0"/>
              <a:t> </a:t>
            </a:r>
            <a:r>
              <a:rPr lang="it-IT" sz="2400" dirty="0" err="1" smtClean="0"/>
              <a:t>becomes</a:t>
            </a:r>
            <a:r>
              <a:rPr lang="it-IT" sz="2400" dirty="0" smtClean="0"/>
              <a:t> </a:t>
            </a:r>
            <a:r>
              <a:rPr lang="it-IT" sz="2400" dirty="0" err="1" smtClean="0"/>
              <a:t>one</a:t>
            </a:r>
            <a:r>
              <a:rPr lang="it-IT" sz="2400" dirty="0" smtClean="0"/>
              <a:t> </a:t>
            </a:r>
            <a:r>
              <a:rPr lang="it-IT" sz="2400" dirty="0" err="1" smtClean="0"/>
              <a:t>of</a:t>
            </a:r>
            <a:r>
              <a:rPr lang="it-IT" sz="2400" dirty="0" smtClean="0"/>
              <a:t> the </a:t>
            </a:r>
            <a:r>
              <a:rPr lang="it-IT" sz="2400" dirty="0" err="1" smtClean="0"/>
              <a:t>most</a:t>
            </a:r>
            <a:r>
              <a:rPr lang="it-IT" sz="2400" dirty="0" smtClean="0"/>
              <a:t> </a:t>
            </a:r>
            <a:r>
              <a:rPr lang="it-IT" sz="2400" dirty="0" err="1" smtClean="0"/>
              <a:t>important</a:t>
            </a:r>
            <a:r>
              <a:rPr lang="it-IT" sz="2400" dirty="0" smtClean="0"/>
              <a:t> </a:t>
            </a:r>
            <a:r>
              <a:rPr lang="it-IT" sz="2400" dirty="0" err="1" smtClean="0"/>
              <a:t>issue</a:t>
            </a:r>
            <a:r>
              <a:rPr lang="it-IT" sz="2400" dirty="0" smtClean="0"/>
              <a:t> on the </a:t>
            </a:r>
            <a:r>
              <a:rPr lang="it-IT" sz="2400" dirty="0" err="1" smtClean="0"/>
              <a:t>concorrence</a:t>
            </a:r>
            <a:r>
              <a:rPr lang="it-IT" sz="2400" dirty="0" smtClean="0"/>
              <a:t> </a:t>
            </a:r>
            <a:r>
              <a:rPr lang="it-IT" sz="2400" dirty="0" err="1" smtClean="0"/>
              <a:t>between</a:t>
            </a:r>
            <a:r>
              <a:rPr lang="it-IT" sz="2400" dirty="0" smtClean="0"/>
              <a:t> </a:t>
            </a:r>
            <a:r>
              <a:rPr lang="it-IT" sz="2400" dirty="0" err="1" smtClean="0"/>
              <a:t>firms</a:t>
            </a:r>
            <a:endParaRPr lang="it-IT" sz="2400" dirty="0" smtClean="0"/>
          </a:p>
          <a:p>
            <a:pPr>
              <a:buFont typeface="Wingdings" pitchFamily="2" charset="2"/>
              <a:buChar char="§"/>
            </a:pPr>
            <a:r>
              <a:rPr lang="it-IT" sz="2400" dirty="0" err="1" smtClean="0"/>
              <a:t>Firms</a:t>
            </a:r>
            <a:r>
              <a:rPr lang="it-IT" sz="2400" dirty="0" smtClean="0"/>
              <a:t> can </a:t>
            </a:r>
            <a:r>
              <a:rPr lang="it-IT" sz="2400" dirty="0" err="1" smtClean="0"/>
              <a:t>freely</a:t>
            </a:r>
            <a:r>
              <a:rPr lang="it-IT" sz="2400" dirty="0" smtClean="0"/>
              <a:t> </a:t>
            </a:r>
            <a:r>
              <a:rPr lang="it-IT" sz="2400" dirty="0" err="1" smtClean="0"/>
              <a:t>enter</a:t>
            </a:r>
            <a:r>
              <a:rPr lang="it-IT" sz="2400" dirty="0" smtClean="0"/>
              <a:t> or </a:t>
            </a:r>
            <a:r>
              <a:rPr lang="it-IT" sz="2400" dirty="0" err="1" smtClean="0"/>
              <a:t>exit</a:t>
            </a:r>
            <a:r>
              <a:rPr lang="it-IT" sz="2400" dirty="0" smtClean="0"/>
              <a:t> in/</a:t>
            </a:r>
            <a:r>
              <a:rPr lang="it-IT" sz="2400" dirty="0" err="1" smtClean="0"/>
              <a:t>from</a:t>
            </a:r>
            <a:r>
              <a:rPr lang="it-IT" sz="2400" dirty="0" smtClean="0"/>
              <a:t> the market in </a:t>
            </a:r>
            <a:r>
              <a:rPr lang="it-IT" sz="2400" dirty="0" err="1" smtClean="0"/>
              <a:t>function</a:t>
            </a:r>
            <a:r>
              <a:rPr lang="it-IT" sz="2400" dirty="0" smtClean="0"/>
              <a:t> </a:t>
            </a:r>
            <a:r>
              <a:rPr lang="it-IT" sz="2400" dirty="0" err="1" smtClean="0"/>
              <a:t>of</a:t>
            </a:r>
            <a:r>
              <a:rPr lang="it-IT" sz="2400" dirty="0" smtClean="0"/>
              <a:t> total profit</a:t>
            </a:r>
          </a:p>
          <a:p>
            <a:pPr>
              <a:buFont typeface="Wingdings" pitchFamily="2" charset="2"/>
              <a:buChar char="§"/>
            </a:pPr>
            <a:r>
              <a:rPr lang="it-IT" sz="2400" dirty="0" err="1" smtClean="0"/>
              <a:t>Prices</a:t>
            </a:r>
            <a:r>
              <a:rPr lang="it-IT" sz="2400" dirty="0" smtClean="0"/>
              <a:t> are </a:t>
            </a:r>
            <a:r>
              <a:rPr lang="it-IT" sz="2400" dirty="0" err="1" smtClean="0"/>
              <a:t>higher</a:t>
            </a:r>
            <a:r>
              <a:rPr lang="it-IT" sz="2400" dirty="0" smtClean="0"/>
              <a:t> (</a:t>
            </a:r>
            <a:r>
              <a:rPr lang="it-IT" sz="2400" dirty="0" err="1" smtClean="0"/>
              <a:t>because</a:t>
            </a:r>
            <a:r>
              <a:rPr lang="it-IT" sz="2400" dirty="0" smtClean="0"/>
              <a:t> </a:t>
            </a:r>
            <a:r>
              <a:rPr lang="it-IT" sz="2400" dirty="0" err="1" smtClean="0"/>
              <a:t>imperfect</a:t>
            </a:r>
            <a:r>
              <a:rPr lang="it-IT" sz="2400" dirty="0" smtClean="0"/>
              <a:t> </a:t>
            </a:r>
            <a:r>
              <a:rPr lang="it-IT" sz="2400" dirty="0" err="1" smtClean="0"/>
              <a:t>competition</a:t>
            </a:r>
            <a:r>
              <a:rPr lang="it-IT" sz="2400" dirty="0" smtClean="0"/>
              <a:t> </a:t>
            </a:r>
            <a:r>
              <a:rPr lang="it-IT" sz="2400" dirty="0" err="1" smtClean="0"/>
              <a:t>among</a:t>
            </a:r>
            <a:r>
              <a:rPr lang="it-IT" sz="2400" dirty="0" smtClean="0"/>
              <a:t> </a:t>
            </a:r>
            <a:r>
              <a:rPr lang="it-IT" sz="2400" dirty="0" err="1" smtClean="0"/>
              <a:t>firm</a:t>
            </a:r>
            <a:r>
              <a:rPr lang="it-IT" sz="2400" dirty="0" smtClean="0"/>
              <a:t> </a:t>
            </a:r>
            <a:r>
              <a:rPr lang="it-IT" sz="2400" dirty="0" err="1" smtClean="0"/>
              <a:t>presses</a:t>
            </a:r>
            <a:r>
              <a:rPr lang="it-IT" sz="2400" dirty="0" smtClean="0"/>
              <a:t> the price </a:t>
            </a:r>
            <a:r>
              <a:rPr lang="it-IT" sz="2400" dirty="0" err="1" smtClean="0"/>
              <a:t>to</a:t>
            </a:r>
            <a:r>
              <a:rPr lang="it-IT" sz="2400" dirty="0" smtClean="0"/>
              <a:t> the minimal </a:t>
            </a:r>
            <a:r>
              <a:rPr lang="it-IT" sz="2400" dirty="0" err="1" smtClean="0"/>
              <a:t>several</a:t>
            </a:r>
            <a:r>
              <a:rPr lang="it-IT" sz="2400" dirty="0" smtClean="0"/>
              <a:t> </a:t>
            </a:r>
            <a:r>
              <a:rPr lang="it-IT" sz="2400" dirty="0" err="1" smtClean="0"/>
              <a:t>cost</a:t>
            </a:r>
            <a:r>
              <a:rPr lang="it-IT" sz="2400" dirty="0" smtClean="0"/>
              <a:t>)</a:t>
            </a:r>
          </a:p>
          <a:p>
            <a:pPr>
              <a:buFont typeface="Wingdings" pitchFamily="2" charset="2"/>
              <a:buChar char="§"/>
            </a:pPr>
            <a:r>
              <a:rPr lang="it-IT" sz="2400" dirty="0" smtClean="0"/>
              <a:t>The </a:t>
            </a:r>
            <a:r>
              <a:rPr lang="it-IT" sz="2400" dirty="0" err="1" smtClean="0"/>
              <a:t>number</a:t>
            </a:r>
            <a:r>
              <a:rPr lang="it-IT" sz="2400" dirty="0" smtClean="0"/>
              <a:t> </a:t>
            </a:r>
            <a:r>
              <a:rPr lang="it-IT" sz="2400" dirty="0" err="1" smtClean="0"/>
              <a:t>of</a:t>
            </a:r>
            <a:r>
              <a:rPr lang="it-IT" sz="2400" dirty="0" smtClean="0"/>
              <a:t> </a:t>
            </a:r>
            <a:r>
              <a:rPr lang="it-IT" sz="2400" dirty="0" err="1" smtClean="0"/>
              <a:t>firms</a:t>
            </a:r>
            <a:r>
              <a:rPr lang="it-IT" sz="2400" dirty="0" smtClean="0"/>
              <a:t> </a:t>
            </a:r>
            <a:r>
              <a:rPr lang="it-IT" sz="2400" dirty="0" err="1" smtClean="0"/>
              <a:t>may</a:t>
            </a:r>
            <a:r>
              <a:rPr lang="it-IT" sz="2400" dirty="0" smtClean="0"/>
              <a:t> </a:t>
            </a:r>
            <a:r>
              <a:rPr lang="it-IT" sz="2400" dirty="0" err="1" smtClean="0"/>
              <a:t>not</a:t>
            </a:r>
            <a:r>
              <a:rPr lang="it-IT" sz="2400" dirty="0" smtClean="0"/>
              <a:t> </a:t>
            </a:r>
            <a:r>
              <a:rPr lang="it-IT" sz="2400" dirty="0" err="1" smtClean="0"/>
              <a:t>be</a:t>
            </a:r>
            <a:r>
              <a:rPr lang="it-IT" sz="2400" dirty="0" smtClean="0"/>
              <a:t> the “</a:t>
            </a:r>
            <a:r>
              <a:rPr lang="it-IT" sz="2400" dirty="0" err="1" smtClean="0"/>
              <a:t>ideal</a:t>
            </a:r>
            <a:r>
              <a:rPr lang="it-IT" sz="2400" dirty="0" smtClean="0"/>
              <a:t> </a:t>
            </a:r>
            <a:r>
              <a:rPr lang="it-IT" sz="2400" dirty="0" err="1" smtClean="0"/>
              <a:t>one</a:t>
            </a:r>
            <a:r>
              <a:rPr lang="it-IT" sz="2400" dirty="0" smtClean="0"/>
              <a:t>”</a:t>
            </a:r>
          </a:p>
          <a:p>
            <a:pPr>
              <a:buFont typeface="Wingdings" pitchFamily="2" charset="2"/>
              <a:buChar char="§"/>
            </a:pPr>
            <a:r>
              <a:rPr lang="it-IT" sz="2400" dirty="0" err="1" smtClean="0"/>
              <a:t>Role</a:t>
            </a:r>
            <a:r>
              <a:rPr lang="it-IT" sz="2400" dirty="0" smtClean="0"/>
              <a:t> </a:t>
            </a:r>
            <a:r>
              <a:rPr lang="it-IT" sz="2400" dirty="0" err="1" smtClean="0"/>
              <a:t>of</a:t>
            </a:r>
            <a:r>
              <a:rPr lang="it-IT" sz="2400" dirty="0" smtClean="0"/>
              <a:t> advertising (</a:t>
            </a:r>
            <a:r>
              <a:rPr lang="it-IT" sz="2400" dirty="0" err="1" smtClean="0"/>
              <a:t>let</a:t>
            </a:r>
            <a:r>
              <a:rPr lang="it-IT" sz="2400" dirty="0" smtClean="0"/>
              <a:t> people </a:t>
            </a:r>
            <a:r>
              <a:rPr lang="it-IT" sz="2400" dirty="0" err="1" smtClean="0"/>
              <a:t>know</a:t>
            </a:r>
            <a:r>
              <a:rPr lang="it-IT" sz="2400" dirty="0" smtClean="0"/>
              <a:t> </a:t>
            </a:r>
            <a:r>
              <a:rPr lang="it-IT" sz="2400" dirty="0" err="1" smtClean="0"/>
              <a:t>about</a:t>
            </a:r>
            <a:r>
              <a:rPr lang="it-IT" sz="2400" dirty="0" smtClean="0"/>
              <a:t> the </a:t>
            </a:r>
            <a:r>
              <a:rPr lang="it-IT" sz="2400" dirty="0" err="1" smtClean="0"/>
              <a:t>products</a:t>
            </a:r>
            <a:r>
              <a:rPr lang="it-IT" sz="2400" dirty="0" smtClean="0"/>
              <a:t> and more advertising </a:t>
            </a:r>
            <a:r>
              <a:rPr lang="it-IT" sz="2400" dirty="0" err="1" smtClean="0"/>
              <a:t>means</a:t>
            </a:r>
            <a:r>
              <a:rPr lang="it-IT" sz="2400" dirty="0" smtClean="0"/>
              <a:t> more </a:t>
            </a:r>
            <a:r>
              <a:rPr lang="it-IT" sz="2400" dirty="0" err="1" smtClean="0"/>
              <a:t>power</a:t>
            </a:r>
            <a:r>
              <a:rPr lang="it-IT" sz="2400" dirty="0" smtClean="0"/>
              <a:t> </a:t>
            </a:r>
            <a:r>
              <a:rPr lang="it-IT" sz="2400" dirty="0" err="1" smtClean="0"/>
              <a:t>for</a:t>
            </a:r>
            <a:r>
              <a:rPr lang="it-IT" sz="2400" dirty="0" smtClean="0"/>
              <a:t> </a:t>
            </a:r>
            <a:r>
              <a:rPr lang="it-IT" sz="2400" dirty="0" err="1" smtClean="0"/>
              <a:t>firms</a:t>
            </a:r>
            <a:r>
              <a:rPr lang="it-IT" sz="2400" dirty="0" smtClean="0"/>
              <a:t>)</a:t>
            </a:r>
            <a:endParaRPr lang="it-IT" sz="24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Critics</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fontScale="92500" lnSpcReduction="20000"/>
          </a:bodyPr>
          <a:lstStyle/>
          <a:p>
            <a:pPr>
              <a:buFont typeface="Wingdings" pitchFamily="2" charset="2"/>
              <a:buChar char="§"/>
            </a:pPr>
            <a:r>
              <a:rPr lang="it-IT" dirty="0" err="1" smtClean="0"/>
              <a:t>When</a:t>
            </a:r>
            <a:r>
              <a:rPr lang="it-IT" dirty="0" smtClean="0"/>
              <a:t> </a:t>
            </a:r>
            <a:r>
              <a:rPr lang="it-IT" dirty="0" err="1" smtClean="0"/>
              <a:t>firms</a:t>
            </a:r>
            <a:r>
              <a:rPr lang="it-IT" dirty="0" smtClean="0"/>
              <a:t> sell </a:t>
            </a:r>
            <a:r>
              <a:rPr lang="it-IT" dirty="0" err="1" smtClean="0"/>
              <a:t>several</a:t>
            </a:r>
            <a:r>
              <a:rPr lang="it-IT" dirty="0" smtClean="0"/>
              <a:t> </a:t>
            </a:r>
            <a:r>
              <a:rPr lang="it-IT" dirty="0" err="1" smtClean="0"/>
              <a:t>products</a:t>
            </a:r>
            <a:r>
              <a:rPr lang="it-IT" dirty="0" smtClean="0"/>
              <a:t> and </a:t>
            </a:r>
            <a:r>
              <a:rPr lang="it-IT" dirty="0" err="1" smtClean="0"/>
              <a:t>charge</a:t>
            </a:r>
            <a:r>
              <a:rPr lang="it-IT" dirty="0" smtClean="0"/>
              <a:t> </a:t>
            </a:r>
            <a:r>
              <a:rPr lang="it-IT" dirty="0" err="1" smtClean="0"/>
              <a:t>prices</a:t>
            </a:r>
            <a:r>
              <a:rPr lang="it-IT" dirty="0" smtClean="0"/>
              <a:t> </a:t>
            </a:r>
            <a:r>
              <a:rPr lang="it-IT" dirty="0" err="1" smtClean="0"/>
              <a:t>above</a:t>
            </a:r>
            <a:r>
              <a:rPr lang="it-IT" dirty="0" smtClean="0"/>
              <a:t> the </a:t>
            </a:r>
            <a:r>
              <a:rPr lang="it-IT" dirty="0" err="1" smtClean="0"/>
              <a:t>marginal</a:t>
            </a:r>
            <a:r>
              <a:rPr lang="it-IT" dirty="0" smtClean="0"/>
              <a:t> </a:t>
            </a:r>
            <a:r>
              <a:rPr lang="it-IT" dirty="0" err="1" smtClean="0"/>
              <a:t>cost</a:t>
            </a:r>
            <a:r>
              <a:rPr lang="it-IT" dirty="0" smtClean="0"/>
              <a:t>, </a:t>
            </a:r>
            <a:r>
              <a:rPr lang="it-IT" dirty="0" err="1" smtClean="0"/>
              <a:t>each</a:t>
            </a:r>
            <a:r>
              <a:rPr lang="it-IT" dirty="0" smtClean="0"/>
              <a:t> </a:t>
            </a:r>
            <a:r>
              <a:rPr lang="it-IT" dirty="0" err="1" smtClean="0"/>
              <a:t>of</a:t>
            </a:r>
            <a:r>
              <a:rPr lang="it-IT" dirty="0" smtClean="0"/>
              <a:t> </a:t>
            </a:r>
            <a:r>
              <a:rPr lang="it-IT" dirty="0" err="1" smtClean="0"/>
              <a:t>them</a:t>
            </a:r>
            <a:r>
              <a:rPr lang="it-IT" dirty="0" smtClean="0"/>
              <a:t> </a:t>
            </a:r>
            <a:r>
              <a:rPr lang="it-IT" dirty="0" err="1" smtClean="0"/>
              <a:t>has</a:t>
            </a:r>
            <a:r>
              <a:rPr lang="it-IT" dirty="0" smtClean="0"/>
              <a:t> </a:t>
            </a:r>
            <a:r>
              <a:rPr lang="it-IT" dirty="0" err="1" smtClean="0"/>
              <a:t>an</a:t>
            </a:r>
            <a:r>
              <a:rPr lang="it-IT" dirty="0" smtClean="0"/>
              <a:t> incentive </a:t>
            </a:r>
            <a:r>
              <a:rPr lang="it-IT" dirty="0" err="1" smtClean="0"/>
              <a:t>to</a:t>
            </a:r>
            <a:r>
              <a:rPr lang="it-IT" dirty="0" smtClean="0"/>
              <a:t> </a:t>
            </a:r>
            <a:r>
              <a:rPr lang="it-IT" dirty="0" err="1" smtClean="0"/>
              <a:t>advertise</a:t>
            </a:r>
            <a:r>
              <a:rPr lang="it-IT" dirty="0" smtClean="0"/>
              <a:t> in </a:t>
            </a:r>
            <a:r>
              <a:rPr lang="it-IT" dirty="0" err="1" smtClean="0"/>
              <a:t>order</a:t>
            </a:r>
            <a:r>
              <a:rPr lang="it-IT" dirty="0" smtClean="0"/>
              <a:t> </a:t>
            </a:r>
            <a:r>
              <a:rPr lang="it-IT" dirty="0" err="1" smtClean="0"/>
              <a:t>to</a:t>
            </a:r>
            <a:r>
              <a:rPr lang="it-IT" dirty="0" smtClean="0"/>
              <a:t> </a:t>
            </a:r>
            <a:r>
              <a:rPr lang="it-IT" dirty="0" err="1" smtClean="0"/>
              <a:t>attract</a:t>
            </a:r>
            <a:r>
              <a:rPr lang="it-IT" dirty="0" smtClean="0"/>
              <a:t> more </a:t>
            </a:r>
            <a:r>
              <a:rPr lang="it-IT" dirty="0" err="1" smtClean="0"/>
              <a:t>buyers</a:t>
            </a:r>
            <a:r>
              <a:rPr lang="it-IT" dirty="0" smtClean="0"/>
              <a:t> </a:t>
            </a:r>
            <a:r>
              <a:rPr lang="it-IT" dirty="0" err="1" smtClean="0"/>
              <a:t>to</a:t>
            </a:r>
            <a:r>
              <a:rPr lang="it-IT" dirty="0" smtClean="0"/>
              <a:t> </a:t>
            </a:r>
            <a:r>
              <a:rPr lang="it-IT" dirty="0" err="1" smtClean="0"/>
              <a:t>its</a:t>
            </a:r>
            <a:r>
              <a:rPr lang="it-IT" dirty="0" smtClean="0"/>
              <a:t> </a:t>
            </a:r>
            <a:r>
              <a:rPr lang="it-IT" dirty="0" err="1" smtClean="0"/>
              <a:t>particular</a:t>
            </a:r>
            <a:r>
              <a:rPr lang="it-IT" dirty="0" smtClean="0"/>
              <a:t> </a:t>
            </a:r>
            <a:r>
              <a:rPr lang="it-IT" dirty="0" err="1" smtClean="0"/>
              <a:t>products</a:t>
            </a:r>
            <a:endParaRPr lang="it-IT" dirty="0" smtClean="0"/>
          </a:p>
          <a:p>
            <a:pPr>
              <a:buFont typeface="Wingdings" pitchFamily="2" charset="2"/>
              <a:buChar char="§"/>
            </a:pPr>
            <a:r>
              <a:rPr lang="it-IT" dirty="0" err="1" smtClean="0"/>
              <a:t>Firms</a:t>
            </a:r>
            <a:r>
              <a:rPr lang="it-IT" dirty="0" smtClean="0"/>
              <a:t> </a:t>
            </a:r>
            <a:r>
              <a:rPr lang="it-IT" dirty="0" err="1" smtClean="0"/>
              <a:t>spends</a:t>
            </a:r>
            <a:r>
              <a:rPr lang="it-IT" dirty="0" smtClean="0"/>
              <a:t> </a:t>
            </a:r>
            <a:r>
              <a:rPr lang="it-IT" dirty="0" err="1" smtClean="0"/>
              <a:t>between</a:t>
            </a:r>
            <a:r>
              <a:rPr lang="it-IT" dirty="0" smtClean="0"/>
              <a:t> the 10-20% </a:t>
            </a:r>
            <a:r>
              <a:rPr lang="it-IT" dirty="0" err="1" smtClean="0"/>
              <a:t>of</a:t>
            </a:r>
            <a:r>
              <a:rPr lang="it-IT" dirty="0" smtClean="0"/>
              <a:t> </a:t>
            </a:r>
            <a:r>
              <a:rPr lang="it-IT" dirty="0" err="1" smtClean="0"/>
              <a:t>revenue</a:t>
            </a:r>
            <a:r>
              <a:rPr lang="it-IT" dirty="0" smtClean="0"/>
              <a:t> on advertising</a:t>
            </a:r>
          </a:p>
          <a:p>
            <a:pPr>
              <a:buFont typeface="Wingdings" pitchFamily="2" charset="2"/>
              <a:buChar char="§"/>
            </a:pPr>
            <a:r>
              <a:rPr lang="it-IT" dirty="0" err="1" smtClean="0"/>
              <a:t>Firms</a:t>
            </a:r>
            <a:r>
              <a:rPr lang="it-IT" dirty="0" smtClean="0"/>
              <a:t> </a:t>
            </a:r>
            <a:r>
              <a:rPr lang="it-IT" dirty="0" err="1" smtClean="0"/>
              <a:t>use</a:t>
            </a:r>
            <a:r>
              <a:rPr lang="it-IT" dirty="0" smtClean="0"/>
              <a:t> advertising in </a:t>
            </a:r>
            <a:r>
              <a:rPr lang="it-IT" dirty="0" err="1" smtClean="0"/>
              <a:t>order</a:t>
            </a:r>
            <a:r>
              <a:rPr lang="it-IT" dirty="0" smtClean="0"/>
              <a:t> </a:t>
            </a:r>
            <a:r>
              <a:rPr lang="it-IT" dirty="0" err="1" smtClean="0"/>
              <a:t>to</a:t>
            </a:r>
            <a:r>
              <a:rPr lang="it-IT" dirty="0" smtClean="0"/>
              <a:t> </a:t>
            </a:r>
            <a:r>
              <a:rPr lang="it-IT" dirty="0" err="1" smtClean="0"/>
              <a:t>manipulate</a:t>
            </a:r>
            <a:r>
              <a:rPr lang="it-IT" dirty="0" smtClean="0"/>
              <a:t> people’s </a:t>
            </a:r>
            <a:r>
              <a:rPr lang="it-IT" dirty="0" err="1" smtClean="0"/>
              <a:t>tastes</a:t>
            </a:r>
            <a:endParaRPr lang="it-IT" dirty="0" smtClean="0"/>
          </a:p>
          <a:p>
            <a:pPr>
              <a:buFont typeface="Wingdings" pitchFamily="2" charset="2"/>
              <a:buChar char="§"/>
            </a:pPr>
            <a:r>
              <a:rPr lang="it-IT" dirty="0" smtClean="0"/>
              <a:t>Advertising </a:t>
            </a:r>
            <a:r>
              <a:rPr lang="it-IT" dirty="0" err="1" smtClean="0"/>
              <a:t>impedes</a:t>
            </a:r>
            <a:r>
              <a:rPr lang="it-IT" dirty="0" smtClean="0"/>
              <a:t> </a:t>
            </a:r>
            <a:r>
              <a:rPr lang="it-IT" dirty="0" err="1" smtClean="0"/>
              <a:t>competition</a:t>
            </a:r>
            <a:r>
              <a:rPr lang="it-IT" dirty="0" smtClean="0"/>
              <a:t> </a:t>
            </a:r>
            <a:r>
              <a:rPr lang="it-IT" dirty="0" err="1" smtClean="0"/>
              <a:t>by</a:t>
            </a:r>
            <a:r>
              <a:rPr lang="it-IT" dirty="0" smtClean="0"/>
              <a:t> </a:t>
            </a:r>
            <a:r>
              <a:rPr lang="it-IT" dirty="0" err="1" smtClean="0"/>
              <a:t>implying</a:t>
            </a:r>
            <a:r>
              <a:rPr lang="it-IT" dirty="0" smtClean="0"/>
              <a:t> </a:t>
            </a:r>
            <a:r>
              <a:rPr lang="it-IT" dirty="0" err="1" smtClean="0"/>
              <a:t>that</a:t>
            </a:r>
            <a:r>
              <a:rPr lang="it-IT" dirty="0" smtClean="0"/>
              <a:t> </a:t>
            </a:r>
            <a:r>
              <a:rPr lang="it-IT" dirty="0" err="1" smtClean="0"/>
              <a:t>products</a:t>
            </a:r>
            <a:r>
              <a:rPr lang="it-IT" dirty="0" smtClean="0"/>
              <a:t> are more </a:t>
            </a:r>
            <a:r>
              <a:rPr lang="it-IT" dirty="0" err="1" smtClean="0"/>
              <a:t>different</a:t>
            </a:r>
            <a:r>
              <a:rPr lang="it-IT" dirty="0" smtClean="0"/>
              <a:t> </a:t>
            </a:r>
            <a:r>
              <a:rPr lang="it-IT" dirty="0" err="1" smtClean="0"/>
              <a:t>thant</a:t>
            </a:r>
            <a:r>
              <a:rPr lang="it-IT" dirty="0" smtClean="0"/>
              <a:t> </a:t>
            </a:r>
            <a:r>
              <a:rPr lang="it-IT" dirty="0" err="1" smtClean="0"/>
              <a:t>they</a:t>
            </a:r>
            <a:r>
              <a:rPr lang="it-IT" dirty="0" smtClean="0"/>
              <a:t> </a:t>
            </a:r>
            <a:r>
              <a:rPr lang="it-IT" dirty="0" err="1" smtClean="0"/>
              <a:t>truly</a:t>
            </a:r>
            <a:r>
              <a:rPr lang="it-IT" dirty="0" smtClean="0"/>
              <a:t> are</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Equilibrium</a:t>
            </a:r>
            <a:endParaRPr lang="it-IT" b="1" dirty="0">
              <a:effectLst>
                <a:outerShdw blurRad="38100" dist="38100" dir="2700000" algn="tl">
                  <a:srgbClr val="000000">
                    <a:alpha val="43137"/>
                  </a:srgbClr>
                </a:outerShdw>
              </a:effectLst>
            </a:endParaRPr>
          </a:p>
        </p:txBody>
      </p:sp>
      <p:sp>
        <p:nvSpPr>
          <p:cNvPr id="3" name="Segnaposto testo 2"/>
          <p:cNvSpPr>
            <a:spLocks noGrp="1"/>
          </p:cNvSpPr>
          <p:nvPr>
            <p:ph type="body" idx="1"/>
          </p:nvPr>
        </p:nvSpPr>
        <p:spPr>
          <a:xfrm>
            <a:off x="457200" y="5486400"/>
            <a:ext cx="4040188" cy="1371600"/>
          </a:xfrm>
        </p:spPr>
        <p:txBody>
          <a:bodyPr>
            <a:normAutofit fontScale="55000" lnSpcReduction="20000"/>
          </a:bodyPr>
          <a:lstStyle/>
          <a:p>
            <a:r>
              <a:rPr lang="en-US" dirty="0" smtClean="0"/>
              <a:t>The firm still produces where marginal cost and marginal revenue are equal; however, the demand curve (and AR) has shifted as other firms entered the market and increased competition. The firm no longer sells its goods above average cost and can no longer claim an economic profit.</a:t>
            </a:r>
            <a:endParaRPr lang="it-IT" dirty="0"/>
          </a:p>
        </p:txBody>
      </p:sp>
      <p:sp>
        <p:nvSpPr>
          <p:cNvPr id="4" name="Segnaposto testo 3"/>
          <p:cNvSpPr>
            <a:spLocks noGrp="1"/>
          </p:cNvSpPr>
          <p:nvPr>
            <p:ph type="body" sz="half" idx="3"/>
          </p:nvPr>
        </p:nvSpPr>
        <p:spPr>
          <a:xfrm>
            <a:off x="4645025" y="5486400"/>
            <a:ext cx="4041775" cy="1371600"/>
          </a:xfrm>
        </p:spPr>
        <p:txBody>
          <a:bodyPr>
            <a:normAutofit fontScale="55000" lnSpcReduction="20000"/>
          </a:bodyPr>
          <a:lstStyle/>
          <a:p>
            <a:r>
              <a:rPr lang="en-US" dirty="0" smtClean="0"/>
              <a:t>The firm maximizes its profits and produces a quantity where the firm's marginal revenue (MR) is equal to its marginal cost (MC). The firm is able to collect a price based on the average revenue (AR) curve. The difference between the firms average revenue and average cost, multiplied by the quantity sold (Qs), gives the total profit.</a:t>
            </a:r>
            <a:endParaRPr lang="it-IT" dirty="0"/>
          </a:p>
        </p:txBody>
      </p:sp>
      <p:sp>
        <p:nvSpPr>
          <p:cNvPr id="5" name="Segnaposto contenuto 4"/>
          <p:cNvSpPr>
            <a:spLocks noGrp="1"/>
          </p:cNvSpPr>
          <p:nvPr>
            <p:ph sz="quarter" idx="2"/>
          </p:nvPr>
        </p:nvSpPr>
        <p:spPr/>
        <p:txBody>
          <a:bodyPr/>
          <a:lstStyle/>
          <a:p>
            <a:r>
              <a:rPr lang="it-IT" dirty="0" smtClean="0"/>
              <a:t>The </a:t>
            </a:r>
            <a:r>
              <a:rPr lang="it-IT" dirty="0" err="1" smtClean="0"/>
              <a:t>long-run</a:t>
            </a:r>
            <a:endParaRPr lang="it-IT" dirty="0"/>
          </a:p>
        </p:txBody>
      </p:sp>
      <p:sp>
        <p:nvSpPr>
          <p:cNvPr id="8" name="Segnaposto contenuto 7"/>
          <p:cNvSpPr>
            <a:spLocks noGrp="1"/>
          </p:cNvSpPr>
          <p:nvPr>
            <p:ph sz="quarter" idx="4"/>
          </p:nvPr>
        </p:nvSpPr>
        <p:spPr/>
        <p:txBody>
          <a:bodyPr/>
          <a:lstStyle/>
          <a:p>
            <a:r>
              <a:rPr lang="it-IT" dirty="0" smtClean="0"/>
              <a:t>The </a:t>
            </a:r>
            <a:r>
              <a:rPr lang="it-IT" dirty="0" err="1" smtClean="0"/>
              <a:t>short-run</a:t>
            </a:r>
            <a:endParaRPr lang="it-IT" dirty="0" smtClean="0"/>
          </a:p>
          <a:p>
            <a:pPr>
              <a:buNone/>
            </a:pPr>
            <a:endParaRPr lang="it-IT" dirty="0" smtClean="0"/>
          </a:p>
          <a:p>
            <a:pPr>
              <a:buNone/>
            </a:pPr>
            <a:endParaRPr lang="it-IT" dirty="0"/>
          </a:p>
        </p:txBody>
      </p:sp>
      <p:pic>
        <p:nvPicPr>
          <p:cNvPr id="9" name="Immagine 8" descr="300px-Long-run_equilibrium_of_the_firm_under_monopolistic_competition.jpg"/>
          <p:cNvPicPr>
            <a:picLocks noChangeAspect="1"/>
          </p:cNvPicPr>
          <p:nvPr/>
        </p:nvPicPr>
        <p:blipFill>
          <a:blip r:embed="rId2"/>
          <a:stretch>
            <a:fillRect/>
          </a:stretch>
        </p:blipFill>
        <p:spPr>
          <a:xfrm>
            <a:off x="571472" y="2071678"/>
            <a:ext cx="3714776" cy="2928958"/>
          </a:xfrm>
          <a:prstGeom prst="rect">
            <a:avLst/>
          </a:prstGeom>
        </p:spPr>
      </p:pic>
      <p:pic>
        <p:nvPicPr>
          <p:cNvPr id="10" name="Immagine 9" descr="300px-Short-run_equilibrium_of_the_firm_under_monopolistic_competition.jpg"/>
          <p:cNvPicPr>
            <a:picLocks noChangeAspect="1"/>
          </p:cNvPicPr>
          <p:nvPr/>
        </p:nvPicPr>
        <p:blipFill>
          <a:blip r:embed="rId3"/>
          <a:stretch>
            <a:fillRect/>
          </a:stretch>
        </p:blipFill>
        <p:spPr>
          <a:xfrm>
            <a:off x="4714876" y="2071678"/>
            <a:ext cx="3929090" cy="2928958"/>
          </a:xfrm>
          <a:prstGeom prst="rect">
            <a:avLst/>
          </a:prstGeom>
        </p:spPr>
      </p:pic>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Example</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lnSpcReduction="10000"/>
          </a:bodyPr>
          <a:lstStyle/>
          <a:p>
            <a:pPr>
              <a:buFont typeface="Wingdings" pitchFamily="2" charset="2"/>
              <a:buChar char="§"/>
            </a:pPr>
            <a:r>
              <a:rPr lang="it-IT" dirty="0" smtClean="0"/>
              <a:t>In </a:t>
            </a:r>
            <a:r>
              <a:rPr lang="it-IT" dirty="0" err="1" smtClean="0"/>
              <a:t>many</a:t>
            </a:r>
            <a:r>
              <a:rPr lang="it-IT" dirty="0" smtClean="0"/>
              <a:t> U.S. </a:t>
            </a:r>
            <a:r>
              <a:rPr lang="it-IT" dirty="0" err="1" smtClean="0"/>
              <a:t>markets</a:t>
            </a:r>
            <a:r>
              <a:rPr lang="it-IT" dirty="0" smtClean="0"/>
              <a:t>, </a:t>
            </a:r>
            <a:r>
              <a:rPr lang="it-IT" dirty="0" err="1" smtClean="0"/>
              <a:t>producers</a:t>
            </a:r>
            <a:r>
              <a:rPr lang="it-IT" dirty="0" smtClean="0"/>
              <a:t> </a:t>
            </a:r>
            <a:r>
              <a:rPr lang="it-IT" dirty="0" err="1" smtClean="0"/>
              <a:t>practice</a:t>
            </a:r>
            <a:r>
              <a:rPr lang="it-IT" dirty="0" smtClean="0"/>
              <a:t> production </a:t>
            </a:r>
            <a:r>
              <a:rPr lang="it-IT" dirty="0" err="1" smtClean="0"/>
              <a:t>differentiation</a:t>
            </a:r>
            <a:r>
              <a:rPr lang="it-IT" dirty="0" smtClean="0"/>
              <a:t> </a:t>
            </a:r>
            <a:r>
              <a:rPr lang="it-IT" dirty="0" err="1" smtClean="0"/>
              <a:t>by</a:t>
            </a:r>
            <a:r>
              <a:rPr lang="it-IT" dirty="0" smtClean="0"/>
              <a:t> </a:t>
            </a:r>
            <a:r>
              <a:rPr lang="it-IT" dirty="0" err="1" smtClean="0"/>
              <a:t>altering</a:t>
            </a:r>
            <a:r>
              <a:rPr lang="it-IT" dirty="0" smtClean="0"/>
              <a:t> the </a:t>
            </a:r>
            <a:r>
              <a:rPr lang="it-IT" dirty="0" err="1" smtClean="0"/>
              <a:t>physical</a:t>
            </a:r>
            <a:r>
              <a:rPr lang="it-IT" dirty="0" smtClean="0"/>
              <a:t> </a:t>
            </a:r>
            <a:r>
              <a:rPr lang="it-IT" dirty="0" err="1" smtClean="0"/>
              <a:t>composition</a:t>
            </a:r>
            <a:r>
              <a:rPr lang="it-IT" dirty="0" smtClean="0"/>
              <a:t> </a:t>
            </a:r>
            <a:r>
              <a:rPr lang="it-IT" dirty="0" err="1" smtClean="0"/>
              <a:t>of</a:t>
            </a:r>
            <a:r>
              <a:rPr lang="it-IT" dirty="0" smtClean="0"/>
              <a:t> </a:t>
            </a:r>
            <a:r>
              <a:rPr lang="it-IT" dirty="0" err="1" smtClean="0"/>
              <a:t>products</a:t>
            </a:r>
            <a:r>
              <a:rPr lang="it-IT" dirty="0" smtClean="0"/>
              <a:t>, </a:t>
            </a:r>
            <a:r>
              <a:rPr lang="it-IT" dirty="0" err="1" smtClean="0"/>
              <a:t>using</a:t>
            </a:r>
            <a:r>
              <a:rPr lang="it-IT" dirty="0" smtClean="0"/>
              <a:t> </a:t>
            </a:r>
            <a:r>
              <a:rPr lang="it-IT" dirty="0" err="1" smtClean="0"/>
              <a:t>special</a:t>
            </a:r>
            <a:r>
              <a:rPr lang="it-IT" dirty="0" smtClean="0"/>
              <a:t> packaging or </a:t>
            </a:r>
            <a:r>
              <a:rPr lang="it-IT" dirty="0" err="1" smtClean="0"/>
              <a:t>simply</a:t>
            </a:r>
            <a:r>
              <a:rPr lang="it-IT" dirty="0" smtClean="0"/>
              <a:t> </a:t>
            </a:r>
            <a:r>
              <a:rPr lang="it-IT" dirty="0" err="1" smtClean="0"/>
              <a:t>claiming</a:t>
            </a:r>
            <a:r>
              <a:rPr lang="it-IT" dirty="0" smtClean="0"/>
              <a:t> </a:t>
            </a:r>
            <a:r>
              <a:rPr lang="it-IT" dirty="0" err="1" smtClean="0"/>
              <a:t>to</a:t>
            </a:r>
            <a:r>
              <a:rPr lang="it-IT" dirty="0" smtClean="0"/>
              <a:t> </a:t>
            </a:r>
            <a:r>
              <a:rPr lang="it-IT" dirty="0" err="1" smtClean="0"/>
              <a:t>have</a:t>
            </a:r>
            <a:r>
              <a:rPr lang="it-IT" dirty="0" smtClean="0"/>
              <a:t> </a:t>
            </a:r>
            <a:r>
              <a:rPr lang="it-IT" dirty="0" err="1" smtClean="0"/>
              <a:t>superior</a:t>
            </a:r>
            <a:r>
              <a:rPr lang="it-IT" dirty="0" smtClean="0"/>
              <a:t> </a:t>
            </a:r>
            <a:r>
              <a:rPr lang="it-IT" dirty="0" err="1" smtClean="0"/>
              <a:t>products</a:t>
            </a:r>
            <a:r>
              <a:rPr lang="it-IT" dirty="0" smtClean="0"/>
              <a:t> </a:t>
            </a:r>
            <a:r>
              <a:rPr lang="it-IT" dirty="0" err="1" smtClean="0"/>
              <a:t>based</a:t>
            </a:r>
            <a:r>
              <a:rPr lang="it-IT" dirty="0" smtClean="0"/>
              <a:t> on </a:t>
            </a:r>
            <a:r>
              <a:rPr lang="it-IT" dirty="0" err="1" smtClean="0"/>
              <a:t>brand</a:t>
            </a:r>
            <a:r>
              <a:rPr lang="it-IT" dirty="0" smtClean="0"/>
              <a:t> </a:t>
            </a:r>
            <a:r>
              <a:rPr lang="it-IT" dirty="0" err="1" smtClean="0"/>
              <a:t>images</a:t>
            </a:r>
            <a:r>
              <a:rPr lang="it-IT" dirty="0" smtClean="0"/>
              <a:t> or </a:t>
            </a:r>
            <a:r>
              <a:rPr lang="it-IT" dirty="0" err="1" smtClean="0"/>
              <a:t>advertising.Toothpastes</a:t>
            </a:r>
            <a:r>
              <a:rPr lang="it-IT" dirty="0" smtClean="0"/>
              <a:t>, </a:t>
            </a:r>
            <a:r>
              <a:rPr lang="it-IT" dirty="0" err="1" smtClean="0"/>
              <a:t>toilet</a:t>
            </a:r>
            <a:r>
              <a:rPr lang="it-IT" dirty="0" smtClean="0"/>
              <a:t> </a:t>
            </a:r>
            <a:r>
              <a:rPr lang="it-IT" dirty="0" err="1" smtClean="0"/>
              <a:t>papers</a:t>
            </a:r>
            <a:r>
              <a:rPr lang="it-IT" dirty="0" smtClean="0"/>
              <a:t>, computer software and </a:t>
            </a:r>
            <a:r>
              <a:rPr lang="it-IT" dirty="0" err="1" smtClean="0"/>
              <a:t>operating</a:t>
            </a:r>
            <a:r>
              <a:rPr lang="it-IT" dirty="0" smtClean="0"/>
              <a:t> </a:t>
            </a:r>
            <a:r>
              <a:rPr lang="it-IT" dirty="0" err="1" smtClean="0"/>
              <a:t>systems</a:t>
            </a:r>
            <a:r>
              <a:rPr lang="it-IT" dirty="0" smtClean="0"/>
              <a:t> are </a:t>
            </a:r>
            <a:r>
              <a:rPr lang="it-IT" dirty="0" err="1" smtClean="0"/>
              <a:t>examples</a:t>
            </a:r>
            <a:r>
              <a:rPr lang="it-IT" dirty="0" smtClean="0"/>
              <a:t> </a:t>
            </a:r>
            <a:r>
              <a:rPr lang="it-IT" dirty="0" err="1" smtClean="0"/>
              <a:t>of</a:t>
            </a:r>
            <a:r>
              <a:rPr lang="it-IT" dirty="0" smtClean="0"/>
              <a:t> </a:t>
            </a:r>
            <a:r>
              <a:rPr lang="it-IT" dirty="0" err="1" smtClean="0"/>
              <a:t>differentiated</a:t>
            </a:r>
            <a:r>
              <a:rPr lang="it-IT" dirty="0" smtClean="0"/>
              <a:t> </a:t>
            </a:r>
            <a:r>
              <a:rPr lang="it-IT" dirty="0" err="1" smtClean="0"/>
              <a:t>products</a:t>
            </a:r>
            <a:r>
              <a:rPr lang="it-IT" dirty="0" smtClean="0"/>
              <a:t>.</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Oligopoly</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lstStyle/>
          <a:p>
            <a:pPr>
              <a:buFont typeface="Wingdings" pitchFamily="2" charset="2"/>
              <a:buChar char="§"/>
            </a:pPr>
            <a:r>
              <a:rPr lang="it-IT" dirty="0" err="1" smtClean="0"/>
              <a:t>It</a:t>
            </a:r>
            <a:r>
              <a:rPr lang="it-IT" dirty="0" smtClean="0"/>
              <a:t>’s </a:t>
            </a:r>
            <a:r>
              <a:rPr lang="it-IT" dirty="0" err="1" smtClean="0"/>
              <a:t>an</a:t>
            </a:r>
            <a:r>
              <a:rPr lang="it-IT" dirty="0" smtClean="0"/>
              <a:t> </a:t>
            </a:r>
            <a:r>
              <a:rPr lang="it-IT" dirty="0" err="1" smtClean="0"/>
              <a:t>imperfect</a:t>
            </a:r>
            <a:r>
              <a:rPr lang="it-IT" dirty="0" smtClean="0"/>
              <a:t> market situation in </a:t>
            </a:r>
            <a:r>
              <a:rPr lang="it-IT" dirty="0" err="1" smtClean="0"/>
              <a:t>which</a:t>
            </a:r>
            <a:r>
              <a:rPr lang="it-IT" dirty="0" smtClean="0"/>
              <a:t> </a:t>
            </a:r>
            <a:r>
              <a:rPr lang="it-IT" dirty="0" err="1" smtClean="0"/>
              <a:t>there</a:t>
            </a:r>
            <a:r>
              <a:rPr lang="it-IT" dirty="0" smtClean="0"/>
              <a:t> are </a:t>
            </a:r>
            <a:r>
              <a:rPr lang="it-IT" dirty="0" err="1" smtClean="0"/>
              <a:t>few</a:t>
            </a:r>
            <a:r>
              <a:rPr lang="it-IT" dirty="0" smtClean="0"/>
              <a:t> </a:t>
            </a:r>
            <a:r>
              <a:rPr lang="it-IT" dirty="0" err="1" smtClean="0"/>
              <a:t>sellers</a:t>
            </a:r>
            <a:r>
              <a:rPr lang="it-IT" dirty="0" smtClean="0"/>
              <a:t>, </a:t>
            </a:r>
            <a:r>
              <a:rPr lang="it-IT" dirty="0" err="1" smtClean="0"/>
              <a:t>each</a:t>
            </a:r>
            <a:r>
              <a:rPr lang="it-IT" dirty="0" smtClean="0"/>
              <a:t> </a:t>
            </a:r>
            <a:r>
              <a:rPr lang="it-IT" dirty="0" err="1" smtClean="0"/>
              <a:t>offering</a:t>
            </a:r>
            <a:r>
              <a:rPr lang="it-IT" dirty="0" smtClean="0"/>
              <a:t> a </a:t>
            </a:r>
            <a:r>
              <a:rPr lang="it-IT" dirty="0" err="1" smtClean="0"/>
              <a:t>similiar</a:t>
            </a:r>
            <a:r>
              <a:rPr lang="it-IT" dirty="0" smtClean="0"/>
              <a:t> or </a:t>
            </a:r>
            <a:r>
              <a:rPr lang="it-IT" dirty="0" err="1" smtClean="0"/>
              <a:t>identical</a:t>
            </a:r>
            <a:r>
              <a:rPr lang="it-IT" dirty="0" smtClean="0"/>
              <a:t> </a:t>
            </a:r>
            <a:r>
              <a:rPr lang="it-IT" dirty="0" err="1" smtClean="0"/>
              <a:t>products</a:t>
            </a:r>
            <a:r>
              <a:rPr lang="it-IT" dirty="0" smtClean="0"/>
              <a:t> </a:t>
            </a:r>
            <a:r>
              <a:rPr lang="it-IT" dirty="0" err="1" smtClean="0"/>
              <a:t>to</a:t>
            </a:r>
            <a:r>
              <a:rPr lang="it-IT" dirty="0" smtClean="0"/>
              <a:t> the </a:t>
            </a:r>
            <a:r>
              <a:rPr lang="it-IT" dirty="0" err="1" smtClean="0"/>
              <a:t>others</a:t>
            </a:r>
            <a:r>
              <a:rPr lang="it-IT" dirty="0" smtClean="0"/>
              <a:t>, so </a:t>
            </a:r>
            <a:r>
              <a:rPr lang="it-IT" dirty="0" err="1" smtClean="0"/>
              <a:t>that</a:t>
            </a:r>
            <a:r>
              <a:rPr lang="it-IT" dirty="0" smtClean="0"/>
              <a:t> </a:t>
            </a:r>
            <a:r>
              <a:rPr lang="it-IT" dirty="0" err="1" smtClean="0"/>
              <a:t>to</a:t>
            </a:r>
            <a:r>
              <a:rPr lang="it-IT" dirty="0" smtClean="0"/>
              <a:t> </a:t>
            </a:r>
            <a:r>
              <a:rPr lang="it-IT" dirty="0" err="1" smtClean="0"/>
              <a:t>have</a:t>
            </a:r>
            <a:r>
              <a:rPr lang="it-IT" dirty="0" smtClean="0"/>
              <a:t> a </a:t>
            </a:r>
            <a:r>
              <a:rPr lang="it-IT" dirty="0" err="1" smtClean="0"/>
              <a:t>direct</a:t>
            </a:r>
            <a:r>
              <a:rPr lang="it-IT" dirty="0" smtClean="0"/>
              <a:t> </a:t>
            </a:r>
            <a:r>
              <a:rPr lang="it-IT" dirty="0" err="1" smtClean="0"/>
              <a:t>confrontation</a:t>
            </a:r>
            <a:r>
              <a:rPr lang="it-IT" dirty="0" smtClean="0"/>
              <a:t>.</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Oligopoly</a:t>
            </a:r>
            <a:r>
              <a:rPr lang="it-IT" b="1" dirty="0" smtClean="0">
                <a:effectLst>
                  <a:outerShdw blurRad="38100" dist="38100" dir="2700000" algn="tl">
                    <a:srgbClr val="000000">
                      <a:alpha val="43137"/>
                    </a:srgbClr>
                  </a:outerShdw>
                </a:effectLst>
              </a:rPr>
              <a:t> : The </a:t>
            </a:r>
            <a:r>
              <a:rPr lang="it-IT" b="1" dirty="0" err="1" smtClean="0">
                <a:effectLst>
                  <a:outerShdw blurRad="38100" dist="38100" dir="2700000" algn="tl">
                    <a:srgbClr val="000000">
                      <a:alpha val="43137"/>
                    </a:srgbClr>
                  </a:outerShdw>
                </a:effectLst>
              </a:rPr>
              <a:t>features</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fontScale="85000" lnSpcReduction="20000"/>
          </a:bodyPr>
          <a:lstStyle/>
          <a:p>
            <a:pPr>
              <a:buFont typeface="Wingdings" pitchFamily="2" charset="2"/>
              <a:buChar char="§"/>
            </a:pPr>
            <a:r>
              <a:rPr lang="it-IT" dirty="0" err="1" smtClean="0"/>
              <a:t>It</a:t>
            </a:r>
            <a:r>
              <a:rPr lang="it-IT" dirty="0" smtClean="0"/>
              <a:t>’s a market </a:t>
            </a:r>
            <a:r>
              <a:rPr lang="it-IT" dirty="0" err="1" smtClean="0"/>
              <a:t>with</a:t>
            </a:r>
            <a:r>
              <a:rPr lang="it-IT" dirty="0" smtClean="0"/>
              <a:t> </a:t>
            </a:r>
            <a:r>
              <a:rPr lang="it-IT" dirty="0" err="1" smtClean="0"/>
              <a:t>few</a:t>
            </a:r>
            <a:r>
              <a:rPr lang="it-IT" dirty="0" smtClean="0"/>
              <a:t> </a:t>
            </a:r>
            <a:r>
              <a:rPr lang="it-IT" dirty="0" err="1" smtClean="0"/>
              <a:t>producers</a:t>
            </a:r>
            <a:r>
              <a:rPr lang="it-IT" dirty="0" smtClean="0"/>
              <a:t> (</a:t>
            </a:r>
            <a:r>
              <a:rPr lang="it-IT" dirty="0" err="1" smtClean="0"/>
              <a:t>firms</a:t>
            </a:r>
            <a:r>
              <a:rPr lang="it-IT" dirty="0" smtClean="0"/>
              <a:t> </a:t>
            </a:r>
            <a:r>
              <a:rPr lang="it-IT" dirty="0" err="1" smtClean="0"/>
              <a:t>with</a:t>
            </a:r>
            <a:r>
              <a:rPr lang="it-IT" dirty="0" smtClean="0"/>
              <a:t> the </a:t>
            </a:r>
            <a:r>
              <a:rPr lang="it-IT" dirty="0" err="1" smtClean="0"/>
              <a:t>highest</a:t>
            </a:r>
            <a:r>
              <a:rPr lang="it-IT" dirty="0" smtClean="0"/>
              <a:t> </a:t>
            </a:r>
            <a:r>
              <a:rPr lang="it-IT" dirty="0" err="1" smtClean="0"/>
              <a:t>level</a:t>
            </a:r>
            <a:r>
              <a:rPr lang="it-IT" dirty="0" smtClean="0"/>
              <a:t> </a:t>
            </a:r>
            <a:r>
              <a:rPr lang="it-IT" dirty="0" err="1" smtClean="0"/>
              <a:t>of</a:t>
            </a:r>
            <a:r>
              <a:rPr lang="it-IT" dirty="0" smtClean="0"/>
              <a:t> market </a:t>
            </a:r>
            <a:r>
              <a:rPr lang="it-IT" dirty="0" err="1" smtClean="0"/>
              <a:t>power</a:t>
            </a:r>
            <a:r>
              <a:rPr lang="it-IT" dirty="0" smtClean="0"/>
              <a:t>)</a:t>
            </a:r>
          </a:p>
          <a:p>
            <a:pPr>
              <a:buFont typeface="Wingdings" pitchFamily="2" charset="2"/>
              <a:buChar char="§"/>
            </a:pPr>
            <a:r>
              <a:rPr lang="it-IT" dirty="0" err="1" smtClean="0"/>
              <a:t>Awerness</a:t>
            </a:r>
            <a:r>
              <a:rPr lang="it-IT" dirty="0" smtClean="0"/>
              <a:t> </a:t>
            </a:r>
            <a:r>
              <a:rPr lang="it-IT" dirty="0" err="1" smtClean="0"/>
              <a:t>of</a:t>
            </a:r>
            <a:r>
              <a:rPr lang="it-IT" dirty="0" smtClean="0"/>
              <a:t> the </a:t>
            </a:r>
            <a:r>
              <a:rPr lang="it-IT" dirty="0" err="1" smtClean="0"/>
              <a:t>firms</a:t>
            </a:r>
            <a:r>
              <a:rPr lang="it-IT" dirty="0" smtClean="0"/>
              <a:t>: </a:t>
            </a:r>
            <a:r>
              <a:rPr lang="it-IT" dirty="0" err="1" smtClean="0"/>
              <a:t>each</a:t>
            </a:r>
            <a:r>
              <a:rPr lang="it-IT" dirty="0" smtClean="0"/>
              <a:t> </a:t>
            </a:r>
            <a:r>
              <a:rPr lang="it-IT" dirty="0" err="1" smtClean="0"/>
              <a:t>partecipant</a:t>
            </a:r>
            <a:r>
              <a:rPr lang="it-IT" dirty="0" smtClean="0"/>
              <a:t> </a:t>
            </a:r>
            <a:r>
              <a:rPr lang="it-IT" dirty="0" err="1" smtClean="0"/>
              <a:t>is</a:t>
            </a:r>
            <a:r>
              <a:rPr lang="it-IT" dirty="0" smtClean="0"/>
              <a:t> </a:t>
            </a:r>
            <a:r>
              <a:rPr lang="it-IT" dirty="0" err="1" smtClean="0"/>
              <a:t>aware</a:t>
            </a:r>
            <a:r>
              <a:rPr lang="it-IT" dirty="0" smtClean="0"/>
              <a:t> </a:t>
            </a:r>
            <a:r>
              <a:rPr lang="it-IT" dirty="0" err="1" smtClean="0"/>
              <a:t>of</a:t>
            </a:r>
            <a:r>
              <a:rPr lang="it-IT" dirty="0" smtClean="0"/>
              <a:t> the </a:t>
            </a:r>
            <a:r>
              <a:rPr lang="it-IT" dirty="0" err="1" smtClean="0"/>
              <a:t>fact</a:t>
            </a:r>
            <a:r>
              <a:rPr lang="it-IT" dirty="0" smtClean="0"/>
              <a:t> </a:t>
            </a:r>
            <a:r>
              <a:rPr lang="it-IT" dirty="0" err="1" smtClean="0"/>
              <a:t>that</a:t>
            </a:r>
            <a:r>
              <a:rPr lang="it-IT" dirty="0" smtClean="0"/>
              <a:t> </a:t>
            </a:r>
            <a:r>
              <a:rPr lang="it-IT" dirty="0" err="1" smtClean="0"/>
              <a:t>its</a:t>
            </a:r>
            <a:r>
              <a:rPr lang="it-IT" dirty="0" smtClean="0"/>
              <a:t> </a:t>
            </a:r>
            <a:r>
              <a:rPr lang="it-IT" dirty="0" err="1" smtClean="0"/>
              <a:t>own</a:t>
            </a:r>
            <a:r>
              <a:rPr lang="it-IT" dirty="0" smtClean="0"/>
              <a:t> </a:t>
            </a:r>
            <a:r>
              <a:rPr lang="it-IT" dirty="0" err="1" smtClean="0"/>
              <a:t>actions</a:t>
            </a:r>
            <a:r>
              <a:rPr lang="it-IT" dirty="0" smtClean="0"/>
              <a:t> can </a:t>
            </a:r>
            <a:r>
              <a:rPr lang="it-IT" dirty="0" err="1" smtClean="0"/>
              <a:t>influence</a:t>
            </a:r>
            <a:r>
              <a:rPr lang="it-IT" dirty="0" smtClean="0"/>
              <a:t> </a:t>
            </a:r>
            <a:r>
              <a:rPr lang="it-IT" dirty="0" err="1" smtClean="0"/>
              <a:t>other</a:t>
            </a:r>
            <a:r>
              <a:rPr lang="it-IT" dirty="0" smtClean="0"/>
              <a:t> </a:t>
            </a:r>
            <a:r>
              <a:rPr lang="it-IT" dirty="0" err="1" smtClean="0"/>
              <a:t>partecipants</a:t>
            </a:r>
            <a:endParaRPr lang="it-IT" dirty="0" smtClean="0"/>
          </a:p>
          <a:p>
            <a:pPr>
              <a:buFont typeface="Wingdings" pitchFamily="2" charset="2"/>
              <a:buChar char="§"/>
            </a:pPr>
            <a:r>
              <a:rPr lang="it-IT" dirty="0" err="1" smtClean="0"/>
              <a:t>Direct</a:t>
            </a:r>
            <a:r>
              <a:rPr lang="it-IT" dirty="0" smtClean="0"/>
              <a:t> </a:t>
            </a:r>
            <a:r>
              <a:rPr lang="it-IT" dirty="0" err="1" smtClean="0"/>
              <a:t>comparison</a:t>
            </a:r>
            <a:r>
              <a:rPr lang="it-IT" dirty="0" smtClean="0"/>
              <a:t> and </a:t>
            </a:r>
            <a:r>
              <a:rPr lang="it-IT" dirty="0" err="1" smtClean="0"/>
              <a:t>competition</a:t>
            </a:r>
            <a:r>
              <a:rPr lang="it-IT" dirty="0" smtClean="0"/>
              <a:t> </a:t>
            </a:r>
            <a:r>
              <a:rPr lang="it-IT" dirty="0" err="1" smtClean="0"/>
              <a:t>between</a:t>
            </a:r>
            <a:r>
              <a:rPr lang="it-IT" dirty="0" smtClean="0"/>
              <a:t> </a:t>
            </a:r>
            <a:r>
              <a:rPr lang="it-IT" dirty="0" err="1" smtClean="0"/>
              <a:t>companies</a:t>
            </a:r>
            <a:endParaRPr lang="it-IT" dirty="0" smtClean="0"/>
          </a:p>
          <a:p>
            <a:pPr>
              <a:buFont typeface="Wingdings" pitchFamily="2" charset="2"/>
              <a:buChar char="§"/>
            </a:pPr>
            <a:r>
              <a:rPr lang="it-IT" dirty="0" err="1" smtClean="0"/>
              <a:t>Collusion</a:t>
            </a:r>
            <a:r>
              <a:rPr lang="it-IT" dirty="0" smtClean="0"/>
              <a:t> (</a:t>
            </a:r>
            <a:r>
              <a:rPr lang="it-IT" dirty="0" err="1" smtClean="0"/>
              <a:t>when</a:t>
            </a:r>
            <a:r>
              <a:rPr lang="it-IT" dirty="0" smtClean="0"/>
              <a:t> </a:t>
            </a:r>
            <a:r>
              <a:rPr lang="it-IT" dirty="0" err="1" smtClean="0"/>
              <a:t>very</a:t>
            </a:r>
            <a:r>
              <a:rPr lang="it-IT" dirty="0" smtClean="0"/>
              <a:t> competitive </a:t>
            </a:r>
            <a:r>
              <a:rPr lang="it-IT" dirty="0" err="1" smtClean="0"/>
              <a:t>firms</a:t>
            </a:r>
            <a:r>
              <a:rPr lang="it-IT" dirty="0" smtClean="0"/>
              <a:t> </a:t>
            </a:r>
            <a:r>
              <a:rPr lang="it-IT" dirty="0" err="1" smtClean="0"/>
              <a:t>try</a:t>
            </a:r>
            <a:r>
              <a:rPr lang="it-IT" dirty="0" smtClean="0"/>
              <a:t> </a:t>
            </a:r>
            <a:r>
              <a:rPr lang="it-IT" dirty="0" err="1" smtClean="0"/>
              <a:t>to</a:t>
            </a:r>
            <a:r>
              <a:rPr lang="it-IT" dirty="0" smtClean="0"/>
              <a:t> </a:t>
            </a:r>
            <a:r>
              <a:rPr lang="it-IT" dirty="0" err="1" smtClean="0"/>
              <a:t>have</a:t>
            </a:r>
            <a:r>
              <a:rPr lang="it-IT" dirty="0" smtClean="0"/>
              <a:t> </a:t>
            </a:r>
            <a:r>
              <a:rPr lang="it-IT" dirty="0" err="1" smtClean="0"/>
              <a:t>an</a:t>
            </a:r>
            <a:r>
              <a:rPr lang="it-IT" dirty="0" smtClean="0"/>
              <a:t> agreement </a:t>
            </a:r>
            <a:r>
              <a:rPr lang="it-IT" dirty="0" err="1" smtClean="0"/>
              <a:t>about</a:t>
            </a:r>
            <a:r>
              <a:rPr lang="it-IT" dirty="0" smtClean="0"/>
              <a:t> price)</a:t>
            </a:r>
          </a:p>
          <a:p>
            <a:pPr>
              <a:buFont typeface="Wingdings" pitchFamily="2" charset="2"/>
              <a:buChar char="§"/>
            </a:pPr>
            <a:r>
              <a:rPr lang="it-IT" dirty="0" err="1" smtClean="0"/>
              <a:t>For</a:t>
            </a:r>
            <a:r>
              <a:rPr lang="it-IT" dirty="0" smtClean="0"/>
              <a:t> </a:t>
            </a:r>
            <a:r>
              <a:rPr lang="it-IT" dirty="0" err="1" smtClean="0"/>
              <a:t>every</a:t>
            </a:r>
            <a:r>
              <a:rPr lang="it-IT" dirty="0" smtClean="0"/>
              <a:t> </a:t>
            </a:r>
            <a:r>
              <a:rPr lang="it-IT" dirty="0" err="1" smtClean="0"/>
              <a:t>action</a:t>
            </a:r>
            <a:r>
              <a:rPr lang="it-IT" dirty="0" smtClean="0"/>
              <a:t> the single </a:t>
            </a:r>
            <a:r>
              <a:rPr lang="it-IT" dirty="0" err="1" smtClean="0"/>
              <a:t>firm</a:t>
            </a:r>
            <a:r>
              <a:rPr lang="it-IT" dirty="0" smtClean="0"/>
              <a:t> </a:t>
            </a:r>
            <a:r>
              <a:rPr lang="it-IT" dirty="0" err="1" smtClean="0"/>
              <a:t>has</a:t>
            </a:r>
            <a:r>
              <a:rPr lang="it-IT" dirty="0" smtClean="0"/>
              <a:t> </a:t>
            </a:r>
            <a:r>
              <a:rPr lang="it-IT" dirty="0" err="1" smtClean="0"/>
              <a:t>to</a:t>
            </a:r>
            <a:r>
              <a:rPr lang="it-IT" dirty="0" smtClean="0"/>
              <a:t> anticipate the </a:t>
            </a:r>
            <a:r>
              <a:rPr lang="it-IT" dirty="0" err="1" smtClean="0"/>
              <a:t>reaction</a:t>
            </a:r>
            <a:r>
              <a:rPr lang="it-IT" dirty="0" smtClean="0"/>
              <a:t> </a:t>
            </a:r>
            <a:r>
              <a:rPr lang="it-IT" dirty="0" err="1" smtClean="0"/>
              <a:t>of</a:t>
            </a:r>
            <a:r>
              <a:rPr lang="it-IT" dirty="0" smtClean="0"/>
              <a:t> </a:t>
            </a:r>
            <a:r>
              <a:rPr lang="it-IT" dirty="0" err="1" smtClean="0"/>
              <a:t>competitors</a:t>
            </a:r>
            <a:endParaRPr lang="it-IT" dirty="0" smtClean="0"/>
          </a:p>
          <a:p>
            <a:pPr>
              <a:buFont typeface="Wingdings" pitchFamily="2" charset="2"/>
              <a:buChar char="§"/>
            </a:pPr>
            <a:r>
              <a:rPr lang="it-IT" dirty="0" smtClean="0"/>
              <a:t>Great </a:t>
            </a:r>
            <a:r>
              <a:rPr lang="it-IT" dirty="0" err="1" smtClean="0"/>
              <a:t>caution</a:t>
            </a:r>
            <a:r>
              <a:rPr lang="it-IT" dirty="0" smtClean="0"/>
              <a:t> in </a:t>
            </a:r>
            <a:r>
              <a:rPr lang="it-IT" dirty="0" err="1" smtClean="0"/>
              <a:t>changes</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Prices</a:t>
            </a:r>
            <a:r>
              <a:rPr lang="it-IT" b="1" dirty="0" smtClean="0">
                <a:effectLst>
                  <a:outerShdw blurRad="38100" dist="38100" dir="2700000" algn="tl">
                    <a:srgbClr val="000000">
                      <a:alpha val="43137"/>
                    </a:srgbClr>
                  </a:outerShdw>
                </a:effectLst>
              </a:rPr>
              <a:t> in </a:t>
            </a:r>
            <a:r>
              <a:rPr lang="it-IT" b="1" dirty="0" err="1" smtClean="0">
                <a:effectLst>
                  <a:outerShdw blurRad="38100" dist="38100" dir="2700000" algn="tl">
                    <a:srgbClr val="000000">
                      <a:alpha val="43137"/>
                    </a:srgbClr>
                  </a:outerShdw>
                </a:effectLst>
              </a:rPr>
              <a:t>Oligopoly</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fontScale="92500" lnSpcReduction="20000"/>
          </a:bodyPr>
          <a:lstStyle/>
          <a:p>
            <a:pPr>
              <a:buFont typeface="Wingdings" pitchFamily="2" charset="2"/>
              <a:buChar char="§"/>
            </a:pPr>
            <a:r>
              <a:rPr lang="it-IT" dirty="0" err="1" smtClean="0"/>
              <a:t>Prices</a:t>
            </a:r>
            <a:r>
              <a:rPr lang="it-IT" dirty="0" smtClean="0"/>
              <a:t> in </a:t>
            </a:r>
            <a:r>
              <a:rPr lang="it-IT" dirty="0" err="1" smtClean="0"/>
              <a:t>an</a:t>
            </a:r>
            <a:r>
              <a:rPr lang="it-IT" dirty="0" smtClean="0"/>
              <a:t> </a:t>
            </a:r>
            <a:r>
              <a:rPr lang="it-IT" dirty="0" err="1" smtClean="0"/>
              <a:t>oligopoly-system</a:t>
            </a:r>
            <a:r>
              <a:rPr lang="it-IT" dirty="0" smtClean="0"/>
              <a:t> turn out </a:t>
            </a:r>
            <a:r>
              <a:rPr lang="it-IT" dirty="0" err="1" smtClean="0"/>
              <a:t>to</a:t>
            </a:r>
            <a:r>
              <a:rPr lang="it-IT" dirty="0" smtClean="0"/>
              <a:t> </a:t>
            </a:r>
            <a:r>
              <a:rPr lang="it-IT" dirty="0" err="1" smtClean="0"/>
              <a:t>be</a:t>
            </a:r>
            <a:r>
              <a:rPr lang="it-IT" dirty="0" smtClean="0"/>
              <a:t> more </a:t>
            </a:r>
            <a:r>
              <a:rPr lang="it-IT" dirty="0" err="1" smtClean="0"/>
              <a:t>stable</a:t>
            </a:r>
            <a:r>
              <a:rPr lang="it-IT" dirty="0" smtClean="0"/>
              <a:t> </a:t>
            </a:r>
            <a:r>
              <a:rPr lang="it-IT" dirty="0" err="1" smtClean="0"/>
              <a:t>than</a:t>
            </a:r>
            <a:r>
              <a:rPr lang="it-IT" dirty="0" smtClean="0"/>
              <a:t> in </a:t>
            </a:r>
            <a:r>
              <a:rPr lang="it-IT" dirty="0" err="1" smtClean="0"/>
              <a:t>monopoly</a:t>
            </a:r>
            <a:r>
              <a:rPr lang="it-IT" dirty="0" smtClean="0"/>
              <a:t> or in </a:t>
            </a:r>
            <a:r>
              <a:rPr lang="it-IT" dirty="0" err="1" smtClean="0"/>
              <a:t>perfect</a:t>
            </a:r>
            <a:r>
              <a:rPr lang="it-IT" dirty="0" smtClean="0"/>
              <a:t> </a:t>
            </a:r>
            <a:r>
              <a:rPr lang="it-IT" dirty="0" err="1" smtClean="0"/>
              <a:t>competition</a:t>
            </a:r>
            <a:r>
              <a:rPr lang="it-IT" dirty="0" smtClean="0"/>
              <a:t>; </a:t>
            </a:r>
            <a:r>
              <a:rPr lang="it-IT" dirty="0" err="1" smtClean="0"/>
              <a:t>that</a:t>
            </a:r>
            <a:r>
              <a:rPr lang="it-IT" dirty="0" smtClean="0"/>
              <a:t> </a:t>
            </a:r>
            <a:r>
              <a:rPr lang="it-IT" dirty="0" err="1" smtClean="0"/>
              <a:t>is</a:t>
            </a:r>
            <a:r>
              <a:rPr lang="it-IT" dirty="0" smtClean="0"/>
              <a:t>, </a:t>
            </a:r>
            <a:r>
              <a:rPr lang="it-IT" dirty="0" err="1" smtClean="0"/>
              <a:t>they</a:t>
            </a:r>
            <a:r>
              <a:rPr lang="it-IT" dirty="0" smtClean="0"/>
              <a:t> don’t </a:t>
            </a:r>
            <a:r>
              <a:rPr lang="it-IT" dirty="0" err="1" smtClean="0"/>
              <a:t>change</a:t>
            </a:r>
            <a:r>
              <a:rPr lang="it-IT" dirty="0" smtClean="0"/>
              <a:t> </a:t>
            </a:r>
            <a:r>
              <a:rPr lang="it-IT" dirty="0" err="1" smtClean="0"/>
              <a:t>everytime</a:t>
            </a:r>
            <a:r>
              <a:rPr lang="it-IT" dirty="0" smtClean="0"/>
              <a:t> </a:t>
            </a:r>
            <a:r>
              <a:rPr lang="it-IT" dirty="0" err="1" smtClean="0"/>
              <a:t>costs</a:t>
            </a:r>
            <a:r>
              <a:rPr lang="it-IT" dirty="0" smtClean="0"/>
              <a:t> </a:t>
            </a:r>
            <a:r>
              <a:rPr lang="it-IT" dirty="0" err="1" smtClean="0"/>
              <a:t>change</a:t>
            </a:r>
            <a:r>
              <a:rPr lang="it-IT" dirty="0" smtClean="0"/>
              <a:t>, and </a:t>
            </a:r>
            <a:r>
              <a:rPr lang="it-IT" dirty="0" err="1" smtClean="0"/>
              <a:t>if</a:t>
            </a:r>
            <a:r>
              <a:rPr lang="it-IT" dirty="0" smtClean="0"/>
              <a:t> </a:t>
            </a:r>
            <a:r>
              <a:rPr lang="it-IT" dirty="0" err="1" smtClean="0"/>
              <a:t>they</a:t>
            </a:r>
            <a:r>
              <a:rPr lang="it-IT" dirty="0" smtClean="0"/>
              <a:t> do, </a:t>
            </a:r>
            <a:r>
              <a:rPr lang="it-IT" dirty="0" err="1" smtClean="0"/>
              <a:t>they</a:t>
            </a:r>
            <a:r>
              <a:rPr lang="it-IT" dirty="0" smtClean="0"/>
              <a:t> </a:t>
            </a:r>
            <a:r>
              <a:rPr lang="it-IT" dirty="0" err="1" smtClean="0"/>
              <a:t>change</a:t>
            </a:r>
            <a:r>
              <a:rPr lang="it-IT" dirty="0" smtClean="0"/>
              <a:t> in a </a:t>
            </a:r>
            <a:r>
              <a:rPr lang="it-IT" dirty="0" err="1" smtClean="0"/>
              <a:t>little</a:t>
            </a:r>
            <a:r>
              <a:rPr lang="it-IT" dirty="0" smtClean="0"/>
              <a:t> </a:t>
            </a:r>
            <a:r>
              <a:rPr lang="it-IT" dirty="0" err="1" smtClean="0"/>
              <a:t>different</a:t>
            </a:r>
            <a:r>
              <a:rPr lang="it-IT" dirty="0" smtClean="0"/>
              <a:t> </a:t>
            </a:r>
            <a:r>
              <a:rPr lang="it-IT" dirty="0" err="1" smtClean="0"/>
              <a:t>quantity</a:t>
            </a:r>
            <a:endParaRPr lang="it-IT" dirty="0" smtClean="0"/>
          </a:p>
          <a:p>
            <a:pPr>
              <a:buFont typeface="Wingdings" pitchFamily="2" charset="2"/>
              <a:buChar char="§"/>
            </a:pPr>
            <a:r>
              <a:rPr lang="it-IT" dirty="0" err="1" smtClean="0"/>
              <a:t>Prices</a:t>
            </a:r>
            <a:r>
              <a:rPr lang="it-IT" dirty="0" smtClean="0"/>
              <a:t> are </a:t>
            </a:r>
            <a:r>
              <a:rPr lang="it-IT" dirty="0" err="1" smtClean="0"/>
              <a:t>modified</a:t>
            </a:r>
            <a:r>
              <a:rPr lang="it-IT" dirty="0" smtClean="0"/>
              <a:t> </a:t>
            </a:r>
            <a:r>
              <a:rPr lang="it-IT" dirty="0" err="1" smtClean="0"/>
              <a:t>only</a:t>
            </a:r>
            <a:r>
              <a:rPr lang="it-IT" dirty="0" smtClean="0"/>
              <a:t> in the face </a:t>
            </a:r>
            <a:r>
              <a:rPr lang="it-IT" dirty="0" err="1" smtClean="0"/>
              <a:t>of</a:t>
            </a:r>
            <a:r>
              <a:rPr lang="it-IT" dirty="0" smtClean="0"/>
              <a:t> major and </a:t>
            </a:r>
            <a:r>
              <a:rPr lang="it-IT" dirty="0" err="1" smtClean="0"/>
              <a:t>permanent</a:t>
            </a:r>
            <a:r>
              <a:rPr lang="it-IT" dirty="0" smtClean="0"/>
              <a:t> </a:t>
            </a:r>
            <a:r>
              <a:rPr lang="it-IT" dirty="0" err="1" smtClean="0"/>
              <a:t>changes</a:t>
            </a:r>
            <a:r>
              <a:rPr lang="it-IT" dirty="0" smtClean="0"/>
              <a:t> in </a:t>
            </a:r>
            <a:r>
              <a:rPr lang="it-IT" dirty="0" err="1" smtClean="0"/>
              <a:t>costs</a:t>
            </a:r>
            <a:endParaRPr lang="it-IT" dirty="0" smtClean="0"/>
          </a:p>
          <a:p>
            <a:pPr>
              <a:buFont typeface="Wingdings" pitchFamily="2" charset="2"/>
              <a:buChar char="§"/>
            </a:pPr>
            <a:r>
              <a:rPr lang="it-IT" dirty="0" err="1" smtClean="0"/>
              <a:t>They</a:t>
            </a:r>
            <a:r>
              <a:rPr lang="it-IT" dirty="0" smtClean="0"/>
              <a:t> </a:t>
            </a:r>
            <a:r>
              <a:rPr lang="it-IT" dirty="0" err="1" smtClean="0"/>
              <a:t>tend</a:t>
            </a:r>
            <a:r>
              <a:rPr lang="it-IT" dirty="0" smtClean="0"/>
              <a:t> </a:t>
            </a:r>
            <a:r>
              <a:rPr lang="it-IT" dirty="0" err="1" smtClean="0"/>
              <a:t>to</a:t>
            </a:r>
            <a:r>
              <a:rPr lang="it-IT" dirty="0" smtClean="0"/>
              <a:t> </a:t>
            </a:r>
            <a:r>
              <a:rPr lang="it-IT" dirty="0" err="1" smtClean="0"/>
              <a:t>be</a:t>
            </a:r>
            <a:r>
              <a:rPr lang="it-IT" dirty="0" smtClean="0"/>
              <a:t> </a:t>
            </a:r>
            <a:r>
              <a:rPr lang="it-IT" dirty="0" err="1" smtClean="0"/>
              <a:t>sticky</a:t>
            </a:r>
            <a:r>
              <a:rPr lang="it-IT" dirty="0" smtClean="0"/>
              <a:t>. The </a:t>
            </a:r>
            <a:r>
              <a:rPr lang="it-IT" dirty="0" err="1" smtClean="0"/>
              <a:t>term</a:t>
            </a:r>
            <a:r>
              <a:rPr lang="it-IT" dirty="0" smtClean="0"/>
              <a:t> </a:t>
            </a:r>
            <a:r>
              <a:rPr lang="it-IT" dirty="0" err="1" smtClean="0"/>
              <a:t>sticky</a:t>
            </a:r>
            <a:r>
              <a:rPr lang="it-IT" dirty="0" smtClean="0"/>
              <a:t> in economy </a:t>
            </a:r>
            <a:r>
              <a:rPr lang="it-IT" dirty="0" err="1" smtClean="0"/>
              <a:t>describes</a:t>
            </a:r>
            <a:r>
              <a:rPr lang="it-IT" dirty="0" smtClean="0"/>
              <a:t> a situation in </a:t>
            </a:r>
            <a:r>
              <a:rPr lang="it-IT" dirty="0" err="1" smtClean="0"/>
              <a:t>which</a:t>
            </a:r>
            <a:r>
              <a:rPr lang="it-IT" dirty="0" smtClean="0"/>
              <a:t> a </a:t>
            </a:r>
            <a:r>
              <a:rPr lang="it-IT" dirty="0" err="1" smtClean="0"/>
              <a:t>variable</a:t>
            </a:r>
            <a:r>
              <a:rPr lang="it-IT" dirty="0" smtClean="0"/>
              <a:t> </a:t>
            </a:r>
            <a:r>
              <a:rPr lang="it-IT" dirty="0" err="1" smtClean="0"/>
              <a:t>is</a:t>
            </a:r>
            <a:r>
              <a:rPr lang="it-IT" dirty="0" smtClean="0"/>
              <a:t> </a:t>
            </a:r>
            <a:r>
              <a:rPr lang="it-IT" dirty="0" err="1" smtClean="0"/>
              <a:t>resistant</a:t>
            </a:r>
            <a:r>
              <a:rPr lang="it-IT" dirty="0" smtClean="0"/>
              <a:t> </a:t>
            </a:r>
            <a:r>
              <a:rPr lang="it-IT" dirty="0" err="1" smtClean="0"/>
              <a:t>to</a:t>
            </a:r>
            <a:r>
              <a:rPr lang="it-IT" dirty="0" smtClean="0"/>
              <a:t> </a:t>
            </a:r>
            <a:r>
              <a:rPr lang="it-IT" dirty="0" err="1" smtClean="0"/>
              <a:t>change</a:t>
            </a:r>
            <a:endParaRPr lang="it-IT" dirty="0" smtClean="0"/>
          </a:p>
          <a:p>
            <a:pPr>
              <a:buFont typeface="Wingdings" pitchFamily="2" charset="2"/>
              <a:buChar char="§"/>
            </a:pPr>
            <a:r>
              <a:rPr lang="it-IT" dirty="0" err="1" smtClean="0"/>
              <a:t>Prices</a:t>
            </a:r>
            <a:r>
              <a:rPr lang="it-IT" dirty="0" smtClean="0"/>
              <a:t> can </a:t>
            </a:r>
            <a:r>
              <a:rPr lang="it-IT" dirty="0" err="1" smtClean="0"/>
              <a:t>often</a:t>
            </a:r>
            <a:r>
              <a:rPr lang="it-IT" dirty="0" smtClean="0"/>
              <a:t> </a:t>
            </a:r>
            <a:r>
              <a:rPr lang="it-IT" dirty="0" err="1" smtClean="0"/>
              <a:t>be</a:t>
            </a:r>
            <a:r>
              <a:rPr lang="it-IT" dirty="0" smtClean="0"/>
              <a:t> </a:t>
            </a:r>
            <a:r>
              <a:rPr lang="it-IT" dirty="0" err="1" smtClean="0"/>
              <a:t>considered</a:t>
            </a:r>
            <a:r>
              <a:rPr lang="it-IT" dirty="0" smtClean="0"/>
              <a:t> </a:t>
            </a:r>
            <a:r>
              <a:rPr lang="it-IT" dirty="0" err="1" smtClean="0"/>
              <a:t>sticky-upward</a:t>
            </a:r>
            <a:r>
              <a:rPr lang="it-IT" dirty="0" smtClean="0"/>
              <a:t>. </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effectLst>
                  <a:outerShdw blurRad="38100" dist="38100" dir="2700000" algn="tl">
                    <a:srgbClr val="000000">
                      <a:alpha val="43137"/>
                    </a:srgbClr>
                  </a:outerShdw>
                </a:effectLst>
              </a:rPr>
              <a:t>The </a:t>
            </a:r>
            <a:r>
              <a:rPr lang="it-IT" b="1" dirty="0" err="1" smtClean="0">
                <a:effectLst>
                  <a:outerShdw blurRad="38100" dist="38100" dir="2700000" algn="tl">
                    <a:srgbClr val="000000">
                      <a:alpha val="43137"/>
                    </a:srgbClr>
                  </a:outerShdw>
                </a:effectLst>
              </a:rPr>
              <a:t>Kinked</a:t>
            </a:r>
            <a:r>
              <a:rPr lang="it-IT" b="1" dirty="0" smtClean="0">
                <a:effectLst>
                  <a:outerShdw blurRad="38100" dist="38100" dir="2700000" algn="tl">
                    <a:srgbClr val="000000">
                      <a:alpha val="43137"/>
                    </a:srgbClr>
                  </a:outerShdw>
                </a:effectLst>
              </a:rPr>
              <a:t> </a:t>
            </a:r>
            <a:r>
              <a:rPr lang="it-IT" b="1" dirty="0" err="1" smtClean="0">
                <a:effectLst>
                  <a:outerShdw blurRad="38100" dist="38100" dir="2700000" algn="tl">
                    <a:srgbClr val="000000">
                      <a:alpha val="43137"/>
                    </a:srgbClr>
                  </a:outerShdw>
                </a:effectLst>
              </a:rPr>
              <a:t>Demand</a:t>
            </a:r>
            <a:r>
              <a:rPr lang="it-IT" b="1" dirty="0" smtClean="0">
                <a:effectLst>
                  <a:outerShdw blurRad="38100" dist="38100" dir="2700000" algn="tl">
                    <a:srgbClr val="000000">
                      <a:alpha val="43137"/>
                    </a:srgbClr>
                  </a:outerShdw>
                </a:effectLst>
              </a:rPr>
              <a:t> Curve</a:t>
            </a:r>
            <a:endParaRPr lang="it-IT" b="1" dirty="0">
              <a:effectLst>
                <a:outerShdw blurRad="38100" dist="38100" dir="2700000" algn="tl">
                  <a:srgbClr val="000000">
                    <a:alpha val="43137"/>
                  </a:srgbClr>
                </a:outerShdw>
              </a:effectLst>
            </a:endParaRPr>
          </a:p>
        </p:txBody>
      </p:sp>
      <p:pic>
        <p:nvPicPr>
          <p:cNvPr id="8" name="Segnaposto contenuto 7" descr="kinked_demand2.gif"/>
          <p:cNvPicPr>
            <a:picLocks noGrp="1" noChangeAspect="1"/>
          </p:cNvPicPr>
          <p:nvPr>
            <p:ph idx="1"/>
          </p:nvPr>
        </p:nvPicPr>
        <p:blipFill>
          <a:blip r:embed="rId2"/>
          <a:stretch>
            <a:fillRect/>
          </a:stretch>
        </p:blipFill>
        <p:spPr>
          <a:xfrm>
            <a:off x="642910" y="1500174"/>
            <a:ext cx="6215106" cy="4143404"/>
          </a:xfrm>
        </p:spPr>
      </p:pic>
      <p:sp>
        <p:nvSpPr>
          <p:cNvPr id="4" name="CasellaDiTesto 3"/>
          <p:cNvSpPr txBox="1"/>
          <p:nvPr/>
        </p:nvSpPr>
        <p:spPr>
          <a:xfrm>
            <a:off x="7358082" y="1571612"/>
            <a:ext cx="1357322" cy="2031325"/>
          </a:xfrm>
          <a:prstGeom prst="rect">
            <a:avLst/>
          </a:prstGeom>
          <a:noFill/>
        </p:spPr>
        <p:txBody>
          <a:bodyPr wrap="square" rtlCol="0">
            <a:spAutoFit/>
          </a:bodyPr>
          <a:lstStyle/>
          <a:p>
            <a:pPr>
              <a:buFont typeface="Wingdings" pitchFamily="2" charset="2"/>
              <a:buChar char="§"/>
            </a:pPr>
            <a:r>
              <a:rPr lang="it-IT" sz="1400" dirty="0" smtClean="0"/>
              <a:t>  The </a:t>
            </a:r>
            <a:r>
              <a:rPr lang="it-IT" sz="1400" dirty="0" err="1" smtClean="0"/>
              <a:t>kinked</a:t>
            </a:r>
            <a:r>
              <a:rPr lang="it-IT" sz="1400" dirty="0" smtClean="0"/>
              <a:t> </a:t>
            </a:r>
            <a:r>
              <a:rPr lang="it-IT" sz="1400" dirty="0" err="1" smtClean="0"/>
              <a:t>demand</a:t>
            </a:r>
            <a:r>
              <a:rPr lang="it-IT" sz="1400" dirty="0" smtClean="0"/>
              <a:t> curve </a:t>
            </a:r>
            <a:r>
              <a:rPr lang="it-IT" sz="1400" dirty="0" err="1" smtClean="0"/>
              <a:t>requires</a:t>
            </a:r>
            <a:r>
              <a:rPr lang="it-IT" sz="1400" dirty="0" smtClean="0"/>
              <a:t> </a:t>
            </a:r>
            <a:r>
              <a:rPr lang="it-IT" sz="1400" dirty="0" err="1" smtClean="0"/>
              <a:t>firms</a:t>
            </a:r>
            <a:r>
              <a:rPr lang="it-IT" sz="1400" dirty="0" smtClean="0"/>
              <a:t> </a:t>
            </a:r>
            <a:r>
              <a:rPr lang="it-IT" sz="1400" dirty="0" err="1" smtClean="0"/>
              <a:t>to</a:t>
            </a:r>
            <a:r>
              <a:rPr lang="it-IT" sz="1400" dirty="0" smtClean="0"/>
              <a:t> match price </a:t>
            </a:r>
            <a:r>
              <a:rPr lang="it-IT" sz="1400" dirty="0" err="1" smtClean="0"/>
              <a:t>reductions</a:t>
            </a:r>
            <a:r>
              <a:rPr lang="it-IT" sz="1400" dirty="0" smtClean="0"/>
              <a:t> </a:t>
            </a:r>
            <a:r>
              <a:rPr lang="it-IT" sz="1400" dirty="0" err="1" smtClean="0"/>
              <a:t>by</a:t>
            </a:r>
            <a:r>
              <a:rPr lang="it-IT" sz="1400" dirty="0" smtClean="0"/>
              <a:t> </a:t>
            </a:r>
            <a:r>
              <a:rPr lang="it-IT" sz="1400" dirty="0" err="1" smtClean="0"/>
              <a:t>their</a:t>
            </a:r>
            <a:r>
              <a:rPr lang="it-IT" sz="1400" dirty="0" smtClean="0"/>
              <a:t> </a:t>
            </a:r>
            <a:r>
              <a:rPr lang="it-IT" sz="1400" dirty="0" err="1" smtClean="0"/>
              <a:t>competitors</a:t>
            </a:r>
            <a:r>
              <a:rPr lang="it-IT" sz="1400" dirty="0" smtClean="0"/>
              <a:t> </a:t>
            </a:r>
            <a:r>
              <a:rPr lang="it-IT" sz="1400" dirty="0" err="1" smtClean="0"/>
              <a:t>to</a:t>
            </a:r>
            <a:r>
              <a:rPr lang="it-IT" sz="1400" dirty="0" smtClean="0"/>
              <a:t> </a:t>
            </a:r>
            <a:r>
              <a:rPr lang="it-IT" sz="1400" dirty="0" err="1" smtClean="0"/>
              <a:t>maintain</a:t>
            </a:r>
            <a:r>
              <a:rPr lang="it-IT" sz="1400" dirty="0" smtClean="0"/>
              <a:t> market share</a:t>
            </a:r>
            <a:endParaRPr lang="it-IT" sz="1400" dirty="0"/>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200" b="1" dirty="0" err="1" smtClean="0">
                <a:effectLst>
                  <a:outerShdw blurRad="38100" dist="38100" dir="2700000" algn="tl">
                    <a:srgbClr val="000000">
                      <a:alpha val="43137"/>
                    </a:srgbClr>
                  </a:outerShdw>
                </a:effectLst>
              </a:rPr>
              <a:t>Four</a:t>
            </a:r>
            <a:r>
              <a:rPr lang="it-IT" sz="3200" b="1" dirty="0" smtClean="0">
                <a:effectLst>
                  <a:outerShdw blurRad="38100" dist="38100" dir="2700000" algn="tl">
                    <a:srgbClr val="000000">
                      <a:alpha val="43137"/>
                    </a:srgbClr>
                  </a:outerShdw>
                </a:effectLst>
              </a:rPr>
              <a:t> </a:t>
            </a:r>
            <a:r>
              <a:rPr lang="it-IT" sz="3200" b="1" dirty="0" err="1" smtClean="0">
                <a:effectLst>
                  <a:outerShdw blurRad="38100" dist="38100" dir="2700000" algn="tl">
                    <a:srgbClr val="000000">
                      <a:alpha val="43137"/>
                    </a:srgbClr>
                  </a:outerShdw>
                </a:effectLst>
              </a:rPr>
              <a:t>possible</a:t>
            </a:r>
            <a:r>
              <a:rPr lang="it-IT" sz="3200" b="1" dirty="0" smtClean="0">
                <a:effectLst>
                  <a:outerShdw blurRad="38100" dist="38100" dir="2700000" algn="tl">
                    <a:srgbClr val="000000">
                      <a:alpha val="43137"/>
                    </a:srgbClr>
                  </a:outerShdw>
                </a:effectLst>
              </a:rPr>
              <a:t> </a:t>
            </a:r>
            <a:r>
              <a:rPr lang="it-IT" sz="3200" b="1" dirty="0" err="1" smtClean="0">
                <a:effectLst>
                  <a:outerShdw blurRad="38100" dist="38100" dir="2700000" algn="tl">
                    <a:srgbClr val="000000">
                      <a:alpha val="43137"/>
                    </a:srgbClr>
                  </a:outerShdw>
                </a:effectLst>
              </a:rPr>
              <a:t>causes</a:t>
            </a:r>
            <a:r>
              <a:rPr lang="it-IT" sz="3200" b="1" dirty="0" smtClean="0">
                <a:effectLst>
                  <a:outerShdw blurRad="38100" dist="38100" dir="2700000" algn="tl">
                    <a:srgbClr val="000000">
                      <a:alpha val="43137"/>
                    </a:srgbClr>
                  </a:outerShdw>
                </a:effectLst>
              </a:rPr>
              <a:t> </a:t>
            </a:r>
            <a:r>
              <a:rPr lang="it-IT" sz="3200" b="1" dirty="0" err="1" smtClean="0">
                <a:effectLst>
                  <a:outerShdw blurRad="38100" dist="38100" dir="2700000" algn="tl">
                    <a:srgbClr val="000000">
                      <a:alpha val="43137"/>
                    </a:srgbClr>
                  </a:outerShdw>
                </a:effectLst>
              </a:rPr>
              <a:t>of</a:t>
            </a:r>
            <a:r>
              <a:rPr lang="it-IT" sz="3200" b="1" dirty="0" smtClean="0">
                <a:effectLst>
                  <a:outerShdw blurRad="38100" dist="38100" dir="2700000" algn="tl">
                    <a:srgbClr val="000000">
                      <a:alpha val="43137"/>
                    </a:srgbClr>
                  </a:outerShdw>
                </a:effectLst>
              </a:rPr>
              <a:t> price </a:t>
            </a:r>
            <a:r>
              <a:rPr lang="it-IT" sz="3200" b="1" dirty="0" err="1" smtClean="0">
                <a:effectLst>
                  <a:outerShdw blurRad="38100" dist="38100" dir="2700000" algn="tl">
                    <a:srgbClr val="000000">
                      <a:alpha val="43137"/>
                    </a:srgbClr>
                  </a:outerShdw>
                </a:effectLst>
              </a:rPr>
              <a:t>stickness</a:t>
            </a:r>
            <a:r>
              <a:rPr lang="it-IT" sz="3200" b="1" dirty="0" smtClean="0">
                <a:effectLst>
                  <a:outerShdw blurRad="38100" dist="38100" dir="2700000" algn="tl">
                    <a:srgbClr val="000000">
                      <a:alpha val="43137"/>
                    </a:srgbClr>
                  </a:outerShdw>
                </a:effectLst>
              </a:rPr>
              <a:t> :</a:t>
            </a:r>
            <a:endParaRPr lang="it-IT" sz="3200"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a:bodyPr>
          <a:lstStyle/>
          <a:p>
            <a:pPr>
              <a:buFont typeface="Wingdings" pitchFamily="2" charset="2"/>
              <a:buChar char="§"/>
            </a:pPr>
            <a:r>
              <a:rPr lang="it-IT" sz="4400" dirty="0" smtClean="0"/>
              <a:t>Menu </a:t>
            </a:r>
            <a:r>
              <a:rPr lang="it-IT" sz="4400" dirty="0" err="1" smtClean="0"/>
              <a:t>costs</a:t>
            </a:r>
            <a:endParaRPr lang="it-IT" sz="4400" dirty="0" smtClean="0"/>
          </a:p>
          <a:p>
            <a:pPr>
              <a:buFont typeface="Wingdings" pitchFamily="2" charset="2"/>
              <a:buChar char="§"/>
            </a:pPr>
            <a:r>
              <a:rPr lang="it-IT" sz="4400" dirty="0" smtClean="0"/>
              <a:t>Money </a:t>
            </a:r>
            <a:r>
              <a:rPr lang="it-IT" sz="4400" dirty="0" err="1" smtClean="0"/>
              <a:t>illusion</a:t>
            </a:r>
            <a:endParaRPr lang="it-IT" sz="4400" dirty="0" smtClean="0"/>
          </a:p>
          <a:p>
            <a:pPr>
              <a:buFont typeface="Wingdings" pitchFamily="2" charset="2"/>
              <a:buChar char="§"/>
            </a:pPr>
            <a:r>
              <a:rPr lang="it-IT" sz="4400" dirty="0" err="1" smtClean="0"/>
              <a:t>Imperfect</a:t>
            </a:r>
            <a:r>
              <a:rPr lang="it-IT" sz="4400" dirty="0" smtClean="0"/>
              <a:t> information</a:t>
            </a:r>
          </a:p>
          <a:p>
            <a:pPr>
              <a:buFont typeface="Wingdings" pitchFamily="2" charset="2"/>
              <a:buChar char="§"/>
            </a:pPr>
            <a:r>
              <a:rPr lang="it-IT" sz="4400" dirty="0" err="1" smtClean="0"/>
              <a:t>Fairness</a:t>
            </a:r>
            <a:r>
              <a:rPr lang="it-IT" sz="4400" dirty="0" smtClean="0"/>
              <a:t> </a:t>
            </a:r>
            <a:r>
              <a:rPr lang="it-IT" sz="4400" dirty="0" err="1" smtClean="0"/>
              <a:t>concerns</a:t>
            </a:r>
            <a:endParaRPr lang="it-IT" sz="44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Example</a:t>
            </a:r>
            <a:r>
              <a:rPr lang="it-IT" dirty="0" smtClean="0"/>
              <a:t> </a:t>
            </a:r>
            <a:r>
              <a:rPr lang="it-IT" dirty="0" err="1" smtClean="0"/>
              <a:t>of</a:t>
            </a:r>
            <a:r>
              <a:rPr lang="it-IT" dirty="0" smtClean="0"/>
              <a:t> </a:t>
            </a:r>
            <a:r>
              <a:rPr lang="it-IT" dirty="0" err="1" smtClean="0"/>
              <a:t>stickiness</a:t>
            </a:r>
            <a:endParaRPr lang="it-IT" dirty="0"/>
          </a:p>
        </p:txBody>
      </p:sp>
      <p:sp>
        <p:nvSpPr>
          <p:cNvPr id="3" name="Segnaposto contenuto 2"/>
          <p:cNvSpPr>
            <a:spLocks noGrp="1"/>
          </p:cNvSpPr>
          <p:nvPr>
            <p:ph idx="1"/>
          </p:nvPr>
        </p:nvSpPr>
        <p:spPr/>
        <p:txBody>
          <a:bodyPr>
            <a:normAutofit fontScale="92500"/>
          </a:bodyPr>
          <a:lstStyle/>
          <a:p>
            <a:pPr>
              <a:buFont typeface="Wingdings" pitchFamily="2" charset="2"/>
              <a:buChar char="§"/>
            </a:pPr>
            <a:r>
              <a:rPr lang="it-IT" dirty="0" smtClean="0"/>
              <a:t>In the </a:t>
            </a:r>
            <a:r>
              <a:rPr lang="it-IT" dirty="0" err="1" smtClean="0"/>
              <a:t>absence</a:t>
            </a:r>
            <a:r>
              <a:rPr lang="it-IT" dirty="0" smtClean="0"/>
              <a:t> </a:t>
            </a:r>
            <a:r>
              <a:rPr lang="it-IT" dirty="0" err="1" smtClean="0"/>
              <a:t>of</a:t>
            </a:r>
            <a:r>
              <a:rPr lang="it-IT" dirty="0" smtClean="0"/>
              <a:t> </a:t>
            </a:r>
            <a:r>
              <a:rPr lang="it-IT" dirty="0" err="1" smtClean="0"/>
              <a:t>competition</a:t>
            </a:r>
            <a:r>
              <a:rPr lang="it-IT" dirty="0" smtClean="0"/>
              <a:t>, </a:t>
            </a:r>
            <a:r>
              <a:rPr lang="it-IT" dirty="0" err="1" smtClean="0"/>
              <a:t>firms</a:t>
            </a:r>
            <a:r>
              <a:rPr lang="it-IT" dirty="0" smtClean="0"/>
              <a:t> </a:t>
            </a:r>
            <a:r>
              <a:rPr lang="it-IT" dirty="0" err="1" smtClean="0"/>
              <a:t>rarely</a:t>
            </a:r>
            <a:r>
              <a:rPr lang="it-IT" dirty="0" smtClean="0"/>
              <a:t> </a:t>
            </a:r>
            <a:r>
              <a:rPr lang="it-IT" dirty="0" err="1" smtClean="0"/>
              <a:t>lower</a:t>
            </a:r>
            <a:r>
              <a:rPr lang="it-IT" dirty="0" smtClean="0"/>
              <a:t> </a:t>
            </a:r>
            <a:r>
              <a:rPr lang="it-IT" dirty="0" err="1" smtClean="0"/>
              <a:t>prices</a:t>
            </a:r>
            <a:r>
              <a:rPr lang="it-IT" dirty="0" smtClean="0"/>
              <a:t>, </a:t>
            </a:r>
            <a:r>
              <a:rPr lang="it-IT" dirty="0" err="1" smtClean="0"/>
              <a:t>even</a:t>
            </a:r>
            <a:r>
              <a:rPr lang="it-IT" dirty="0" smtClean="0"/>
              <a:t> </a:t>
            </a:r>
            <a:r>
              <a:rPr lang="it-IT" dirty="0" err="1" smtClean="0"/>
              <a:t>when</a:t>
            </a:r>
            <a:r>
              <a:rPr lang="it-IT" dirty="0" smtClean="0"/>
              <a:t> </a:t>
            </a:r>
            <a:r>
              <a:rPr lang="it-IT" dirty="0" err="1" smtClean="0"/>
              <a:t>demand</a:t>
            </a:r>
            <a:r>
              <a:rPr lang="it-IT" dirty="0" smtClean="0"/>
              <a:t> </a:t>
            </a:r>
            <a:r>
              <a:rPr lang="it-IT" dirty="0" err="1" smtClean="0"/>
              <a:t>drops</a:t>
            </a:r>
            <a:r>
              <a:rPr lang="it-IT" dirty="0" smtClean="0"/>
              <a:t> and production </a:t>
            </a:r>
            <a:r>
              <a:rPr lang="it-IT" dirty="0" err="1" smtClean="0"/>
              <a:t>cost</a:t>
            </a:r>
            <a:r>
              <a:rPr lang="it-IT" dirty="0" smtClean="0"/>
              <a:t> </a:t>
            </a:r>
            <a:r>
              <a:rPr lang="it-IT" dirty="0" err="1" smtClean="0"/>
              <a:t>decreases</a:t>
            </a:r>
            <a:r>
              <a:rPr lang="it-IT" dirty="0" smtClean="0"/>
              <a:t>. </a:t>
            </a:r>
            <a:r>
              <a:rPr lang="it-IT" dirty="0" err="1" smtClean="0"/>
              <a:t>Instead</a:t>
            </a:r>
            <a:r>
              <a:rPr lang="it-IT" dirty="0" smtClean="0"/>
              <a:t>, </a:t>
            </a:r>
            <a:r>
              <a:rPr lang="it-IT" dirty="0" err="1" smtClean="0"/>
              <a:t>when</a:t>
            </a:r>
            <a:r>
              <a:rPr lang="it-IT" dirty="0" smtClean="0"/>
              <a:t> production </a:t>
            </a:r>
            <a:r>
              <a:rPr lang="it-IT" dirty="0" err="1" smtClean="0"/>
              <a:t>become</a:t>
            </a:r>
            <a:r>
              <a:rPr lang="it-IT" dirty="0" smtClean="0"/>
              <a:t> </a:t>
            </a:r>
            <a:r>
              <a:rPr lang="it-IT" dirty="0" err="1" smtClean="0"/>
              <a:t>cheaper</a:t>
            </a:r>
            <a:r>
              <a:rPr lang="it-IT" dirty="0" smtClean="0"/>
              <a:t>, </a:t>
            </a:r>
            <a:r>
              <a:rPr lang="it-IT" dirty="0" err="1" smtClean="0"/>
              <a:t>firms</a:t>
            </a:r>
            <a:r>
              <a:rPr lang="it-IT" dirty="0" smtClean="0"/>
              <a:t> take the </a:t>
            </a:r>
            <a:r>
              <a:rPr lang="it-IT" dirty="0" err="1" smtClean="0"/>
              <a:t>difference</a:t>
            </a:r>
            <a:r>
              <a:rPr lang="it-IT" dirty="0" smtClean="0"/>
              <a:t> </a:t>
            </a:r>
            <a:r>
              <a:rPr lang="it-IT" dirty="0" err="1" smtClean="0"/>
              <a:t>as</a:t>
            </a:r>
            <a:r>
              <a:rPr lang="it-IT" dirty="0" smtClean="0"/>
              <a:t> profit, and </a:t>
            </a:r>
            <a:r>
              <a:rPr lang="it-IT" dirty="0" err="1" smtClean="0"/>
              <a:t>when</a:t>
            </a:r>
            <a:r>
              <a:rPr lang="it-IT" dirty="0" smtClean="0"/>
              <a:t> </a:t>
            </a:r>
            <a:r>
              <a:rPr lang="it-IT" dirty="0" err="1" smtClean="0"/>
              <a:t>demand</a:t>
            </a:r>
            <a:r>
              <a:rPr lang="it-IT" dirty="0" smtClean="0"/>
              <a:t> </a:t>
            </a:r>
            <a:r>
              <a:rPr lang="it-IT" dirty="0" err="1" smtClean="0"/>
              <a:t>decreases</a:t>
            </a:r>
            <a:r>
              <a:rPr lang="it-IT" dirty="0" smtClean="0"/>
              <a:t> </a:t>
            </a:r>
            <a:r>
              <a:rPr lang="it-IT" dirty="0" err="1" smtClean="0"/>
              <a:t>they</a:t>
            </a:r>
            <a:r>
              <a:rPr lang="it-IT" dirty="0" smtClean="0"/>
              <a:t> are more </a:t>
            </a:r>
            <a:r>
              <a:rPr lang="it-IT" dirty="0" err="1" smtClean="0"/>
              <a:t>likely</a:t>
            </a:r>
            <a:r>
              <a:rPr lang="it-IT" dirty="0" smtClean="0"/>
              <a:t> </a:t>
            </a:r>
            <a:r>
              <a:rPr lang="it-IT" dirty="0" err="1" smtClean="0"/>
              <a:t>to</a:t>
            </a:r>
            <a:r>
              <a:rPr lang="it-IT" dirty="0" smtClean="0"/>
              <a:t> </a:t>
            </a:r>
            <a:r>
              <a:rPr lang="it-IT" dirty="0" err="1" smtClean="0"/>
              <a:t>hold</a:t>
            </a:r>
            <a:r>
              <a:rPr lang="it-IT" dirty="0" smtClean="0"/>
              <a:t> </a:t>
            </a:r>
            <a:r>
              <a:rPr lang="it-IT" dirty="0" err="1" smtClean="0"/>
              <a:t>prices</a:t>
            </a:r>
            <a:r>
              <a:rPr lang="it-IT" dirty="0" smtClean="0"/>
              <a:t> </a:t>
            </a:r>
            <a:r>
              <a:rPr lang="it-IT" dirty="0" err="1" smtClean="0"/>
              <a:t>constant</a:t>
            </a:r>
            <a:endParaRPr lang="it-IT" dirty="0" smtClean="0"/>
          </a:p>
          <a:p>
            <a:pPr>
              <a:buFont typeface="Wingdings" pitchFamily="2" charset="2"/>
              <a:buChar char="§"/>
            </a:pPr>
            <a:r>
              <a:rPr lang="it-IT" dirty="0" err="1" smtClean="0"/>
              <a:t>Many</a:t>
            </a:r>
            <a:r>
              <a:rPr lang="it-IT" dirty="0" smtClean="0"/>
              <a:t> </a:t>
            </a:r>
            <a:r>
              <a:rPr lang="it-IT" dirty="0" err="1" smtClean="0"/>
              <a:t>firms</a:t>
            </a:r>
            <a:r>
              <a:rPr lang="it-IT" dirty="0" smtClean="0"/>
              <a:t> </a:t>
            </a:r>
            <a:r>
              <a:rPr lang="it-IT" dirty="0" err="1" smtClean="0"/>
              <a:t>during</a:t>
            </a:r>
            <a:r>
              <a:rPr lang="it-IT" dirty="0" smtClean="0"/>
              <a:t> </a:t>
            </a:r>
            <a:r>
              <a:rPr lang="it-IT" dirty="0" err="1" smtClean="0"/>
              <a:t>recessions</a:t>
            </a:r>
            <a:r>
              <a:rPr lang="it-IT" dirty="0" smtClean="0"/>
              <a:t> </a:t>
            </a:r>
            <a:r>
              <a:rPr lang="it-IT" dirty="0" err="1" smtClean="0"/>
              <a:t>lay</a:t>
            </a:r>
            <a:r>
              <a:rPr lang="it-IT" dirty="0" smtClean="0"/>
              <a:t> off </a:t>
            </a:r>
            <a:r>
              <a:rPr lang="it-IT" dirty="0" err="1" smtClean="0"/>
              <a:t>workers</a:t>
            </a:r>
            <a:r>
              <a:rPr lang="it-IT" dirty="0" smtClean="0"/>
              <a:t>. </a:t>
            </a:r>
            <a:r>
              <a:rPr lang="it-IT" dirty="0" err="1" smtClean="0"/>
              <a:t>Wages</a:t>
            </a:r>
            <a:r>
              <a:rPr lang="it-IT" dirty="0" smtClean="0"/>
              <a:t>, </a:t>
            </a:r>
            <a:r>
              <a:rPr lang="it-IT" dirty="0" err="1" smtClean="0"/>
              <a:t>prices</a:t>
            </a:r>
            <a:r>
              <a:rPr lang="it-IT" dirty="0" smtClean="0"/>
              <a:t> and </a:t>
            </a:r>
            <a:r>
              <a:rPr lang="it-IT" dirty="0" err="1" smtClean="0"/>
              <a:t>employment</a:t>
            </a:r>
            <a:r>
              <a:rPr lang="it-IT" dirty="0" smtClean="0"/>
              <a:t> </a:t>
            </a:r>
            <a:r>
              <a:rPr lang="it-IT" dirty="0" err="1" smtClean="0"/>
              <a:t>levels</a:t>
            </a:r>
            <a:r>
              <a:rPr lang="it-IT" dirty="0" smtClean="0"/>
              <a:t> can </a:t>
            </a:r>
            <a:r>
              <a:rPr lang="it-IT" dirty="0" err="1" smtClean="0"/>
              <a:t>all</a:t>
            </a:r>
            <a:r>
              <a:rPr lang="it-IT" dirty="0" smtClean="0"/>
              <a:t> </a:t>
            </a:r>
            <a:r>
              <a:rPr lang="it-IT" dirty="0" err="1" smtClean="0"/>
              <a:t>be</a:t>
            </a:r>
            <a:r>
              <a:rPr lang="it-IT" dirty="0" smtClean="0"/>
              <a:t> </a:t>
            </a:r>
            <a:r>
              <a:rPr lang="it-IT" dirty="0" err="1" smtClean="0"/>
              <a:t>sticky</a:t>
            </a:r>
            <a:endParaRPr lang="it-IT" dirty="0" smtClean="0"/>
          </a:p>
          <a:p>
            <a:pPr>
              <a:buFont typeface="Wingdings" pitchFamily="2" charset="2"/>
              <a:buChar char="§"/>
            </a:pP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Externality</a:t>
            </a:r>
            <a:r>
              <a:rPr lang="it-IT" b="1" dirty="0" smtClean="0">
                <a:effectLst>
                  <a:outerShdw blurRad="38100" dist="38100" dir="2700000" algn="tl">
                    <a:srgbClr val="000000">
                      <a:alpha val="43137"/>
                    </a:srgbClr>
                  </a:outerShdw>
                </a:effectLst>
              </a:rPr>
              <a:t> </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fontScale="77500" lnSpcReduction="20000"/>
          </a:bodyPr>
          <a:lstStyle/>
          <a:p>
            <a:pPr>
              <a:buFont typeface="Wingdings" pitchFamily="2" charset="2"/>
              <a:buChar char="§"/>
            </a:pPr>
            <a:r>
              <a:rPr lang="it-IT" dirty="0" smtClean="0"/>
              <a:t>An </a:t>
            </a:r>
            <a:r>
              <a:rPr lang="it-IT" dirty="0" err="1" smtClean="0"/>
              <a:t>externality</a:t>
            </a:r>
            <a:r>
              <a:rPr lang="it-IT" dirty="0" smtClean="0"/>
              <a:t> (or </a:t>
            </a:r>
            <a:r>
              <a:rPr lang="it-IT" dirty="0" err="1" smtClean="0"/>
              <a:t>transaction</a:t>
            </a:r>
            <a:r>
              <a:rPr lang="it-IT" dirty="0" smtClean="0"/>
              <a:t> </a:t>
            </a:r>
            <a:r>
              <a:rPr lang="it-IT" dirty="0" err="1" smtClean="0"/>
              <a:t>spillover</a:t>
            </a:r>
            <a:r>
              <a:rPr lang="it-IT" dirty="0" smtClean="0"/>
              <a:t>) </a:t>
            </a:r>
            <a:r>
              <a:rPr lang="it-IT" dirty="0" err="1" smtClean="0"/>
              <a:t>is</a:t>
            </a:r>
            <a:r>
              <a:rPr lang="it-IT" dirty="0" smtClean="0"/>
              <a:t> a </a:t>
            </a:r>
            <a:r>
              <a:rPr lang="it-IT" dirty="0" err="1" smtClean="0"/>
              <a:t>cost</a:t>
            </a:r>
            <a:r>
              <a:rPr lang="it-IT" dirty="0" smtClean="0"/>
              <a:t> or a benefit, </a:t>
            </a:r>
            <a:r>
              <a:rPr lang="it-IT" dirty="0" err="1" smtClean="0"/>
              <a:t>not</a:t>
            </a:r>
            <a:r>
              <a:rPr lang="it-IT" dirty="0" smtClean="0"/>
              <a:t> </a:t>
            </a:r>
            <a:r>
              <a:rPr lang="it-IT" dirty="0" err="1" smtClean="0"/>
              <a:t>trasmitted</a:t>
            </a:r>
            <a:r>
              <a:rPr lang="it-IT" dirty="0" smtClean="0"/>
              <a:t> </a:t>
            </a:r>
            <a:r>
              <a:rPr lang="it-IT" dirty="0" err="1" smtClean="0"/>
              <a:t>through</a:t>
            </a:r>
            <a:r>
              <a:rPr lang="it-IT" dirty="0" smtClean="0"/>
              <a:t> </a:t>
            </a:r>
            <a:r>
              <a:rPr lang="it-IT" dirty="0" err="1" smtClean="0"/>
              <a:t>prices</a:t>
            </a:r>
            <a:r>
              <a:rPr lang="it-IT" dirty="0" smtClean="0"/>
              <a:t>, </a:t>
            </a:r>
            <a:r>
              <a:rPr lang="it-IT" dirty="0" err="1" smtClean="0"/>
              <a:t>incurred</a:t>
            </a:r>
            <a:r>
              <a:rPr lang="it-IT" dirty="0" smtClean="0"/>
              <a:t> </a:t>
            </a:r>
            <a:r>
              <a:rPr lang="it-IT" dirty="0" err="1" smtClean="0"/>
              <a:t>by</a:t>
            </a:r>
            <a:r>
              <a:rPr lang="it-IT" dirty="0" smtClean="0"/>
              <a:t> a party </a:t>
            </a:r>
            <a:r>
              <a:rPr lang="it-IT" dirty="0" err="1" smtClean="0"/>
              <a:t>who</a:t>
            </a:r>
            <a:r>
              <a:rPr lang="it-IT" dirty="0" smtClean="0"/>
              <a:t> </a:t>
            </a:r>
            <a:r>
              <a:rPr lang="it-IT" dirty="0" err="1" smtClean="0"/>
              <a:t>didn</a:t>
            </a:r>
            <a:r>
              <a:rPr lang="it-IT" dirty="0" smtClean="0"/>
              <a:t>’t </a:t>
            </a:r>
            <a:r>
              <a:rPr lang="it-IT" dirty="0" err="1" smtClean="0"/>
              <a:t>agree</a:t>
            </a:r>
            <a:r>
              <a:rPr lang="it-IT" dirty="0" smtClean="0"/>
              <a:t> </a:t>
            </a:r>
            <a:r>
              <a:rPr lang="it-IT" dirty="0" err="1" smtClean="0"/>
              <a:t>to</a:t>
            </a:r>
            <a:r>
              <a:rPr lang="it-IT" dirty="0" smtClean="0"/>
              <a:t> the </a:t>
            </a:r>
            <a:r>
              <a:rPr lang="it-IT" dirty="0" err="1" smtClean="0"/>
              <a:t>action</a:t>
            </a:r>
            <a:r>
              <a:rPr lang="it-IT" dirty="0" smtClean="0"/>
              <a:t> </a:t>
            </a:r>
            <a:r>
              <a:rPr lang="it-IT" dirty="0" err="1" smtClean="0"/>
              <a:t>causing</a:t>
            </a:r>
            <a:r>
              <a:rPr lang="it-IT" dirty="0" smtClean="0"/>
              <a:t> the </a:t>
            </a:r>
            <a:r>
              <a:rPr lang="it-IT" dirty="0" err="1" smtClean="0"/>
              <a:t>cost</a:t>
            </a:r>
            <a:r>
              <a:rPr lang="it-IT" dirty="0" smtClean="0"/>
              <a:t> or </a:t>
            </a:r>
            <a:r>
              <a:rPr lang="it-IT" dirty="0" err="1" smtClean="0"/>
              <a:t>benefit.The</a:t>
            </a:r>
            <a:r>
              <a:rPr lang="it-IT" dirty="0" smtClean="0"/>
              <a:t> benefit </a:t>
            </a:r>
            <a:r>
              <a:rPr lang="it-IT" dirty="0" err="1" smtClean="0"/>
              <a:t>of</a:t>
            </a:r>
            <a:r>
              <a:rPr lang="it-IT" dirty="0" smtClean="0"/>
              <a:t> </a:t>
            </a:r>
            <a:r>
              <a:rPr lang="it-IT" dirty="0" err="1" smtClean="0"/>
              <a:t>externality</a:t>
            </a:r>
            <a:r>
              <a:rPr lang="it-IT" dirty="0" smtClean="0"/>
              <a:t> </a:t>
            </a:r>
            <a:r>
              <a:rPr lang="it-IT" dirty="0" err="1" smtClean="0"/>
              <a:t>is</a:t>
            </a:r>
            <a:r>
              <a:rPr lang="it-IT" dirty="0" smtClean="0"/>
              <a:t> </a:t>
            </a:r>
            <a:r>
              <a:rPr lang="it-IT" dirty="0" err="1" smtClean="0"/>
              <a:t>called</a:t>
            </a:r>
            <a:r>
              <a:rPr lang="it-IT" dirty="0" smtClean="0"/>
              <a:t> </a:t>
            </a:r>
            <a:r>
              <a:rPr lang="it-IT" dirty="0" err="1" smtClean="0"/>
              <a:t>external</a:t>
            </a:r>
            <a:r>
              <a:rPr lang="it-IT" dirty="0" smtClean="0"/>
              <a:t> benefit (positive </a:t>
            </a:r>
            <a:r>
              <a:rPr lang="it-IT" dirty="0" err="1" smtClean="0"/>
              <a:t>externality</a:t>
            </a:r>
            <a:r>
              <a:rPr lang="it-IT" dirty="0" smtClean="0"/>
              <a:t>), </a:t>
            </a:r>
            <a:r>
              <a:rPr lang="it-IT" dirty="0" err="1" smtClean="0"/>
              <a:t>while</a:t>
            </a:r>
            <a:r>
              <a:rPr lang="it-IT" dirty="0" smtClean="0"/>
              <a:t> the </a:t>
            </a:r>
            <a:r>
              <a:rPr lang="it-IT" dirty="0" err="1" smtClean="0"/>
              <a:t>cost</a:t>
            </a:r>
            <a:r>
              <a:rPr lang="it-IT" dirty="0" smtClean="0"/>
              <a:t> </a:t>
            </a:r>
            <a:r>
              <a:rPr lang="it-IT" dirty="0" err="1" smtClean="0"/>
              <a:t>is</a:t>
            </a:r>
            <a:r>
              <a:rPr lang="it-IT" dirty="0" smtClean="0"/>
              <a:t> </a:t>
            </a:r>
            <a:r>
              <a:rPr lang="it-IT" dirty="0" err="1" smtClean="0"/>
              <a:t>called</a:t>
            </a:r>
            <a:r>
              <a:rPr lang="it-IT" dirty="0" smtClean="0"/>
              <a:t> </a:t>
            </a:r>
            <a:r>
              <a:rPr lang="it-IT" dirty="0" err="1" smtClean="0"/>
              <a:t>external</a:t>
            </a:r>
            <a:r>
              <a:rPr lang="it-IT" dirty="0" smtClean="0"/>
              <a:t> </a:t>
            </a:r>
            <a:r>
              <a:rPr lang="it-IT" dirty="0" err="1" smtClean="0"/>
              <a:t>cost</a:t>
            </a:r>
            <a:r>
              <a:rPr lang="it-IT" dirty="0" smtClean="0"/>
              <a:t> (negative </a:t>
            </a:r>
            <a:r>
              <a:rPr lang="it-IT" dirty="0" err="1" smtClean="0"/>
              <a:t>externality</a:t>
            </a:r>
            <a:r>
              <a:rPr lang="it-IT" dirty="0" smtClean="0"/>
              <a:t>). In </a:t>
            </a:r>
            <a:r>
              <a:rPr lang="it-IT" dirty="0" err="1" smtClean="0"/>
              <a:t>both</a:t>
            </a:r>
            <a:r>
              <a:rPr lang="it-IT" dirty="0" smtClean="0"/>
              <a:t> </a:t>
            </a:r>
            <a:r>
              <a:rPr lang="it-IT" dirty="0" err="1" smtClean="0"/>
              <a:t>cases</a:t>
            </a:r>
            <a:r>
              <a:rPr lang="it-IT" dirty="0" smtClean="0"/>
              <a:t> (negative and positive </a:t>
            </a:r>
            <a:r>
              <a:rPr lang="it-IT" dirty="0" err="1" smtClean="0"/>
              <a:t>externality</a:t>
            </a:r>
            <a:r>
              <a:rPr lang="it-IT" dirty="0" smtClean="0"/>
              <a:t>), in a competitive market, </a:t>
            </a:r>
            <a:r>
              <a:rPr lang="it-IT" dirty="0" err="1" smtClean="0"/>
              <a:t>prices</a:t>
            </a:r>
            <a:r>
              <a:rPr lang="it-IT" dirty="0" smtClean="0"/>
              <a:t> do </a:t>
            </a:r>
            <a:r>
              <a:rPr lang="it-IT" dirty="0" err="1" smtClean="0"/>
              <a:t>not</a:t>
            </a:r>
            <a:r>
              <a:rPr lang="it-IT" dirty="0" smtClean="0"/>
              <a:t> </a:t>
            </a:r>
            <a:r>
              <a:rPr lang="it-IT" dirty="0" err="1" smtClean="0"/>
              <a:t>reflect</a:t>
            </a:r>
            <a:r>
              <a:rPr lang="it-IT" dirty="0" smtClean="0"/>
              <a:t> the full </a:t>
            </a:r>
            <a:r>
              <a:rPr lang="it-IT" dirty="0" err="1" smtClean="0"/>
              <a:t>costs</a:t>
            </a:r>
            <a:r>
              <a:rPr lang="it-IT" dirty="0" smtClean="0"/>
              <a:t> or </a:t>
            </a:r>
            <a:r>
              <a:rPr lang="it-IT" dirty="0" err="1" smtClean="0"/>
              <a:t>benefits</a:t>
            </a:r>
            <a:r>
              <a:rPr lang="it-IT" dirty="0" smtClean="0"/>
              <a:t> </a:t>
            </a:r>
            <a:r>
              <a:rPr lang="it-IT" dirty="0" err="1" smtClean="0"/>
              <a:t>of</a:t>
            </a:r>
            <a:r>
              <a:rPr lang="it-IT" dirty="0" smtClean="0"/>
              <a:t> </a:t>
            </a:r>
            <a:r>
              <a:rPr lang="it-IT" dirty="0" err="1" smtClean="0"/>
              <a:t>producing</a:t>
            </a:r>
            <a:r>
              <a:rPr lang="it-IT" dirty="0" smtClean="0"/>
              <a:t> or </a:t>
            </a:r>
            <a:r>
              <a:rPr lang="it-IT" dirty="0" err="1" smtClean="0"/>
              <a:t>consuming</a:t>
            </a:r>
            <a:r>
              <a:rPr lang="it-IT" dirty="0" smtClean="0"/>
              <a:t> a </a:t>
            </a:r>
            <a:r>
              <a:rPr lang="it-IT" dirty="0" err="1" smtClean="0"/>
              <a:t>product</a:t>
            </a:r>
            <a:r>
              <a:rPr lang="it-IT" dirty="0" smtClean="0"/>
              <a:t> or a service. </a:t>
            </a:r>
            <a:r>
              <a:rPr lang="it-IT" dirty="0" err="1" smtClean="0"/>
              <a:t>Cost</a:t>
            </a:r>
            <a:r>
              <a:rPr lang="it-IT" dirty="0" smtClean="0"/>
              <a:t> and benefit are </a:t>
            </a:r>
            <a:r>
              <a:rPr lang="it-IT" dirty="0" err="1" smtClean="0"/>
              <a:t>determinated</a:t>
            </a:r>
            <a:r>
              <a:rPr lang="it-IT" dirty="0" smtClean="0"/>
              <a:t> </a:t>
            </a:r>
            <a:r>
              <a:rPr lang="it-IT" dirty="0" err="1" smtClean="0"/>
              <a:t>by</a:t>
            </a:r>
            <a:r>
              <a:rPr lang="it-IT" dirty="0" smtClean="0"/>
              <a:t> the sum </a:t>
            </a:r>
            <a:r>
              <a:rPr lang="it-IT" dirty="0" err="1" smtClean="0"/>
              <a:t>of</a:t>
            </a:r>
            <a:r>
              <a:rPr lang="it-IT" dirty="0" smtClean="0"/>
              <a:t> the </a:t>
            </a:r>
            <a:r>
              <a:rPr lang="it-IT" dirty="0" err="1" smtClean="0"/>
              <a:t>economic</a:t>
            </a:r>
            <a:r>
              <a:rPr lang="it-IT" dirty="0" smtClean="0"/>
              <a:t> </a:t>
            </a:r>
            <a:r>
              <a:rPr lang="it-IT" dirty="0" err="1" smtClean="0"/>
              <a:t>benefits</a:t>
            </a:r>
            <a:r>
              <a:rPr lang="it-IT" dirty="0" smtClean="0"/>
              <a:t> and </a:t>
            </a:r>
            <a:r>
              <a:rPr lang="it-IT" dirty="0" err="1" smtClean="0"/>
              <a:t>costs</a:t>
            </a:r>
            <a:r>
              <a:rPr lang="it-IT" dirty="0" smtClean="0"/>
              <a:t> </a:t>
            </a:r>
            <a:r>
              <a:rPr lang="it-IT" dirty="0" err="1" smtClean="0"/>
              <a:t>for</a:t>
            </a:r>
            <a:r>
              <a:rPr lang="it-IT" dirty="0" smtClean="0"/>
              <a:t> </a:t>
            </a:r>
            <a:r>
              <a:rPr lang="it-IT" dirty="0" err="1" smtClean="0"/>
              <a:t>all</a:t>
            </a:r>
            <a:r>
              <a:rPr lang="it-IT" dirty="0" smtClean="0"/>
              <a:t> </a:t>
            </a:r>
            <a:r>
              <a:rPr lang="it-IT" dirty="0" err="1" smtClean="0"/>
              <a:t>parties</a:t>
            </a:r>
            <a:r>
              <a:rPr lang="it-IT" dirty="0" smtClean="0"/>
              <a:t> </a:t>
            </a:r>
            <a:r>
              <a:rPr lang="it-IT" dirty="0" err="1" smtClean="0"/>
              <a:t>involved</a:t>
            </a:r>
            <a:endParaRPr lang="it-IT" dirty="0" smtClean="0"/>
          </a:p>
          <a:p>
            <a:pPr>
              <a:buNone/>
            </a:pP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185528"/>
            <a:ext cx="7829576" cy="730250"/>
          </a:xfrm>
        </p:spPr>
        <p:txBody>
          <a:bodyPr>
            <a:noAutofit/>
          </a:bodyPr>
          <a:lstStyle/>
          <a:p>
            <a:pPr algn="ctr"/>
            <a:r>
              <a:rPr lang="it-IT" sz="3600" b="0" i="1" dirty="0" smtClean="0"/>
              <a:t>Negative </a:t>
            </a:r>
            <a:r>
              <a:rPr lang="it-IT" sz="3600" b="0" i="1" dirty="0" err="1" smtClean="0"/>
              <a:t>Externality</a:t>
            </a:r>
            <a:endParaRPr lang="it-IT" sz="3600" b="0" i="1" dirty="0"/>
          </a:p>
        </p:txBody>
      </p:sp>
      <p:sp>
        <p:nvSpPr>
          <p:cNvPr id="3" name="Segnaposto testo 2"/>
          <p:cNvSpPr>
            <a:spLocks noGrp="1"/>
          </p:cNvSpPr>
          <p:nvPr>
            <p:ph type="body" idx="2"/>
          </p:nvPr>
        </p:nvSpPr>
        <p:spPr>
          <a:xfrm>
            <a:off x="457200" y="214424"/>
            <a:ext cx="8115328" cy="914400"/>
          </a:xfrm>
        </p:spPr>
        <p:txBody>
          <a:bodyPr>
            <a:normAutofit/>
          </a:bodyPr>
          <a:lstStyle/>
          <a:p>
            <a:pPr algn="ctr"/>
            <a:r>
              <a:rPr lang="it-IT" sz="4400" b="1" dirty="0" err="1" smtClean="0">
                <a:effectLst>
                  <a:outerShdw blurRad="38100" dist="38100" dir="2700000" algn="tl">
                    <a:srgbClr val="000000">
                      <a:alpha val="43137"/>
                    </a:srgbClr>
                  </a:outerShdw>
                </a:effectLst>
              </a:rPr>
              <a:t>Examples</a:t>
            </a:r>
            <a:endParaRPr lang="it-IT" sz="4400" b="1" dirty="0">
              <a:effectLst>
                <a:outerShdw blurRad="38100" dist="38100" dir="2700000" algn="tl">
                  <a:srgbClr val="000000">
                    <a:alpha val="43137"/>
                  </a:srgbClr>
                </a:outerShdw>
              </a:effectLst>
            </a:endParaRPr>
          </a:p>
        </p:txBody>
      </p:sp>
      <p:sp>
        <p:nvSpPr>
          <p:cNvPr id="4" name="Segnaposto contenuto 3"/>
          <p:cNvSpPr>
            <a:spLocks noGrp="1"/>
          </p:cNvSpPr>
          <p:nvPr>
            <p:ph sz="half" idx="1"/>
          </p:nvPr>
        </p:nvSpPr>
        <p:spPr/>
        <p:txBody>
          <a:bodyPr>
            <a:normAutofit fontScale="77500" lnSpcReduction="20000"/>
          </a:bodyPr>
          <a:lstStyle/>
          <a:p>
            <a:pPr>
              <a:buFont typeface="Wingdings" pitchFamily="2" charset="2"/>
              <a:buChar char="§"/>
            </a:pPr>
            <a:r>
              <a:rPr lang="it-IT" dirty="0" smtClean="0"/>
              <a:t>Air </a:t>
            </a:r>
            <a:r>
              <a:rPr lang="it-IT" dirty="0" err="1" smtClean="0"/>
              <a:t>pollution</a:t>
            </a:r>
            <a:r>
              <a:rPr lang="it-IT" dirty="0" smtClean="0"/>
              <a:t> </a:t>
            </a:r>
            <a:r>
              <a:rPr lang="it-IT" dirty="0" err="1" smtClean="0"/>
              <a:t>from</a:t>
            </a:r>
            <a:r>
              <a:rPr lang="it-IT" dirty="0" smtClean="0"/>
              <a:t> </a:t>
            </a:r>
            <a:r>
              <a:rPr lang="it-IT" dirty="0" err="1" smtClean="0"/>
              <a:t>burning</a:t>
            </a:r>
            <a:r>
              <a:rPr lang="it-IT" dirty="0" smtClean="0"/>
              <a:t> </a:t>
            </a:r>
            <a:r>
              <a:rPr lang="it-IT" dirty="0" err="1" smtClean="0"/>
              <a:t>fossil</a:t>
            </a:r>
            <a:r>
              <a:rPr lang="it-IT" dirty="0" smtClean="0"/>
              <a:t> </a:t>
            </a:r>
            <a:r>
              <a:rPr lang="it-IT" dirty="0" err="1" smtClean="0"/>
              <a:t>fuels</a:t>
            </a:r>
            <a:r>
              <a:rPr lang="it-IT" dirty="0" smtClean="0"/>
              <a:t> </a:t>
            </a:r>
            <a:r>
              <a:rPr lang="it-IT" dirty="0" err="1" smtClean="0"/>
              <a:t>causes</a:t>
            </a:r>
            <a:r>
              <a:rPr lang="it-IT" dirty="0" smtClean="0"/>
              <a:t> </a:t>
            </a:r>
            <a:r>
              <a:rPr lang="it-IT" dirty="0" err="1" smtClean="0"/>
              <a:t>damages</a:t>
            </a:r>
            <a:r>
              <a:rPr lang="it-IT" dirty="0" smtClean="0"/>
              <a:t> </a:t>
            </a:r>
            <a:r>
              <a:rPr lang="it-IT" dirty="0" err="1" smtClean="0"/>
              <a:t>to</a:t>
            </a:r>
            <a:r>
              <a:rPr lang="it-IT" dirty="0" smtClean="0"/>
              <a:t> </a:t>
            </a:r>
            <a:r>
              <a:rPr lang="it-IT" dirty="0" err="1" smtClean="0"/>
              <a:t>crops</a:t>
            </a:r>
            <a:r>
              <a:rPr lang="it-IT" dirty="0" smtClean="0"/>
              <a:t>, </a:t>
            </a:r>
            <a:r>
              <a:rPr lang="it-IT" dirty="0" err="1" smtClean="0"/>
              <a:t>historical</a:t>
            </a:r>
            <a:r>
              <a:rPr lang="it-IT" dirty="0" smtClean="0"/>
              <a:t> </a:t>
            </a:r>
            <a:r>
              <a:rPr lang="it-IT" dirty="0" err="1" smtClean="0"/>
              <a:t>buildings</a:t>
            </a:r>
            <a:r>
              <a:rPr lang="it-IT" dirty="0" smtClean="0"/>
              <a:t> and public </a:t>
            </a:r>
            <a:r>
              <a:rPr lang="it-IT" dirty="0" err="1" smtClean="0"/>
              <a:t>health</a:t>
            </a:r>
            <a:endParaRPr lang="it-IT" dirty="0" smtClean="0"/>
          </a:p>
          <a:p>
            <a:pPr>
              <a:buFont typeface="Wingdings" pitchFamily="2" charset="2"/>
              <a:buChar char="§"/>
            </a:pPr>
            <a:r>
              <a:rPr lang="it-IT" dirty="0" smtClean="0"/>
              <a:t>Water </a:t>
            </a:r>
            <a:r>
              <a:rPr lang="it-IT" dirty="0" err="1" smtClean="0"/>
              <a:t>pollution</a:t>
            </a:r>
            <a:r>
              <a:rPr lang="it-IT" dirty="0" smtClean="0"/>
              <a:t> </a:t>
            </a:r>
            <a:r>
              <a:rPr lang="it-IT" dirty="0" err="1" smtClean="0"/>
              <a:t>caused</a:t>
            </a:r>
            <a:r>
              <a:rPr lang="it-IT" dirty="0" smtClean="0"/>
              <a:t> </a:t>
            </a:r>
            <a:r>
              <a:rPr lang="it-IT" dirty="0" err="1" smtClean="0"/>
              <a:t>by</a:t>
            </a:r>
            <a:r>
              <a:rPr lang="it-IT" dirty="0" smtClean="0"/>
              <a:t> </a:t>
            </a:r>
            <a:r>
              <a:rPr lang="it-IT" dirty="0" err="1" smtClean="0"/>
              <a:t>industries</a:t>
            </a:r>
            <a:r>
              <a:rPr lang="it-IT" dirty="0" smtClean="0"/>
              <a:t> </a:t>
            </a:r>
            <a:r>
              <a:rPr lang="it-IT" dirty="0" err="1" smtClean="0"/>
              <a:t>that</a:t>
            </a:r>
            <a:r>
              <a:rPr lang="it-IT" dirty="0" smtClean="0"/>
              <a:t> </a:t>
            </a:r>
            <a:r>
              <a:rPr lang="it-IT" dirty="0" err="1" smtClean="0"/>
              <a:t>add</a:t>
            </a:r>
            <a:r>
              <a:rPr lang="it-IT" dirty="0" smtClean="0"/>
              <a:t> </a:t>
            </a:r>
            <a:r>
              <a:rPr lang="it-IT" dirty="0" err="1" smtClean="0"/>
              <a:t>poisons</a:t>
            </a:r>
            <a:r>
              <a:rPr lang="it-IT" dirty="0" smtClean="0"/>
              <a:t> </a:t>
            </a:r>
            <a:r>
              <a:rPr lang="it-IT" dirty="0" err="1" smtClean="0"/>
              <a:t>to</a:t>
            </a:r>
            <a:r>
              <a:rPr lang="it-IT" dirty="0" smtClean="0"/>
              <a:t> the water and compromise the </a:t>
            </a:r>
            <a:r>
              <a:rPr lang="it-IT" dirty="0" err="1" smtClean="0"/>
              <a:t>health</a:t>
            </a:r>
            <a:r>
              <a:rPr lang="it-IT" dirty="0" smtClean="0"/>
              <a:t> </a:t>
            </a:r>
            <a:r>
              <a:rPr lang="it-IT" dirty="0" err="1" smtClean="0"/>
              <a:t>of</a:t>
            </a:r>
            <a:r>
              <a:rPr lang="it-IT" dirty="0" smtClean="0"/>
              <a:t> people, </a:t>
            </a:r>
            <a:r>
              <a:rPr lang="it-IT" dirty="0" err="1" smtClean="0"/>
              <a:t>animals</a:t>
            </a:r>
            <a:r>
              <a:rPr lang="it-IT" dirty="0" smtClean="0"/>
              <a:t> and </a:t>
            </a:r>
            <a:r>
              <a:rPr lang="it-IT" dirty="0" err="1" smtClean="0"/>
              <a:t>plants</a:t>
            </a:r>
            <a:endParaRPr lang="it-IT" dirty="0" smtClean="0"/>
          </a:p>
          <a:p>
            <a:pPr>
              <a:buFont typeface="Wingdings" pitchFamily="2" charset="2"/>
              <a:buChar char="§"/>
            </a:pPr>
            <a:r>
              <a:rPr lang="it-IT" dirty="0" err="1" smtClean="0"/>
              <a:t>When</a:t>
            </a:r>
            <a:r>
              <a:rPr lang="it-IT" dirty="0" smtClean="0"/>
              <a:t> </a:t>
            </a:r>
            <a:r>
              <a:rPr lang="it-IT" dirty="0" err="1" smtClean="0"/>
              <a:t>drivers</a:t>
            </a:r>
            <a:r>
              <a:rPr lang="it-IT" dirty="0" smtClean="0"/>
              <a:t> </a:t>
            </a:r>
            <a:r>
              <a:rPr lang="it-IT" dirty="0" err="1" smtClean="0"/>
              <a:t>use</a:t>
            </a:r>
            <a:r>
              <a:rPr lang="it-IT" dirty="0" smtClean="0"/>
              <a:t> </a:t>
            </a:r>
            <a:r>
              <a:rPr lang="it-IT" dirty="0" err="1" smtClean="0"/>
              <a:t>roads</a:t>
            </a:r>
            <a:r>
              <a:rPr lang="it-IT" dirty="0" smtClean="0"/>
              <a:t>, </a:t>
            </a:r>
            <a:r>
              <a:rPr lang="it-IT" dirty="0" err="1" smtClean="0"/>
              <a:t>they</a:t>
            </a:r>
            <a:r>
              <a:rPr lang="it-IT" dirty="0" smtClean="0"/>
              <a:t> impose </a:t>
            </a:r>
            <a:r>
              <a:rPr lang="it-IT" dirty="0" err="1" smtClean="0"/>
              <a:t>congestion</a:t>
            </a:r>
            <a:r>
              <a:rPr lang="it-IT" dirty="0" smtClean="0"/>
              <a:t> </a:t>
            </a:r>
            <a:r>
              <a:rPr lang="it-IT" dirty="0" err="1" smtClean="0"/>
              <a:t>costs</a:t>
            </a:r>
            <a:r>
              <a:rPr lang="it-IT" dirty="0" smtClean="0"/>
              <a:t> and </a:t>
            </a:r>
            <a:r>
              <a:rPr lang="it-IT" dirty="0" err="1" smtClean="0"/>
              <a:t>higher</a:t>
            </a:r>
            <a:r>
              <a:rPr lang="it-IT" dirty="0" smtClean="0"/>
              <a:t> </a:t>
            </a:r>
            <a:r>
              <a:rPr lang="it-IT" dirty="0" err="1" smtClean="0"/>
              <a:t>accidents</a:t>
            </a:r>
            <a:r>
              <a:rPr lang="it-IT" dirty="0" smtClean="0"/>
              <a:t> </a:t>
            </a:r>
            <a:r>
              <a:rPr lang="it-IT" dirty="0" err="1" smtClean="0"/>
              <a:t>risks</a:t>
            </a:r>
            <a:r>
              <a:rPr lang="it-IT" dirty="0" smtClean="0"/>
              <a:t> on </a:t>
            </a:r>
            <a:r>
              <a:rPr lang="it-IT" dirty="0" err="1" smtClean="0"/>
              <a:t>all</a:t>
            </a:r>
            <a:r>
              <a:rPr lang="it-IT" dirty="0" smtClean="0"/>
              <a:t> </a:t>
            </a:r>
            <a:r>
              <a:rPr lang="it-IT" dirty="0" err="1" smtClean="0"/>
              <a:t>other</a:t>
            </a:r>
            <a:r>
              <a:rPr lang="it-IT" dirty="0" smtClean="0"/>
              <a:t> </a:t>
            </a:r>
            <a:r>
              <a:rPr lang="it-IT" dirty="0" err="1" smtClean="0"/>
              <a:t>drivers</a:t>
            </a:r>
            <a:endParaRPr lang="it-IT" dirty="0" smtClean="0"/>
          </a:p>
          <a:p>
            <a:pPr>
              <a:buFont typeface="Wingdings" pitchFamily="2" charset="2"/>
              <a:buChar char="§"/>
            </a:pPr>
            <a:r>
              <a:rPr lang="it-IT" dirty="0" smtClean="0"/>
              <a:t>The </a:t>
            </a:r>
            <a:r>
              <a:rPr lang="it-IT" dirty="0" err="1" smtClean="0"/>
              <a:t>consumption</a:t>
            </a:r>
            <a:r>
              <a:rPr lang="it-IT" dirty="0" smtClean="0"/>
              <a:t> </a:t>
            </a:r>
            <a:r>
              <a:rPr lang="it-IT" dirty="0" err="1" smtClean="0"/>
              <a:t>of</a:t>
            </a:r>
            <a:r>
              <a:rPr lang="it-IT" dirty="0" smtClean="0"/>
              <a:t> </a:t>
            </a:r>
            <a:r>
              <a:rPr lang="it-IT" dirty="0" err="1" smtClean="0"/>
              <a:t>alcohol</a:t>
            </a:r>
            <a:r>
              <a:rPr lang="it-IT" dirty="0" smtClean="0"/>
              <a:t> </a:t>
            </a:r>
            <a:r>
              <a:rPr lang="it-IT" dirty="0" err="1" smtClean="0"/>
              <a:t>when</a:t>
            </a:r>
            <a:r>
              <a:rPr lang="it-IT" dirty="0" smtClean="0"/>
              <a:t> a </a:t>
            </a:r>
            <a:r>
              <a:rPr lang="it-IT" dirty="0" err="1" smtClean="0"/>
              <a:t>person</a:t>
            </a:r>
            <a:r>
              <a:rPr lang="it-IT" dirty="0" smtClean="0"/>
              <a:t> </a:t>
            </a:r>
            <a:r>
              <a:rPr lang="it-IT" dirty="0" err="1" smtClean="0"/>
              <a:t>is</a:t>
            </a:r>
            <a:r>
              <a:rPr lang="it-IT" dirty="0" smtClean="0"/>
              <a:t> </a:t>
            </a:r>
            <a:r>
              <a:rPr lang="it-IT" dirty="0" err="1" smtClean="0"/>
              <a:t>driving</a:t>
            </a:r>
            <a:r>
              <a:rPr lang="it-IT" dirty="0" smtClean="0"/>
              <a:t> </a:t>
            </a:r>
            <a:r>
              <a:rPr lang="it-IT" dirty="0" err="1" smtClean="0"/>
              <a:t>because</a:t>
            </a:r>
            <a:r>
              <a:rPr lang="it-IT" dirty="0" smtClean="0"/>
              <a:t> </a:t>
            </a:r>
            <a:r>
              <a:rPr lang="it-IT" dirty="0" err="1" smtClean="0"/>
              <a:t>he</a:t>
            </a:r>
            <a:r>
              <a:rPr lang="it-IT" dirty="0" smtClean="0"/>
              <a:t> </a:t>
            </a:r>
            <a:r>
              <a:rPr lang="it-IT" dirty="0" err="1" smtClean="0"/>
              <a:t>may</a:t>
            </a:r>
            <a:r>
              <a:rPr lang="it-IT" dirty="0" smtClean="0"/>
              <a:t> </a:t>
            </a:r>
            <a:r>
              <a:rPr lang="it-IT" dirty="0" err="1" smtClean="0"/>
              <a:t>injure</a:t>
            </a:r>
            <a:r>
              <a:rPr lang="it-IT" dirty="0" smtClean="0"/>
              <a:t> or </a:t>
            </a:r>
            <a:r>
              <a:rPr lang="it-IT" dirty="0" err="1" smtClean="0"/>
              <a:t>even</a:t>
            </a:r>
            <a:r>
              <a:rPr lang="it-IT" dirty="0" smtClean="0"/>
              <a:t> </a:t>
            </a:r>
            <a:r>
              <a:rPr lang="it-IT" dirty="0" err="1" smtClean="0"/>
              <a:t>kill</a:t>
            </a:r>
            <a:r>
              <a:rPr lang="it-IT" dirty="0" smtClean="0"/>
              <a:t> </a:t>
            </a:r>
            <a:r>
              <a:rPr lang="it-IT" dirty="0" err="1" smtClean="0"/>
              <a:t>other</a:t>
            </a:r>
            <a:r>
              <a:rPr lang="it-IT" dirty="0" smtClean="0"/>
              <a:t> people</a:t>
            </a:r>
          </a:p>
          <a:p>
            <a:pPr>
              <a:buFont typeface="Wingdings" pitchFamily="2" charset="2"/>
              <a:buChar char="§"/>
            </a:pPr>
            <a:r>
              <a:rPr lang="it-IT" dirty="0" err="1" smtClean="0"/>
              <a:t>Abuse</a:t>
            </a:r>
            <a:r>
              <a:rPr lang="it-IT" dirty="0" smtClean="0"/>
              <a:t> </a:t>
            </a:r>
            <a:r>
              <a:rPr lang="it-IT" dirty="0" err="1" smtClean="0"/>
              <a:t>of</a:t>
            </a:r>
            <a:r>
              <a:rPr lang="it-IT" dirty="0" smtClean="0"/>
              <a:t> smoking and/or </a:t>
            </a:r>
            <a:r>
              <a:rPr lang="it-IT" dirty="0" err="1" smtClean="0"/>
              <a:t>alcohol</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185528"/>
            <a:ext cx="8115328" cy="730250"/>
          </a:xfrm>
        </p:spPr>
        <p:txBody>
          <a:bodyPr>
            <a:normAutofit/>
          </a:bodyPr>
          <a:lstStyle/>
          <a:p>
            <a:pPr algn="ctr"/>
            <a:r>
              <a:rPr lang="it-IT" sz="3600" b="0" i="1" dirty="0" smtClean="0"/>
              <a:t>Positive </a:t>
            </a:r>
            <a:r>
              <a:rPr lang="it-IT" sz="3600" b="0" i="1" dirty="0" err="1" smtClean="0"/>
              <a:t>Externality</a:t>
            </a:r>
            <a:endParaRPr lang="it-IT" sz="3600" b="0" i="1" dirty="0"/>
          </a:p>
        </p:txBody>
      </p:sp>
      <p:sp>
        <p:nvSpPr>
          <p:cNvPr id="3" name="Segnaposto testo 2"/>
          <p:cNvSpPr>
            <a:spLocks noGrp="1"/>
          </p:cNvSpPr>
          <p:nvPr>
            <p:ph type="body" idx="2"/>
          </p:nvPr>
        </p:nvSpPr>
        <p:spPr>
          <a:xfrm>
            <a:off x="457200" y="214424"/>
            <a:ext cx="8186766" cy="914400"/>
          </a:xfrm>
        </p:spPr>
        <p:txBody>
          <a:bodyPr>
            <a:normAutofit/>
          </a:bodyPr>
          <a:lstStyle/>
          <a:p>
            <a:pPr algn="ctr"/>
            <a:r>
              <a:rPr lang="it-IT" sz="4400" b="1" dirty="0" err="1" smtClean="0">
                <a:effectLst>
                  <a:outerShdw blurRad="38100" dist="38100" dir="2700000" algn="tl">
                    <a:srgbClr val="000000">
                      <a:alpha val="43137"/>
                    </a:srgbClr>
                  </a:outerShdw>
                </a:effectLst>
              </a:rPr>
              <a:t>Examples</a:t>
            </a:r>
            <a:endParaRPr lang="it-IT" sz="4400" b="1" dirty="0">
              <a:effectLst>
                <a:outerShdw blurRad="38100" dist="38100" dir="2700000" algn="tl">
                  <a:srgbClr val="000000">
                    <a:alpha val="43137"/>
                  </a:srgbClr>
                </a:outerShdw>
              </a:effectLst>
            </a:endParaRPr>
          </a:p>
        </p:txBody>
      </p:sp>
      <p:sp>
        <p:nvSpPr>
          <p:cNvPr id="4" name="Segnaposto contenuto 3"/>
          <p:cNvSpPr>
            <a:spLocks noGrp="1"/>
          </p:cNvSpPr>
          <p:nvPr>
            <p:ph sz="half" idx="1"/>
          </p:nvPr>
        </p:nvSpPr>
        <p:spPr/>
        <p:txBody>
          <a:bodyPr/>
          <a:lstStyle/>
          <a:p>
            <a:pPr>
              <a:buFont typeface="Wingdings" pitchFamily="2" charset="2"/>
              <a:buChar char="§"/>
            </a:pPr>
            <a:r>
              <a:rPr lang="it-IT" dirty="0" smtClean="0"/>
              <a:t>A public </a:t>
            </a:r>
            <a:r>
              <a:rPr lang="it-IT" dirty="0" err="1" smtClean="0"/>
              <a:t>organization</a:t>
            </a:r>
            <a:r>
              <a:rPr lang="it-IT" dirty="0" smtClean="0"/>
              <a:t> </a:t>
            </a:r>
            <a:r>
              <a:rPr lang="it-IT" dirty="0" err="1" smtClean="0"/>
              <a:t>that</a:t>
            </a:r>
            <a:r>
              <a:rPr lang="it-IT" dirty="0" smtClean="0"/>
              <a:t> </a:t>
            </a:r>
            <a:r>
              <a:rPr lang="it-IT" dirty="0" err="1" smtClean="0"/>
              <a:t>coordinates</a:t>
            </a:r>
            <a:r>
              <a:rPr lang="it-IT" dirty="0" smtClean="0"/>
              <a:t> the </a:t>
            </a:r>
            <a:r>
              <a:rPr lang="it-IT" dirty="0" err="1" smtClean="0"/>
              <a:t>control</a:t>
            </a:r>
            <a:r>
              <a:rPr lang="it-IT" dirty="0" smtClean="0"/>
              <a:t> </a:t>
            </a:r>
            <a:r>
              <a:rPr lang="it-IT" dirty="0" err="1" smtClean="0"/>
              <a:t>of</a:t>
            </a:r>
            <a:r>
              <a:rPr lang="it-IT" dirty="0" smtClean="0"/>
              <a:t> </a:t>
            </a:r>
            <a:r>
              <a:rPr lang="it-IT" dirty="0" err="1" smtClean="0"/>
              <a:t>an</a:t>
            </a:r>
            <a:r>
              <a:rPr lang="it-IT" dirty="0" smtClean="0"/>
              <a:t> </a:t>
            </a:r>
            <a:r>
              <a:rPr lang="it-IT" dirty="0" err="1" smtClean="0"/>
              <a:t>infectious</a:t>
            </a:r>
            <a:r>
              <a:rPr lang="it-IT" dirty="0" smtClean="0"/>
              <a:t> </a:t>
            </a:r>
            <a:r>
              <a:rPr lang="it-IT" dirty="0" err="1" smtClean="0"/>
              <a:t>disease</a:t>
            </a:r>
            <a:r>
              <a:rPr lang="it-IT" dirty="0" smtClean="0"/>
              <a:t> </a:t>
            </a:r>
            <a:r>
              <a:rPr lang="it-IT" dirty="0" err="1" smtClean="0"/>
              <a:t>preventing</a:t>
            </a:r>
            <a:r>
              <a:rPr lang="it-IT" dirty="0" smtClean="0"/>
              <a:t> </a:t>
            </a:r>
            <a:r>
              <a:rPr lang="it-IT" dirty="0" err="1" smtClean="0"/>
              <a:t>others</a:t>
            </a:r>
            <a:r>
              <a:rPr lang="it-IT" dirty="0" smtClean="0"/>
              <a:t> in society </a:t>
            </a:r>
            <a:r>
              <a:rPr lang="it-IT" dirty="0" err="1" smtClean="0"/>
              <a:t>from</a:t>
            </a:r>
            <a:r>
              <a:rPr lang="it-IT" dirty="0" smtClean="0"/>
              <a:t> </a:t>
            </a:r>
            <a:r>
              <a:rPr lang="it-IT" dirty="0" err="1" smtClean="0"/>
              <a:t>getting</a:t>
            </a:r>
            <a:r>
              <a:rPr lang="it-IT" dirty="0" smtClean="0"/>
              <a:t> </a:t>
            </a:r>
            <a:r>
              <a:rPr lang="it-IT" dirty="0" err="1" smtClean="0"/>
              <a:t>sick</a:t>
            </a:r>
            <a:endParaRPr lang="it-IT" dirty="0" smtClean="0"/>
          </a:p>
          <a:p>
            <a:pPr>
              <a:buFont typeface="Wingdings" pitchFamily="2" charset="2"/>
              <a:buChar char="§"/>
            </a:pPr>
            <a:r>
              <a:rPr lang="it-IT" dirty="0" err="1" smtClean="0"/>
              <a:t>Knowledge</a:t>
            </a:r>
            <a:r>
              <a:rPr lang="it-IT" dirty="0" smtClean="0"/>
              <a:t> </a:t>
            </a:r>
            <a:r>
              <a:rPr lang="it-IT" dirty="0" err="1" smtClean="0"/>
              <a:t>spillover</a:t>
            </a:r>
            <a:r>
              <a:rPr lang="it-IT" dirty="0" smtClean="0"/>
              <a:t> </a:t>
            </a:r>
            <a:r>
              <a:rPr lang="it-IT" dirty="0" err="1" smtClean="0"/>
              <a:t>of</a:t>
            </a:r>
            <a:r>
              <a:rPr lang="it-IT" dirty="0" smtClean="0"/>
              <a:t> </a:t>
            </a:r>
            <a:r>
              <a:rPr lang="it-IT" dirty="0" err="1" smtClean="0"/>
              <a:t>inventions</a:t>
            </a:r>
            <a:r>
              <a:rPr lang="it-IT" dirty="0" smtClean="0"/>
              <a:t> and information</a:t>
            </a:r>
          </a:p>
          <a:p>
            <a:pPr>
              <a:buFont typeface="Wingdings" pitchFamily="2" charset="2"/>
              <a:buChar char="§"/>
            </a:pPr>
            <a:r>
              <a:rPr lang="it-IT" dirty="0" err="1" smtClean="0"/>
              <a:t>Role</a:t>
            </a:r>
            <a:r>
              <a:rPr lang="it-IT" dirty="0" smtClean="0"/>
              <a:t> </a:t>
            </a:r>
            <a:r>
              <a:rPr lang="it-IT" dirty="0" err="1" smtClean="0"/>
              <a:t>of</a:t>
            </a:r>
            <a:r>
              <a:rPr lang="it-IT" dirty="0" smtClean="0"/>
              <a:t> </a:t>
            </a:r>
            <a:r>
              <a:rPr lang="it-IT" dirty="0" err="1" smtClean="0"/>
              <a:t>education</a:t>
            </a:r>
            <a:endParaRPr lang="it-IT" dirty="0" smtClean="0"/>
          </a:p>
          <a:p>
            <a:pPr>
              <a:buFont typeface="Wingdings" pitchFamily="2" charset="2"/>
              <a:buChar char="§"/>
            </a:pPr>
            <a:r>
              <a:rPr lang="it-IT" dirty="0" err="1" smtClean="0"/>
              <a:t>Taxation</a:t>
            </a:r>
            <a:r>
              <a:rPr lang="it-IT" dirty="0" smtClean="0"/>
              <a:t> </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additive="base">
                                        <p:cTn id="3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Supply</a:t>
            </a:r>
            <a:r>
              <a:rPr lang="it-IT" b="1" dirty="0" smtClean="0">
                <a:effectLst>
                  <a:outerShdw blurRad="38100" dist="38100" dir="2700000" algn="tl">
                    <a:srgbClr val="000000">
                      <a:alpha val="43137"/>
                    </a:srgbClr>
                  </a:outerShdw>
                </a:effectLst>
              </a:rPr>
              <a:t> and </a:t>
            </a:r>
            <a:r>
              <a:rPr lang="it-IT" b="1" dirty="0" err="1" smtClean="0">
                <a:effectLst>
                  <a:outerShdw blurRad="38100" dist="38100" dir="2700000" algn="tl">
                    <a:srgbClr val="000000">
                      <a:alpha val="43137"/>
                    </a:srgbClr>
                  </a:outerShdw>
                </a:effectLst>
              </a:rPr>
              <a:t>demand</a:t>
            </a:r>
            <a:r>
              <a:rPr lang="it-IT" b="1" dirty="0" smtClean="0">
                <a:effectLst>
                  <a:outerShdw blurRad="38100" dist="38100" dir="2700000" algn="tl">
                    <a:srgbClr val="000000">
                      <a:alpha val="43137"/>
                    </a:srgbClr>
                  </a:outerShdw>
                </a:effectLst>
              </a:rPr>
              <a:t> </a:t>
            </a:r>
            <a:r>
              <a:rPr lang="it-IT" b="1" dirty="0" err="1" smtClean="0">
                <a:effectLst>
                  <a:outerShdw blurRad="38100" dist="38100" dir="2700000" algn="tl">
                    <a:srgbClr val="000000">
                      <a:alpha val="43137"/>
                    </a:srgbClr>
                  </a:outerShdw>
                </a:effectLst>
              </a:rPr>
              <a:t>diagram</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lstStyle/>
          <a:p>
            <a:pPr>
              <a:buFont typeface="Wingdings" pitchFamily="2" charset="2"/>
              <a:buChar char="§"/>
            </a:pPr>
            <a:r>
              <a:rPr lang="it-IT" dirty="0" smtClean="0"/>
              <a:t>The </a:t>
            </a:r>
            <a:r>
              <a:rPr lang="it-IT" dirty="0" err="1" smtClean="0"/>
              <a:t>usual</a:t>
            </a:r>
            <a:r>
              <a:rPr lang="it-IT" dirty="0" smtClean="0"/>
              <a:t> </a:t>
            </a:r>
            <a:r>
              <a:rPr lang="it-IT" dirty="0" err="1" smtClean="0"/>
              <a:t>economic</a:t>
            </a:r>
            <a:r>
              <a:rPr lang="it-IT" dirty="0" smtClean="0"/>
              <a:t> </a:t>
            </a:r>
            <a:r>
              <a:rPr lang="it-IT" dirty="0" err="1" smtClean="0"/>
              <a:t>analysis</a:t>
            </a:r>
            <a:r>
              <a:rPr lang="it-IT" dirty="0" smtClean="0"/>
              <a:t> </a:t>
            </a:r>
            <a:r>
              <a:rPr lang="it-IT" dirty="0" err="1" smtClean="0"/>
              <a:t>of</a:t>
            </a:r>
            <a:r>
              <a:rPr lang="it-IT" dirty="0" smtClean="0"/>
              <a:t> </a:t>
            </a:r>
            <a:r>
              <a:rPr lang="it-IT" dirty="0" err="1" smtClean="0"/>
              <a:t>externalities</a:t>
            </a:r>
            <a:r>
              <a:rPr lang="it-IT" dirty="0" smtClean="0"/>
              <a:t> can </a:t>
            </a:r>
            <a:r>
              <a:rPr lang="it-IT" dirty="0" err="1" smtClean="0"/>
              <a:t>be</a:t>
            </a:r>
            <a:r>
              <a:rPr lang="it-IT" dirty="0" smtClean="0"/>
              <a:t> </a:t>
            </a:r>
            <a:r>
              <a:rPr lang="it-IT" dirty="0" err="1" smtClean="0"/>
              <a:t>illustrated</a:t>
            </a:r>
            <a:r>
              <a:rPr lang="it-IT" dirty="0" smtClean="0"/>
              <a:t> </a:t>
            </a:r>
            <a:r>
              <a:rPr lang="it-IT" dirty="0" err="1" smtClean="0"/>
              <a:t>using</a:t>
            </a:r>
            <a:r>
              <a:rPr lang="it-IT" dirty="0" smtClean="0"/>
              <a:t> a standard </a:t>
            </a:r>
            <a:r>
              <a:rPr lang="it-IT" dirty="0" err="1" smtClean="0"/>
              <a:t>supply</a:t>
            </a:r>
            <a:r>
              <a:rPr lang="it-IT" dirty="0" smtClean="0"/>
              <a:t> and </a:t>
            </a:r>
            <a:r>
              <a:rPr lang="it-IT" dirty="0" err="1" smtClean="0"/>
              <a:t>demand</a:t>
            </a:r>
            <a:r>
              <a:rPr lang="it-IT" dirty="0" smtClean="0"/>
              <a:t> </a:t>
            </a:r>
            <a:r>
              <a:rPr lang="it-IT" dirty="0" err="1" smtClean="0"/>
              <a:t>diagram</a:t>
            </a:r>
            <a:r>
              <a:rPr lang="it-IT" dirty="0" smtClean="0"/>
              <a:t> </a:t>
            </a:r>
            <a:r>
              <a:rPr lang="it-IT" dirty="0" err="1" smtClean="0"/>
              <a:t>if</a:t>
            </a:r>
            <a:r>
              <a:rPr lang="it-IT" dirty="0" smtClean="0"/>
              <a:t> the </a:t>
            </a:r>
            <a:r>
              <a:rPr lang="it-IT" dirty="0" err="1" smtClean="0"/>
              <a:t>externality</a:t>
            </a:r>
            <a:r>
              <a:rPr lang="it-IT" dirty="0" smtClean="0"/>
              <a:t> </a:t>
            </a:r>
            <a:r>
              <a:rPr lang="it-IT" dirty="0" err="1" smtClean="0"/>
              <a:t>is</a:t>
            </a:r>
            <a:r>
              <a:rPr lang="it-IT" dirty="0" smtClean="0"/>
              <a:t> </a:t>
            </a:r>
            <a:r>
              <a:rPr lang="it-IT" dirty="0" err="1" smtClean="0"/>
              <a:t>valued</a:t>
            </a:r>
            <a:r>
              <a:rPr lang="it-IT" dirty="0" smtClean="0"/>
              <a:t> in </a:t>
            </a:r>
            <a:r>
              <a:rPr lang="it-IT" dirty="0" err="1" smtClean="0"/>
              <a:t>term</a:t>
            </a:r>
            <a:r>
              <a:rPr lang="it-IT" dirty="0" smtClean="0"/>
              <a:t> </a:t>
            </a:r>
            <a:r>
              <a:rPr lang="it-IT" dirty="0" err="1" smtClean="0"/>
              <a:t>of</a:t>
            </a:r>
            <a:r>
              <a:rPr lang="it-IT" dirty="0" smtClean="0"/>
              <a:t> </a:t>
            </a:r>
            <a:r>
              <a:rPr lang="it-IT" dirty="0" err="1" smtClean="0"/>
              <a:t>money</a:t>
            </a:r>
            <a:r>
              <a:rPr lang="it-IT" dirty="0" smtClean="0"/>
              <a:t>.</a:t>
            </a:r>
          </a:p>
          <a:p>
            <a:pPr>
              <a:buFont typeface="Wingdings" pitchFamily="2" charset="2"/>
              <a:buChar char="§"/>
            </a:pPr>
            <a:r>
              <a:rPr lang="it-IT" dirty="0" err="1" smtClean="0"/>
              <a:t>There</a:t>
            </a:r>
            <a:r>
              <a:rPr lang="it-IT" dirty="0" smtClean="0"/>
              <a:t> </a:t>
            </a:r>
            <a:r>
              <a:rPr lang="it-IT" dirty="0" err="1" smtClean="0"/>
              <a:t>might</a:t>
            </a:r>
            <a:r>
              <a:rPr lang="it-IT" dirty="0" smtClean="0"/>
              <a:t> </a:t>
            </a:r>
            <a:r>
              <a:rPr lang="it-IT" dirty="0" err="1" smtClean="0"/>
              <a:t>be</a:t>
            </a:r>
            <a:r>
              <a:rPr lang="it-IT" dirty="0" smtClean="0"/>
              <a:t> </a:t>
            </a:r>
            <a:r>
              <a:rPr lang="it-IT" dirty="0" err="1" smtClean="0"/>
              <a:t>other</a:t>
            </a:r>
            <a:r>
              <a:rPr lang="it-IT" dirty="0" smtClean="0"/>
              <a:t> </a:t>
            </a:r>
            <a:r>
              <a:rPr lang="it-IT" dirty="0" err="1" smtClean="0"/>
              <a:t>two</a:t>
            </a:r>
            <a:r>
              <a:rPr lang="it-IT" dirty="0" smtClean="0"/>
              <a:t> </a:t>
            </a:r>
            <a:r>
              <a:rPr lang="it-IT" dirty="0" err="1" smtClean="0"/>
              <a:t>curves</a:t>
            </a:r>
            <a:r>
              <a:rPr lang="it-IT" dirty="0" smtClean="0"/>
              <a:t> </a:t>
            </a:r>
            <a:r>
              <a:rPr lang="it-IT" dirty="0" err="1" smtClean="0"/>
              <a:t>for</a:t>
            </a:r>
            <a:r>
              <a:rPr lang="it-IT" dirty="0" smtClean="0"/>
              <a:t> the </a:t>
            </a:r>
            <a:r>
              <a:rPr lang="it-IT" dirty="0" err="1" smtClean="0"/>
              <a:t>demand</a:t>
            </a:r>
            <a:r>
              <a:rPr lang="it-IT" dirty="0" smtClean="0"/>
              <a:t> or benefit </a:t>
            </a:r>
            <a:r>
              <a:rPr lang="it-IT" dirty="0" err="1" smtClean="0"/>
              <a:t>of</a:t>
            </a:r>
            <a:r>
              <a:rPr lang="it-IT" dirty="0" smtClean="0"/>
              <a:t> the </a:t>
            </a:r>
            <a:r>
              <a:rPr lang="it-IT" dirty="0" err="1" smtClean="0"/>
              <a:t>good</a:t>
            </a:r>
            <a:r>
              <a:rPr lang="it-IT" dirty="0" smtClean="0"/>
              <a:t>: the social </a:t>
            </a:r>
            <a:r>
              <a:rPr lang="it-IT" dirty="0" err="1" smtClean="0"/>
              <a:t>demand</a:t>
            </a:r>
            <a:r>
              <a:rPr lang="it-IT" dirty="0" smtClean="0"/>
              <a:t> curve and the </a:t>
            </a:r>
            <a:r>
              <a:rPr lang="it-IT" dirty="0" err="1" smtClean="0"/>
              <a:t>normal</a:t>
            </a:r>
            <a:r>
              <a:rPr lang="it-IT" dirty="0" smtClean="0"/>
              <a:t> </a:t>
            </a:r>
            <a:r>
              <a:rPr lang="it-IT" dirty="0" err="1" smtClean="0"/>
              <a:t>demand</a:t>
            </a:r>
            <a:r>
              <a:rPr lang="it-IT" dirty="0" smtClean="0"/>
              <a:t> curve.</a:t>
            </a: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External</a:t>
            </a:r>
            <a:r>
              <a:rPr lang="it-IT" b="1" dirty="0" smtClean="0">
                <a:effectLst>
                  <a:outerShdw blurRad="38100" dist="38100" dir="2700000" algn="tl">
                    <a:srgbClr val="000000">
                      <a:alpha val="43137"/>
                    </a:srgbClr>
                  </a:outerShdw>
                </a:effectLst>
              </a:rPr>
              <a:t> </a:t>
            </a:r>
            <a:r>
              <a:rPr lang="it-IT" b="1" dirty="0" err="1" smtClean="0">
                <a:effectLst>
                  <a:outerShdw blurRad="38100" dist="38100" dir="2700000" algn="tl">
                    <a:srgbClr val="000000">
                      <a:alpha val="43137"/>
                    </a:srgbClr>
                  </a:outerShdw>
                </a:effectLst>
              </a:rPr>
              <a:t>costs</a:t>
            </a:r>
            <a:endParaRPr lang="it-IT" b="1" dirty="0">
              <a:effectLst>
                <a:outerShdw blurRad="38100" dist="38100" dir="2700000" algn="tl">
                  <a:srgbClr val="000000">
                    <a:alpha val="43137"/>
                  </a:srgbClr>
                </a:outerShdw>
              </a:effectLst>
            </a:endParaRPr>
          </a:p>
        </p:txBody>
      </p:sp>
      <p:sp>
        <p:nvSpPr>
          <p:cNvPr id="5" name="Segnaposto contenuto 4"/>
          <p:cNvSpPr>
            <a:spLocks noGrp="1"/>
          </p:cNvSpPr>
          <p:nvPr>
            <p:ph idx="1"/>
          </p:nvPr>
        </p:nvSpPr>
        <p:spPr>
          <a:xfrm>
            <a:off x="6000760" y="1643050"/>
            <a:ext cx="3000396" cy="1911345"/>
          </a:xfrm>
        </p:spPr>
        <p:txBody>
          <a:bodyPr>
            <a:normAutofit fontScale="47500" lnSpcReduction="20000"/>
          </a:bodyPr>
          <a:lstStyle/>
          <a:p>
            <a:r>
              <a:rPr lang="en-US" dirty="0" smtClean="0"/>
              <a:t>Demand curve with external costs; if social costs are not accounted for price is too low to cover all costs and hence quantity produced is unnecessarily high (because the producers of the good and their customers are essentially underpaying the total, real factors of production.)</a:t>
            </a:r>
            <a:endParaRPr lang="it-IT" dirty="0"/>
          </a:p>
        </p:txBody>
      </p:sp>
      <p:pic>
        <p:nvPicPr>
          <p:cNvPr id="6" name="Immagine 5" descr="350px-Negative_externality_svg.png"/>
          <p:cNvPicPr>
            <a:picLocks noChangeAspect="1"/>
          </p:cNvPicPr>
          <p:nvPr/>
        </p:nvPicPr>
        <p:blipFill>
          <a:blip r:embed="rId2"/>
          <a:stretch>
            <a:fillRect/>
          </a:stretch>
        </p:blipFill>
        <p:spPr>
          <a:xfrm>
            <a:off x="357158" y="1500174"/>
            <a:ext cx="5643602" cy="43267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External</a:t>
            </a:r>
            <a:r>
              <a:rPr lang="it-IT" b="1" dirty="0" smtClean="0">
                <a:effectLst>
                  <a:outerShdw blurRad="38100" dist="38100" dir="2700000" algn="tl">
                    <a:srgbClr val="000000">
                      <a:alpha val="43137"/>
                    </a:srgbClr>
                  </a:outerShdw>
                </a:effectLst>
              </a:rPr>
              <a:t> </a:t>
            </a:r>
            <a:r>
              <a:rPr lang="it-IT" b="1" dirty="0" err="1" smtClean="0">
                <a:effectLst>
                  <a:outerShdw blurRad="38100" dist="38100" dir="2700000" algn="tl">
                    <a:srgbClr val="000000">
                      <a:alpha val="43137"/>
                    </a:srgbClr>
                  </a:outerShdw>
                </a:effectLst>
              </a:rPr>
              <a:t>benefits</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a:xfrm>
            <a:off x="6215074" y="1428736"/>
            <a:ext cx="2781296" cy="2428892"/>
          </a:xfrm>
        </p:spPr>
        <p:txBody>
          <a:bodyPr>
            <a:normAutofit fontScale="55000" lnSpcReduction="20000"/>
          </a:bodyPr>
          <a:lstStyle/>
          <a:p>
            <a:r>
              <a:rPr lang="en-US" dirty="0" smtClean="0"/>
              <a:t>Supply curve with external benefits; when the market does not account for additional social benefits of a good both the price for the good and the quantity produced are lower than the market could bear.</a:t>
            </a:r>
            <a:endParaRPr lang="it-IT" dirty="0"/>
          </a:p>
        </p:txBody>
      </p:sp>
      <p:pic>
        <p:nvPicPr>
          <p:cNvPr id="4" name="Immagine 3" descr="350px-Positive_externality_svg.png"/>
          <p:cNvPicPr>
            <a:picLocks noChangeAspect="1"/>
          </p:cNvPicPr>
          <p:nvPr/>
        </p:nvPicPr>
        <p:blipFill>
          <a:blip r:embed="rId2"/>
          <a:stretch>
            <a:fillRect/>
          </a:stretch>
        </p:blipFill>
        <p:spPr>
          <a:xfrm>
            <a:off x="500034" y="1428736"/>
            <a:ext cx="5767539" cy="43577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err="1" smtClean="0">
                <a:effectLst>
                  <a:outerShdw blurRad="38100" dist="38100" dir="2700000" algn="tl">
                    <a:srgbClr val="000000">
                      <a:alpha val="43137"/>
                    </a:srgbClr>
                  </a:outerShdw>
                </a:effectLst>
              </a:rPr>
              <a:t>Possible</a:t>
            </a:r>
            <a:r>
              <a:rPr lang="it-IT" b="1" dirty="0" smtClean="0">
                <a:effectLst>
                  <a:outerShdw blurRad="38100" dist="38100" dir="2700000" algn="tl">
                    <a:srgbClr val="000000">
                      <a:alpha val="43137"/>
                    </a:srgbClr>
                  </a:outerShdw>
                </a:effectLst>
              </a:rPr>
              <a:t> </a:t>
            </a:r>
            <a:r>
              <a:rPr lang="it-IT" b="1" dirty="0" err="1" smtClean="0">
                <a:effectLst>
                  <a:outerShdw blurRad="38100" dist="38100" dir="2700000" algn="tl">
                    <a:srgbClr val="000000">
                      <a:alpha val="43137"/>
                    </a:srgbClr>
                  </a:outerShdw>
                </a:effectLst>
              </a:rPr>
              <a:t>solutions</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a:bodyPr>
          <a:lstStyle/>
          <a:p>
            <a:pPr>
              <a:buFont typeface="Wingdings" pitchFamily="2" charset="2"/>
              <a:buChar char="§"/>
            </a:pPr>
            <a:r>
              <a:rPr lang="it-IT" sz="4400" dirty="0" err="1" smtClean="0"/>
              <a:t>Criminalization</a:t>
            </a:r>
            <a:r>
              <a:rPr lang="it-IT" sz="4400" dirty="0" smtClean="0"/>
              <a:t> </a:t>
            </a:r>
          </a:p>
          <a:p>
            <a:pPr>
              <a:buFont typeface="Wingdings" pitchFamily="2" charset="2"/>
              <a:buChar char="§"/>
            </a:pPr>
            <a:r>
              <a:rPr lang="it-IT" sz="4400" dirty="0" err="1" smtClean="0"/>
              <a:t>Civil</a:t>
            </a:r>
            <a:r>
              <a:rPr lang="it-IT" sz="4400" dirty="0" smtClean="0"/>
              <a:t> </a:t>
            </a:r>
            <a:r>
              <a:rPr lang="it-IT" sz="4400" dirty="0" err="1" smtClean="0"/>
              <a:t>Tort</a:t>
            </a:r>
            <a:r>
              <a:rPr lang="it-IT" sz="4400" dirty="0" smtClean="0"/>
              <a:t> </a:t>
            </a:r>
            <a:r>
              <a:rPr lang="it-IT" sz="4400" dirty="0" err="1" smtClean="0"/>
              <a:t>law</a:t>
            </a:r>
            <a:endParaRPr lang="it-IT" sz="4400" dirty="0" smtClean="0"/>
          </a:p>
          <a:p>
            <a:pPr>
              <a:buFont typeface="Wingdings" pitchFamily="2" charset="2"/>
              <a:buChar char="§"/>
            </a:pPr>
            <a:r>
              <a:rPr lang="it-IT" sz="4400" dirty="0" err="1" smtClean="0"/>
              <a:t>Government</a:t>
            </a:r>
            <a:r>
              <a:rPr lang="it-IT" sz="4400" dirty="0" smtClean="0"/>
              <a:t> </a:t>
            </a:r>
            <a:r>
              <a:rPr lang="it-IT" sz="4400" dirty="0" err="1" smtClean="0"/>
              <a:t>provision</a:t>
            </a:r>
            <a:endParaRPr lang="it-IT" sz="4400" dirty="0" smtClean="0"/>
          </a:p>
          <a:p>
            <a:pPr>
              <a:buFont typeface="Wingdings" pitchFamily="2" charset="2"/>
              <a:buChar char="§"/>
            </a:pPr>
            <a:r>
              <a:rPr lang="it-IT" sz="4400" dirty="0" err="1" smtClean="0"/>
              <a:t>Pigovian</a:t>
            </a:r>
            <a:r>
              <a:rPr lang="it-IT" sz="4400" dirty="0" smtClean="0"/>
              <a:t> </a:t>
            </a:r>
            <a:r>
              <a:rPr lang="it-IT" sz="4400" dirty="0" err="1" smtClean="0"/>
              <a:t>taxes</a:t>
            </a:r>
            <a:r>
              <a:rPr lang="it-IT" sz="4400" dirty="0" smtClean="0"/>
              <a:t> </a:t>
            </a:r>
            <a:endParaRPr lang="it-IT" sz="44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effectLst>
                  <a:outerShdw blurRad="38100" dist="38100" dir="2700000" algn="tl">
                    <a:srgbClr val="000000">
                      <a:alpha val="43137"/>
                    </a:srgbClr>
                  </a:outerShdw>
                </a:effectLst>
              </a:rPr>
              <a:t>Ronald </a:t>
            </a:r>
            <a:r>
              <a:rPr lang="it-IT" b="1" dirty="0" err="1" smtClean="0">
                <a:effectLst>
                  <a:outerShdw blurRad="38100" dist="38100" dir="2700000" algn="tl">
                    <a:srgbClr val="000000">
                      <a:alpha val="43137"/>
                    </a:srgbClr>
                  </a:outerShdw>
                </a:effectLst>
              </a:rPr>
              <a:t>Coase</a:t>
            </a:r>
            <a:r>
              <a:rPr lang="it-IT" b="1" dirty="0" smtClean="0">
                <a:effectLst>
                  <a:outerShdw blurRad="38100" dist="38100" dir="2700000" algn="tl">
                    <a:srgbClr val="000000">
                      <a:alpha val="43137"/>
                    </a:srgbClr>
                  </a:outerShdw>
                </a:effectLst>
              </a:rPr>
              <a:t> and the </a:t>
            </a:r>
            <a:r>
              <a:rPr lang="it-IT" b="1" dirty="0" err="1" smtClean="0">
                <a:effectLst>
                  <a:outerShdw blurRad="38100" dist="38100" dir="2700000" algn="tl">
                    <a:srgbClr val="000000">
                      <a:alpha val="43137"/>
                    </a:srgbClr>
                  </a:outerShdw>
                </a:effectLst>
              </a:rPr>
              <a:t>CoaseTheorem</a:t>
            </a:r>
            <a:endParaRPr lang="it-IT" b="1" dirty="0">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fontScale="55000" lnSpcReduction="20000"/>
          </a:bodyPr>
          <a:lstStyle/>
          <a:p>
            <a:pPr>
              <a:buFont typeface="Wingdings" pitchFamily="2" charset="2"/>
              <a:buChar char="§"/>
            </a:pPr>
            <a:r>
              <a:rPr lang="it-IT" sz="4000" dirty="0" smtClean="0"/>
              <a:t>Ronald </a:t>
            </a:r>
            <a:r>
              <a:rPr lang="it-IT" sz="4000" dirty="0" err="1" smtClean="0"/>
              <a:t>Coase</a:t>
            </a:r>
            <a:r>
              <a:rPr lang="it-IT" sz="4000" dirty="0" smtClean="0"/>
              <a:t> </a:t>
            </a:r>
            <a:r>
              <a:rPr lang="it-IT" sz="4000" dirty="0" err="1" smtClean="0"/>
              <a:t>argues</a:t>
            </a:r>
            <a:r>
              <a:rPr lang="it-IT" sz="4000" dirty="0" smtClean="0"/>
              <a:t> </a:t>
            </a:r>
            <a:r>
              <a:rPr lang="it-IT" sz="4000" dirty="0" err="1" smtClean="0"/>
              <a:t>that</a:t>
            </a:r>
            <a:r>
              <a:rPr lang="it-IT" sz="4000" dirty="0" smtClean="0"/>
              <a:t> </a:t>
            </a:r>
            <a:r>
              <a:rPr lang="it-IT" sz="4000" dirty="0" err="1" smtClean="0"/>
              <a:t>if</a:t>
            </a:r>
            <a:r>
              <a:rPr lang="it-IT" sz="4000" dirty="0" smtClean="0"/>
              <a:t> </a:t>
            </a:r>
            <a:r>
              <a:rPr lang="it-IT" sz="4000" dirty="0" err="1" smtClean="0"/>
              <a:t>all</a:t>
            </a:r>
            <a:r>
              <a:rPr lang="it-IT" sz="4000" dirty="0" smtClean="0"/>
              <a:t> </a:t>
            </a:r>
            <a:r>
              <a:rPr lang="it-IT" sz="4000" dirty="0" err="1" smtClean="0"/>
              <a:t>parties</a:t>
            </a:r>
            <a:r>
              <a:rPr lang="it-IT" sz="4000" dirty="0" smtClean="0"/>
              <a:t> </a:t>
            </a:r>
            <a:r>
              <a:rPr lang="it-IT" sz="4000" dirty="0" err="1" smtClean="0"/>
              <a:t>involved</a:t>
            </a:r>
            <a:r>
              <a:rPr lang="it-IT" sz="4000" dirty="0" smtClean="0"/>
              <a:t> can </a:t>
            </a:r>
            <a:r>
              <a:rPr lang="it-IT" sz="4000" dirty="0" err="1" smtClean="0"/>
              <a:t>easily</a:t>
            </a:r>
            <a:r>
              <a:rPr lang="it-IT" sz="4000" dirty="0" smtClean="0"/>
              <a:t> </a:t>
            </a:r>
            <a:r>
              <a:rPr lang="it-IT" sz="4000" dirty="0" err="1" smtClean="0"/>
              <a:t>found</a:t>
            </a:r>
            <a:r>
              <a:rPr lang="it-IT" sz="4000" dirty="0" smtClean="0"/>
              <a:t> a system </a:t>
            </a:r>
            <a:r>
              <a:rPr lang="it-IT" sz="4000" dirty="0" err="1" smtClean="0"/>
              <a:t>of</a:t>
            </a:r>
            <a:r>
              <a:rPr lang="it-IT" sz="4000" dirty="0" smtClean="0"/>
              <a:t> </a:t>
            </a:r>
            <a:r>
              <a:rPr lang="it-IT" sz="4000" dirty="0" err="1" smtClean="0"/>
              <a:t>payments</a:t>
            </a:r>
            <a:r>
              <a:rPr lang="it-IT" sz="4000" dirty="0" smtClean="0"/>
              <a:t> in </a:t>
            </a:r>
            <a:r>
              <a:rPr lang="it-IT" sz="4000" dirty="0" err="1" smtClean="0"/>
              <a:t>order</a:t>
            </a:r>
            <a:r>
              <a:rPr lang="it-IT" sz="4000" dirty="0" smtClean="0"/>
              <a:t> </a:t>
            </a:r>
            <a:r>
              <a:rPr lang="it-IT" sz="4000" dirty="0" err="1" smtClean="0"/>
              <a:t>to</a:t>
            </a:r>
            <a:r>
              <a:rPr lang="it-IT" sz="4000" dirty="0" smtClean="0"/>
              <a:t> </a:t>
            </a:r>
            <a:r>
              <a:rPr lang="it-IT" sz="4000" dirty="0" err="1" smtClean="0"/>
              <a:t>pay</a:t>
            </a:r>
            <a:r>
              <a:rPr lang="it-IT" sz="4000" dirty="0" smtClean="0"/>
              <a:t> </a:t>
            </a:r>
            <a:r>
              <a:rPr lang="it-IT" sz="4000" dirty="0" err="1" smtClean="0"/>
              <a:t>each</a:t>
            </a:r>
            <a:r>
              <a:rPr lang="it-IT" sz="4000" dirty="0" smtClean="0"/>
              <a:t> </a:t>
            </a:r>
            <a:r>
              <a:rPr lang="it-IT" sz="4000" dirty="0" err="1" smtClean="0"/>
              <a:t>other</a:t>
            </a:r>
            <a:r>
              <a:rPr lang="it-IT" sz="4000" dirty="0" smtClean="0"/>
              <a:t> </a:t>
            </a:r>
            <a:r>
              <a:rPr lang="it-IT" sz="4000" dirty="0" err="1" smtClean="0"/>
              <a:t>for</a:t>
            </a:r>
            <a:r>
              <a:rPr lang="it-IT" sz="4000" dirty="0" smtClean="0"/>
              <a:t> </a:t>
            </a:r>
            <a:r>
              <a:rPr lang="it-IT" sz="4000" dirty="0" err="1" smtClean="0"/>
              <a:t>their</a:t>
            </a:r>
            <a:r>
              <a:rPr lang="it-IT" sz="4000" dirty="0" smtClean="0"/>
              <a:t> </a:t>
            </a:r>
            <a:r>
              <a:rPr lang="it-IT" sz="4000" dirty="0" err="1" smtClean="0"/>
              <a:t>actions</a:t>
            </a:r>
            <a:r>
              <a:rPr lang="it-IT" sz="4000" dirty="0" smtClean="0"/>
              <a:t>, </a:t>
            </a:r>
            <a:r>
              <a:rPr lang="it-IT" sz="4000" dirty="0" err="1" smtClean="0"/>
              <a:t>then</a:t>
            </a:r>
            <a:r>
              <a:rPr lang="it-IT" sz="4000" dirty="0" smtClean="0"/>
              <a:t> </a:t>
            </a:r>
            <a:r>
              <a:rPr lang="it-IT" sz="4000" dirty="0" err="1" smtClean="0"/>
              <a:t>an</a:t>
            </a:r>
            <a:r>
              <a:rPr lang="it-IT" sz="4000" dirty="0" smtClean="0"/>
              <a:t> </a:t>
            </a:r>
            <a:r>
              <a:rPr lang="it-IT" sz="4000" dirty="0" err="1" smtClean="0"/>
              <a:t>efficient</a:t>
            </a:r>
            <a:r>
              <a:rPr lang="it-IT" sz="4000" dirty="0" smtClean="0"/>
              <a:t> </a:t>
            </a:r>
            <a:r>
              <a:rPr lang="it-IT" sz="4000" dirty="0" err="1" smtClean="0"/>
              <a:t>outcome</a:t>
            </a:r>
            <a:r>
              <a:rPr lang="it-IT" sz="4000" dirty="0" smtClean="0"/>
              <a:t> can </a:t>
            </a:r>
            <a:r>
              <a:rPr lang="it-IT" sz="4000" dirty="0" err="1" smtClean="0"/>
              <a:t>be</a:t>
            </a:r>
            <a:r>
              <a:rPr lang="it-IT" sz="4000" dirty="0" smtClean="0"/>
              <a:t> </a:t>
            </a:r>
            <a:r>
              <a:rPr lang="it-IT" sz="4000" dirty="0" err="1" smtClean="0"/>
              <a:t>reached</a:t>
            </a:r>
            <a:r>
              <a:rPr lang="it-IT" sz="4000" dirty="0" smtClean="0"/>
              <a:t> </a:t>
            </a:r>
            <a:r>
              <a:rPr lang="it-IT" sz="4000" dirty="0" err="1" smtClean="0"/>
              <a:t>without</a:t>
            </a:r>
            <a:r>
              <a:rPr lang="it-IT" sz="4000" dirty="0" smtClean="0"/>
              <a:t> </a:t>
            </a:r>
            <a:r>
              <a:rPr lang="it-IT" sz="4000" dirty="0" err="1" smtClean="0"/>
              <a:t>government</a:t>
            </a:r>
            <a:r>
              <a:rPr lang="it-IT" sz="4000" dirty="0" smtClean="0"/>
              <a:t> </a:t>
            </a:r>
            <a:r>
              <a:rPr lang="it-IT" sz="4000" dirty="0" err="1" smtClean="0"/>
              <a:t>intervention</a:t>
            </a:r>
            <a:r>
              <a:rPr lang="it-IT" sz="4000" dirty="0" smtClean="0"/>
              <a:t>. </a:t>
            </a:r>
            <a:r>
              <a:rPr lang="it-IT" sz="4000" dirty="0" err="1" smtClean="0"/>
              <a:t>Government</a:t>
            </a:r>
            <a:r>
              <a:rPr lang="it-IT" sz="4000" dirty="0" smtClean="0"/>
              <a:t> </a:t>
            </a:r>
            <a:r>
              <a:rPr lang="it-IT" sz="4000" dirty="0" err="1" smtClean="0"/>
              <a:t>intervention</a:t>
            </a:r>
            <a:r>
              <a:rPr lang="it-IT" sz="4000" dirty="0" smtClean="0"/>
              <a:t> </a:t>
            </a:r>
            <a:r>
              <a:rPr lang="it-IT" sz="4000" dirty="0" err="1" smtClean="0"/>
              <a:t>may</a:t>
            </a:r>
            <a:r>
              <a:rPr lang="it-IT" sz="4000" dirty="0" smtClean="0"/>
              <a:t> </a:t>
            </a:r>
            <a:r>
              <a:rPr lang="it-IT" sz="4000" dirty="0" err="1" smtClean="0"/>
              <a:t>not</a:t>
            </a:r>
            <a:r>
              <a:rPr lang="it-IT" sz="4000" dirty="0" smtClean="0"/>
              <a:t> </a:t>
            </a:r>
            <a:r>
              <a:rPr lang="it-IT" sz="4000" dirty="0" err="1" smtClean="0"/>
              <a:t>always</a:t>
            </a:r>
            <a:r>
              <a:rPr lang="it-IT" sz="4000" dirty="0" smtClean="0"/>
              <a:t> </a:t>
            </a:r>
            <a:r>
              <a:rPr lang="it-IT" sz="4000" dirty="0" err="1" smtClean="0"/>
              <a:t>be</a:t>
            </a:r>
            <a:r>
              <a:rPr lang="it-IT" sz="4000" dirty="0" smtClean="0"/>
              <a:t> </a:t>
            </a:r>
            <a:r>
              <a:rPr lang="it-IT" sz="4000" dirty="0" err="1" smtClean="0"/>
              <a:t>needed</a:t>
            </a:r>
            <a:r>
              <a:rPr lang="it-IT" sz="4000" dirty="0" smtClean="0"/>
              <a:t> </a:t>
            </a:r>
            <a:r>
              <a:rPr lang="it-IT" sz="4000" dirty="0" err="1" smtClean="0"/>
              <a:t>because</a:t>
            </a:r>
            <a:r>
              <a:rPr lang="it-IT" sz="4000" dirty="0" smtClean="0"/>
              <a:t> </a:t>
            </a:r>
            <a:r>
              <a:rPr lang="it-IT" sz="4000" dirty="0" err="1" smtClean="0"/>
              <a:t>externalities</a:t>
            </a:r>
            <a:r>
              <a:rPr lang="it-IT" sz="4000" dirty="0" smtClean="0"/>
              <a:t> can </a:t>
            </a:r>
            <a:r>
              <a:rPr lang="it-IT" sz="4000" dirty="0" err="1" smtClean="0"/>
              <a:t>sometimes</a:t>
            </a:r>
            <a:r>
              <a:rPr lang="it-IT" sz="4000" dirty="0" smtClean="0"/>
              <a:t> </a:t>
            </a:r>
            <a:r>
              <a:rPr lang="it-IT" sz="4000" dirty="0" err="1" smtClean="0"/>
              <a:t>be</a:t>
            </a:r>
            <a:r>
              <a:rPr lang="it-IT" sz="4000" dirty="0" smtClean="0"/>
              <a:t> </a:t>
            </a:r>
            <a:r>
              <a:rPr lang="it-IT" sz="4000" dirty="0" err="1" smtClean="0"/>
              <a:t>solved</a:t>
            </a:r>
            <a:r>
              <a:rPr lang="it-IT" sz="4000" dirty="0" smtClean="0"/>
              <a:t> </a:t>
            </a:r>
            <a:r>
              <a:rPr lang="it-IT" sz="4000" dirty="0" err="1" smtClean="0"/>
              <a:t>by</a:t>
            </a:r>
            <a:r>
              <a:rPr lang="it-IT" sz="4000" dirty="0" smtClean="0"/>
              <a:t> agreement </a:t>
            </a:r>
            <a:r>
              <a:rPr lang="it-IT" sz="4000" dirty="0" err="1" smtClean="0"/>
              <a:t>between</a:t>
            </a:r>
            <a:r>
              <a:rPr lang="it-IT" sz="4000" dirty="0" smtClean="0"/>
              <a:t> the </a:t>
            </a:r>
            <a:r>
              <a:rPr lang="it-IT" sz="4000" dirty="0" err="1" smtClean="0"/>
              <a:t>parties</a:t>
            </a:r>
            <a:r>
              <a:rPr lang="it-IT" sz="4000" dirty="0" smtClean="0"/>
              <a:t> </a:t>
            </a:r>
            <a:r>
              <a:rPr lang="it-IT" sz="4000" dirty="0" err="1" smtClean="0"/>
              <a:t>involved</a:t>
            </a:r>
            <a:r>
              <a:rPr lang="it-IT" sz="4000" dirty="0" smtClean="0"/>
              <a:t>.</a:t>
            </a:r>
          </a:p>
          <a:p>
            <a:pPr>
              <a:buFont typeface="Wingdings" pitchFamily="2" charset="2"/>
              <a:buChar char="§"/>
            </a:pPr>
            <a:r>
              <a:rPr lang="it-IT" sz="4000" dirty="0" smtClean="0"/>
              <a:t>The </a:t>
            </a:r>
            <a:r>
              <a:rPr lang="it-IT" sz="4000" dirty="0" err="1" smtClean="0"/>
              <a:t>Coase</a:t>
            </a:r>
            <a:r>
              <a:rPr lang="it-IT" sz="4000" dirty="0" smtClean="0"/>
              <a:t> </a:t>
            </a:r>
            <a:r>
              <a:rPr lang="it-IT" sz="4000" dirty="0" err="1" smtClean="0"/>
              <a:t>theorem</a:t>
            </a:r>
            <a:r>
              <a:rPr lang="it-IT" sz="4000" dirty="0" smtClean="0"/>
              <a:t> </a:t>
            </a:r>
            <a:r>
              <a:rPr lang="it-IT" sz="4000" dirty="0" err="1" smtClean="0"/>
              <a:t>has</a:t>
            </a:r>
            <a:r>
              <a:rPr lang="it-IT" sz="4000" dirty="0" smtClean="0"/>
              <a:t> some </a:t>
            </a:r>
            <a:r>
              <a:rPr lang="it-IT" sz="4000" dirty="0" err="1" smtClean="0"/>
              <a:t>requires</a:t>
            </a:r>
            <a:r>
              <a:rPr lang="it-IT" sz="4000" dirty="0" smtClean="0"/>
              <a:t>:</a:t>
            </a:r>
          </a:p>
          <a:p>
            <a:pPr marL="550926" indent="-514350">
              <a:buFont typeface="+mj-lt"/>
              <a:buAutoNum type="arabicParenR"/>
            </a:pPr>
            <a:r>
              <a:rPr lang="it-IT" sz="4000" dirty="0" err="1" smtClean="0"/>
              <a:t>Property</a:t>
            </a:r>
            <a:r>
              <a:rPr lang="it-IT" sz="4000" dirty="0" smtClean="0"/>
              <a:t> </a:t>
            </a:r>
            <a:r>
              <a:rPr lang="it-IT" sz="4000" dirty="0" err="1" smtClean="0"/>
              <a:t>rights</a:t>
            </a:r>
            <a:r>
              <a:rPr lang="it-IT" sz="4000" dirty="0" smtClean="0"/>
              <a:t> </a:t>
            </a:r>
            <a:r>
              <a:rPr lang="it-IT" sz="4000" dirty="0" err="1" smtClean="0"/>
              <a:t>well</a:t>
            </a:r>
            <a:r>
              <a:rPr lang="it-IT" sz="4000" dirty="0" smtClean="0"/>
              <a:t> </a:t>
            </a:r>
            <a:r>
              <a:rPr lang="it-IT" sz="4000" dirty="0" err="1" smtClean="0"/>
              <a:t>defined</a:t>
            </a:r>
            <a:endParaRPr lang="it-IT" sz="4000" dirty="0" smtClean="0"/>
          </a:p>
          <a:p>
            <a:pPr marL="550926" indent="-514350">
              <a:buFont typeface="+mj-lt"/>
              <a:buAutoNum type="arabicParenR"/>
            </a:pPr>
            <a:r>
              <a:rPr lang="it-IT" sz="4000" dirty="0" smtClean="0"/>
              <a:t>People </a:t>
            </a:r>
            <a:r>
              <a:rPr lang="it-IT" sz="4000" dirty="0" err="1" smtClean="0"/>
              <a:t>act</a:t>
            </a:r>
            <a:r>
              <a:rPr lang="it-IT" sz="4000" dirty="0" smtClean="0"/>
              <a:t> </a:t>
            </a:r>
            <a:r>
              <a:rPr lang="it-IT" sz="4000" dirty="0" err="1" smtClean="0"/>
              <a:t>rationally</a:t>
            </a:r>
            <a:endParaRPr lang="it-IT" sz="4000" dirty="0" smtClean="0"/>
          </a:p>
          <a:p>
            <a:pPr marL="550926" indent="-514350">
              <a:buFont typeface="+mj-lt"/>
              <a:buAutoNum type="arabicParenR"/>
            </a:pPr>
            <a:r>
              <a:rPr lang="it-IT" sz="4000" dirty="0" err="1" smtClean="0"/>
              <a:t>Transaction</a:t>
            </a:r>
            <a:r>
              <a:rPr lang="it-IT" sz="4000" dirty="0" smtClean="0"/>
              <a:t> </a:t>
            </a:r>
            <a:r>
              <a:rPr lang="it-IT" sz="4000" dirty="0" err="1" smtClean="0"/>
              <a:t>costs</a:t>
            </a:r>
            <a:r>
              <a:rPr lang="it-IT" sz="4000" dirty="0" smtClean="0"/>
              <a:t> </a:t>
            </a:r>
            <a:r>
              <a:rPr lang="it-IT" sz="4000" dirty="0" err="1" smtClean="0"/>
              <a:t>be</a:t>
            </a:r>
            <a:r>
              <a:rPr lang="it-IT" sz="4000" dirty="0" smtClean="0"/>
              <a:t> minimal</a:t>
            </a:r>
          </a:p>
          <a:p>
            <a:pPr marL="550926" indent="-514350">
              <a:buNone/>
            </a:pPr>
            <a:endParaRPr lang="it-IT" sz="4000" dirty="0" smtClean="0"/>
          </a:p>
          <a:p>
            <a:pPr marL="550926" indent="-514350">
              <a:buNone/>
            </a:pPr>
            <a:r>
              <a:rPr lang="it-IT" sz="4000" dirty="0" err="1" smtClean="0"/>
              <a:t>If</a:t>
            </a:r>
            <a:r>
              <a:rPr lang="it-IT" sz="4000" dirty="0" smtClean="0"/>
              <a:t> </a:t>
            </a:r>
            <a:r>
              <a:rPr lang="it-IT" sz="4000" dirty="0" err="1" smtClean="0"/>
              <a:t>all</a:t>
            </a:r>
            <a:r>
              <a:rPr lang="it-IT" sz="4000" dirty="0" smtClean="0"/>
              <a:t> </a:t>
            </a:r>
            <a:r>
              <a:rPr lang="it-IT" sz="4000" dirty="0" err="1" smtClean="0"/>
              <a:t>of</a:t>
            </a:r>
            <a:r>
              <a:rPr lang="it-IT" sz="4000" dirty="0" smtClean="0"/>
              <a:t> </a:t>
            </a:r>
            <a:r>
              <a:rPr lang="it-IT" sz="4000" dirty="0" err="1" smtClean="0"/>
              <a:t>these</a:t>
            </a:r>
            <a:r>
              <a:rPr lang="it-IT" sz="4000" dirty="0" smtClean="0"/>
              <a:t> </a:t>
            </a:r>
            <a:r>
              <a:rPr lang="it-IT" sz="4000" dirty="0" err="1" smtClean="0"/>
              <a:t>conditions</a:t>
            </a:r>
            <a:r>
              <a:rPr lang="it-IT" sz="4000" dirty="0" smtClean="0"/>
              <a:t> </a:t>
            </a:r>
            <a:r>
              <a:rPr lang="it-IT" sz="4000" dirty="0" err="1" smtClean="0"/>
              <a:t>apply</a:t>
            </a:r>
            <a:r>
              <a:rPr lang="it-IT" sz="4000" dirty="0" smtClean="0"/>
              <a:t>, the private </a:t>
            </a:r>
            <a:r>
              <a:rPr lang="it-IT" sz="4000" dirty="0" err="1" smtClean="0"/>
              <a:t>parties</a:t>
            </a:r>
            <a:r>
              <a:rPr lang="it-IT" sz="4000" dirty="0" smtClean="0"/>
              <a:t> can </a:t>
            </a:r>
            <a:r>
              <a:rPr lang="it-IT" sz="4000" dirty="0" err="1" smtClean="0"/>
              <a:t>bargain</a:t>
            </a:r>
            <a:r>
              <a:rPr lang="it-IT" sz="4000" dirty="0" smtClean="0"/>
              <a:t> </a:t>
            </a:r>
            <a:r>
              <a:rPr lang="it-IT" sz="4000" dirty="0" err="1" smtClean="0"/>
              <a:t>to</a:t>
            </a:r>
            <a:r>
              <a:rPr lang="it-IT" sz="4000" dirty="0" smtClean="0"/>
              <a:t> solve the </a:t>
            </a:r>
            <a:r>
              <a:rPr lang="it-IT" sz="4000" dirty="0" err="1" smtClean="0"/>
              <a:t>problem</a:t>
            </a:r>
            <a:r>
              <a:rPr lang="it-IT" sz="4000" dirty="0" smtClean="0"/>
              <a:t> </a:t>
            </a:r>
            <a:r>
              <a:rPr lang="it-IT" sz="4000" dirty="0" err="1" smtClean="0"/>
              <a:t>of</a:t>
            </a:r>
            <a:r>
              <a:rPr lang="it-IT" sz="4000" dirty="0" smtClean="0"/>
              <a:t> </a:t>
            </a:r>
            <a:r>
              <a:rPr lang="it-IT" sz="4000" dirty="0" err="1" smtClean="0"/>
              <a:t>externalities</a:t>
            </a:r>
            <a:r>
              <a:rPr lang="it-IT" sz="4000" dirty="0" smtClean="0"/>
              <a:t>.</a:t>
            </a:r>
            <a:endParaRPr lang="it-IT" dirty="0" smtClean="0"/>
          </a:p>
          <a:p>
            <a:pPr>
              <a:buNone/>
            </a:pPr>
            <a:endParaRPr lang="it-IT"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1.3|1.2"/>
</p:tagLst>
</file>

<file path=ppt/theme/theme1.xml><?xml version="1.0" encoding="utf-8"?>
<a:theme xmlns:a="http://schemas.openxmlformats.org/drawingml/2006/main" name="Tecnologia">
  <a:themeElements>
    <a:clrScheme name="Tecnologia">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nologia">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nologia">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355</TotalTime>
  <Words>1218</Words>
  <Application>Microsoft Office PowerPoint</Application>
  <PresentationFormat>Presentazione su schermo (4:3)</PresentationFormat>
  <Paragraphs>88</Paragraphs>
  <Slides>21</Slides>
  <Notes>0</Notes>
  <HiddenSlides>0</HiddenSlides>
  <MMClips>0</MMClips>
  <ScaleCrop>false</ScaleCrop>
  <HeadingPairs>
    <vt:vector size="4" baseType="variant">
      <vt:variant>
        <vt:lpstr>Tema</vt:lpstr>
      </vt:variant>
      <vt:variant>
        <vt:i4>1</vt:i4>
      </vt:variant>
      <vt:variant>
        <vt:lpstr>Titoli diapositive</vt:lpstr>
      </vt:variant>
      <vt:variant>
        <vt:i4>21</vt:i4>
      </vt:variant>
    </vt:vector>
  </HeadingPairs>
  <TitlesOfParts>
    <vt:vector size="22" baseType="lpstr">
      <vt:lpstr>Tecnologia</vt:lpstr>
      <vt:lpstr>Economics </vt:lpstr>
      <vt:lpstr>Topics for short report</vt:lpstr>
      <vt:lpstr>Monopolistic Competition</vt:lpstr>
      <vt:lpstr>Monopolistic Competition : The features</vt:lpstr>
      <vt:lpstr>Critics</vt:lpstr>
      <vt:lpstr>Equilibrium</vt:lpstr>
      <vt:lpstr>Example</vt:lpstr>
      <vt:lpstr>Oligopoly</vt:lpstr>
      <vt:lpstr>Oligopoly : The features</vt:lpstr>
      <vt:lpstr>Prices in Oligopoly</vt:lpstr>
      <vt:lpstr>The Kinked Demand Curve</vt:lpstr>
      <vt:lpstr>Four possible causes of price stickness :</vt:lpstr>
      <vt:lpstr>Example of stickiness</vt:lpstr>
      <vt:lpstr>Externality </vt:lpstr>
      <vt:lpstr>Negative Externality</vt:lpstr>
      <vt:lpstr>Positive Externality</vt:lpstr>
      <vt:lpstr>Supply and demand diagram</vt:lpstr>
      <vt:lpstr>External costs</vt:lpstr>
      <vt:lpstr>External benefits</vt:lpstr>
      <vt:lpstr>Possible solutions</vt:lpstr>
      <vt:lpstr>Ronald Coase and the CoaseTheorem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Topics for short report</dc:title>
  <dc:creator>Giulia</dc:creator>
  <cp:lastModifiedBy>Giorgio Galeazzi</cp:lastModifiedBy>
  <cp:revision>38</cp:revision>
  <dcterms:created xsi:type="dcterms:W3CDTF">2011-11-27T14:58:56Z</dcterms:created>
  <dcterms:modified xsi:type="dcterms:W3CDTF">2011-12-10T15:38:09Z</dcterms:modified>
</cp:coreProperties>
</file>