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18"/>
  </p:notesMasterIdLst>
  <p:sldIdLst>
    <p:sldId id="256" r:id="rId2"/>
    <p:sldId id="257" r:id="rId3"/>
    <p:sldId id="263" r:id="rId4"/>
    <p:sldId id="264" r:id="rId5"/>
    <p:sldId id="265" r:id="rId6"/>
    <p:sldId id="266" r:id="rId7"/>
    <p:sldId id="267" r:id="rId8"/>
    <p:sldId id="258" r:id="rId9"/>
    <p:sldId id="259" r:id="rId10"/>
    <p:sldId id="260" r:id="rId11"/>
    <p:sldId id="261" r:id="rId12"/>
    <p:sldId id="262" r:id="rId13"/>
    <p:sldId id="268" r:id="rId14"/>
    <p:sldId id="269" r:id="rId15"/>
    <p:sldId id="270" r:id="rId16"/>
    <p:sldId id="271" r:id="rId17"/>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41" autoAdjust="0"/>
    <p:restoredTop sz="94660"/>
  </p:normalViewPr>
  <p:slideViewPr>
    <p:cSldViewPr>
      <p:cViewPr varScale="1">
        <p:scale>
          <a:sx n="43" d="100"/>
          <a:sy n="43" d="100"/>
        </p:scale>
        <p:origin x="-61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B0BA9A-F11A-4293-8296-F3773E61ECFC}" type="datetimeFigureOut">
              <a:rPr lang="pl-PL" smtClean="0"/>
              <a:t>2011-11-15</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C30AE-405F-4D95-A82F-9BCB001DE6AB}" type="slidenum">
              <a:rPr lang="pl-PL" smtClean="0"/>
              <a:t>‹N›</a:t>
            </a:fld>
            <a:endParaRPr lang="pl-PL"/>
          </a:p>
        </p:txBody>
      </p:sp>
    </p:spTree>
    <p:extLst>
      <p:ext uri="{BB962C8B-B14F-4D97-AF65-F5344CB8AC3E}">
        <p14:creationId xmlns:p14="http://schemas.microsoft.com/office/powerpoint/2010/main" val="1687002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CD1C30AE-405F-4D95-A82F-9BCB001DE6AB}" type="slidenum">
              <a:rPr lang="pl-PL" smtClean="0"/>
              <a:t>16</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Prostokąt z rogami zaokrąglonymi po przekątnej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ytuł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pl-PL" smtClean="0"/>
              <a:t>Kliknij, aby edytować styl</a:t>
            </a:r>
            <a:endParaRPr kumimoji="0" lang="en-US"/>
          </a:p>
        </p:txBody>
      </p:sp>
      <p:sp>
        <p:nvSpPr>
          <p:cNvPr id="9" name="Podtytuł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10" name="Symbol zastępczy daty 9"/>
          <p:cNvSpPr>
            <a:spLocks noGrp="1"/>
          </p:cNvSpPr>
          <p:nvPr>
            <p:ph type="dt" sz="half" idx="10"/>
          </p:nvPr>
        </p:nvSpPr>
        <p:spPr>
          <a:xfrm>
            <a:off x="5562600" y="6509004"/>
            <a:ext cx="3002280" cy="274320"/>
          </a:xfrm>
        </p:spPr>
        <p:txBody>
          <a:bodyPr vert="horz" rtlCol="0"/>
          <a:lstStyle>
            <a:extLst/>
          </a:lstStyle>
          <a:p>
            <a:fld id="{66221E02-25CB-4963-84BC-0813985E7D90}" type="datetimeFigureOut">
              <a:rPr lang="pl-PL" smtClean="0"/>
              <a:pPr/>
              <a:t>2011-11-15</a:t>
            </a:fld>
            <a:endParaRPr lang="pl-PL"/>
          </a:p>
        </p:txBody>
      </p:sp>
      <p:sp>
        <p:nvSpPr>
          <p:cNvPr id="11" name="Symbol zastępczy numeru slajdu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89B7C76-EFF2-4CD8-A475-4750F11B4BC6}" type="slidenum">
              <a:rPr lang="pl-PL" smtClean="0"/>
              <a:pPr/>
              <a:t>‹N›</a:t>
            </a:fld>
            <a:endParaRPr lang="pl-PL"/>
          </a:p>
        </p:txBody>
      </p:sp>
      <p:sp>
        <p:nvSpPr>
          <p:cNvPr id="12" name="Symbol zastępczy stopki 11"/>
          <p:cNvSpPr>
            <a:spLocks noGrp="1"/>
          </p:cNvSpPr>
          <p:nvPr>
            <p:ph type="ftr" sz="quarter" idx="12"/>
          </p:nvPr>
        </p:nvSpPr>
        <p:spPr>
          <a:xfrm>
            <a:off x="1600200" y="6509004"/>
            <a:ext cx="3907464" cy="274320"/>
          </a:xfrm>
        </p:spPr>
        <p:txBody>
          <a:bodyPr vert="horz" rtlCol="0"/>
          <a:lstStyle>
            <a:extLst/>
          </a:lstStyle>
          <a:p>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7" name="Prostokąt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589B7C76-EFF2-4CD8-A475-4750F11B4BC6}" type="slidenum">
              <a:rPr lang="pl-PL" smtClean="0"/>
              <a:pPr/>
              <a:t>‹N›</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7" name="Prostokąt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8" name="Symbol zastępczy daty 7"/>
          <p:cNvSpPr>
            <a:spLocks noGrp="1"/>
          </p:cNvSpPr>
          <p:nvPr>
            <p:ph type="dt" sz="half" idx="10"/>
          </p:nvPr>
        </p:nvSpPr>
        <p:spPr>
          <a:xfrm>
            <a:off x="5562600" y="6513670"/>
            <a:ext cx="3002280" cy="274320"/>
          </a:xfrm>
        </p:spPr>
        <p:txBody>
          <a:bodyPr vert="horz" rtlCol="0"/>
          <a:lstStyle>
            <a:extLst/>
          </a:lstStyle>
          <a:p>
            <a:fld id="{66221E02-25CB-4963-84BC-0813985E7D90}" type="datetimeFigureOut">
              <a:rPr lang="pl-PL" smtClean="0"/>
              <a:pPr/>
              <a:t>2011-11-15</a:t>
            </a:fld>
            <a:endParaRPr lang="pl-PL"/>
          </a:p>
        </p:txBody>
      </p:sp>
      <p:sp>
        <p:nvSpPr>
          <p:cNvPr id="9" name="Symbol zastępczy numeru slajdu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89B7C76-EFF2-4CD8-A475-4750F11B4BC6}" type="slidenum">
              <a:rPr lang="pl-PL" smtClean="0"/>
              <a:pPr/>
              <a:t>‹N›</a:t>
            </a:fld>
            <a:endParaRPr lang="pl-PL"/>
          </a:p>
        </p:txBody>
      </p:sp>
      <p:sp>
        <p:nvSpPr>
          <p:cNvPr id="10" name="Symbol zastępczy stopki 9"/>
          <p:cNvSpPr>
            <a:spLocks noGrp="1"/>
          </p:cNvSpPr>
          <p:nvPr>
            <p:ph type="ftr" sz="quarter" idx="12"/>
          </p:nvPr>
        </p:nvSpPr>
        <p:spPr>
          <a:xfrm>
            <a:off x="1600200" y="6513670"/>
            <a:ext cx="3907464" cy="274320"/>
          </a:xfrm>
        </p:spPr>
        <p:txBody>
          <a:bodyPr vert="horz" rtlCol="0"/>
          <a:lstStyle>
            <a:extLst/>
          </a:lstStyle>
          <a:p>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a:xfrm>
            <a:off x="8641080" y="6514568"/>
            <a:ext cx="464288" cy="274320"/>
          </a:xfrm>
        </p:spPr>
        <p:txBody>
          <a:bodyPr/>
          <a:lstStyle>
            <a:extLst/>
          </a:lstStyle>
          <a:p>
            <a:fld id="{589B7C76-EFF2-4CD8-A475-4750F11B4BC6}" type="slidenum">
              <a:rPr lang="pl-PL" smtClean="0"/>
              <a:pPr/>
              <a:t>‹N›</a:t>
            </a:fld>
            <a:endParaRPr lang="pl-PL"/>
          </a:p>
        </p:txBody>
      </p:sp>
      <p:sp>
        <p:nvSpPr>
          <p:cNvPr id="10" name="Prostokąt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Prostokąt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Prostokąt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ytuł 1"/>
          <p:cNvSpPr>
            <a:spLocks noGrp="1"/>
          </p:cNvSpPr>
          <p:nvPr>
            <p:ph type="title"/>
          </p:nvPr>
        </p:nvSpPr>
        <p:spPr>
          <a:xfrm>
            <a:off x="457200" y="251948"/>
            <a:ext cx="8229600" cy="1143000"/>
          </a:xfrm>
        </p:spPr>
        <p:txBody>
          <a:bodyPr anchor="b"/>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a:xfrm>
            <a:off x="8641080" y="6514568"/>
            <a:ext cx="464288" cy="274320"/>
          </a:xfrm>
        </p:spPr>
        <p:txBody>
          <a:bodyPr/>
          <a:lstStyle>
            <a:extLst/>
          </a:lstStyle>
          <a:p>
            <a:fld id="{589B7C76-EFF2-4CD8-A475-4750F11B4BC6}" type="slidenum">
              <a:rPr lang="pl-PL" smtClean="0"/>
              <a:pPr/>
              <a:t>‹N›</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253218"/>
            <a:ext cx="8229600" cy="1143000"/>
          </a:xfrm>
        </p:spPr>
        <p:txBody>
          <a:bodyP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589B7C76-EFF2-4CD8-A475-4750F11B4BC6}" type="slidenum">
              <a:rPr lang="pl-PL" smtClean="0"/>
              <a:pPr/>
              <a:t>‹N›</a:t>
            </a:fld>
            <a:endParaRPr lang="pl-PL"/>
          </a:p>
        </p:txBody>
      </p:sp>
      <p:sp>
        <p:nvSpPr>
          <p:cNvPr id="7" name="Prostokąt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589B7C76-EFF2-4CD8-A475-4750F11B4BC6}" type="slidenum">
              <a:rPr lang="pl-PL" smtClean="0"/>
              <a:pPr/>
              <a:t>‹N›</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2"/>
      </p:bgRef>
    </p:bg>
    <p:spTree>
      <p:nvGrpSpPr>
        <p:cNvPr id="1" name=""/>
        <p:cNvGrpSpPr/>
        <p:nvPr/>
      </p:nvGrpSpPr>
      <p:grpSpPr>
        <a:xfrm>
          <a:off x="0" y="0"/>
          <a:ext cx="0" cy="0"/>
          <a:chOff x="0" y="0"/>
          <a:chExt cx="0" cy="0"/>
        </a:xfrm>
      </p:grpSpPr>
      <p:sp>
        <p:nvSpPr>
          <p:cNvPr id="8" name="Prostokąt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4963136" y="304800"/>
            <a:ext cx="3931920" cy="762000"/>
          </a:xfrm>
        </p:spPr>
        <p:txBody>
          <a:bodyPr anchor="b"/>
          <a:lstStyle>
            <a:lvl1pPr marL="0" algn="r">
              <a:buNone/>
              <a:defRPr sz="2000" b="1"/>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9" name="Symbol zastępczy daty 8"/>
          <p:cNvSpPr>
            <a:spLocks noGrp="1"/>
          </p:cNvSpPr>
          <p:nvPr>
            <p:ph type="dt" sz="half" idx="10"/>
          </p:nvPr>
        </p:nvSpPr>
        <p:spPr>
          <a:xfrm>
            <a:off x="5562600" y="6513670"/>
            <a:ext cx="3002280" cy="274320"/>
          </a:xfrm>
        </p:spPr>
        <p:txBody>
          <a:bodyPr vert="horz" rtlCol="0"/>
          <a:lstStyle>
            <a:extLst/>
          </a:lstStyle>
          <a:p>
            <a:fld id="{66221E02-25CB-4963-84BC-0813985E7D90}" type="datetimeFigureOut">
              <a:rPr lang="pl-PL" smtClean="0"/>
              <a:pPr/>
              <a:t>2011-11-15</a:t>
            </a:fld>
            <a:endParaRPr lang="pl-PL"/>
          </a:p>
        </p:txBody>
      </p:sp>
      <p:sp>
        <p:nvSpPr>
          <p:cNvPr id="10" name="Symbol zastępczy numeru slajdu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89B7C76-EFF2-4CD8-A475-4750F11B4BC6}" type="slidenum">
              <a:rPr lang="pl-PL" smtClean="0"/>
              <a:pPr/>
              <a:t>‹N›</a:t>
            </a:fld>
            <a:endParaRPr lang="pl-PL"/>
          </a:p>
        </p:txBody>
      </p:sp>
      <p:sp>
        <p:nvSpPr>
          <p:cNvPr id="11" name="Symbol zastępczy stopki 10"/>
          <p:cNvSpPr>
            <a:spLocks noGrp="1"/>
          </p:cNvSpPr>
          <p:nvPr>
            <p:ph type="ftr" sz="quarter" idx="12"/>
          </p:nvPr>
        </p:nvSpPr>
        <p:spPr>
          <a:xfrm>
            <a:off x="1600200" y="6513670"/>
            <a:ext cx="3907464" cy="274320"/>
          </a:xfrm>
        </p:spPr>
        <p:txBody>
          <a:bodyPr vert="horz" rtlCol="0"/>
          <a:lstStyle>
            <a:extLst/>
          </a:lstStyle>
          <a:p>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3040443" y="4724400"/>
            <a:ext cx="5486400" cy="664536"/>
          </a:xfrm>
        </p:spPr>
        <p:txBody>
          <a:bodyPr anchor="b"/>
          <a:lstStyle>
            <a:lvl1pPr marL="0" algn="r">
              <a:buNone/>
              <a:defRPr sz="2000" b="1"/>
            </a:lvl1pPr>
            <a:extLst/>
          </a:lstStyle>
          <a:p>
            <a:r>
              <a:rPr kumimoji="0" lang="pl-PL" smtClean="0"/>
              <a:t>Kliknij, aby edytować styl</a:t>
            </a:r>
            <a:endParaRPr kumimoji="0" lang="en-US"/>
          </a:p>
        </p:txBody>
      </p:sp>
      <p:sp>
        <p:nvSpPr>
          <p:cNvPr id="4" name="Symbol zastępczy tekstu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
        <p:nvSpPr>
          <p:cNvPr id="13" name="Symbol zastępczy obrazu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pl-PL" smtClean="0">
                <a:solidFill>
                  <a:schemeClr val="lt1"/>
                </a:solidFill>
                <a:latin typeface="+mn-lt"/>
                <a:ea typeface="+mn-ea"/>
                <a:cs typeface="+mn-cs"/>
              </a:rPr>
              <a:t>Kliknij ikonę, aby dodać obraz</a:t>
            </a:r>
            <a:endParaRPr kumimoji="0" lang="en-US" dirty="0">
              <a:solidFill>
                <a:schemeClr val="lt1"/>
              </a:solidFill>
              <a:latin typeface="+mn-lt"/>
              <a:ea typeface="+mn-ea"/>
              <a:cs typeface="+mn-cs"/>
            </a:endParaRPr>
          </a:p>
        </p:txBody>
      </p:sp>
      <p:sp>
        <p:nvSpPr>
          <p:cNvPr id="8" name="Symbol zastępczy daty 7"/>
          <p:cNvSpPr>
            <a:spLocks noGrp="1"/>
          </p:cNvSpPr>
          <p:nvPr>
            <p:ph type="dt" sz="half" idx="10"/>
          </p:nvPr>
        </p:nvSpPr>
        <p:spPr>
          <a:xfrm>
            <a:off x="5562600" y="6509004"/>
            <a:ext cx="3002280" cy="274320"/>
          </a:xfrm>
        </p:spPr>
        <p:txBody>
          <a:bodyPr vert="horz" rtlCol="0"/>
          <a:lstStyle>
            <a:extLst/>
          </a:lstStyle>
          <a:p>
            <a:fld id="{66221E02-25CB-4963-84BC-0813985E7D90}" type="datetimeFigureOut">
              <a:rPr lang="pl-PL" smtClean="0"/>
              <a:pPr/>
              <a:t>2011-11-15</a:t>
            </a:fld>
            <a:endParaRPr lang="pl-PL"/>
          </a:p>
        </p:txBody>
      </p:sp>
      <p:sp>
        <p:nvSpPr>
          <p:cNvPr id="9" name="Symbol zastępczy numeru slajdu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89B7C76-EFF2-4CD8-A475-4750F11B4BC6}" type="slidenum">
              <a:rPr lang="pl-PL" smtClean="0"/>
              <a:pPr/>
              <a:t>‹N›</a:t>
            </a:fld>
            <a:endParaRPr lang="pl-PL"/>
          </a:p>
        </p:txBody>
      </p:sp>
      <p:sp>
        <p:nvSpPr>
          <p:cNvPr id="10" name="Symbol zastępczy stopki 9"/>
          <p:cNvSpPr>
            <a:spLocks noGrp="1"/>
          </p:cNvSpPr>
          <p:nvPr>
            <p:ph type="ftr" sz="quarter" idx="12"/>
          </p:nvPr>
        </p:nvSpPr>
        <p:spPr>
          <a:xfrm>
            <a:off x="1600200" y="6509004"/>
            <a:ext cx="3907464" cy="274320"/>
          </a:xfrm>
        </p:spPr>
        <p:txBody>
          <a:bodyPr vert="horz" rtlCol="0"/>
          <a:lstStyle>
            <a:extLst/>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589B7C76-EFF2-4CD8-A475-4750F11B4BC6}" type="slidenum">
              <a:rPr lang="pl-PL" smtClean="0"/>
              <a:pPr/>
              <a:t>‹N›</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lvl1pPr algn="l">
              <a:defRPr/>
            </a:lvl1pPr>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6221E02-25CB-4963-84BC-0813985E7D90}" type="datetimeFigureOut">
              <a:rPr lang="pl-PL" smtClean="0"/>
              <a:pPr/>
              <a:t>2011-11-15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589B7C76-EFF2-4CD8-A475-4750F11B4BC6}" type="slidenum">
              <a:rPr lang="pl-PL" smtClean="0"/>
              <a:pPr/>
              <a:t>‹N›</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rostokąt z rogami zaokrąglonymi po przekątnej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Symbol zastępczy stopki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pl-PL"/>
          </a:p>
        </p:txBody>
      </p:sp>
      <p:sp>
        <p:nvSpPr>
          <p:cNvPr id="14" name="Symbol zastępczy daty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6221E02-25CB-4963-84BC-0813985E7D90}" type="datetimeFigureOut">
              <a:rPr lang="pl-PL" smtClean="0"/>
              <a:pPr/>
              <a:t>2011-11-15</a:t>
            </a:fld>
            <a:endParaRPr lang="pl-PL"/>
          </a:p>
        </p:txBody>
      </p:sp>
      <p:sp>
        <p:nvSpPr>
          <p:cNvPr id="23" name="Symbol zastępczy numeru slajdu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89B7C76-EFF2-4CD8-A475-4750F11B4BC6}" type="slidenum">
              <a:rPr lang="pl-PL" smtClean="0"/>
              <a:pPr/>
              <a:t>‹N›</a:t>
            </a:fld>
            <a:endParaRPr lang="pl-PL"/>
          </a:p>
        </p:txBody>
      </p:sp>
      <p:sp>
        <p:nvSpPr>
          <p:cNvPr id="22" name="Symbol zastępczy tytułu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Tree>
  </p:cSld>
  <p:clrMap bg1="dk1" tx1="lt1" bg2="dk2" tx2="lt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fontScale="90000"/>
          </a:bodyPr>
          <a:lstStyle/>
          <a:p>
            <a:r>
              <a:rPr lang="pl-PL" dirty="0" smtClean="0"/>
              <a:t>ECONOMY </a:t>
            </a:r>
            <a:br>
              <a:rPr lang="pl-PL" dirty="0" smtClean="0"/>
            </a:br>
            <a:r>
              <a:rPr lang="en-US" b="1" dirty="0" smtClean="0"/>
              <a:t> </a:t>
            </a:r>
            <a:r>
              <a:rPr lang="pl-PL" dirty="0" smtClean="0"/>
              <a:t/>
            </a:r>
            <a:br>
              <a:rPr lang="pl-PL" dirty="0" smtClean="0"/>
            </a:br>
            <a:endParaRPr lang="pl-PL" dirty="0"/>
          </a:p>
        </p:txBody>
      </p:sp>
      <p:sp>
        <p:nvSpPr>
          <p:cNvPr id="3" name="Podtytuł 2"/>
          <p:cNvSpPr>
            <a:spLocks noGrp="1"/>
          </p:cNvSpPr>
          <p:nvPr>
            <p:ph type="subTitle" idx="1"/>
          </p:nvPr>
        </p:nvSpPr>
        <p:spPr/>
        <p:txBody>
          <a:bodyPr/>
          <a:lstStyle/>
          <a:p>
            <a:r>
              <a:rPr lang="en-US" b="1" dirty="0" smtClean="0"/>
              <a:t>Adam </a:t>
            </a:r>
            <a:r>
              <a:rPr lang="en-US" b="1" dirty="0" err="1" smtClean="0"/>
              <a:t>Możejko</a:t>
            </a:r>
            <a:r>
              <a:rPr lang="en-US" b="1" dirty="0" smtClean="0"/>
              <a:t> </a:t>
            </a:r>
            <a:endParaRPr lang="pl-PL" dirty="0" smtClean="0"/>
          </a:p>
          <a:p>
            <a:r>
              <a:rPr lang="en-US" b="1" dirty="0" smtClean="0"/>
              <a:t>ERAZMUS from Poland</a:t>
            </a:r>
            <a:endParaRPr lang="pl-PL" dirty="0" smtClean="0"/>
          </a:p>
          <a:p>
            <a:endParaRPr lang="pl-P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dirty="0" smtClean="0"/>
              <a:t>I Have chosen those three topics for my short report:</a:t>
            </a:r>
            <a:endParaRPr lang="pl-PL" dirty="0"/>
          </a:p>
        </p:txBody>
      </p:sp>
      <p:sp>
        <p:nvSpPr>
          <p:cNvPr id="3" name="Symbol zastępczy zawartości 2"/>
          <p:cNvSpPr>
            <a:spLocks noGrp="1"/>
          </p:cNvSpPr>
          <p:nvPr>
            <p:ph idx="1"/>
          </p:nvPr>
        </p:nvSpPr>
        <p:spPr/>
        <p:txBody>
          <a:bodyPr/>
          <a:lstStyle/>
          <a:p>
            <a:r>
              <a:rPr lang="en-US" dirty="0" smtClean="0"/>
              <a:t>Average total cost</a:t>
            </a:r>
            <a:endParaRPr lang="pl-PL" dirty="0" smtClean="0"/>
          </a:p>
          <a:p>
            <a:pPr lvl="0"/>
            <a:r>
              <a:rPr lang="en-US" dirty="0" smtClean="0"/>
              <a:t>Average fixed cost</a:t>
            </a:r>
            <a:endParaRPr lang="pl-PL" dirty="0" smtClean="0"/>
          </a:p>
          <a:p>
            <a:r>
              <a:rPr lang="en-US" dirty="0" smtClean="0"/>
              <a:t>Productivity</a:t>
            </a:r>
            <a:endParaRPr lang="pl-P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b="1" dirty="0" smtClean="0"/>
              <a:t>AVERAGE TOTAL COST</a:t>
            </a:r>
            <a:endParaRPr lang="pl-PL" dirty="0"/>
          </a:p>
        </p:txBody>
      </p:sp>
      <p:sp>
        <p:nvSpPr>
          <p:cNvPr id="3" name="Symbol zastępczy zawartości 2"/>
          <p:cNvSpPr>
            <a:spLocks noGrp="1"/>
          </p:cNvSpPr>
          <p:nvPr>
            <p:ph idx="1"/>
          </p:nvPr>
        </p:nvSpPr>
        <p:spPr/>
        <p:txBody>
          <a:bodyPr/>
          <a:lstStyle/>
          <a:p>
            <a:pPr>
              <a:buNone/>
            </a:pPr>
            <a:r>
              <a:rPr lang="en-US" dirty="0" smtClean="0"/>
              <a:t>It’s a total cost per unit of output, found by dividing total cost by the quantity of output. </a:t>
            </a:r>
            <a:endParaRPr lang="pl-PL" dirty="0" smtClean="0"/>
          </a:p>
          <a:p>
            <a:endParaRPr lang="pl-P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dirty="0" smtClean="0"/>
              <a:t>ATC is shown by following formula:</a:t>
            </a:r>
            <a:endParaRPr lang="pl-PL" dirty="0"/>
          </a:p>
        </p:txBody>
      </p:sp>
      <p:sp>
        <p:nvSpPr>
          <p:cNvPr id="3" name="Symbol zastępczy zawartości 2"/>
          <p:cNvSpPr>
            <a:spLocks noGrp="1"/>
          </p:cNvSpPr>
          <p:nvPr>
            <p:ph idx="1"/>
          </p:nvPr>
        </p:nvSpPr>
        <p:spPr/>
        <p:txBody>
          <a:bodyPr/>
          <a:lstStyle/>
          <a:p>
            <a:pPr>
              <a:buNone/>
            </a:pPr>
            <a:r>
              <a:rPr lang="pl-PL" sz="4400" dirty="0" err="1" smtClean="0"/>
              <a:t>ATC=TC</a:t>
            </a:r>
            <a:r>
              <a:rPr lang="pl-PL" sz="4400" dirty="0" smtClean="0"/>
              <a:t>/Q</a:t>
            </a:r>
          </a:p>
          <a:p>
            <a:pPr>
              <a:buNone/>
            </a:pPr>
            <a:r>
              <a:rPr lang="en-US" dirty="0" smtClean="0"/>
              <a:t> </a:t>
            </a:r>
            <a:endParaRPr lang="pl-PL" dirty="0" smtClean="0"/>
          </a:p>
          <a:p>
            <a:r>
              <a:rPr lang="pl-PL" dirty="0" smtClean="0"/>
              <a:t>ATC – </a:t>
            </a:r>
            <a:r>
              <a:rPr lang="pl-PL" dirty="0" err="1" smtClean="0"/>
              <a:t>Average</a:t>
            </a:r>
            <a:r>
              <a:rPr lang="pl-PL" dirty="0" smtClean="0"/>
              <a:t> </a:t>
            </a:r>
            <a:r>
              <a:rPr lang="pl-PL" dirty="0" err="1" smtClean="0"/>
              <a:t>total</a:t>
            </a:r>
            <a:r>
              <a:rPr lang="pl-PL" dirty="0" smtClean="0"/>
              <a:t> </a:t>
            </a:r>
            <a:r>
              <a:rPr lang="pl-PL" dirty="0" err="1" smtClean="0"/>
              <a:t>cost</a:t>
            </a:r>
            <a:endParaRPr lang="pl-PL" dirty="0" smtClean="0"/>
          </a:p>
          <a:p>
            <a:r>
              <a:rPr lang="pl-PL" dirty="0" smtClean="0"/>
              <a:t>TC – Total </a:t>
            </a:r>
            <a:r>
              <a:rPr lang="pl-PL" dirty="0" err="1" smtClean="0"/>
              <a:t>cost</a:t>
            </a:r>
            <a:r>
              <a:rPr lang="pl-PL" dirty="0" smtClean="0"/>
              <a:t> </a:t>
            </a:r>
          </a:p>
          <a:p>
            <a:r>
              <a:rPr lang="en-US" dirty="0" smtClean="0"/>
              <a:t>Q – Quantity </a:t>
            </a:r>
            <a:endParaRPr lang="pl-PL" dirty="0" smtClean="0"/>
          </a:p>
          <a:p>
            <a:endParaRPr lang="pl-P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dirty="0" smtClean="0"/>
              <a:t>Let's consider an example</a:t>
            </a:r>
            <a:endParaRPr lang="pl-PL" dirty="0"/>
          </a:p>
        </p:txBody>
      </p:sp>
      <p:sp>
        <p:nvSpPr>
          <p:cNvPr id="3" name="Symbol zastępczy zawartości 2"/>
          <p:cNvSpPr>
            <a:spLocks noGrp="1"/>
          </p:cNvSpPr>
          <p:nvPr>
            <p:ph idx="1"/>
          </p:nvPr>
        </p:nvSpPr>
        <p:spPr/>
        <p:txBody>
          <a:bodyPr/>
          <a:lstStyle/>
          <a:p>
            <a:pPr>
              <a:buNone/>
            </a:pPr>
            <a:r>
              <a:rPr lang="en-US" dirty="0" smtClean="0"/>
              <a:t>We are producing </a:t>
            </a:r>
            <a:r>
              <a:rPr lang="pl-PL" dirty="0" smtClean="0"/>
              <a:t>a</a:t>
            </a:r>
            <a:r>
              <a:rPr lang="en-US" dirty="0" smtClean="0"/>
              <a:t> good, Y. We are considering volume of production (Q – Quantity) from 0 to 6. According to this situation we have data given in a table below:</a:t>
            </a:r>
            <a:endParaRPr lang="pl-PL" dirty="0" smtClean="0"/>
          </a:p>
          <a:p>
            <a:endParaRPr lang="pl-P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Table</a:t>
            </a:r>
            <a:r>
              <a:rPr lang="pl-PL" dirty="0" smtClean="0"/>
              <a:t> </a:t>
            </a:r>
            <a:r>
              <a:rPr lang="pl-PL" dirty="0" err="1" smtClean="0"/>
              <a:t>with</a:t>
            </a:r>
            <a:r>
              <a:rPr lang="pl-PL" dirty="0" smtClean="0"/>
              <a:t> data</a:t>
            </a:r>
            <a:endParaRPr lang="pl-PL" dirty="0"/>
          </a:p>
        </p:txBody>
      </p:sp>
      <p:graphicFrame>
        <p:nvGraphicFramePr>
          <p:cNvPr id="8" name="Symbol zastępczy zawartości 7"/>
          <p:cNvGraphicFramePr>
            <a:graphicFrameLocks noGrp="1"/>
          </p:cNvGraphicFramePr>
          <p:nvPr>
            <p:ph idx="1"/>
          </p:nvPr>
        </p:nvGraphicFramePr>
        <p:xfrm>
          <a:off x="827583" y="1628799"/>
          <a:ext cx="7704856" cy="4752528"/>
        </p:xfrm>
        <a:graphic>
          <a:graphicData uri="http://schemas.openxmlformats.org/drawingml/2006/table">
            <a:tbl>
              <a:tblPr/>
              <a:tblGrid>
                <a:gridCol w="1425603"/>
                <a:gridCol w="1425603"/>
                <a:gridCol w="1425603"/>
                <a:gridCol w="1863844"/>
                <a:gridCol w="1564203"/>
              </a:tblGrid>
              <a:tr h="594066">
                <a:tc>
                  <a:txBody>
                    <a:bodyPr/>
                    <a:lstStyle/>
                    <a:p>
                      <a:pPr>
                        <a:lnSpc>
                          <a:spcPct val="115000"/>
                        </a:lnSpc>
                        <a:spcAft>
                          <a:spcPts val="0"/>
                        </a:spcAft>
                      </a:pPr>
                      <a:r>
                        <a:rPr lang="pl-PL" sz="1250" dirty="0">
                          <a:solidFill>
                            <a:srgbClr val="000000"/>
                          </a:solidFill>
                          <a:latin typeface="Calibri"/>
                          <a:ea typeface="Times New Roman"/>
                          <a:cs typeface="Calibri"/>
                        </a:rPr>
                        <a:t>Q</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pl-PL" sz="1250">
                          <a:solidFill>
                            <a:srgbClr val="000000"/>
                          </a:solidFill>
                          <a:latin typeface="Calibri"/>
                          <a:ea typeface="Times New Roman"/>
                          <a:cs typeface="Calibri"/>
                        </a:rPr>
                        <a:t>TFC</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a:txBody>
                    <a:bodyPr/>
                    <a:lstStyle/>
                    <a:p>
                      <a:pPr>
                        <a:lnSpc>
                          <a:spcPct val="115000"/>
                        </a:lnSpc>
                        <a:spcAft>
                          <a:spcPts val="0"/>
                        </a:spcAft>
                      </a:pPr>
                      <a:r>
                        <a:rPr lang="pl-PL" sz="1250">
                          <a:solidFill>
                            <a:srgbClr val="000000"/>
                          </a:solidFill>
                          <a:latin typeface="Calibri"/>
                          <a:ea typeface="Times New Roman"/>
                          <a:cs typeface="Calibri"/>
                        </a:rPr>
                        <a:t>TVC</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nSpc>
                          <a:spcPct val="115000"/>
                        </a:lnSpc>
                        <a:spcAft>
                          <a:spcPts val="0"/>
                        </a:spcAft>
                      </a:pPr>
                      <a:r>
                        <a:rPr lang="pl-PL" sz="1250">
                          <a:solidFill>
                            <a:srgbClr val="000000"/>
                          </a:solidFill>
                          <a:latin typeface="Calibri"/>
                          <a:ea typeface="Times New Roman"/>
                          <a:cs typeface="Calibri"/>
                        </a:rPr>
                        <a:t>TC=TFC+TVC</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nSpc>
                          <a:spcPct val="115000"/>
                        </a:lnSpc>
                        <a:spcAft>
                          <a:spcPts val="0"/>
                        </a:spcAft>
                      </a:pPr>
                      <a:r>
                        <a:rPr lang="pl-PL" sz="1250">
                          <a:solidFill>
                            <a:srgbClr val="000000"/>
                          </a:solidFill>
                          <a:latin typeface="Calibri"/>
                          <a:ea typeface="Times New Roman"/>
                          <a:cs typeface="Calibri"/>
                        </a:rPr>
                        <a:t>ATC=TC/Q</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nSpc>
                          <a:spcPct val="115000"/>
                        </a:lnSpc>
                      </a:pPr>
                      <a:endParaRPr lang="pl-PL" sz="1100">
                        <a:latin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dirty="0">
                          <a:solidFill>
                            <a:srgbClr val="000000"/>
                          </a:solidFill>
                          <a:latin typeface="Calibri"/>
                          <a:ea typeface="Times New Roman"/>
                          <a:cs typeface="Calibri"/>
                        </a:rPr>
                        <a:t>600</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1600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1600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2</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2000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3</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1800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2800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933,3333</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4</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3100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4100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1025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5700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6700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1340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594066">
                <a:tc>
                  <a:txBody>
                    <a:bodyPr/>
                    <a:lstStyle/>
                    <a:p>
                      <a:pPr algn="r">
                        <a:lnSpc>
                          <a:spcPct val="115000"/>
                        </a:lnSpc>
                        <a:spcAft>
                          <a:spcPts val="0"/>
                        </a:spcAft>
                      </a:pPr>
                      <a:r>
                        <a:rPr lang="pl-PL" sz="1250">
                          <a:solidFill>
                            <a:srgbClr val="000000"/>
                          </a:solidFill>
                          <a:latin typeface="Calibri"/>
                          <a:ea typeface="Times New Roman"/>
                          <a:cs typeface="Calibri"/>
                        </a:rPr>
                        <a:t>6</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algn="r">
                        <a:lnSpc>
                          <a:spcPct val="115000"/>
                        </a:lnSpc>
                        <a:spcAft>
                          <a:spcPts val="0"/>
                        </a:spcAft>
                      </a:pPr>
                      <a:r>
                        <a:rPr lang="pl-PL" sz="1250">
                          <a:solidFill>
                            <a:srgbClr val="000000"/>
                          </a:solidFill>
                          <a:latin typeface="Calibri"/>
                          <a:ea typeface="Times New Roman"/>
                          <a:cs typeface="Calibri"/>
                        </a:rPr>
                        <a:t>8700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9700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dirty="0">
                          <a:solidFill>
                            <a:srgbClr val="000000"/>
                          </a:solidFill>
                          <a:latin typeface="Calibri"/>
                          <a:ea typeface="Times New Roman"/>
                          <a:cs typeface="Calibri"/>
                        </a:rPr>
                        <a:t>1616,667</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Chart</a:t>
            </a:r>
            <a:endParaRPr lang="pl-PL" dirty="0"/>
          </a:p>
        </p:txBody>
      </p:sp>
      <p:pic>
        <p:nvPicPr>
          <p:cNvPr id="4" name="Symbol zastępczy zawartości 3" descr="wyres jeden.png"/>
          <p:cNvPicPr>
            <a:picLocks noGrp="1"/>
          </p:cNvPicPr>
          <p:nvPr>
            <p:ph idx="1"/>
          </p:nvPr>
        </p:nvPicPr>
        <p:blipFill>
          <a:blip r:embed="rId2" cstate="print"/>
          <a:stretch>
            <a:fillRect/>
          </a:stretch>
        </p:blipFill>
        <p:spPr>
          <a:xfrm>
            <a:off x="827584" y="1700808"/>
            <a:ext cx="7416823" cy="475252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pPr algn="ctr"/>
            <a:r>
              <a:rPr lang="en-US" b="1" dirty="0" smtClean="0"/>
              <a:t>AVERAGE FIXED COST</a:t>
            </a:r>
            <a:endParaRPr lang="pl-PL" dirty="0"/>
          </a:p>
        </p:txBody>
      </p:sp>
      <p:sp>
        <p:nvSpPr>
          <p:cNvPr id="3" name="Symbol zastępczy zawartości 2"/>
          <p:cNvSpPr>
            <a:spLocks noGrp="1"/>
          </p:cNvSpPr>
          <p:nvPr>
            <p:ph idx="1"/>
          </p:nvPr>
        </p:nvSpPr>
        <p:spPr/>
        <p:txBody>
          <a:bodyPr/>
          <a:lstStyle/>
          <a:p>
            <a:pPr>
              <a:buNone/>
            </a:pPr>
            <a:r>
              <a:rPr lang="en-US" dirty="0" smtClean="0"/>
              <a:t>The average fixed costs (AFC) - show how the fixed cost incurred for each unit of product we produce. It is calculated by dividing the fixed costs (FC) by the volume of production (Q).</a:t>
            </a:r>
            <a:endParaRPr lang="pl-PL" dirty="0" smtClean="0"/>
          </a:p>
          <a:p>
            <a:endParaRPr lang="pl-P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dirty="0" smtClean="0"/>
              <a:t>AFC is shown by following formula:</a:t>
            </a:r>
            <a:endParaRPr lang="pl-PL" dirty="0"/>
          </a:p>
        </p:txBody>
      </p:sp>
      <p:sp>
        <p:nvSpPr>
          <p:cNvPr id="3" name="Symbol zastępczy zawartości 2"/>
          <p:cNvSpPr>
            <a:spLocks noGrp="1"/>
          </p:cNvSpPr>
          <p:nvPr>
            <p:ph idx="1"/>
          </p:nvPr>
        </p:nvSpPr>
        <p:spPr/>
        <p:txBody>
          <a:bodyPr/>
          <a:lstStyle/>
          <a:p>
            <a:pPr>
              <a:buNone/>
            </a:pPr>
            <a:r>
              <a:rPr lang="pl-PL" sz="4400" dirty="0" err="1" smtClean="0"/>
              <a:t>AFC=FC</a:t>
            </a:r>
            <a:r>
              <a:rPr lang="pl-PL" sz="4400" dirty="0" smtClean="0"/>
              <a:t>/Q</a:t>
            </a:r>
          </a:p>
          <a:p>
            <a:pPr>
              <a:buNone/>
            </a:pPr>
            <a:endParaRPr lang="pl-PL" dirty="0" smtClean="0"/>
          </a:p>
          <a:p>
            <a:pPr>
              <a:buNone/>
            </a:pPr>
            <a:endParaRPr lang="pl-PL" dirty="0" smtClean="0"/>
          </a:p>
          <a:p>
            <a:r>
              <a:rPr lang="en-US" dirty="0" smtClean="0"/>
              <a:t>AFC – Average fixed cost</a:t>
            </a:r>
            <a:endParaRPr lang="pl-PL" dirty="0" smtClean="0"/>
          </a:p>
          <a:p>
            <a:r>
              <a:rPr lang="en-US" dirty="0" smtClean="0"/>
              <a:t>FC – Fixed cost</a:t>
            </a:r>
            <a:endParaRPr lang="pl-PL" dirty="0" smtClean="0"/>
          </a:p>
          <a:p>
            <a:r>
              <a:rPr lang="en-US" dirty="0" smtClean="0"/>
              <a:t>Q – Quantity </a:t>
            </a:r>
            <a:endParaRPr lang="pl-PL" dirty="0" smtClean="0"/>
          </a:p>
          <a:p>
            <a:endParaRPr lang="pl-PL" dirty="0" smtClean="0"/>
          </a:p>
          <a:p>
            <a:r>
              <a:rPr lang="pl-PL" dirty="0" err="1" smtClean="0"/>
              <a:t>AFC=ATC-AVC</a:t>
            </a:r>
            <a:endParaRPr lang="pl-PL" dirty="0"/>
          </a:p>
        </p:txBody>
      </p:sp>
      <p:sp>
        <p:nvSpPr>
          <p:cNvPr id="143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14342" name="Rectangle 6"/>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err="1" smtClean="0"/>
              <a:t>Let's</a:t>
            </a:r>
            <a:r>
              <a:rPr lang="pl-PL" dirty="0" smtClean="0"/>
              <a:t> </a:t>
            </a:r>
            <a:r>
              <a:rPr lang="pl-PL" dirty="0" err="1" smtClean="0"/>
              <a:t>consider</a:t>
            </a:r>
            <a:r>
              <a:rPr lang="pl-PL" dirty="0" smtClean="0"/>
              <a:t> an </a:t>
            </a:r>
            <a:r>
              <a:rPr lang="pl-PL" dirty="0" err="1" smtClean="0"/>
              <a:t>example</a:t>
            </a:r>
            <a:endParaRPr lang="pl-PL" dirty="0"/>
          </a:p>
        </p:txBody>
      </p:sp>
      <p:sp>
        <p:nvSpPr>
          <p:cNvPr id="3" name="Symbol zastępczy zawartości 2"/>
          <p:cNvSpPr>
            <a:spLocks noGrp="1"/>
          </p:cNvSpPr>
          <p:nvPr>
            <p:ph idx="1"/>
          </p:nvPr>
        </p:nvSpPr>
        <p:spPr/>
        <p:txBody>
          <a:bodyPr/>
          <a:lstStyle/>
          <a:p>
            <a:pPr>
              <a:buNone/>
            </a:pPr>
            <a:r>
              <a:rPr lang="en-US" dirty="0" smtClean="0"/>
              <a:t>We are producing one good, X. We are considering volume of production (Q-Quantity) from 0 to 10. According to this situation we have data given in a table below:</a:t>
            </a:r>
            <a:endParaRPr lang="pl-PL" dirty="0" smtClean="0"/>
          </a:p>
          <a:p>
            <a:endParaRPr lang="pl-P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Table</a:t>
            </a:r>
            <a:r>
              <a:rPr lang="pl-PL" dirty="0" smtClean="0"/>
              <a:t> </a:t>
            </a:r>
            <a:r>
              <a:rPr lang="pl-PL" dirty="0" err="1" smtClean="0"/>
              <a:t>with</a:t>
            </a:r>
            <a:r>
              <a:rPr lang="pl-PL" dirty="0" smtClean="0"/>
              <a:t> data</a:t>
            </a:r>
            <a:endParaRPr lang="pl-PL" dirty="0"/>
          </a:p>
        </p:txBody>
      </p:sp>
      <p:graphicFrame>
        <p:nvGraphicFramePr>
          <p:cNvPr id="6" name="Symbol zastępczy zawartości 5"/>
          <p:cNvGraphicFramePr>
            <a:graphicFrameLocks noGrp="1"/>
          </p:cNvGraphicFramePr>
          <p:nvPr>
            <p:ph idx="1"/>
          </p:nvPr>
        </p:nvGraphicFramePr>
        <p:xfrm>
          <a:off x="611560" y="1628795"/>
          <a:ext cx="7848872" cy="4824540"/>
        </p:xfrm>
        <a:graphic>
          <a:graphicData uri="http://schemas.openxmlformats.org/drawingml/2006/table">
            <a:tbl>
              <a:tblPr/>
              <a:tblGrid>
                <a:gridCol w="1630151"/>
                <a:gridCol w="1962218"/>
                <a:gridCol w="2324474"/>
                <a:gridCol w="1932029"/>
              </a:tblGrid>
              <a:tr h="402045">
                <a:tc>
                  <a:txBody>
                    <a:bodyPr/>
                    <a:lstStyle/>
                    <a:p>
                      <a:pPr>
                        <a:lnSpc>
                          <a:spcPct val="115000"/>
                        </a:lnSpc>
                        <a:spcAft>
                          <a:spcPts val="0"/>
                        </a:spcAft>
                      </a:pPr>
                      <a:r>
                        <a:rPr lang="pl-PL" sz="1250" dirty="0">
                          <a:solidFill>
                            <a:srgbClr val="000000"/>
                          </a:solidFill>
                          <a:latin typeface="Calibri"/>
                          <a:ea typeface="Times New Roman"/>
                          <a:cs typeface="Calibri"/>
                        </a:rPr>
                        <a:t>Q</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0"/>
                        </a:spcAft>
                      </a:pPr>
                      <a:r>
                        <a:rPr lang="pl-PL" sz="1250">
                          <a:solidFill>
                            <a:srgbClr val="000000"/>
                          </a:solidFill>
                          <a:latin typeface="Calibri"/>
                          <a:ea typeface="Times New Roman"/>
                          <a:cs typeface="Calibri"/>
                        </a:rPr>
                        <a:t>ATC=TC/Q</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9B8"/>
                    </a:solidFill>
                  </a:tcPr>
                </a:tc>
                <a:tc>
                  <a:txBody>
                    <a:bodyPr/>
                    <a:lstStyle/>
                    <a:p>
                      <a:pPr>
                        <a:lnSpc>
                          <a:spcPct val="115000"/>
                        </a:lnSpc>
                        <a:spcAft>
                          <a:spcPts val="0"/>
                        </a:spcAft>
                      </a:pPr>
                      <a:r>
                        <a:rPr lang="pl-PL" sz="1250">
                          <a:solidFill>
                            <a:srgbClr val="000000"/>
                          </a:solidFill>
                          <a:latin typeface="Calibri"/>
                          <a:ea typeface="Times New Roman"/>
                          <a:cs typeface="Calibri"/>
                        </a:rPr>
                        <a:t>AFC=FC/Q</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c>
                  <a:txBody>
                    <a:bodyPr/>
                    <a:lstStyle/>
                    <a:p>
                      <a:pPr>
                        <a:lnSpc>
                          <a:spcPct val="115000"/>
                        </a:lnSpc>
                        <a:spcAft>
                          <a:spcPts val="0"/>
                        </a:spcAft>
                      </a:pPr>
                      <a:r>
                        <a:rPr lang="pl-PL" sz="1250">
                          <a:solidFill>
                            <a:srgbClr val="000000"/>
                          </a:solidFill>
                          <a:latin typeface="Calibri"/>
                          <a:ea typeface="Times New Roman"/>
                          <a:cs typeface="Calibri"/>
                        </a:rPr>
                        <a:t>AVC=VC/Q</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A"/>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spcAft>
                          <a:spcPts val="0"/>
                        </a:spcAft>
                      </a:pPr>
                      <a:r>
                        <a:rPr lang="pl-PL" sz="1250">
                          <a:solidFill>
                            <a:srgbClr val="000000"/>
                          </a:solidFill>
                          <a:latin typeface="Calibri"/>
                          <a:ea typeface="Times New Roman"/>
                          <a:cs typeface="Calibri"/>
                        </a:rPr>
                        <a:t> </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nSpc>
                          <a:spcPct val="115000"/>
                        </a:lnSpc>
                        <a:spcAft>
                          <a:spcPts val="0"/>
                        </a:spcAft>
                      </a:pPr>
                      <a:r>
                        <a:rPr lang="pl-PL" sz="1250">
                          <a:solidFill>
                            <a:srgbClr val="000000"/>
                          </a:solidFill>
                          <a:latin typeface="Calibri"/>
                          <a:ea typeface="Times New Roman"/>
                          <a:cs typeface="Calibri"/>
                        </a:rPr>
                        <a:t> </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nSpc>
                          <a:spcPct val="115000"/>
                        </a:lnSpc>
                        <a:spcAft>
                          <a:spcPts val="0"/>
                        </a:spcAft>
                      </a:pPr>
                      <a:r>
                        <a:rPr lang="pl-PL" sz="1250">
                          <a:solidFill>
                            <a:srgbClr val="000000"/>
                          </a:solidFill>
                          <a:latin typeface="Calibri"/>
                          <a:ea typeface="Times New Roman"/>
                          <a:cs typeface="Calibri"/>
                        </a:rPr>
                        <a:t> </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175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60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115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dirty="0">
                          <a:solidFill>
                            <a:srgbClr val="000000"/>
                          </a:solidFill>
                          <a:latin typeface="Calibri"/>
                          <a:ea typeface="Times New Roman"/>
                          <a:cs typeface="Calibri"/>
                        </a:rPr>
                        <a:t>2</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126</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dirty="0">
                          <a:solidFill>
                            <a:srgbClr val="000000"/>
                          </a:solidFill>
                          <a:latin typeface="Calibri"/>
                          <a:ea typeface="Times New Roman"/>
                          <a:cs typeface="Calibri"/>
                        </a:rPr>
                        <a:t>30</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96</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dirty="0">
                          <a:solidFill>
                            <a:srgbClr val="000000"/>
                          </a:solidFill>
                          <a:latin typeface="Calibri"/>
                          <a:ea typeface="Times New Roman"/>
                          <a:cs typeface="Calibri"/>
                        </a:rPr>
                        <a:t>3</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110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20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4</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104</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15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89</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dirty="0">
                          <a:solidFill>
                            <a:srgbClr val="000000"/>
                          </a:solidFill>
                          <a:latin typeface="Calibri"/>
                          <a:ea typeface="Times New Roman"/>
                          <a:cs typeface="Calibri"/>
                        </a:rPr>
                        <a:t>102</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12</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6</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10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7</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9</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8</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105</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8</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98</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9</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111</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7</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a:solidFill>
                            <a:srgbClr val="000000"/>
                          </a:solidFill>
                          <a:latin typeface="Calibri"/>
                          <a:ea typeface="Times New Roman"/>
                          <a:cs typeface="Calibri"/>
                        </a:rPr>
                        <a:t>104</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r h="402045">
                <a:tc>
                  <a:txBody>
                    <a:bodyPr/>
                    <a:lstStyle/>
                    <a:p>
                      <a:pPr algn="r">
                        <a:lnSpc>
                          <a:spcPct val="115000"/>
                        </a:lnSpc>
                        <a:spcAft>
                          <a:spcPts val="0"/>
                        </a:spcAft>
                      </a:pPr>
                      <a:r>
                        <a:rPr lang="pl-PL" sz="1250">
                          <a:solidFill>
                            <a:srgbClr val="000000"/>
                          </a:solidFill>
                          <a:latin typeface="Calibri"/>
                          <a:ea typeface="Times New Roman"/>
                          <a:cs typeface="Calibri"/>
                        </a:rPr>
                        <a:t>10</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r">
                        <a:lnSpc>
                          <a:spcPct val="115000"/>
                        </a:lnSpc>
                        <a:spcAft>
                          <a:spcPts val="0"/>
                        </a:spcAft>
                      </a:pPr>
                      <a:r>
                        <a:rPr lang="pl-PL" sz="1250">
                          <a:solidFill>
                            <a:srgbClr val="000000"/>
                          </a:solidFill>
                          <a:latin typeface="Calibri"/>
                          <a:ea typeface="Times New Roman"/>
                          <a:cs typeface="Calibri"/>
                        </a:rPr>
                        <a:t>118</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795"/>
                    </a:solidFill>
                  </a:tcPr>
                </a:tc>
                <a:tc>
                  <a:txBody>
                    <a:bodyPr/>
                    <a:lstStyle/>
                    <a:p>
                      <a:pPr algn="r">
                        <a:lnSpc>
                          <a:spcPct val="115000"/>
                        </a:lnSpc>
                        <a:spcAft>
                          <a:spcPts val="0"/>
                        </a:spcAft>
                      </a:pPr>
                      <a:r>
                        <a:rPr lang="pl-PL" sz="1250">
                          <a:solidFill>
                            <a:srgbClr val="000000"/>
                          </a:solidFill>
                          <a:latin typeface="Calibri"/>
                          <a:ea typeface="Times New Roman"/>
                          <a:cs typeface="Calibri"/>
                        </a:rPr>
                        <a:t>6</a:t>
                      </a:r>
                      <a:endParaRPr lang="pl-PL" sz="110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A"/>
                    </a:solidFill>
                  </a:tcPr>
                </a:tc>
                <a:tc>
                  <a:txBody>
                    <a:bodyPr/>
                    <a:lstStyle/>
                    <a:p>
                      <a:pPr algn="r">
                        <a:lnSpc>
                          <a:spcPct val="115000"/>
                        </a:lnSpc>
                        <a:spcAft>
                          <a:spcPts val="0"/>
                        </a:spcAft>
                      </a:pPr>
                      <a:r>
                        <a:rPr lang="pl-PL" sz="1250" dirty="0">
                          <a:solidFill>
                            <a:srgbClr val="000000"/>
                          </a:solidFill>
                          <a:latin typeface="Calibri"/>
                          <a:ea typeface="Times New Roman"/>
                          <a:cs typeface="Calibri"/>
                        </a:rPr>
                        <a:t>112</a:t>
                      </a:r>
                      <a:endParaRPr lang="pl-PL" sz="1100" dirty="0">
                        <a:latin typeface="Calibri"/>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Chart</a:t>
            </a:r>
            <a:endParaRPr lang="pl-PL" dirty="0"/>
          </a:p>
        </p:txBody>
      </p:sp>
      <p:pic>
        <p:nvPicPr>
          <p:cNvPr id="4" name="Symbol zastępczy zawartości 3" descr="wykres zero.png"/>
          <p:cNvPicPr>
            <a:picLocks noGrp="1"/>
          </p:cNvPicPr>
          <p:nvPr>
            <p:ph idx="1"/>
          </p:nvPr>
        </p:nvPicPr>
        <p:blipFill>
          <a:blip r:embed="rId2" cstate="print"/>
          <a:stretch>
            <a:fillRect/>
          </a:stretch>
        </p:blipFill>
        <p:spPr>
          <a:xfrm>
            <a:off x="683568" y="1628800"/>
            <a:ext cx="7632848" cy="475252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b="1" dirty="0" smtClean="0"/>
              <a:t>PRODUCTIVITY </a:t>
            </a:r>
            <a:endParaRPr lang="pl-PL" dirty="0"/>
          </a:p>
        </p:txBody>
      </p:sp>
      <p:sp>
        <p:nvSpPr>
          <p:cNvPr id="3" name="Symbol zastępczy zawartości 2"/>
          <p:cNvSpPr>
            <a:spLocks noGrp="1"/>
          </p:cNvSpPr>
          <p:nvPr>
            <p:ph idx="1"/>
          </p:nvPr>
        </p:nvSpPr>
        <p:spPr/>
        <p:txBody>
          <a:bodyPr/>
          <a:lstStyle/>
          <a:p>
            <a:pPr>
              <a:buNone/>
            </a:pPr>
            <a:r>
              <a:rPr lang="en-US" dirty="0" smtClean="0"/>
              <a:t> </a:t>
            </a:r>
            <a:r>
              <a:rPr lang="pl-PL" dirty="0" smtClean="0"/>
              <a:t>I</a:t>
            </a:r>
            <a:r>
              <a:rPr lang="en-US" dirty="0" smtClean="0"/>
              <a:t>s a measure of production efficiency. Productivity is the ratio of what is now produced to what is necessary for production we have.</a:t>
            </a:r>
            <a:endParaRPr lang="pl-PL"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further</a:t>
            </a:r>
            <a:endParaRPr lang="pl-PL" dirty="0"/>
          </a:p>
        </p:txBody>
      </p:sp>
      <p:sp>
        <p:nvSpPr>
          <p:cNvPr id="3" name="Symbol zastępczy zawartości 2"/>
          <p:cNvSpPr>
            <a:spLocks noGrp="1"/>
          </p:cNvSpPr>
          <p:nvPr>
            <p:ph idx="1"/>
          </p:nvPr>
        </p:nvSpPr>
        <p:spPr/>
        <p:txBody>
          <a:bodyPr/>
          <a:lstStyle/>
          <a:p>
            <a:pPr>
              <a:buNone/>
            </a:pPr>
            <a:r>
              <a:rPr lang="en-US" dirty="0" smtClean="0"/>
              <a:t>Generally this attitude is in the form of an average, showing total output divided by the total input. Productivity is a measure of output from a production process, per unit of input. </a:t>
            </a:r>
            <a:endParaRPr lang="pl-PL" dirty="0" smtClean="0"/>
          </a:p>
          <a:p>
            <a:endParaRPr lang="pl-P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further</a:t>
            </a:r>
            <a:endParaRPr lang="pl-PL" dirty="0"/>
          </a:p>
        </p:txBody>
      </p:sp>
      <p:sp>
        <p:nvSpPr>
          <p:cNvPr id="3" name="Symbol zastępczy zawartości 2"/>
          <p:cNvSpPr>
            <a:spLocks noGrp="1"/>
          </p:cNvSpPr>
          <p:nvPr>
            <p:ph idx="1"/>
          </p:nvPr>
        </p:nvSpPr>
        <p:spPr/>
        <p:txBody>
          <a:bodyPr/>
          <a:lstStyle/>
          <a:p>
            <a:pPr>
              <a:buNone/>
            </a:pPr>
            <a:r>
              <a:rPr lang="en-US" dirty="0" smtClean="0"/>
              <a:t>Productivity help us to see, Whether our business have sense. It helps us to understand how our resources (input) information, knowledge, raw materials, money  became our product (output) We can see is our effort bring us some outcome.</a:t>
            </a:r>
            <a:endParaRPr lang="pl-PL" dirty="0" smtClean="0"/>
          </a:p>
          <a:p>
            <a:endParaRPr lang="pl-PL"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132856"/>
            <a:ext cx="8229600" cy="1143000"/>
          </a:xfrm>
        </p:spPr>
        <p:txBody>
          <a:bodyPr/>
          <a:lstStyle/>
          <a:p>
            <a:pPr algn="ctr"/>
            <a:r>
              <a:rPr lang="pl-PL" dirty="0" smtClean="0"/>
              <a:t>THE END</a:t>
            </a:r>
            <a:endParaRPr lang="pl-PL" dirty="0"/>
          </a:p>
        </p:txBody>
      </p:sp>
      <p:sp>
        <p:nvSpPr>
          <p:cNvPr id="3" name="Symbol zastępczy zawartości 2"/>
          <p:cNvSpPr>
            <a:spLocks noGrp="1"/>
          </p:cNvSpPr>
          <p:nvPr>
            <p:ph idx="1"/>
          </p:nvPr>
        </p:nvSpPr>
        <p:spPr>
          <a:xfrm>
            <a:off x="457200" y="3789039"/>
            <a:ext cx="8229600" cy="2383477"/>
          </a:xfrm>
        </p:spPr>
        <p:txBody>
          <a:bodyPr/>
          <a:lstStyle/>
          <a:p>
            <a:pPr algn="ctr">
              <a:buNone/>
            </a:pPr>
            <a:r>
              <a:rPr lang="en-US" dirty="0" smtClean="0"/>
              <a:t>thank you for your attention</a:t>
            </a:r>
            <a:endParaRPr lang="pl-PL"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dlewnia metali">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dlewnia metali">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dlewnia metali">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107</TotalTime>
  <Words>427</Words>
  <Application>Microsoft Office PowerPoint</Application>
  <PresentationFormat>Presentazione su schermo (4:3)</PresentationFormat>
  <Paragraphs>130</Paragraphs>
  <Slides>16</Slides>
  <Notes>1</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Odlewnia metali</vt:lpstr>
      <vt:lpstr>ECONOMY    </vt:lpstr>
      <vt:lpstr>I Have chosen those three topics for my short report:</vt:lpstr>
      <vt:lpstr>AVERAGE TOTAL COST</vt:lpstr>
      <vt:lpstr>ATC is shown by following formula:</vt:lpstr>
      <vt:lpstr>Let's consider an example</vt:lpstr>
      <vt:lpstr>Table with data</vt:lpstr>
      <vt:lpstr>Chart</vt:lpstr>
      <vt:lpstr>AVERAGE FIXED COST</vt:lpstr>
      <vt:lpstr>AFC is shown by following formula:</vt:lpstr>
      <vt:lpstr>Let's consider an example</vt:lpstr>
      <vt:lpstr>Table with data</vt:lpstr>
      <vt:lpstr>Chart</vt:lpstr>
      <vt:lpstr>PRODUCTIVITY </vt:lpstr>
      <vt:lpstr>further</vt:lpstr>
      <vt:lpstr>further</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ECONOMY</dc:title>
  <dc:creator>oem</dc:creator>
  <cp:lastModifiedBy>Giorgio Galeazzi</cp:lastModifiedBy>
  <cp:revision>16</cp:revision>
  <dcterms:created xsi:type="dcterms:W3CDTF">2011-11-08T22:24:50Z</dcterms:created>
  <dcterms:modified xsi:type="dcterms:W3CDTF">2011-11-15T15:58:42Z</dcterms:modified>
</cp:coreProperties>
</file>