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3" r:id="rId8"/>
    <p:sldId id="264" r:id="rId9"/>
    <p:sldId id="265" r:id="rId10"/>
    <p:sldId id="262" r:id="rId1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p:scale>
          <a:sx n="115" d="100"/>
          <a:sy n="115" d="100"/>
        </p:scale>
        <p:origin x="-1440" y="-6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3" name="Rettangolo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ttangolo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ttangolo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ttangolo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ttangolo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ettangolo arrotondato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ettangolo arrotondato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ttangolo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olo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a:xfrm>
            <a:off x="6705600" y="4206240"/>
            <a:ext cx="960120" cy="457200"/>
          </a:xfrm>
        </p:spPr>
        <p:txBody>
          <a:bodyPr/>
          <a:lstStyle/>
          <a:p>
            <a:fld id="{91A2C8AD-257A-4BEF-88B4-EC6A7336EB9B}" type="datetimeFigureOut">
              <a:rPr lang="it-IT" smtClean="0"/>
              <a:t>19/12/2011</a:t>
            </a:fld>
            <a:endParaRPr lang="it-IT"/>
          </a:p>
        </p:txBody>
      </p:sp>
      <p:sp>
        <p:nvSpPr>
          <p:cNvPr id="17" name="Segnaposto piè di pagina 16"/>
          <p:cNvSpPr>
            <a:spLocks noGrp="1"/>
          </p:cNvSpPr>
          <p:nvPr>
            <p:ph type="ftr" sz="quarter" idx="11"/>
          </p:nvPr>
        </p:nvSpPr>
        <p:spPr>
          <a:xfrm>
            <a:off x="5410200" y="4205288"/>
            <a:ext cx="1295400" cy="457200"/>
          </a:xfrm>
        </p:spPr>
        <p:txBody>
          <a:bodyPr/>
          <a:lstStyle/>
          <a:p>
            <a:endParaRPr lang="it-IT"/>
          </a:p>
        </p:txBody>
      </p:sp>
      <p:sp>
        <p:nvSpPr>
          <p:cNvPr id="29" name="Segnaposto numero diapositiva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236DAF20-7F17-4CD2-B8F5-259F97BCBDF7}" type="slidenum">
              <a:rPr lang="it-IT" smtClean="0"/>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91A2C8AD-257A-4BEF-88B4-EC6A7336EB9B}" type="datetimeFigureOut">
              <a:rPr lang="it-IT" smtClean="0"/>
              <a:t>19/12/2011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36DAF20-7F17-4CD2-B8F5-259F97BCBDF7}"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91A2C8AD-257A-4BEF-88B4-EC6A7336EB9B}" type="datetimeFigureOut">
              <a:rPr lang="it-IT" smtClean="0"/>
              <a:t>19/12/2011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36DAF20-7F17-4CD2-B8F5-259F97BCBDF7}" type="slidenum">
              <a:rPr lang="it-IT" smtClean="0"/>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91A2C8AD-257A-4BEF-88B4-EC6A7336EB9B}" type="datetimeFigureOut">
              <a:rPr lang="it-IT" smtClean="0"/>
              <a:t>19/12/2011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36DAF20-7F17-4CD2-B8F5-259F97BCBDF7}"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381000" y="1143000"/>
            <a:ext cx="8382000" cy="1069848"/>
          </a:xfrm>
        </p:spPr>
        <p:txBody>
          <a:bodyPr anchor="ctr"/>
          <a:lstStyle>
            <a:lvl1pPr>
              <a:defRPr sz="4000" b="0" i="0" cap="none"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data 25"/>
          <p:cNvSpPr>
            <a:spLocks noGrp="1"/>
          </p:cNvSpPr>
          <p:nvPr>
            <p:ph type="dt" sz="half" idx="10"/>
          </p:nvPr>
        </p:nvSpPr>
        <p:spPr/>
        <p:txBody>
          <a:bodyPr rtlCol="0"/>
          <a:lstStyle/>
          <a:p>
            <a:fld id="{91A2C8AD-257A-4BEF-88B4-EC6A7336EB9B}" type="datetimeFigureOut">
              <a:rPr lang="it-IT" smtClean="0"/>
              <a:t>19/12/2011</a:t>
            </a:fld>
            <a:endParaRPr lang="it-IT"/>
          </a:p>
        </p:txBody>
      </p:sp>
      <p:sp>
        <p:nvSpPr>
          <p:cNvPr id="27" name="Segnaposto numero diapositiva 26"/>
          <p:cNvSpPr>
            <a:spLocks noGrp="1"/>
          </p:cNvSpPr>
          <p:nvPr>
            <p:ph type="sldNum" sz="quarter" idx="11"/>
          </p:nvPr>
        </p:nvSpPr>
        <p:spPr/>
        <p:txBody>
          <a:bodyPr rtlCol="0"/>
          <a:lstStyle/>
          <a:p>
            <a:fld id="{236DAF20-7F17-4CD2-B8F5-259F97BCBDF7}" type="slidenum">
              <a:rPr lang="it-IT" smtClean="0"/>
              <a:t>‹N›</a:t>
            </a:fld>
            <a:endParaRPr lang="it-IT"/>
          </a:p>
        </p:txBody>
      </p:sp>
      <p:sp>
        <p:nvSpPr>
          <p:cNvPr id="28" name="Segnaposto piè di pagina 27"/>
          <p:cNvSpPr>
            <a:spLocks noGrp="1"/>
          </p:cNvSpPr>
          <p:nvPr>
            <p:ph type="ftr" sz="quarter" idx="12"/>
          </p:nvPr>
        </p:nvSpPr>
        <p:spPr/>
        <p:txBody>
          <a:bodyPr rtlCol="0"/>
          <a:lstStyle/>
          <a:p>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a:xfrm>
            <a:off x="6583680" y="612648"/>
            <a:ext cx="957264" cy="457200"/>
          </a:xfrm>
        </p:spPr>
        <p:txBody>
          <a:bodyPr/>
          <a:lstStyle/>
          <a:p>
            <a:fld id="{91A2C8AD-257A-4BEF-88B4-EC6A7336EB9B}" type="datetimeFigureOut">
              <a:rPr lang="it-IT" smtClean="0"/>
              <a:t>19/12/2011</a:t>
            </a:fld>
            <a:endParaRPr lang="it-IT"/>
          </a:p>
        </p:txBody>
      </p:sp>
      <p:sp>
        <p:nvSpPr>
          <p:cNvPr id="4" name="Segnaposto piè di pagina 3"/>
          <p:cNvSpPr>
            <a:spLocks noGrp="1"/>
          </p:cNvSpPr>
          <p:nvPr>
            <p:ph type="ftr" sz="quarter" idx="11"/>
          </p:nvPr>
        </p:nvSpPr>
        <p:spPr>
          <a:xfrm>
            <a:off x="5257800" y="612648"/>
            <a:ext cx="1325880" cy="457200"/>
          </a:xfrm>
        </p:spPr>
        <p:txBody>
          <a:bodyPr/>
          <a:lstStyle/>
          <a:p>
            <a:endParaRPr lang="it-IT"/>
          </a:p>
        </p:txBody>
      </p:sp>
      <p:sp>
        <p:nvSpPr>
          <p:cNvPr id="5" name="Segnaposto numero diapositiva 4"/>
          <p:cNvSpPr>
            <a:spLocks noGrp="1"/>
          </p:cNvSpPr>
          <p:nvPr>
            <p:ph type="sldNum" sz="quarter" idx="12"/>
          </p:nvPr>
        </p:nvSpPr>
        <p:spPr>
          <a:xfrm>
            <a:off x="8174736" y="2272"/>
            <a:ext cx="762000" cy="365760"/>
          </a:xfrm>
        </p:spPr>
        <p:txBody>
          <a:bodyPr/>
          <a:lstStyle/>
          <a:p>
            <a:fld id="{236DAF20-7F17-4CD2-B8F5-259F97BCBDF7}"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91A2C8AD-257A-4BEF-88B4-EC6A7336EB9B}" type="datetimeFigureOut">
              <a:rPr lang="it-IT" smtClean="0"/>
              <a:t>19/12/2011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36DAF20-7F17-4CD2-B8F5-259F97BCBDF7}"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353496" y="1101970"/>
            <a:ext cx="3383280" cy="877824"/>
          </a:xfrm>
        </p:spPr>
        <p:txBody>
          <a:bodyPr anchor="b"/>
          <a:lstStyle>
            <a:lvl1pPr algn="l">
              <a:buNone/>
              <a:defRPr sz="1800" b="1"/>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91A2C8AD-257A-4BEF-88B4-EC6A7336EB9B}" type="datetimeFigureOut">
              <a:rPr lang="it-IT" smtClean="0"/>
              <a:t>19/12/2011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36DAF20-7F17-4CD2-B8F5-259F97BCBDF7}"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91A2C8AD-257A-4BEF-88B4-EC6A7336EB9B}" type="datetimeFigureOut">
              <a:rPr lang="it-IT" smtClean="0"/>
              <a:t>19/12/2011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36DAF20-7F17-4CD2-B8F5-259F97BCBDF7}"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91A2C8AD-257A-4BEF-88B4-EC6A7336EB9B}" type="datetimeFigureOut">
              <a:rPr lang="it-IT" smtClean="0"/>
              <a:t>19/12/2011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36DAF20-7F17-4CD2-B8F5-259F97BCBDF7}"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81800" y="1143000"/>
            <a:ext cx="1905000" cy="5486400"/>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1143000"/>
            <a:ext cx="6248400" cy="5486400"/>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91A2C8AD-257A-4BEF-88B4-EC6A7336EB9B}" type="datetimeFigureOut">
              <a:rPr lang="it-IT" smtClean="0"/>
              <a:t>19/12/2011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36DAF20-7F17-4CD2-B8F5-259F97BCBDF7}"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ttangolo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ttangolo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ttangolo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ttangolo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ttangolo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ettangolo arrotondato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ettangolo arrotondato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ttangolo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ttangolo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ttangolo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ttangolo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ttangolo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ttangolo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Segnaposto titolo 21"/>
          <p:cNvSpPr>
            <a:spLocks noGrp="1"/>
          </p:cNvSpPr>
          <p:nvPr>
            <p:ph type="title"/>
          </p:nvPr>
        </p:nvSpPr>
        <p:spPr>
          <a:xfrm>
            <a:off x="457200" y="1143000"/>
            <a:ext cx="8229600" cy="1066800"/>
          </a:xfrm>
          <a:prstGeom prst="rect">
            <a:avLst/>
          </a:prstGeom>
        </p:spPr>
        <p:txBody>
          <a:bodyPr vert="horz" anchor="ctr">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91A2C8AD-257A-4BEF-88B4-EC6A7336EB9B}" type="datetimeFigureOut">
              <a:rPr lang="it-IT" smtClean="0"/>
              <a:t>19/12/2011</a:t>
            </a:fld>
            <a:endParaRPr lang="it-IT"/>
          </a:p>
        </p:txBody>
      </p:sp>
      <p:sp>
        <p:nvSpPr>
          <p:cNvPr id="3" name="Segnaposto piè di pagina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it-IT"/>
          </a:p>
        </p:txBody>
      </p:sp>
      <p:sp>
        <p:nvSpPr>
          <p:cNvPr id="23" name="Segnaposto numero diapositiva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236DAF20-7F17-4CD2-B8F5-259F97BCBDF7}"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idx="4294967295"/>
          </p:nvPr>
        </p:nvSpPr>
        <p:spPr>
          <a:xfrm>
            <a:off x="1260549" y="548605"/>
            <a:ext cx="7127875" cy="792163"/>
          </a:xfrm>
        </p:spPr>
        <p:txBody>
          <a:bodyPr>
            <a:noAutofit/>
          </a:bodyPr>
          <a:lstStyle/>
          <a:p>
            <a:r>
              <a:rPr lang="it-IT" sz="4400" dirty="0" smtClean="0"/>
              <a:t>Facoltà di Giurisprudenza</a:t>
            </a:r>
            <a:endParaRPr lang="it-IT" sz="4400" dirty="0"/>
          </a:p>
        </p:txBody>
      </p:sp>
      <p:sp>
        <p:nvSpPr>
          <p:cNvPr id="4" name="CasellaDiTesto 3"/>
          <p:cNvSpPr txBox="1"/>
          <p:nvPr/>
        </p:nvSpPr>
        <p:spPr>
          <a:xfrm>
            <a:off x="1403648" y="2307740"/>
            <a:ext cx="6408712" cy="1692771"/>
          </a:xfrm>
          <a:prstGeom prst="rect">
            <a:avLst/>
          </a:prstGeom>
          <a:solidFill>
            <a:schemeClr val="accent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it-IT" sz="4000" dirty="0" smtClean="0">
                <a:latin typeface="+mj-lt"/>
              </a:rPr>
              <a:t>           -ECONOMICS-</a:t>
            </a:r>
          </a:p>
          <a:p>
            <a:endParaRPr lang="it-IT" sz="4000" dirty="0">
              <a:latin typeface="+mj-lt"/>
            </a:endParaRPr>
          </a:p>
          <a:p>
            <a:r>
              <a:rPr lang="it-IT" sz="2400" dirty="0" smtClean="0">
                <a:latin typeface="+mj-lt"/>
              </a:rPr>
              <a:t>            Anno accademico 2011/2012</a:t>
            </a:r>
          </a:p>
        </p:txBody>
      </p:sp>
      <p:sp>
        <p:nvSpPr>
          <p:cNvPr id="5" name="CasellaDiTesto 4"/>
          <p:cNvSpPr txBox="1"/>
          <p:nvPr/>
        </p:nvSpPr>
        <p:spPr>
          <a:xfrm>
            <a:off x="5860999" y="5514824"/>
            <a:ext cx="3312368" cy="523220"/>
          </a:xfrm>
          <a:prstGeom prst="rect">
            <a:avLst/>
          </a:prstGeom>
          <a:noFill/>
          <a:effectLst>
            <a:glow rad="228600">
              <a:schemeClr val="accent2">
                <a:satMod val="175000"/>
                <a:alpha val="40000"/>
              </a:schemeClr>
            </a:glow>
          </a:effectLst>
        </p:spPr>
        <p:txBody>
          <a:bodyPr wrap="square" rtlCol="0">
            <a:spAutoFit/>
          </a:bodyPr>
          <a:lstStyle/>
          <a:p>
            <a:r>
              <a:rPr lang="it-IT" sz="2800" dirty="0" smtClean="0">
                <a:solidFill>
                  <a:schemeClr val="tx2"/>
                </a:solidFill>
                <a:latin typeface="+mj-lt"/>
              </a:rPr>
              <a:t>Nicola Bruni</a:t>
            </a:r>
            <a:endParaRPr lang="it-IT" sz="2800" dirty="0">
              <a:solidFill>
                <a:schemeClr val="tx2"/>
              </a:solidFill>
              <a:latin typeface="+mj-lt"/>
            </a:endParaRPr>
          </a:p>
        </p:txBody>
      </p:sp>
    </p:spTree>
    <p:extLst>
      <p:ext uri="{BB962C8B-B14F-4D97-AF65-F5344CB8AC3E}">
        <p14:creationId xmlns:p14="http://schemas.microsoft.com/office/powerpoint/2010/main" val="4209572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11560" y="1196752"/>
            <a:ext cx="7560840" cy="3539430"/>
          </a:xfrm>
          <a:prstGeom prst="rect">
            <a:avLst/>
          </a:prstGeom>
          <a:noFill/>
        </p:spPr>
        <p:txBody>
          <a:bodyPr wrap="square" rtlCol="0">
            <a:spAutoFit/>
          </a:bodyPr>
          <a:lstStyle/>
          <a:p>
            <a:r>
              <a:rPr lang="it-IT" sz="3200" dirty="0" smtClean="0">
                <a:solidFill>
                  <a:schemeClr val="tx2"/>
                </a:solidFill>
                <a:latin typeface="+mj-lt"/>
              </a:rPr>
              <a:t>My short report </a:t>
            </a:r>
            <a:r>
              <a:rPr lang="it-IT" sz="3200" dirty="0" err="1" smtClean="0">
                <a:solidFill>
                  <a:schemeClr val="tx2"/>
                </a:solidFill>
                <a:latin typeface="+mj-lt"/>
              </a:rPr>
              <a:t>is</a:t>
            </a:r>
            <a:r>
              <a:rPr lang="it-IT" sz="3200" dirty="0" smtClean="0">
                <a:solidFill>
                  <a:schemeClr val="tx2"/>
                </a:solidFill>
                <a:latin typeface="+mj-lt"/>
              </a:rPr>
              <a:t> </a:t>
            </a:r>
            <a:r>
              <a:rPr lang="it-IT" sz="3200" dirty="0" err="1" smtClean="0">
                <a:solidFill>
                  <a:schemeClr val="tx2"/>
                </a:solidFill>
                <a:latin typeface="+mj-lt"/>
              </a:rPr>
              <a:t>about</a:t>
            </a:r>
            <a:r>
              <a:rPr lang="it-IT" sz="3200" dirty="0" smtClean="0">
                <a:solidFill>
                  <a:schemeClr val="tx2"/>
                </a:solidFill>
                <a:latin typeface="+mj-lt"/>
              </a:rPr>
              <a:t>:</a:t>
            </a:r>
          </a:p>
          <a:p>
            <a:endParaRPr lang="it-IT" sz="3200" dirty="0">
              <a:solidFill>
                <a:schemeClr val="tx2"/>
              </a:solidFill>
              <a:latin typeface="+mj-lt"/>
            </a:endParaRPr>
          </a:p>
          <a:p>
            <a:endParaRPr lang="it-IT" sz="3200" dirty="0" smtClean="0">
              <a:solidFill>
                <a:schemeClr val="tx2"/>
              </a:solidFill>
              <a:latin typeface="+mj-lt"/>
            </a:endParaRPr>
          </a:p>
          <a:p>
            <a:endParaRPr lang="it-IT" sz="3200" dirty="0">
              <a:solidFill>
                <a:schemeClr val="tx2"/>
              </a:solidFill>
              <a:latin typeface="+mj-lt"/>
            </a:endParaRPr>
          </a:p>
          <a:p>
            <a:pPr marL="342900" indent="-342900">
              <a:buFont typeface="Arial" pitchFamily="34" charset="0"/>
              <a:buChar char="•"/>
            </a:pPr>
            <a:r>
              <a:rPr lang="it-IT" sz="3200" dirty="0" smtClean="0">
                <a:solidFill>
                  <a:schemeClr val="tx2"/>
                </a:solidFill>
                <a:latin typeface="+mj-lt"/>
              </a:rPr>
              <a:t>Market </a:t>
            </a:r>
            <a:r>
              <a:rPr lang="it-IT" sz="3200" dirty="0" err="1" smtClean="0">
                <a:solidFill>
                  <a:schemeClr val="tx2"/>
                </a:solidFill>
                <a:latin typeface="+mj-lt"/>
              </a:rPr>
              <a:t>failure</a:t>
            </a:r>
            <a:endParaRPr lang="it-IT" sz="3200" dirty="0" smtClean="0">
              <a:solidFill>
                <a:schemeClr val="tx2"/>
              </a:solidFill>
              <a:latin typeface="+mj-lt"/>
            </a:endParaRPr>
          </a:p>
          <a:p>
            <a:pPr marL="342900" indent="-342900">
              <a:buFont typeface="Arial" pitchFamily="34" charset="0"/>
              <a:buChar char="•"/>
            </a:pPr>
            <a:r>
              <a:rPr lang="it-IT" sz="3200" dirty="0" smtClean="0">
                <a:solidFill>
                  <a:schemeClr val="tx2"/>
                </a:solidFill>
                <a:latin typeface="+mj-lt"/>
              </a:rPr>
              <a:t>Equilibrium </a:t>
            </a:r>
            <a:r>
              <a:rPr lang="it-IT" sz="3200" dirty="0" err="1" smtClean="0">
                <a:solidFill>
                  <a:schemeClr val="tx2"/>
                </a:solidFill>
                <a:latin typeface="+mj-lt"/>
              </a:rPr>
              <a:t>price</a:t>
            </a:r>
            <a:endParaRPr lang="it-IT" sz="3200" dirty="0" smtClean="0">
              <a:solidFill>
                <a:schemeClr val="tx2"/>
              </a:solidFill>
              <a:latin typeface="+mj-lt"/>
            </a:endParaRPr>
          </a:p>
          <a:p>
            <a:pPr marL="342900" indent="-342900">
              <a:buFont typeface="Arial" pitchFamily="34" charset="0"/>
              <a:buChar char="•"/>
            </a:pPr>
            <a:r>
              <a:rPr lang="it-IT" sz="3200" dirty="0" smtClean="0">
                <a:solidFill>
                  <a:schemeClr val="tx2"/>
                </a:solidFill>
                <a:latin typeface="+mj-lt"/>
              </a:rPr>
              <a:t>Equilibrium </a:t>
            </a:r>
            <a:r>
              <a:rPr lang="it-IT" sz="3200" dirty="0" err="1" smtClean="0">
                <a:solidFill>
                  <a:schemeClr val="tx2"/>
                </a:solidFill>
                <a:latin typeface="+mj-lt"/>
              </a:rPr>
              <a:t>quantity</a:t>
            </a:r>
            <a:endParaRPr lang="it-IT" sz="3200" dirty="0">
              <a:solidFill>
                <a:schemeClr val="tx2"/>
              </a:solidFill>
              <a:latin typeface="+mj-lt"/>
            </a:endParaRPr>
          </a:p>
        </p:txBody>
      </p:sp>
    </p:spTree>
    <p:extLst>
      <p:ext uri="{BB962C8B-B14F-4D97-AF65-F5344CB8AC3E}">
        <p14:creationId xmlns:p14="http://schemas.microsoft.com/office/powerpoint/2010/main" val="5324458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827584" y="836712"/>
            <a:ext cx="5832648" cy="646331"/>
          </a:xfrm>
          <a:prstGeom prst="rect">
            <a:avLst/>
          </a:prstGeom>
          <a:noFill/>
        </p:spPr>
        <p:txBody>
          <a:bodyPr wrap="square" rtlCol="0">
            <a:spAutoFit/>
          </a:bodyPr>
          <a:lstStyle/>
          <a:p>
            <a:pPr algn="ctr"/>
            <a:r>
              <a:rPr lang="it-IT" sz="3600" dirty="0" smtClean="0">
                <a:solidFill>
                  <a:schemeClr val="tx2"/>
                </a:solidFill>
                <a:latin typeface="+mj-lt"/>
              </a:rPr>
              <a:t>         MARKET FAILURE</a:t>
            </a:r>
            <a:endParaRPr lang="it-IT" sz="3600" dirty="0">
              <a:solidFill>
                <a:schemeClr val="tx2"/>
              </a:solidFill>
              <a:latin typeface="+mj-lt"/>
            </a:endParaRPr>
          </a:p>
        </p:txBody>
      </p:sp>
      <p:sp>
        <p:nvSpPr>
          <p:cNvPr id="3" name="CasellaDiTesto 2"/>
          <p:cNvSpPr txBox="1"/>
          <p:nvPr/>
        </p:nvSpPr>
        <p:spPr>
          <a:xfrm>
            <a:off x="323528" y="2132856"/>
            <a:ext cx="8208912" cy="3416320"/>
          </a:xfrm>
          <a:prstGeom prst="rect">
            <a:avLst/>
          </a:prstGeom>
          <a:noFill/>
        </p:spPr>
        <p:txBody>
          <a:bodyPr wrap="square" rtlCol="0">
            <a:spAutoFit/>
          </a:bodyPr>
          <a:lstStyle/>
          <a:p>
            <a:pPr marL="342900" indent="-342900">
              <a:buFont typeface="Arial" pitchFamily="34" charset="0"/>
              <a:buChar char="•"/>
            </a:pPr>
            <a:r>
              <a:rPr lang="en-US" sz="2400" dirty="0" smtClean="0">
                <a:solidFill>
                  <a:schemeClr val="tx2"/>
                </a:solidFill>
                <a:latin typeface="+mj-lt"/>
              </a:rPr>
              <a:t>Market failure occurs when freely-functioning markets, fail to deliver an efficient allocation of resources. The result is a loss of economic and social welfare. Market failure exists when the competitive outcome of markets is not efficient from the point of view of society as a whole. This is usually because the benefits that the free-market confers on individuals or businesses carrying out a particular activity diverge from the benefits to society as a whole.</a:t>
            </a:r>
            <a:endParaRPr lang="it-IT" sz="2400" dirty="0">
              <a:solidFill>
                <a:schemeClr val="tx2"/>
              </a:solidFill>
              <a:latin typeface="+mj-lt"/>
            </a:endParaRPr>
          </a:p>
        </p:txBody>
      </p:sp>
    </p:spTree>
    <p:extLst>
      <p:ext uri="{BB962C8B-B14F-4D97-AF65-F5344CB8AC3E}">
        <p14:creationId xmlns:p14="http://schemas.microsoft.com/office/powerpoint/2010/main" val="35529820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0" y="908720"/>
            <a:ext cx="8964488" cy="4493538"/>
          </a:xfrm>
          <a:prstGeom prst="rect">
            <a:avLst/>
          </a:prstGeom>
          <a:noFill/>
        </p:spPr>
        <p:txBody>
          <a:bodyPr wrap="square" rtlCol="0">
            <a:spAutoFit/>
          </a:bodyPr>
          <a:lstStyle/>
          <a:p>
            <a:pPr marL="342900" indent="-342900">
              <a:buFont typeface="Arial" pitchFamily="34" charset="0"/>
              <a:buChar char="•"/>
            </a:pPr>
            <a:r>
              <a:rPr lang="en-US" sz="2200" dirty="0" smtClean="0">
                <a:solidFill>
                  <a:schemeClr val="tx2"/>
                </a:solidFill>
                <a:latin typeface="+mj-lt"/>
              </a:rPr>
              <a:t>Markets can fail because of:</a:t>
            </a:r>
          </a:p>
          <a:p>
            <a:endParaRPr lang="en-US" sz="2200" dirty="0" smtClean="0">
              <a:solidFill>
                <a:schemeClr val="tx2"/>
              </a:solidFill>
              <a:latin typeface="+mj-lt"/>
            </a:endParaRPr>
          </a:p>
          <a:p>
            <a:r>
              <a:rPr lang="en-US" sz="2200" dirty="0" smtClean="0">
                <a:solidFill>
                  <a:schemeClr val="tx2"/>
                </a:solidFill>
                <a:latin typeface="+mj-lt"/>
              </a:rPr>
              <a:t>   - Negative externalities causing the social cost of production to           exceed private cost.</a:t>
            </a:r>
          </a:p>
          <a:p>
            <a:endParaRPr lang="en-US" sz="2200" dirty="0" smtClean="0">
              <a:solidFill>
                <a:schemeClr val="tx2"/>
              </a:solidFill>
              <a:latin typeface="+mj-lt"/>
            </a:endParaRPr>
          </a:p>
          <a:p>
            <a:r>
              <a:rPr lang="en-US" sz="2200" dirty="0">
                <a:solidFill>
                  <a:schemeClr val="tx2"/>
                </a:solidFill>
                <a:latin typeface="+mj-lt"/>
              </a:rPr>
              <a:t> </a:t>
            </a:r>
            <a:r>
              <a:rPr lang="en-US" sz="2200" dirty="0" smtClean="0">
                <a:solidFill>
                  <a:schemeClr val="tx2"/>
                </a:solidFill>
                <a:latin typeface="+mj-lt"/>
              </a:rPr>
              <a:t>  -Positive (or beneficial) externalities causing the social benefit of consumption to exceed the private benefit.</a:t>
            </a:r>
          </a:p>
          <a:p>
            <a:endParaRPr lang="en-US" sz="2200" dirty="0">
              <a:solidFill>
                <a:schemeClr val="tx2"/>
              </a:solidFill>
              <a:latin typeface="+mj-lt"/>
            </a:endParaRPr>
          </a:p>
          <a:p>
            <a:r>
              <a:rPr lang="en-US" sz="2200" dirty="0" smtClean="0">
                <a:solidFill>
                  <a:schemeClr val="tx2"/>
                </a:solidFill>
                <a:latin typeface="+mj-lt"/>
              </a:rPr>
              <a:t>   -Imperfect information</a:t>
            </a:r>
          </a:p>
          <a:p>
            <a:endParaRPr lang="en-US" sz="2200" dirty="0" smtClean="0">
              <a:solidFill>
                <a:schemeClr val="tx2"/>
              </a:solidFill>
              <a:latin typeface="+mj-lt"/>
            </a:endParaRPr>
          </a:p>
          <a:p>
            <a:r>
              <a:rPr lang="en-US" sz="2200" dirty="0" smtClean="0">
                <a:solidFill>
                  <a:schemeClr val="tx2"/>
                </a:solidFill>
                <a:latin typeface="+mj-lt"/>
              </a:rPr>
              <a:t>   -Market dominance by monopolies can lead to under-production.</a:t>
            </a:r>
          </a:p>
          <a:p>
            <a:endParaRPr lang="en-US" sz="2200" dirty="0" smtClean="0">
              <a:solidFill>
                <a:schemeClr val="tx2"/>
              </a:solidFill>
              <a:latin typeface="+mj-lt"/>
            </a:endParaRPr>
          </a:p>
          <a:p>
            <a:r>
              <a:rPr lang="en-US" sz="2200" dirty="0" smtClean="0">
                <a:solidFill>
                  <a:schemeClr val="tx2"/>
                </a:solidFill>
                <a:latin typeface="+mj-lt"/>
              </a:rPr>
              <a:t>   -Equity (fairness) issues.</a:t>
            </a:r>
          </a:p>
        </p:txBody>
      </p:sp>
    </p:spTree>
    <p:extLst>
      <p:ext uri="{BB962C8B-B14F-4D97-AF65-F5344CB8AC3E}">
        <p14:creationId xmlns:p14="http://schemas.microsoft.com/office/powerpoint/2010/main" val="14000038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539552" y="908720"/>
            <a:ext cx="8280920" cy="3477875"/>
          </a:xfrm>
          <a:prstGeom prst="rect">
            <a:avLst/>
          </a:prstGeom>
        </p:spPr>
        <p:txBody>
          <a:bodyPr wrap="square">
            <a:spAutoFit/>
          </a:bodyPr>
          <a:lstStyle/>
          <a:p>
            <a:pPr marL="285750" indent="-285750">
              <a:buFont typeface="Arial" pitchFamily="34" charset="0"/>
              <a:buChar char="•"/>
            </a:pPr>
            <a:r>
              <a:rPr lang="en-US" sz="2000" dirty="0" smtClean="0">
                <a:solidFill>
                  <a:schemeClr val="tx2"/>
                </a:solidFill>
                <a:latin typeface="+mj-lt"/>
              </a:rPr>
              <a:t>Market failure results in</a:t>
            </a:r>
          </a:p>
          <a:p>
            <a:endParaRPr lang="en-US" sz="2000" dirty="0" smtClean="0">
              <a:solidFill>
                <a:schemeClr val="tx2"/>
              </a:solidFill>
              <a:latin typeface="+mj-lt"/>
            </a:endParaRPr>
          </a:p>
          <a:p>
            <a:r>
              <a:rPr lang="en-US" sz="2000" dirty="0" smtClean="0">
                <a:solidFill>
                  <a:schemeClr val="tx2"/>
                </a:solidFill>
                <a:latin typeface="+mj-lt"/>
              </a:rPr>
              <a:t>  - Productive inefficiency: Businesses are not </a:t>
            </a:r>
            <a:r>
              <a:rPr lang="en-US" sz="2000" dirty="0" err="1" smtClean="0">
                <a:solidFill>
                  <a:schemeClr val="tx2"/>
                </a:solidFill>
                <a:latin typeface="+mj-lt"/>
              </a:rPr>
              <a:t>maximising</a:t>
            </a:r>
            <a:r>
              <a:rPr lang="en-US" sz="2000" dirty="0" smtClean="0">
                <a:solidFill>
                  <a:schemeClr val="tx2"/>
                </a:solidFill>
                <a:latin typeface="+mj-lt"/>
              </a:rPr>
              <a:t> output from given factor inputs. This is a problem because the lost output from inefficient production could have been used to satisfy more wants and needs</a:t>
            </a:r>
          </a:p>
          <a:p>
            <a:endParaRPr lang="en-US" sz="2000" dirty="0" smtClean="0">
              <a:solidFill>
                <a:schemeClr val="tx2"/>
              </a:solidFill>
              <a:latin typeface="+mj-lt"/>
            </a:endParaRPr>
          </a:p>
          <a:p>
            <a:r>
              <a:rPr lang="en-US" sz="2000" dirty="0" smtClean="0">
                <a:solidFill>
                  <a:schemeClr val="tx2"/>
                </a:solidFill>
                <a:latin typeface="+mj-lt"/>
              </a:rPr>
              <a:t>   - </a:t>
            </a:r>
            <a:r>
              <a:rPr lang="en-US" sz="2000" dirty="0" err="1" smtClean="0">
                <a:solidFill>
                  <a:schemeClr val="tx2"/>
                </a:solidFill>
                <a:latin typeface="+mj-lt"/>
              </a:rPr>
              <a:t>Allocative</a:t>
            </a:r>
            <a:r>
              <a:rPr lang="en-US" sz="2000" dirty="0" smtClean="0">
                <a:solidFill>
                  <a:schemeClr val="tx2"/>
                </a:solidFill>
                <a:latin typeface="+mj-lt"/>
              </a:rPr>
              <a:t> inefficiency: Resources are misallocated and producing goods and services not wanted by consumers. This is a problem because resources can be put to a better use making products that consumers value more highly</a:t>
            </a:r>
            <a:endParaRPr lang="en-US" sz="2000" dirty="0">
              <a:solidFill>
                <a:schemeClr val="tx2"/>
              </a:solidFill>
              <a:latin typeface="+mj-lt"/>
            </a:endParaRPr>
          </a:p>
        </p:txBody>
      </p:sp>
    </p:spTree>
    <p:extLst>
      <p:ext uri="{BB962C8B-B14F-4D97-AF65-F5344CB8AC3E}">
        <p14:creationId xmlns:p14="http://schemas.microsoft.com/office/powerpoint/2010/main" val="15605115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832356"/>
            <a:ext cx="9144000" cy="523220"/>
          </a:xfrm>
          <a:prstGeom prst="rect">
            <a:avLst/>
          </a:prstGeom>
        </p:spPr>
        <p:txBody>
          <a:bodyPr wrap="square">
            <a:spAutoFit/>
          </a:bodyPr>
          <a:lstStyle/>
          <a:p>
            <a:pPr marL="457200" indent="-457200">
              <a:buFont typeface="Arial" pitchFamily="34" charset="0"/>
              <a:buChar char="•"/>
            </a:pPr>
            <a:r>
              <a:rPr lang="it-IT" sz="2800" dirty="0" err="1" smtClean="0">
                <a:solidFill>
                  <a:schemeClr val="tx2"/>
                </a:solidFill>
                <a:latin typeface="+mj-lt"/>
              </a:rPr>
              <a:t>Let's</a:t>
            </a:r>
            <a:r>
              <a:rPr lang="it-IT" sz="2800" dirty="0" smtClean="0">
                <a:solidFill>
                  <a:schemeClr val="tx2"/>
                </a:solidFill>
                <a:latin typeface="+mj-lt"/>
              </a:rPr>
              <a:t> </a:t>
            </a:r>
            <a:r>
              <a:rPr lang="it-IT" sz="2800" dirty="0" err="1" smtClean="0">
                <a:solidFill>
                  <a:schemeClr val="tx2"/>
                </a:solidFill>
                <a:latin typeface="+mj-lt"/>
              </a:rPr>
              <a:t>consider</a:t>
            </a:r>
            <a:r>
              <a:rPr lang="it-IT" sz="2800" dirty="0" smtClean="0">
                <a:solidFill>
                  <a:schemeClr val="tx2"/>
                </a:solidFill>
                <a:latin typeface="+mj-lt"/>
              </a:rPr>
              <a:t> an </a:t>
            </a:r>
            <a:r>
              <a:rPr lang="it-IT" sz="2800" dirty="0" err="1" smtClean="0">
                <a:solidFill>
                  <a:schemeClr val="tx2"/>
                </a:solidFill>
                <a:latin typeface="+mj-lt"/>
              </a:rPr>
              <a:t>example</a:t>
            </a:r>
            <a:r>
              <a:rPr lang="it-IT" sz="2800" dirty="0" smtClean="0">
                <a:solidFill>
                  <a:schemeClr val="tx2"/>
                </a:solidFill>
                <a:latin typeface="+mj-lt"/>
              </a:rPr>
              <a:t> of negative </a:t>
            </a:r>
            <a:r>
              <a:rPr lang="it-IT" sz="2800" dirty="0" err="1" smtClean="0">
                <a:solidFill>
                  <a:schemeClr val="tx2"/>
                </a:solidFill>
                <a:latin typeface="+mj-lt"/>
              </a:rPr>
              <a:t>externalities</a:t>
            </a:r>
            <a:endParaRPr lang="it-IT" sz="2800" dirty="0" smtClean="0">
              <a:solidFill>
                <a:schemeClr val="tx2"/>
              </a:solidFill>
              <a:latin typeface="+mj-lt"/>
            </a:endParaRPr>
          </a:p>
        </p:txBody>
      </p:sp>
      <p:sp>
        <p:nvSpPr>
          <p:cNvPr id="4" name="CasellaDiTesto 3"/>
          <p:cNvSpPr txBox="1"/>
          <p:nvPr/>
        </p:nvSpPr>
        <p:spPr>
          <a:xfrm>
            <a:off x="323528" y="1718407"/>
            <a:ext cx="7992888" cy="3785652"/>
          </a:xfrm>
          <a:prstGeom prst="rect">
            <a:avLst/>
          </a:prstGeom>
          <a:noFill/>
        </p:spPr>
        <p:txBody>
          <a:bodyPr wrap="square" rtlCol="0">
            <a:spAutoFit/>
          </a:bodyPr>
          <a:lstStyle/>
          <a:p>
            <a:r>
              <a:rPr lang="en-US" sz="2000" dirty="0" smtClean="0">
                <a:solidFill>
                  <a:schemeClr val="tx2"/>
                </a:solidFill>
                <a:latin typeface="+mj-lt"/>
              </a:rPr>
              <a:t>-is the case of emissions of pollutants</a:t>
            </a:r>
          </a:p>
          <a:p>
            <a:r>
              <a:rPr lang="en-US" sz="2000" dirty="0" smtClean="0">
                <a:solidFill>
                  <a:schemeClr val="tx2"/>
                </a:solidFill>
                <a:latin typeface="+mj-lt"/>
              </a:rPr>
              <a:t>associated with certain products (ex. aluminum).</a:t>
            </a:r>
          </a:p>
          <a:p>
            <a:endParaRPr lang="en-US" sz="2000" dirty="0">
              <a:solidFill>
                <a:schemeClr val="tx2"/>
              </a:solidFill>
              <a:latin typeface="+mj-lt"/>
            </a:endParaRPr>
          </a:p>
          <a:p>
            <a:r>
              <a:rPr lang="en-US" sz="2000" dirty="0" smtClean="0">
                <a:solidFill>
                  <a:schemeClr val="tx2"/>
                </a:solidFill>
                <a:latin typeface="+mj-lt"/>
              </a:rPr>
              <a:t>-The social cost of the product is higher than that supported by the producers.</a:t>
            </a:r>
          </a:p>
          <a:p>
            <a:endParaRPr lang="en-US" sz="2000" dirty="0">
              <a:solidFill>
                <a:schemeClr val="tx2"/>
              </a:solidFill>
              <a:latin typeface="+mj-lt"/>
            </a:endParaRPr>
          </a:p>
          <a:p>
            <a:r>
              <a:rPr lang="en-US" sz="2000" dirty="0" smtClean="0">
                <a:solidFill>
                  <a:schemeClr val="tx2"/>
                </a:solidFill>
                <a:latin typeface="+mj-lt"/>
              </a:rPr>
              <a:t>-The social cost of aluminum production exceeds the private cost of manufacture. The optimal amount of aluminum, is therefore lower than that of balance.</a:t>
            </a:r>
          </a:p>
          <a:p>
            <a:endParaRPr lang="en-US" sz="2000" dirty="0">
              <a:solidFill>
                <a:schemeClr val="tx2"/>
              </a:solidFill>
              <a:latin typeface="+mj-lt"/>
            </a:endParaRPr>
          </a:p>
          <a:p>
            <a:r>
              <a:rPr lang="en-US" sz="2000" dirty="0" smtClean="0">
                <a:solidFill>
                  <a:schemeClr val="tx2"/>
                </a:solidFill>
                <a:latin typeface="+mj-lt"/>
              </a:rPr>
              <a:t>-The solution is: </a:t>
            </a:r>
            <a:r>
              <a:rPr lang="en-US" sz="2000" dirty="0">
                <a:solidFill>
                  <a:schemeClr val="tx2"/>
                </a:solidFill>
                <a:latin typeface="+mj-lt"/>
              </a:rPr>
              <a:t>Altering the system </a:t>
            </a:r>
            <a:r>
              <a:rPr lang="en-US" sz="2000" dirty="0" smtClean="0">
                <a:solidFill>
                  <a:schemeClr val="tx2"/>
                </a:solidFill>
                <a:latin typeface="+mj-lt"/>
              </a:rPr>
              <a:t>of incentives </a:t>
            </a:r>
            <a:r>
              <a:rPr lang="en-US" sz="2000" dirty="0">
                <a:solidFill>
                  <a:schemeClr val="tx2"/>
                </a:solidFill>
                <a:latin typeface="+mj-lt"/>
              </a:rPr>
              <a:t>to </a:t>
            </a:r>
            <a:r>
              <a:rPr lang="en-US" sz="2000" dirty="0" smtClean="0">
                <a:solidFill>
                  <a:schemeClr val="tx2"/>
                </a:solidFill>
                <a:latin typeface="+mj-lt"/>
              </a:rPr>
              <a:t>induce economic </a:t>
            </a:r>
            <a:r>
              <a:rPr lang="en-US" sz="2000" dirty="0">
                <a:solidFill>
                  <a:schemeClr val="tx2"/>
                </a:solidFill>
                <a:latin typeface="+mj-lt"/>
              </a:rPr>
              <a:t>agents to </a:t>
            </a:r>
            <a:r>
              <a:rPr lang="en-US" sz="2000" dirty="0" smtClean="0">
                <a:solidFill>
                  <a:schemeClr val="tx2"/>
                </a:solidFill>
                <a:latin typeface="+mj-lt"/>
              </a:rPr>
              <a:t>hold account </a:t>
            </a:r>
            <a:r>
              <a:rPr lang="en-US" sz="2000" dirty="0">
                <a:solidFill>
                  <a:schemeClr val="tx2"/>
                </a:solidFill>
                <a:latin typeface="+mj-lt"/>
              </a:rPr>
              <a:t>the external </a:t>
            </a:r>
            <a:r>
              <a:rPr lang="en-US" sz="2000" dirty="0" smtClean="0">
                <a:solidFill>
                  <a:schemeClr val="tx2"/>
                </a:solidFill>
                <a:latin typeface="+mj-lt"/>
              </a:rPr>
              <a:t>effects their actions.</a:t>
            </a:r>
            <a:endParaRPr lang="it-IT" sz="2000" dirty="0">
              <a:solidFill>
                <a:schemeClr val="tx2"/>
              </a:solidFill>
              <a:latin typeface="+mj-lt"/>
            </a:endParaRPr>
          </a:p>
        </p:txBody>
      </p:sp>
    </p:spTree>
    <p:extLst>
      <p:ext uri="{BB962C8B-B14F-4D97-AF65-F5344CB8AC3E}">
        <p14:creationId xmlns:p14="http://schemas.microsoft.com/office/powerpoint/2010/main" val="41325403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0" y="980728"/>
            <a:ext cx="9144000" cy="584775"/>
          </a:xfrm>
          <a:prstGeom prst="rect">
            <a:avLst/>
          </a:prstGeom>
          <a:noFill/>
        </p:spPr>
        <p:txBody>
          <a:bodyPr wrap="square" rtlCol="0">
            <a:spAutoFit/>
          </a:bodyPr>
          <a:lstStyle/>
          <a:p>
            <a:pPr algn="ctr"/>
            <a:r>
              <a:rPr lang="it-IT" sz="3200" dirty="0" smtClean="0">
                <a:solidFill>
                  <a:schemeClr val="tx2"/>
                </a:solidFill>
                <a:latin typeface="+mj-lt"/>
              </a:rPr>
              <a:t>EQUILIBRIUM PRICE AND EQUILIBRIUM QUANTITY</a:t>
            </a:r>
            <a:endParaRPr lang="it-IT" sz="3200" dirty="0">
              <a:solidFill>
                <a:schemeClr val="tx2"/>
              </a:solidFill>
              <a:latin typeface="+mj-lt"/>
            </a:endParaRPr>
          </a:p>
        </p:txBody>
      </p:sp>
      <p:sp>
        <p:nvSpPr>
          <p:cNvPr id="4" name="CasellaDiTesto 3"/>
          <p:cNvSpPr txBox="1"/>
          <p:nvPr/>
        </p:nvSpPr>
        <p:spPr>
          <a:xfrm>
            <a:off x="144016" y="2276872"/>
            <a:ext cx="8964488" cy="3539430"/>
          </a:xfrm>
          <a:prstGeom prst="rect">
            <a:avLst/>
          </a:prstGeom>
          <a:noFill/>
        </p:spPr>
        <p:txBody>
          <a:bodyPr wrap="square" rtlCol="0">
            <a:spAutoFit/>
          </a:bodyPr>
          <a:lstStyle/>
          <a:p>
            <a:pPr marL="285750" indent="-285750">
              <a:buFont typeface="Arial" pitchFamily="34" charset="0"/>
              <a:buChar char="•"/>
            </a:pPr>
            <a:r>
              <a:rPr lang="en-US" sz="2000" dirty="0" smtClean="0">
                <a:solidFill>
                  <a:schemeClr val="tx2"/>
                </a:solidFill>
                <a:latin typeface="+mj-lt"/>
              </a:rPr>
              <a:t>EQUILIBRIUM PRICE: the price that balances supply and demand.</a:t>
            </a:r>
          </a:p>
          <a:p>
            <a:pPr marL="285750" indent="-285750">
              <a:buFont typeface="Arial" pitchFamily="34" charset="0"/>
              <a:buChar char="•"/>
            </a:pPr>
            <a:endParaRPr lang="en-US" sz="2000" dirty="0">
              <a:solidFill>
                <a:schemeClr val="tx2"/>
              </a:solidFill>
              <a:latin typeface="+mj-lt"/>
            </a:endParaRPr>
          </a:p>
          <a:p>
            <a:pPr marL="285750" indent="-285750">
              <a:buFont typeface="Arial" pitchFamily="34" charset="0"/>
              <a:buChar char="•"/>
            </a:pPr>
            <a:r>
              <a:rPr lang="en-US" sz="2000" dirty="0" smtClean="0">
                <a:solidFill>
                  <a:schemeClr val="tx2"/>
                </a:solidFill>
                <a:latin typeface="+mj-lt"/>
              </a:rPr>
              <a:t>EQUILIBRIUM QUANTITY: the quantity supplied and the quantity demanded when the price has adjusted to balance supply and demand.</a:t>
            </a:r>
          </a:p>
          <a:p>
            <a:pPr marL="285750" indent="-285750">
              <a:buFont typeface="Arial" pitchFamily="34" charset="0"/>
              <a:buChar char="•"/>
            </a:pPr>
            <a:endParaRPr lang="en-US" sz="2000" dirty="0">
              <a:solidFill>
                <a:schemeClr val="tx2"/>
              </a:solidFill>
              <a:latin typeface="+mj-lt"/>
            </a:endParaRPr>
          </a:p>
          <a:p>
            <a:pPr marL="285750" indent="-285750">
              <a:buFont typeface="Arial" pitchFamily="34" charset="0"/>
              <a:buChar char="•"/>
            </a:pPr>
            <a:r>
              <a:rPr lang="en-US" sz="2000" dirty="0">
                <a:solidFill>
                  <a:schemeClr val="tx2"/>
                </a:solidFill>
                <a:latin typeface="+mj-lt"/>
              </a:rPr>
              <a:t>At the equilibrium price, the quantity of the good that buyers are willing and able to buy exactly balances the quantity that sellers are willing and able to sell. The equilibrium price is sometimes called the market-clearing price because, at this price, everyone in the market has been satisfied.</a:t>
            </a:r>
          </a:p>
          <a:p>
            <a:pPr marL="285750" indent="-285750">
              <a:buFont typeface="Arial" pitchFamily="34" charset="0"/>
              <a:buChar char="•"/>
            </a:pPr>
            <a:endParaRPr lang="en-US" sz="2400" dirty="0" smtClean="0">
              <a:solidFill>
                <a:schemeClr val="tx2"/>
              </a:solidFill>
              <a:latin typeface="+mj-lt"/>
            </a:endParaRPr>
          </a:p>
        </p:txBody>
      </p:sp>
    </p:spTree>
    <p:extLst>
      <p:ext uri="{BB962C8B-B14F-4D97-AF65-F5344CB8AC3E}">
        <p14:creationId xmlns:p14="http://schemas.microsoft.com/office/powerpoint/2010/main" val="37203105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276872"/>
            <a:ext cx="5472608" cy="458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ttangolo 3"/>
          <p:cNvSpPr/>
          <p:nvPr/>
        </p:nvSpPr>
        <p:spPr>
          <a:xfrm>
            <a:off x="683568" y="1196752"/>
            <a:ext cx="8064896" cy="1292662"/>
          </a:xfrm>
          <a:prstGeom prst="rect">
            <a:avLst/>
          </a:prstGeom>
        </p:spPr>
        <p:txBody>
          <a:bodyPr wrap="square">
            <a:spAutoFit/>
          </a:bodyPr>
          <a:lstStyle/>
          <a:p>
            <a:pPr marL="285750" indent="-285750">
              <a:buFont typeface="Arial" pitchFamily="34" charset="0"/>
              <a:buChar char="•"/>
            </a:pPr>
            <a:r>
              <a:rPr lang="en-US" sz="2400" dirty="0" smtClean="0">
                <a:solidFill>
                  <a:schemeClr val="tx2"/>
                </a:solidFill>
                <a:latin typeface="+mj-lt"/>
              </a:rPr>
              <a:t>Let’s consider an example:</a:t>
            </a:r>
          </a:p>
          <a:p>
            <a:endParaRPr lang="en-US" dirty="0" smtClean="0">
              <a:solidFill>
                <a:schemeClr val="tx2"/>
              </a:solidFill>
              <a:latin typeface="+mj-lt"/>
            </a:endParaRPr>
          </a:p>
          <a:p>
            <a:r>
              <a:rPr lang="en-US" dirty="0" smtClean="0">
                <a:solidFill>
                  <a:schemeClr val="tx2"/>
                </a:solidFill>
                <a:latin typeface="+mj-lt"/>
              </a:rPr>
              <a:t>Here </a:t>
            </a:r>
            <a:r>
              <a:rPr lang="en-US" dirty="0">
                <a:solidFill>
                  <a:schemeClr val="tx2"/>
                </a:solidFill>
                <a:latin typeface="+mj-lt"/>
              </a:rPr>
              <a:t>the </a:t>
            </a:r>
            <a:r>
              <a:rPr lang="en-US" dirty="0" smtClean="0">
                <a:solidFill>
                  <a:schemeClr val="tx2"/>
                </a:solidFill>
                <a:latin typeface="+mj-lt"/>
              </a:rPr>
              <a:t>equilibrium price </a:t>
            </a:r>
            <a:r>
              <a:rPr lang="en-US" dirty="0">
                <a:solidFill>
                  <a:schemeClr val="tx2"/>
                </a:solidFill>
                <a:latin typeface="+mj-lt"/>
              </a:rPr>
              <a:t>is $2: At this price, 7 </a:t>
            </a:r>
            <a:r>
              <a:rPr lang="en-US" dirty="0" smtClean="0">
                <a:solidFill>
                  <a:schemeClr val="tx2"/>
                </a:solidFill>
                <a:latin typeface="+mj-lt"/>
              </a:rPr>
              <a:t>ice-cream cones </a:t>
            </a:r>
            <a:r>
              <a:rPr lang="en-US" dirty="0">
                <a:solidFill>
                  <a:schemeClr val="tx2"/>
                </a:solidFill>
                <a:latin typeface="+mj-lt"/>
              </a:rPr>
              <a:t>are </a:t>
            </a:r>
            <a:r>
              <a:rPr lang="en-US" dirty="0" smtClean="0">
                <a:solidFill>
                  <a:schemeClr val="tx2"/>
                </a:solidFill>
                <a:latin typeface="+mj-lt"/>
              </a:rPr>
              <a:t>supplied, and 7 </a:t>
            </a:r>
            <a:r>
              <a:rPr lang="en-US" dirty="0">
                <a:solidFill>
                  <a:schemeClr val="tx2"/>
                </a:solidFill>
                <a:latin typeface="+mj-lt"/>
              </a:rPr>
              <a:t>ice-cream cones are demanded.</a:t>
            </a:r>
            <a:endParaRPr lang="it-IT" dirty="0">
              <a:solidFill>
                <a:schemeClr val="tx2"/>
              </a:solidFill>
              <a:latin typeface="+mj-lt"/>
            </a:endParaRPr>
          </a:p>
        </p:txBody>
      </p:sp>
    </p:spTree>
    <p:extLst>
      <p:ext uri="{BB962C8B-B14F-4D97-AF65-F5344CB8AC3E}">
        <p14:creationId xmlns:p14="http://schemas.microsoft.com/office/powerpoint/2010/main" val="19467528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412775"/>
            <a:ext cx="4392488" cy="4176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0388" y="1412775"/>
            <a:ext cx="4427984"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0954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043608" y="2924944"/>
            <a:ext cx="6696744" cy="1508105"/>
          </a:xfrm>
          <a:prstGeom prst="rect">
            <a:avLst/>
          </a:prstGeom>
          <a:noFill/>
        </p:spPr>
        <p:txBody>
          <a:bodyPr wrap="square" rtlCol="0">
            <a:spAutoFit/>
          </a:bodyPr>
          <a:lstStyle/>
          <a:p>
            <a:pPr algn="ctr"/>
            <a:r>
              <a:rPr lang="it-IT" sz="3600" dirty="0" smtClean="0">
                <a:solidFill>
                  <a:schemeClr val="tx2"/>
                </a:solidFill>
                <a:latin typeface="+mj-lt"/>
              </a:rPr>
              <a:t>The End</a:t>
            </a:r>
          </a:p>
          <a:p>
            <a:pPr algn="ctr"/>
            <a:endParaRPr lang="it-IT" sz="3600" dirty="0">
              <a:solidFill>
                <a:schemeClr val="tx2"/>
              </a:solidFill>
              <a:latin typeface="+mj-lt"/>
            </a:endParaRPr>
          </a:p>
          <a:p>
            <a:pPr algn="ctr"/>
            <a:r>
              <a:rPr lang="it-IT" sz="2000" dirty="0" err="1">
                <a:solidFill>
                  <a:schemeClr val="tx2"/>
                </a:solidFill>
                <a:latin typeface="+mj-lt"/>
              </a:rPr>
              <a:t>t</a:t>
            </a:r>
            <a:r>
              <a:rPr lang="it-IT" sz="2000" dirty="0" err="1" smtClean="0">
                <a:solidFill>
                  <a:schemeClr val="tx2"/>
                </a:solidFill>
                <a:latin typeface="+mj-lt"/>
              </a:rPr>
              <a:t>hanks</a:t>
            </a:r>
            <a:r>
              <a:rPr lang="it-IT" sz="2000" dirty="0" smtClean="0">
                <a:solidFill>
                  <a:schemeClr val="tx2"/>
                </a:solidFill>
                <a:latin typeface="+mj-lt"/>
              </a:rPr>
              <a:t> for </a:t>
            </a:r>
            <a:r>
              <a:rPr lang="it-IT" sz="2000" dirty="0" err="1" smtClean="0">
                <a:solidFill>
                  <a:schemeClr val="tx2"/>
                </a:solidFill>
                <a:latin typeface="+mj-lt"/>
              </a:rPr>
              <a:t>your</a:t>
            </a:r>
            <a:r>
              <a:rPr lang="it-IT" sz="2000" dirty="0" smtClean="0">
                <a:solidFill>
                  <a:schemeClr val="tx2"/>
                </a:solidFill>
                <a:latin typeface="+mj-lt"/>
              </a:rPr>
              <a:t> </a:t>
            </a:r>
            <a:r>
              <a:rPr lang="it-IT" sz="2000" dirty="0" err="1" smtClean="0">
                <a:solidFill>
                  <a:schemeClr val="tx2"/>
                </a:solidFill>
                <a:latin typeface="+mj-lt"/>
              </a:rPr>
              <a:t>attention</a:t>
            </a:r>
            <a:r>
              <a:rPr lang="it-IT" sz="2000" dirty="0" smtClean="0">
                <a:solidFill>
                  <a:schemeClr val="tx2"/>
                </a:solidFill>
                <a:latin typeface="+mj-lt"/>
              </a:rPr>
              <a:t>.</a:t>
            </a:r>
            <a:endParaRPr lang="it-IT" sz="2000" dirty="0">
              <a:solidFill>
                <a:schemeClr val="tx2"/>
              </a:solidFill>
              <a:latin typeface="+mj-lt"/>
            </a:endParaRPr>
          </a:p>
        </p:txBody>
      </p:sp>
    </p:spTree>
    <p:extLst>
      <p:ext uri="{BB962C8B-B14F-4D97-AF65-F5344CB8AC3E}">
        <p14:creationId xmlns:p14="http://schemas.microsoft.com/office/powerpoint/2010/main" val="24728742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ramonto">
  <a:themeElements>
    <a:clrScheme name="Tramonto">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Tramonto">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Tramonto">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327</TotalTime>
  <Words>467</Words>
  <Application>Microsoft Office PowerPoint</Application>
  <PresentationFormat>Presentazione su schermo (4:3)</PresentationFormat>
  <Paragraphs>51</Paragraphs>
  <Slides>10</Slides>
  <Notes>0</Notes>
  <HiddenSlides>0</HiddenSlides>
  <MMClips>0</MMClips>
  <ScaleCrop>false</ScaleCrop>
  <HeadingPairs>
    <vt:vector size="4" baseType="variant">
      <vt:variant>
        <vt:lpstr>Tema</vt:lpstr>
      </vt:variant>
      <vt:variant>
        <vt:i4>1</vt:i4>
      </vt:variant>
      <vt:variant>
        <vt:lpstr>Titoli diapositive</vt:lpstr>
      </vt:variant>
      <vt:variant>
        <vt:i4>10</vt:i4>
      </vt:variant>
    </vt:vector>
  </HeadingPairs>
  <TitlesOfParts>
    <vt:vector size="11" baseType="lpstr">
      <vt:lpstr>Tramonto</vt:lpstr>
      <vt:lpstr>Facoltà di Giurisprudenza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Nicola</dc:creator>
  <cp:lastModifiedBy>Giorgio Galeazzi</cp:lastModifiedBy>
  <cp:revision>19</cp:revision>
  <dcterms:created xsi:type="dcterms:W3CDTF">2011-12-03T10:44:56Z</dcterms:created>
  <dcterms:modified xsi:type="dcterms:W3CDTF">2011-12-19T10:00:01Z</dcterms:modified>
</cp:coreProperties>
</file>