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7" r:id="rId3"/>
    <p:sldId id="261" r:id="rId4"/>
    <p:sldId id="262" r:id="rId5"/>
    <p:sldId id="266" r:id="rId6"/>
    <p:sldId id="259" r:id="rId7"/>
    <p:sldId id="258" r:id="rId8"/>
    <p:sldId id="260" r:id="rId9"/>
    <p:sldId id="268" r:id="rId10"/>
    <p:sldId id="265" r:id="rId11"/>
    <p:sldId id="264" r:id="rId12"/>
    <p:sldId id="270" r:id="rId13"/>
    <p:sldId id="271" r:id="rId14"/>
    <p:sldId id="269" r:id="rId15"/>
    <p:sldId id="272" r:id="rId16"/>
    <p:sldId id="273" r:id="rId17"/>
    <p:sldId id="274" r:id="rId18"/>
    <p:sldId id="277" r:id="rId19"/>
    <p:sldId id="275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473" autoAdjust="0"/>
  </p:normalViewPr>
  <p:slideViewPr>
    <p:cSldViewPr>
      <p:cViewPr>
        <p:scale>
          <a:sx n="60" d="100"/>
          <a:sy n="60" d="100"/>
        </p:scale>
        <p:origin x="-3000" y="-12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01A24-CD4B-4862-9E23-B3223671AB4C}" type="datetimeFigureOut">
              <a:rPr lang="it-IT" smtClean="0"/>
              <a:t>19/12/2011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45D-302E-469B-9FFC-9C6F024BE2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074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01A24-CD4B-4862-9E23-B3223671AB4C}" type="datetimeFigureOut">
              <a:rPr lang="it-IT" smtClean="0"/>
              <a:t>19/12/2011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45D-302E-469B-9FFC-9C6F024BE2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7809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01A24-CD4B-4862-9E23-B3223671AB4C}" type="datetimeFigureOut">
              <a:rPr lang="it-IT" smtClean="0"/>
              <a:t>19/12/2011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45D-302E-469B-9FFC-9C6F024BE2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532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01A24-CD4B-4862-9E23-B3223671AB4C}" type="datetimeFigureOut">
              <a:rPr lang="it-IT" smtClean="0"/>
              <a:t>19/12/2011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45D-302E-469B-9FFC-9C6F024BE2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056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01A24-CD4B-4862-9E23-B3223671AB4C}" type="datetimeFigureOut">
              <a:rPr lang="it-IT" smtClean="0"/>
              <a:t>19/12/2011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45D-302E-469B-9FFC-9C6F024BE2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7571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01A24-CD4B-4862-9E23-B3223671AB4C}" type="datetimeFigureOut">
              <a:rPr lang="it-IT" smtClean="0"/>
              <a:t>19/12/2011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45D-302E-469B-9FFC-9C6F024BE2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1636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01A24-CD4B-4862-9E23-B3223671AB4C}" type="datetimeFigureOut">
              <a:rPr lang="it-IT" smtClean="0"/>
              <a:t>19/12/2011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45D-302E-469B-9FFC-9C6F024BE2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9323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01A24-CD4B-4862-9E23-B3223671AB4C}" type="datetimeFigureOut">
              <a:rPr lang="it-IT" smtClean="0"/>
              <a:t>19/12/2011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45D-302E-469B-9FFC-9C6F024BE2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9629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01A24-CD4B-4862-9E23-B3223671AB4C}" type="datetimeFigureOut">
              <a:rPr lang="it-IT" smtClean="0"/>
              <a:t>19/12/2011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45D-302E-469B-9FFC-9C6F024BE2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199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01A24-CD4B-4862-9E23-B3223671AB4C}" type="datetimeFigureOut">
              <a:rPr lang="it-IT" smtClean="0"/>
              <a:t>19/12/2011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45D-302E-469B-9FFC-9C6F024BE2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8103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01A24-CD4B-4862-9E23-B3223671AB4C}" type="datetimeFigureOut">
              <a:rPr lang="it-IT" smtClean="0"/>
              <a:t>19/12/2011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D945D-302E-469B-9FFC-9C6F024BE2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1346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>
                <a:alpha val="73000"/>
              </a:srgbClr>
            </a:gs>
            <a:gs pos="17999">
              <a:srgbClr val="FEE7F2">
                <a:alpha val="68000"/>
              </a:srgbClr>
            </a:gs>
            <a:gs pos="36000">
              <a:srgbClr val="FAC77D">
                <a:alpha val="22000"/>
              </a:srgbClr>
            </a:gs>
            <a:gs pos="61000">
              <a:srgbClr val="FBA97D">
                <a:alpha val="17000"/>
              </a:srgbClr>
            </a:gs>
            <a:gs pos="82001">
              <a:srgbClr val="FBD49C">
                <a:alpha val="20000"/>
              </a:srgbClr>
            </a:gs>
            <a:gs pos="100000">
              <a:srgbClr val="FEE7F2">
                <a:alpha val="24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01A24-CD4B-4862-9E23-B3223671AB4C}" type="datetimeFigureOut">
              <a:rPr lang="it-IT" smtClean="0"/>
              <a:t>19/12/2011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D945D-302E-469B-9FFC-9C6F024BE2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2792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467544" y="2060848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Three topics for the short report:</a:t>
            </a:r>
          </a:p>
        </p:txBody>
      </p:sp>
      <p:sp>
        <p:nvSpPr>
          <p:cNvPr id="5" name="Rettangolo 4"/>
          <p:cNvSpPr/>
          <p:nvPr/>
        </p:nvSpPr>
        <p:spPr>
          <a:xfrm>
            <a:off x="1547664" y="332656"/>
            <a:ext cx="583264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8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ECONOMICS</a:t>
            </a:r>
            <a:endParaRPr lang="it-IT" sz="8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345502" y="2505670"/>
            <a:ext cx="871501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it-IT" sz="32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Circular Flow Diagram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it-IT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Planned or </a:t>
            </a:r>
            <a:r>
              <a:rPr lang="it-IT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</a:t>
            </a:r>
            <a:r>
              <a:rPr lang="it-IT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ommand Economy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it-IT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Role of Advertising in Monopolistic Competition</a:t>
            </a:r>
            <a:endParaRPr lang="it-IT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796136" y="5921450"/>
            <a:ext cx="326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Chiara Del Bello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59215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571713" y="476672"/>
            <a:ext cx="7881874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8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</a:t>
            </a:r>
          </a:p>
          <a:p>
            <a:pPr algn="ctr"/>
            <a:r>
              <a:rPr lang="it-IT" sz="8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Circular</a:t>
            </a:r>
          </a:p>
          <a:p>
            <a:pPr algn="ctr"/>
            <a:r>
              <a:rPr lang="it-IT" sz="8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Flow</a:t>
            </a:r>
          </a:p>
          <a:p>
            <a:pPr algn="ctr"/>
            <a:r>
              <a:rPr lang="it-IT" sz="8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Diagram</a:t>
            </a:r>
            <a:endParaRPr lang="it-IT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146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33772" y="3933056"/>
            <a:ext cx="851469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The </a:t>
            </a:r>
            <a:r>
              <a:rPr lang="en-US" sz="2400" dirty="0"/>
              <a:t>circular flow diagram starts with </a:t>
            </a:r>
            <a:r>
              <a:rPr lang="en-US" sz="2400" b="1" dirty="0"/>
              <a:t>two economic decision units</a:t>
            </a:r>
            <a:r>
              <a:rPr lang="en-US" sz="2400" dirty="0"/>
              <a:t>: </a:t>
            </a:r>
            <a:endParaRPr lang="en-US" sz="2400" dirty="0" smtClean="0"/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the </a:t>
            </a:r>
            <a:r>
              <a:rPr lang="en-US" sz="2400" b="1" dirty="0" smtClean="0"/>
              <a:t>household </a:t>
            </a:r>
            <a:r>
              <a:rPr lang="en-US" sz="2400" dirty="0"/>
              <a:t>and the </a:t>
            </a:r>
            <a:r>
              <a:rPr lang="en-US" sz="2400" b="1" dirty="0"/>
              <a:t>firm</a:t>
            </a:r>
            <a:r>
              <a:rPr lang="en-US" sz="2400" dirty="0"/>
              <a:t>. </a:t>
            </a:r>
            <a:endParaRPr lang="en-US" sz="2400" dirty="0" smtClean="0"/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These </a:t>
            </a:r>
            <a:r>
              <a:rPr lang="en-US" sz="2400" dirty="0"/>
              <a:t>two entities capture the ideas </a:t>
            </a:r>
            <a:r>
              <a:rPr lang="en-US" sz="2400" dirty="0" smtClean="0"/>
              <a:t>of consumption </a:t>
            </a:r>
            <a:r>
              <a:rPr lang="it-IT" sz="2400" dirty="0" smtClean="0"/>
              <a:t>(</a:t>
            </a:r>
            <a:r>
              <a:rPr lang="it-IT" sz="2400" dirty="0" err="1" smtClean="0"/>
              <a:t>household</a:t>
            </a:r>
            <a:r>
              <a:rPr lang="it-IT" sz="2400" dirty="0"/>
              <a:t>) and production (</a:t>
            </a:r>
            <a:r>
              <a:rPr lang="it-IT" sz="2400" dirty="0" err="1"/>
              <a:t>firm</a:t>
            </a:r>
            <a:r>
              <a:rPr lang="it-IT" sz="2400" dirty="0"/>
              <a:t>).</a:t>
            </a:r>
          </a:p>
        </p:txBody>
      </p:sp>
      <p:sp>
        <p:nvSpPr>
          <p:cNvPr id="5" name="Rettangolo 4"/>
          <p:cNvSpPr/>
          <p:nvPr/>
        </p:nvSpPr>
        <p:spPr>
          <a:xfrm>
            <a:off x="323528" y="1196752"/>
            <a:ext cx="86409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/>
              <a:t>The circular flow diagram is a simple illustration </a:t>
            </a:r>
            <a:r>
              <a:rPr lang="en-US" sz="2200" dirty="0" smtClean="0"/>
              <a:t>that shows </a:t>
            </a:r>
            <a:r>
              <a:rPr lang="en-US" sz="2200" u="sng" dirty="0"/>
              <a:t>how income flows</a:t>
            </a:r>
            <a:r>
              <a:rPr lang="en-US" sz="2200" dirty="0"/>
              <a:t> through the economy </a:t>
            </a:r>
            <a:r>
              <a:rPr lang="en-US" sz="2200" u="sng" dirty="0"/>
              <a:t>between producers and </a:t>
            </a:r>
            <a:r>
              <a:rPr lang="en-US" sz="2200" u="sng" dirty="0" smtClean="0"/>
              <a:t>consumers</a:t>
            </a:r>
            <a:r>
              <a:rPr lang="en-US" sz="2200" dirty="0" smtClean="0"/>
              <a:t>.</a:t>
            </a:r>
          </a:p>
        </p:txBody>
      </p:sp>
      <p:sp>
        <p:nvSpPr>
          <p:cNvPr id="3" name="Rettangolo 2"/>
          <p:cNvSpPr/>
          <p:nvPr/>
        </p:nvSpPr>
        <p:spPr>
          <a:xfrm>
            <a:off x="1115616" y="2420888"/>
            <a:ext cx="64807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i="1" dirty="0" smtClean="0"/>
              <a:t>The </a:t>
            </a:r>
            <a:r>
              <a:rPr lang="en-US" sz="2200" i="1" dirty="0"/>
              <a:t>diagram makes it clear that </a:t>
            </a:r>
            <a:endParaRPr lang="en-US" sz="2200" i="1" dirty="0" smtClean="0"/>
          </a:p>
          <a:p>
            <a:pPr algn="ctr"/>
            <a:r>
              <a:rPr lang="en-US" sz="2200" b="1" i="1" dirty="0" smtClean="0"/>
              <a:t>consumers </a:t>
            </a:r>
            <a:r>
              <a:rPr lang="en-US" sz="2200" b="1" i="1" dirty="0"/>
              <a:t>and producers are interdependent</a:t>
            </a:r>
            <a:r>
              <a:rPr lang="en-US" sz="2200" i="1" dirty="0"/>
              <a:t>. </a:t>
            </a:r>
            <a:endParaRPr lang="it-IT" sz="2200" i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33772" y="259563"/>
            <a:ext cx="8514692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it-IT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Circular Flow Diagram</a:t>
            </a:r>
            <a:endParaRPr lang="it-IT" b="1" cap="all" dirty="0">
              <a:ln w="0"/>
              <a:solidFill>
                <a:srgbClr val="7030A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6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36033" y="4170761"/>
            <a:ext cx="867645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Households </a:t>
            </a:r>
            <a:r>
              <a:rPr lang="en-US" sz="2000" dirty="0"/>
              <a:t>provide labor to firms in the </a:t>
            </a:r>
            <a:r>
              <a:rPr lang="en-US" sz="2000" b="1" dirty="0" smtClean="0"/>
              <a:t>market for factors of production</a:t>
            </a:r>
            <a:r>
              <a:rPr lang="en-US" sz="2000" dirty="0" smtClean="0"/>
              <a:t>. </a:t>
            </a:r>
          </a:p>
          <a:p>
            <a:r>
              <a:rPr lang="en-US" sz="2000" dirty="0" smtClean="0"/>
              <a:t>When somebody goes </a:t>
            </a:r>
            <a:r>
              <a:rPr lang="en-US" sz="2000" dirty="0"/>
              <a:t>to </a:t>
            </a:r>
            <a:r>
              <a:rPr lang="en-US" sz="2000" dirty="0" smtClean="0"/>
              <a:t>work in </a:t>
            </a:r>
            <a:r>
              <a:rPr lang="en-US" sz="2000" dirty="0"/>
              <a:t>the morning, </a:t>
            </a:r>
            <a:r>
              <a:rPr lang="en-US" sz="2000" dirty="0" smtClean="0"/>
              <a:t>he’s participating </a:t>
            </a:r>
            <a:r>
              <a:rPr lang="en-US" sz="2000" dirty="0"/>
              <a:t>in the labor </a:t>
            </a:r>
            <a:r>
              <a:rPr lang="en-US" sz="2000" dirty="0" smtClean="0"/>
              <a:t>market.</a:t>
            </a:r>
          </a:p>
          <a:p>
            <a:r>
              <a:rPr lang="en-US" sz="2000" dirty="0" smtClean="0"/>
              <a:t>He earns </a:t>
            </a:r>
            <a:r>
              <a:rPr lang="en-US" sz="2000" dirty="0"/>
              <a:t>money </a:t>
            </a:r>
            <a:r>
              <a:rPr lang="en-US" sz="2000" dirty="0" smtClean="0"/>
              <a:t>from the </a:t>
            </a:r>
            <a:r>
              <a:rPr lang="en-US" sz="2000" dirty="0"/>
              <a:t>firms and this allows </a:t>
            </a:r>
            <a:r>
              <a:rPr lang="en-US" sz="2000" dirty="0" smtClean="0"/>
              <a:t>him to </a:t>
            </a:r>
            <a:r>
              <a:rPr lang="en-US" sz="2000" dirty="0"/>
              <a:t>buy goods and services in the </a:t>
            </a:r>
            <a:r>
              <a:rPr lang="en-US" sz="2000" b="1" dirty="0"/>
              <a:t>market for goods and services</a:t>
            </a:r>
            <a:r>
              <a:rPr lang="en-US" sz="2000" dirty="0" smtClean="0"/>
              <a:t>.</a:t>
            </a:r>
            <a:endParaRPr lang="it-IT" sz="2000" dirty="0"/>
          </a:p>
        </p:txBody>
      </p:sp>
      <p:sp>
        <p:nvSpPr>
          <p:cNvPr id="5" name="Rettangolo 4"/>
          <p:cNvSpPr/>
          <p:nvPr/>
        </p:nvSpPr>
        <p:spPr>
          <a:xfrm>
            <a:off x="142580" y="908720"/>
            <a:ext cx="88382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Consumers </a:t>
            </a:r>
            <a:r>
              <a:rPr lang="en-US" sz="2000" dirty="0"/>
              <a:t>buy goods and services from </a:t>
            </a:r>
            <a:r>
              <a:rPr lang="en-US" sz="2000" dirty="0" smtClean="0"/>
              <a:t>firms and firms pay people </a:t>
            </a:r>
            <a:r>
              <a:rPr lang="en-US" sz="2000" dirty="0"/>
              <a:t>for their </a:t>
            </a:r>
            <a:r>
              <a:rPr lang="en-US" sz="2000" dirty="0" smtClean="0"/>
              <a:t>labor.</a:t>
            </a:r>
          </a:p>
          <a:p>
            <a:r>
              <a:rPr lang="en-US" sz="2000" dirty="0"/>
              <a:t>T</a:t>
            </a:r>
            <a:r>
              <a:rPr lang="en-US" sz="2000" dirty="0" smtClean="0"/>
              <a:t>his </a:t>
            </a:r>
            <a:r>
              <a:rPr lang="en-US" sz="2000" dirty="0"/>
              <a:t>exchange of money takes place in two </a:t>
            </a:r>
            <a:r>
              <a:rPr lang="en-US" sz="2000" dirty="0" smtClean="0"/>
              <a:t>different markets</a:t>
            </a:r>
            <a:r>
              <a:rPr lang="en-US" sz="2000" dirty="0"/>
              <a:t>: the </a:t>
            </a:r>
            <a:r>
              <a:rPr lang="en-US" sz="2000" b="1" dirty="0" smtClean="0"/>
              <a:t>market of factors of production </a:t>
            </a:r>
            <a:r>
              <a:rPr lang="en-US" sz="2000" dirty="0" smtClean="0"/>
              <a:t>and </a:t>
            </a:r>
            <a:r>
              <a:rPr lang="en-US" sz="2000" dirty="0"/>
              <a:t>the </a:t>
            </a:r>
            <a:r>
              <a:rPr lang="en-US" sz="2000" b="1" dirty="0" smtClean="0"/>
              <a:t>market </a:t>
            </a:r>
            <a:r>
              <a:rPr lang="en-US" sz="2000" b="1" dirty="0"/>
              <a:t>for goods and </a:t>
            </a:r>
            <a:r>
              <a:rPr lang="en-US" sz="2000" b="1" dirty="0" smtClean="0"/>
              <a:t>services.</a:t>
            </a:r>
          </a:p>
        </p:txBody>
      </p:sp>
      <p:sp>
        <p:nvSpPr>
          <p:cNvPr id="6" name="Rettangolo 5"/>
          <p:cNvSpPr/>
          <p:nvPr/>
        </p:nvSpPr>
        <p:spPr>
          <a:xfrm>
            <a:off x="539553" y="2204864"/>
            <a:ext cx="32403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The </a:t>
            </a:r>
            <a:r>
              <a:rPr lang="en-US" sz="2000" b="1" dirty="0"/>
              <a:t>market of factors of production </a:t>
            </a:r>
            <a:r>
              <a:rPr lang="en-US" sz="2000" dirty="0" smtClean="0"/>
              <a:t>is </a:t>
            </a:r>
            <a:r>
              <a:rPr lang="en-US" sz="2000" dirty="0"/>
              <a:t>where firms buy the materials and labor that they need to produce their product. </a:t>
            </a:r>
            <a:endParaRPr lang="it-IT" sz="2000" dirty="0"/>
          </a:p>
        </p:txBody>
      </p:sp>
      <p:sp>
        <p:nvSpPr>
          <p:cNvPr id="7" name="Rettangolo 6"/>
          <p:cNvSpPr/>
          <p:nvPr/>
        </p:nvSpPr>
        <p:spPr>
          <a:xfrm>
            <a:off x="4932040" y="2220320"/>
            <a:ext cx="27363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The firm then converts these resources into goods that they sell in the </a:t>
            </a:r>
            <a:r>
              <a:rPr lang="en-US" sz="2000" b="1" dirty="0"/>
              <a:t>market for goods and </a:t>
            </a:r>
            <a:r>
              <a:rPr lang="en-US" sz="2000" b="1" dirty="0" smtClean="0"/>
              <a:t>services.</a:t>
            </a:r>
            <a:endParaRPr lang="it-IT" sz="20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33772" y="259563"/>
            <a:ext cx="8514692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it-IT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Circular Flow Diagram</a:t>
            </a:r>
            <a:endParaRPr lang="it-IT" b="1" cap="all" dirty="0">
              <a:ln w="0"/>
              <a:solidFill>
                <a:srgbClr val="7030A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116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467544" y="908720"/>
            <a:ext cx="7776864" cy="5626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dirty="0"/>
              <a:t>The basic circular flow of income model consists of seven assumptions</a:t>
            </a:r>
            <a:r>
              <a:rPr lang="en-GB" sz="2200" dirty="0" smtClean="0"/>
              <a:t>:</a:t>
            </a:r>
          </a:p>
          <a:p>
            <a:endParaRPr lang="it-IT" sz="2200" dirty="0"/>
          </a:p>
          <a:p>
            <a:pPr marL="457200" lvl="0" indent="-457200">
              <a:lnSpc>
                <a:spcPct val="150000"/>
              </a:lnSpc>
              <a:buClr>
                <a:srgbClr val="E56D09"/>
              </a:buClr>
              <a:buSzPct val="110000"/>
              <a:buFont typeface="+mj-lt"/>
              <a:buAutoNum type="arabicPeriod"/>
            </a:pPr>
            <a:r>
              <a:rPr lang="en-GB" sz="2200" dirty="0"/>
              <a:t>The economy consists of two sectors: households and firms.</a:t>
            </a:r>
            <a:endParaRPr lang="it-IT" sz="2200" dirty="0"/>
          </a:p>
          <a:p>
            <a:pPr marL="457200" lvl="0" indent="-457200">
              <a:lnSpc>
                <a:spcPct val="150000"/>
              </a:lnSpc>
              <a:buClr>
                <a:srgbClr val="E56D09"/>
              </a:buClr>
              <a:buSzPct val="110000"/>
              <a:buFont typeface="+mj-lt"/>
              <a:buAutoNum type="arabicPeriod"/>
            </a:pPr>
            <a:r>
              <a:rPr lang="en-GB" sz="2200" dirty="0"/>
              <a:t>Households spend all of their income </a:t>
            </a:r>
            <a:r>
              <a:rPr lang="en-GB" sz="2200" dirty="0" smtClean="0"/>
              <a:t>on</a:t>
            </a:r>
            <a:r>
              <a:rPr lang="en-GB" sz="2200" dirty="0"/>
              <a:t> goods</a:t>
            </a:r>
            <a:r>
              <a:rPr lang="en-GB" sz="2200" u="sng" dirty="0"/>
              <a:t> </a:t>
            </a:r>
            <a:r>
              <a:rPr lang="en-GB" sz="2200" dirty="0"/>
              <a:t>and</a:t>
            </a:r>
            <a:r>
              <a:rPr lang="en-GB" sz="2200" u="sng" dirty="0"/>
              <a:t> </a:t>
            </a:r>
            <a:r>
              <a:rPr lang="en-GB" sz="2200" dirty="0"/>
              <a:t>services or </a:t>
            </a:r>
            <a:r>
              <a:rPr lang="en-GB" sz="2200" dirty="0" smtClean="0"/>
              <a:t>consumption. </a:t>
            </a:r>
            <a:r>
              <a:rPr lang="it-IT" sz="2200" dirty="0" smtClean="0"/>
              <a:t>There’s </a:t>
            </a:r>
            <a:r>
              <a:rPr lang="it-IT" sz="2200" dirty="0"/>
              <a:t>no saving .</a:t>
            </a:r>
          </a:p>
          <a:p>
            <a:pPr marL="457200" lvl="0" indent="-457200">
              <a:lnSpc>
                <a:spcPct val="150000"/>
              </a:lnSpc>
              <a:buClr>
                <a:srgbClr val="E56D09"/>
              </a:buClr>
              <a:buSzPct val="110000"/>
              <a:buFont typeface="+mj-lt"/>
              <a:buAutoNum type="arabicPeriod"/>
            </a:pPr>
            <a:r>
              <a:rPr lang="en-GB" sz="2200" dirty="0"/>
              <a:t>All </a:t>
            </a:r>
            <a:r>
              <a:rPr lang="en-GB" sz="2200" dirty="0" smtClean="0"/>
              <a:t>output produced </a:t>
            </a:r>
            <a:r>
              <a:rPr lang="en-GB" sz="2200" dirty="0"/>
              <a:t>by firms is purchased by households through their </a:t>
            </a:r>
            <a:r>
              <a:rPr lang="en-GB" sz="2200" dirty="0" smtClean="0"/>
              <a:t>expenditure</a:t>
            </a:r>
            <a:r>
              <a:rPr lang="en-GB" sz="2200" dirty="0"/>
              <a:t>.</a:t>
            </a:r>
            <a:endParaRPr lang="it-IT" sz="2200" dirty="0"/>
          </a:p>
          <a:p>
            <a:pPr marL="457200" lvl="0" indent="-457200">
              <a:lnSpc>
                <a:spcPct val="150000"/>
              </a:lnSpc>
              <a:buClr>
                <a:srgbClr val="E56D09"/>
              </a:buClr>
              <a:buSzPct val="110000"/>
              <a:buFont typeface="+mj-lt"/>
              <a:buAutoNum type="arabicPeriod"/>
            </a:pPr>
            <a:r>
              <a:rPr lang="en-GB" sz="2200" dirty="0"/>
              <a:t>There is no financial sector.</a:t>
            </a:r>
            <a:endParaRPr lang="it-IT" sz="2200" dirty="0"/>
          </a:p>
          <a:p>
            <a:pPr marL="457200" lvl="0" indent="-457200">
              <a:lnSpc>
                <a:spcPct val="150000"/>
              </a:lnSpc>
              <a:buClr>
                <a:srgbClr val="E56D09"/>
              </a:buClr>
              <a:buSzPct val="110000"/>
              <a:buFont typeface="+mj-lt"/>
              <a:buAutoNum type="arabicPeriod"/>
            </a:pPr>
            <a:r>
              <a:rPr lang="en-GB" sz="2200" dirty="0"/>
              <a:t>There is no government sector.</a:t>
            </a:r>
            <a:endParaRPr lang="it-IT" sz="2200" dirty="0"/>
          </a:p>
          <a:p>
            <a:pPr marL="457200" lvl="0" indent="-457200">
              <a:lnSpc>
                <a:spcPct val="150000"/>
              </a:lnSpc>
              <a:buClr>
                <a:srgbClr val="E56D09"/>
              </a:buClr>
              <a:buSzPct val="110000"/>
              <a:buFont typeface="+mj-lt"/>
              <a:buAutoNum type="arabicPeriod"/>
            </a:pPr>
            <a:r>
              <a:rPr lang="en-GB" sz="2200" dirty="0"/>
              <a:t>There is no overseas sector.</a:t>
            </a:r>
            <a:endParaRPr lang="it-IT" sz="2200" dirty="0"/>
          </a:p>
          <a:p>
            <a:pPr marL="457200" lvl="0" indent="-457200">
              <a:lnSpc>
                <a:spcPct val="150000"/>
              </a:lnSpc>
              <a:buClr>
                <a:srgbClr val="E56D09"/>
              </a:buClr>
              <a:buSzPct val="110000"/>
              <a:buFont typeface="+mj-lt"/>
              <a:buAutoNum type="arabicPeriod"/>
            </a:pPr>
            <a:r>
              <a:rPr lang="en-GB" sz="2200" dirty="0"/>
              <a:t>It is a closed economy with no exports or imports.</a:t>
            </a:r>
            <a:endParaRPr lang="it-IT" sz="22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33772" y="259563"/>
            <a:ext cx="8514692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it-IT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Circular Flow Diagram</a:t>
            </a:r>
            <a:endParaRPr lang="it-IT" b="1" cap="all" dirty="0">
              <a:ln w="0"/>
              <a:solidFill>
                <a:srgbClr val="7030A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157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089" y="3328392"/>
            <a:ext cx="147637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9538">
            <a:off x="3863520" y="2667530"/>
            <a:ext cx="5715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63749">
            <a:off x="2330383" y="4548581"/>
            <a:ext cx="11049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8646">
            <a:off x="4750426" y="3747994"/>
            <a:ext cx="202882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tangolo 1"/>
          <p:cNvSpPr/>
          <p:nvPr/>
        </p:nvSpPr>
        <p:spPr>
          <a:xfrm>
            <a:off x="561436" y="736557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From the </a:t>
            </a:r>
            <a:r>
              <a:rPr lang="en-US" sz="2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firm’s perspective</a:t>
            </a:r>
            <a:r>
              <a:rPr lang="en-US" sz="2000" dirty="0"/>
              <a:t>, the circular flow involves</a:t>
            </a:r>
            <a:r>
              <a:rPr lang="en-US" sz="2000" dirty="0" smtClean="0"/>
              <a:t>:</a:t>
            </a:r>
            <a:endParaRPr lang="en-US" sz="2000" dirty="0"/>
          </a:p>
        </p:txBody>
      </p:sp>
      <p:sp>
        <p:nvSpPr>
          <p:cNvPr id="3" name="Rettangolo 2"/>
          <p:cNvSpPr/>
          <p:nvPr/>
        </p:nvSpPr>
        <p:spPr>
          <a:xfrm>
            <a:off x="2882833" y="1124744"/>
            <a:ext cx="620489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1) Purchasing resources in the market for factors of production;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2) Using the resources to produce a good or service;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3) Selling the item to others in the market of goods and services.</a:t>
            </a:r>
            <a:endParaRPr lang="en-US" dirty="0"/>
          </a:p>
        </p:txBody>
      </p:sp>
      <p:sp>
        <p:nvSpPr>
          <p:cNvPr id="4" name="Ovale 3"/>
          <p:cNvSpPr/>
          <p:nvPr/>
        </p:nvSpPr>
        <p:spPr>
          <a:xfrm>
            <a:off x="392189" y="2291407"/>
            <a:ext cx="1944216" cy="114225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ysClr val="windowText" lastClr="000000"/>
                </a:solidFill>
              </a:rPr>
              <a:t>  </a:t>
            </a:r>
          </a:p>
          <a:p>
            <a:pPr algn="ctr"/>
            <a:r>
              <a:rPr lang="it-IT" dirty="0" smtClean="0">
                <a:solidFill>
                  <a:sysClr val="windowText" lastClr="000000"/>
                </a:solidFill>
              </a:rPr>
              <a:t>Market for Factors of Productions</a:t>
            </a:r>
          </a:p>
          <a:p>
            <a:pPr algn="ctr"/>
            <a:endParaRPr lang="it-IT" dirty="0"/>
          </a:p>
        </p:txBody>
      </p:sp>
      <p:sp>
        <p:nvSpPr>
          <p:cNvPr id="6" name="Ovale 5"/>
          <p:cNvSpPr/>
          <p:nvPr/>
        </p:nvSpPr>
        <p:spPr>
          <a:xfrm>
            <a:off x="432656" y="5157192"/>
            <a:ext cx="1594697" cy="136815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mtClean="0">
                <a:solidFill>
                  <a:sysClr val="windowText" lastClr="000000"/>
                </a:solidFill>
              </a:rPr>
              <a:t>Market of </a:t>
            </a:r>
            <a:r>
              <a:rPr lang="it-IT" err="1" smtClean="0">
                <a:solidFill>
                  <a:sysClr val="windowText" lastClr="000000"/>
                </a:solidFill>
              </a:rPr>
              <a:t>Goods</a:t>
            </a:r>
            <a:r>
              <a:rPr lang="it-IT" smtClean="0">
                <a:solidFill>
                  <a:sysClr val="windowText" lastClr="000000"/>
                </a:solidFill>
              </a:rPr>
              <a:t> &amp; </a:t>
            </a:r>
            <a:r>
              <a:rPr lang="it-IT" err="1" smtClean="0">
                <a:solidFill>
                  <a:sysClr val="windowText" lastClr="000000"/>
                </a:solidFill>
              </a:rPr>
              <a:t>services</a:t>
            </a:r>
            <a:endParaRPr lang="it-IT">
              <a:solidFill>
                <a:sysClr val="windowText" lastClr="000000"/>
              </a:solidFill>
            </a:endParaRPr>
          </a:p>
        </p:txBody>
      </p:sp>
      <p:sp>
        <p:nvSpPr>
          <p:cNvPr id="7" name="Freccia a destra 6"/>
          <p:cNvSpPr/>
          <p:nvPr/>
        </p:nvSpPr>
        <p:spPr>
          <a:xfrm rot="11410279">
            <a:off x="2339043" y="3015232"/>
            <a:ext cx="4927129" cy="227977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a destra 8"/>
          <p:cNvSpPr/>
          <p:nvPr/>
        </p:nvSpPr>
        <p:spPr>
          <a:xfrm rot="10047762">
            <a:off x="1935314" y="5249287"/>
            <a:ext cx="5316019" cy="236138"/>
          </a:xfrm>
          <a:prstGeom prst="rightArrow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reccia a destra 10"/>
          <p:cNvSpPr/>
          <p:nvPr/>
        </p:nvSpPr>
        <p:spPr>
          <a:xfrm rot="20761221">
            <a:off x="1867057" y="5508021"/>
            <a:ext cx="5641973" cy="259751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6743">
            <a:off x="3892896" y="5918214"/>
            <a:ext cx="5715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Freccia a destra 9"/>
          <p:cNvSpPr/>
          <p:nvPr/>
        </p:nvSpPr>
        <p:spPr>
          <a:xfrm rot="841721">
            <a:off x="2296572" y="3392713"/>
            <a:ext cx="4956846" cy="281230"/>
          </a:xfrm>
          <a:prstGeom prst="rightArrow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7476691" y="2670027"/>
            <a:ext cx="12146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cap="none" spc="0" dirty="0" smtClean="0">
                <a:ln w="1905"/>
                <a:gradFill>
                  <a:gsLst>
                    <a:gs pos="100000">
                      <a:srgbClr val="EF7E14"/>
                    </a:gs>
                    <a:gs pos="0">
                      <a:schemeClr val="accent6">
                        <a:shade val="20000"/>
                        <a:satMod val="200000"/>
                      </a:schemeClr>
                    </a:gs>
                    <a:gs pos="80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Firms</a:t>
            </a:r>
            <a:endParaRPr lang="it-IT" sz="3200" b="1" cap="none" spc="0" dirty="0">
              <a:ln w="1905"/>
              <a:gradFill>
                <a:gsLst>
                  <a:gs pos="100000">
                    <a:srgbClr val="EF7E14"/>
                  </a:gs>
                  <a:gs pos="0">
                    <a:schemeClr val="accent6">
                      <a:shade val="20000"/>
                      <a:satMod val="200000"/>
                    </a:schemeClr>
                  </a:gs>
                  <a:gs pos="80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233772" y="260648"/>
            <a:ext cx="8514692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it-IT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Circular Flow Diagram</a:t>
            </a:r>
            <a:endParaRPr lang="it-IT" b="1" cap="all" dirty="0">
              <a:ln w="0"/>
              <a:solidFill>
                <a:srgbClr val="7030A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353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593426"/>
            <a:ext cx="819150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480" y="5294329"/>
            <a:ext cx="6762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0006">
            <a:off x="2545617" y="4973038"/>
            <a:ext cx="9239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91"/>
          <a:stretch/>
        </p:blipFill>
        <p:spPr bwMode="auto">
          <a:xfrm>
            <a:off x="-1" y="3157944"/>
            <a:ext cx="2476500" cy="1324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0650">
            <a:off x="4158272" y="2258407"/>
            <a:ext cx="5238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2948">
            <a:off x="4774213" y="2086468"/>
            <a:ext cx="6667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tangolo 1"/>
          <p:cNvSpPr/>
          <p:nvPr/>
        </p:nvSpPr>
        <p:spPr>
          <a:xfrm>
            <a:off x="252980" y="1176579"/>
            <a:ext cx="7704856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1</a:t>
            </a:r>
            <a:r>
              <a:rPr lang="en-US" dirty="0"/>
              <a:t>) Providing labor to firms through the resource market, in exchange </a:t>
            </a:r>
            <a:r>
              <a:rPr lang="en-US" dirty="0" smtClean="0"/>
              <a:t>for money;</a:t>
            </a:r>
            <a:endParaRPr lang="it-IT" dirty="0"/>
          </a:p>
          <a:p>
            <a:pPr>
              <a:lnSpc>
                <a:spcPct val="150000"/>
              </a:lnSpc>
            </a:pPr>
            <a:r>
              <a:rPr lang="en-US" dirty="0"/>
              <a:t>2) Purchasing goods and services from firms in the output market.</a:t>
            </a: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233772" y="805322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From the </a:t>
            </a:r>
            <a:r>
              <a:rPr lang="en-US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Household’s perspective</a:t>
            </a:r>
            <a:r>
              <a:rPr lang="en-US" dirty="0" smtClean="0"/>
              <a:t>, the circular flow involves:</a:t>
            </a:r>
            <a:endParaRPr lang="en-US" dirty="0"/>
          </a:p>
        </p:txBody>
      </p:sp>
      <p:sp>
        <p:nvSpPr>
          <p:cNvPr id="4" name="Ovale 3"/>
          <p:cNvSpPr/>
          <p:nvPr/>
        </p:nvSpPr>
        <p:spPr>
          <a:xfrm>
            <a:off x="6712867" y="2033149"/>
            <a:ext cx="1944216" cy="114225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ysClr val="windowText" lastClr="000000"/>
                </a:solidFill>
              </a:rPr>
              <a:t>  </a:t>
            </a:r>
          </a:p>
          <a:p>
            <a:pPr algn="ctr"/>
            <a:r>
              <a:rPr lang="it-IT" dirty="0" smtClean="0">
                <a:solidFill>
                  <a:sysClr val="windowText" lastClr="000000"/>
                </a:solidFill>
              </a:rPr>
              <a:t>Market for Factors of Productions</a:t>
            </a:r>
          </a:p>
          <a:p>
            <a:pPr algn="ctr"/>
            <a:endParaRPr lang="it-IT" dirty="0"/>
          </a:p>
        </p:txBody>
      </p:sp>
      <p:sp>
        <p:nvSpPr>
          <p:cNvPr id="5" name="Ovale 4"/>
          <p:cNvSpPr/>
          <p:nvPr/>
        </p:nvSpPr>
        <p:spPr>
          <a:xfrm>
            <a:off x="6624229" y="4950475"/>
            <a:ext cx="1944216" cy="136815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mtClean="0">
                <a:solidFill>
                  <a:sysClr val="windowText" lastClr="000000"/>
                </a:solidFill>
              </a:rPr>
              <a:t>Market of </a:t>
            </a:r>
            <a:r>
              <a:rPr lang="it-IT" err="1" smtClean="0">
                <a:solidFill>
                  <a:sysClr val="windowText" lastClr="000000"/>
                </a:solidFill>
              </a:rPr>
              <a:t>Goods</a:t>
            </a:r>
            <a:r>
              <a:rPr lang="it-IT">
                <a:solidFill>
                  <a:sysClr val="windowText" lastClr="000000"/>
                </a:solidFill>
              </a:rPr>
              <a:t> </a:t>
            </a:r>
            <a:r>
              <a:rPr lang="it-IT" smtClean="0">
                <a:solidFill>
                  <a:sysClr val="windowText" lastClr="000000"/>
                </a:solidFill>
              </a:rPr>
              <a:t>&amp; </a:t>
            </a:r>
            <a:r>
              <a:rPr lang="it-IT" err="1" smtClean="0">
                <a:solidFill>
                  <a:sysClr val="windowText" lastClr="000000"/>
                </a:solidFill>
              </a:rPr>
              <a:t>services</a:t>
            </a:r>
            <a:endParaRPr lang="it-IT">
              <a:solidFill>
                <a:sysClr val="windowText" lastClr="000000"/>
              </a:solidFill>
            </a:endParaRPr>
          </a:p>
        </p:txBody>
      </p:sp>
      <p:sp>
        <p:nvSpPr>
          <p:cNvPr id="6" name="Freccia a destra 5"/>
          <p:cNvSpPr/>
          <p:nvPr/>
        </p:nvSpPr>
        <p:spPr>
          <a:xfrm rot="9982948">
            <a:off x="2334619" y="3229996"/>
            <a:ext cx="4474761" cy="249626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a destra 6"/>
          <p:cNvSpPr/>
          <p:nvPr/>
        </p:nvSpPr>
        <p:spPr>
          <a:xfrm rot="11657974">
            <a:off x="2171782" y="5189966"/>
            <a:ext cx="4453647" cy="218792"/>
          </a:xfrm>
          <a:prstGeom prst="rightArrow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a destra 7"/>
          <p:cNvSpPr/>
          <p:nvPr/>
        </p:nvSpPr>
        <p:spPr>
          <a:xfrm rot="851865">
            <a:off x="2237401" y="4812984"/>
            <a:ext cx="4428360" cy="283105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a destra 8"/>
          <p:cNvSpPr/>
          <p:nvPr/>
        </p:nvSpPr>
        <p:spPr>
          <a:xfrm rot="20750749">
            <a:off x="2330657" y="2984298"/>
            <a:ext cx="4379771" cy="237288"/>
          </a:xfrm>
          <a:prstGeom prst="rightArrow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3365">
            <a:off x="4644763" y="3425558"/>
            <a:ext cx="5715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3378">
            <a:off x="4465960" y="4695762"/>
            <a:ext cx="5715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ttangolo 11"/>
          <p:cNvSpPr/>
          <p:nvPr/>
        </p:nvSpPr>
        <p:spPr>
          <a:xfrm>
            <a:off x="45335" y="4500784"/>
            <a:ext cx="222497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Households</a:t>
            </a:r>
            <a:endParaRPr lang="it-IT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373368" y="220789"/>
            <a:ext cx="8514692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it-IT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Circular Flow Diagram</a:t>
            </a:r>
            <a:endParaRPr lang="it-IT" b="1" cap="all" dirty="0">
              <a:ln w="0"/>
              <a:solidFill>
                <a:srgbClr val="7030A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353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78055" y="1268760"/>
            <a:ext cx="34928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/>
              <a:t>Households </a:t>
            </a:r>
            <a:r>
              <a:rPr lang="en-US"/>
              <a:t>sell labor to earn money and </a:t>
            </a:r>
            <a:r>
              <a:rPr lang="en-US" smtClean="0"/>
              <a:t>then they </a:t>
            </a:r>
            <a:r>
              <a:rPr lang="en-US"/>
              <a:t>spend it on goods and services sold by firms.</a:t>
            </a:r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251520" y="657109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When the two perspectives are combined, the diagram shows the flow of money to moving in a circle.</a:t>
            </a:r>
          </a:p>
        </p:txBody>
      </p:sp>
      <p:sp>
        <p:nvSpPr>
          <p:cNvPr id="4" name="Rettangolo 3"/>
          <p:cNvSpPr/>
          <p:nvPr/>
        </p:nvSpPr>
        <p:spPr>
          <a:xfrm>
            <a:off x="5403118" y="1296008"/>
            <a:ext cx="34853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/>
              <a:t>Firms spend money on inputs they need for production, one of these needs being labor.</a:t>
            </a:r>
          </a:p>
        </p:txBody>
      </p:sp>
      <p:sp>
        <p:nvSpPr>
          <p:cNvPr id="5" name="Ovale 4"/>
          <p:cNvSpPr/>
          <p:nvPr/>
        </p:nvSpPr>
        <p:spPr>
          <a:xfrm>
            <a:off x="3770918" y="5396510"/>
            <a:ext cx="1594697" cy="136815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mtClean="0">
                <a:solidFill>
                  <a:sysClr val="windowText" lastClr="000000"/>
                </a:solidFill>
              </a:rPr>
              <a:t>Market of </a:t>
            </a:r>
            <a:r>
              <a:rPr lang="it-IT" err="1" smtClean="0">
                <a:solidFill>
                  <a:sysClr val="windowText" lastClr="000000"/>
                </a:solidFill>
              </a:rPr>
              <a:t>Goods</a:t>
            </a:r>
            <a:r>
              <a:rPr lang="it-IT" smtClean="0">
                <a:solidFill>
                  <a:sysClr val="windowText" lastClr="000000"/>
                </a:solidFill>
              </a:rPr>
              <a:t> &amp; </a:t>
            </a:r>
            <a:r>
              <a:rPr lang="it-IT" err="1" smtClean="0">
                <a:solidFill>
                  <a:sysClr val="windowText" lastClr="000000"/>
                </a:solidFill>
              </a:rPr>
              <a:t>services</a:t>
            </a:r>
            <a:endParaRPr lang="it-IT">
              <a:solidFill>
                <a:sysClr val="windowText" lastClr="000000"/>
              </a:solidFill>
            </a:endParaRPr>
          </a:p>
        </p:txBody>
      </p:sp>
      <p:sp>
        <p:nvSpPr>
          <p:cNvPr id="6" name="Ovale 5"/>
          <p:cNvSpPr/>
          <p:nvPr/>
        </p:nvSpPr>
        <p:spPr>
          <a:xfrm>
            <a:off x="3505082" y="2348880"/>
            <a:ext cx="1898034" cy="14401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mtClean="0">
                <a:solidFill>
                  <a:sysClr val="windowText" lastClr="000000"/>
                </a:solidFill>
              </a:rPr>
              <a:t>  </a:t>
            </a:r>
          </a:p>
          <a:p>
            <a:pPr algn="ctr"/>
            <a:r>
              <a:rPr lang="it-IT" smtClean="0">
                <a:solidFill>
                  <a:sysClr val="windowText" lastClr="000000"/>
                </a:solidFill>
              </a:rPr>
              <a:t>Market for Factors of Productions</a:t>
            </a:r>
          </a:p>
          <a:p>
            <a:pPr algn="ctr"/>
            <a:endParaRPr lang="it-IT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5" t="14417" b="10291"/>
          <a:stretch/>
        </p:blipFill>
        <p:spPr bwMode="auto">
          <a:xfrm>
            <a:off x="278055" y="3692796"/>
            <a:ext cx="1399858" cy="785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748" y="3573015"/>
            <a:ext cx="1096499" cy="1358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Freccia angolare in su 10"/>
          <p:cNvSpPr/>
          <p:nvPr/>
        </p:nvSpPr>
        <p:spPr>
          <a:xfrm rot="5400000">
            <a:off x="1141080" y="3895510"/>
            <a:ext cx="1884291" cy="3375381"/>
          </a:xfrm>
          <a:prstGeom prst="bentUpArrow">
            <a:avLst>
              <a:gd name="adj1" fmla="val 13906"/>
              <a:gd name="adj2" fmla="val 13274"/>
              <a:gd name="adj3" fmla="val 15988"/>
            </a:avLst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Freccia angolare in su 15"/>
          <p:cNvSpPr/>
          <p:nvPr/>
        </p:nvSpPr>
        <p:spPr>
          <a:xfrm>
            <a:off x="5403118" y="4931258"/>
            <a:ext cx="3238833" cy="1448986"/>
          </a:xfrm>
          <a:prstGeom prst="bentUpArrow">
            <a:avLst>
              <a:gd name="adj1" fmla="val 20399"/>
              <a:gd name="adj2" fmla="val 19108"/>
              <a:gd name="adj3" fmla="val 21761"/>
            </a:avLst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Freccia angolare in su 16"/>
          <p:cNvSpPr/>
          <p:nvPr/>
        </p:nvSpPr>
        <p:spPr>
          <a:xfrm rot="10800000">
            <a:off x="305776" y="2492892"/>
            <a:ext cx="3199306" cy="1080121"/>
          </a:xfrm>
          <a:prstGeom prst="bentUpArrow">
            <a:avLst>
              <a:gd name="adj1" fmla="val 26192"/>
              <a:gd name="adj2" fmla="val 22128"/>
              <a:gd name="adj3" fmla="val 23157"/>
            </a:avLst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Freccia angolare in su 17"/>
          <p:cNvSpPr/>
          <p:nvPr/>
        </p:nvSpPr>
        <p:spPr>
          <a:xfrm rot="16200000">
            <a:off x="6445721" y="1414289"/>
            <a:ext cx="1044116" cy="3129322"/>
          </a:xfrm>
          <a:prstGeom prst="bentUpArrow">
            <a:avLst>
              <a:gd name="adj1" fmla="val 26347"/>
              <a:gd name="adj2" fmla="val 25806"/>
              <a:gd name="adj3" fmla="val 25953"/>
            </a:avLst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CasellaDiTesto 18"/>
          <p:cNvSpPr txBox="1"/>
          <p:nvPr/>
        </p:nvSpPr>
        <p:spPr>
          <a:xfrm>
            <a:off x="395535" y="2456891"/>
            <a:ext cx="108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err="1" smtClean="0">
                <a:solidFill>
                  <a:schemeClr val="bg1"/>
                </a:solidFill>
              </a:rPr>
              <a:t>Income</a:t>
            </a:r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446601" y="6078923"/>
            <a:ext cx="108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smtClean="0">
                <a:solidFill>
                  <a:schemeClr val="bg1"/>
                </a:solidFill>
              </a:rPr>
              <a:t>Spending</a:t>
            </a:r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22" name="Freccia angolare in su 21"/>
          <p:cNvSpPr/>
          <p:nvPr/>
        </p:nvSpPr>
        <p:spPr>
          <a:xfrm flipV="1">
            <a:off x="5559126" y="3032954"/>
            <a:ext cx="2414519" cy="612070"/>
          </a:xfrm>
          <a:prstGeom prst="bentUpArrow">
            <a:avLst>
              <a:gd name="adj1" fmla="val 49174"/>
              <a:gd name="adj2" fmla="val 46071"/>
              <a:gd name="adj3" fmla="val 33485"/>
            </a:avLst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/>
          <p:cNvSpPr txBox="1"/>
          <p:nvPr/>
        </p:nvSpPr>
        <p:spPr>
          <a:xfrm>
            <a:off x="6104643" y="2500978"/>
            <a:ext cx="2694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err="1" smtClean="0">
                <a:solidFill>
                  <a:schemeClr val="bg1"/>
                </a:solidFill>
              </a:rPr>
              <a:t>Wages</a:t>
            </a:r>
            <a:r>
              <a:rPr lang="it-IT" smtClean="0">
                <a:solidFill>
                  <a:schemeClr val="bg1"/>
                </a:solidFill>
              </a:rPr>
              <a:t>, </a:t>
            </a:r>
            <a:r>
              <a:rPr lang="it-IT" b="1" err="1" smtClean="0">
                <a:solidFill>
                  <a:schemeClr val="bg1"/>
                </a:solidFill>
              </a:rPr>
              <a:t>rent</a:t>
            </a:r>
            <a:r>
              <a:rPr lang="it-IT" smtClean="0">
                <a:solidFill>
                  <a:schemeClr val="bg1"/>
                </a:solidFill>
              </a:rPr>
              <a:t>, </a:t>
            </a:r>
            <a:r>
              <a:rPr lang="it-IT" b="1" err="1" smtClean="0">
                <a:solidFill>
                  <a:schemeClr val="bg1"/>
                </a:solidFill>
              </a:rPr>
              <a:t>profits</a:t>
            </a:r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7388686" y="6010912"/>
            <a:ext cx="108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err="1" smtClean="0">
                <a:solidFill>
                  <a:schemeClr val="bg1"/>
                </a:solidFill>
              </a:rPr>
              <a:t>Revenue</a:t>
            </a:r>
            <a:endParaRPr lang="it-IT" b="1">
              <a:solidFill>
                <a:schemeClr val="bg1"/>
              </a:solidFill>
            </a:endParaRPr>
          </a:p>
        </p:txBody>
      </p:sp>
      <p:sp>
        <p:nvSpPr>
          <p:cNvPr id="25" name="Freccia angolare in su 24"/>
          <p:cNvSpPr/>
          <p:nvPr/>
        </p:nvSpPr>
        <p:spPr>
          <a:xfrm rot="5400000" flipV="1">
            <a:off x="5972882" y="4033790"/>
            <a:ext cx="1350737" cy="2565271"/>
          </a:xfrm>
          <a:prstGeom prst="bentUpArrow">
            <a:avLst>
              <a:gd name="adj1" fmla="val 19170"/>
              <a:gd name="adj2" fmla="val 18568"/>
              <a:gd name="adj3" fmla="val 20151"/>
            </a:avLst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Freccia angolare in su 25"/>
          <p:cNvSpPr/>
          <p:nvPr/>
        </p:nvSpPr>
        <p:spPr>
          <a:xfrm rot="16200000" flipV="1">
            <a:off x="1680157" y="1980555"/>
            <a:ext cx="918730" cy="2565271"/>
          </a:xfrm>
          <a:prstGeom prst="bentUpArrow">
            <a:avLst>
              <a:gd name="adj1" fmla="val 33188"/>
              <a:gd name="adj2" fmla="val 36792"/>
              <a:gd name="adj3" fmla="val 31365"/>
            </a:avLst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Freccia angolare in su 27"/>
          <p:cNvSpPr/>
          <p:nvPr/>
        </p:nvSpPr>
        <p:spPr>
          <a:xfrm rot="10800000" flipV="1">
            <a:off x="755575" y="4641055"/>
            <a:ext cx="2666582" cy="1400275"/>
          </a:xfrm>
          <a:prstGeom prst="bentUpArrow">
            <a:avLst>
              <a:gd name="adj1" fmla="val 22077"/>
              <a:gd name="adj2" fmla="val 25581"/>
              <a:gd name="adj3" fmla="val 30138"/>
            </a:avLst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CasellaDiTesto 28"/>
          <p:cNvSpPr txBox="1"/>
          <p:nvPr/>
        </p:nvSpPr>
        <p:spPr>
          <a:xfrm>
            <a:off x="794580" y="2978949"/>
            <a:ext cx="228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mtClean="0"/>
              <a:t>Labour, land, capital</a:t>
            </a:r>
            <a:endParaRPr lang="it-IT"/>
          </a:p>
        </p:txBody>
      </p:sp>
      <p:sp>
        <p:nvSpPr>
          <p:cNvPr id="30" name="CasellaDiTesto 29"/>
          <p:cNvSpPr txBox="1"/>
          <p:nvPr/>
        </p:nvSpPr>
        <p:spPr>
          <a:xfrm>
            <a:off x="5559126" y="3002608"/>
            <a:ext cx="2519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err="1" smtClean="0"/>
              <a:t>Factor</a:t>
            </a:r>
            <a:r>
              <a:rPr lang="it-IT" smtClean="0"/>
              <a:t> of productions</a:t>
            </a:r>
            <a:endParaRPr lang="it-IT"/>
          </a:p>
        </p:txBody>
      </p:sp>
      <p:sp>
        <p:nvSpPr>
          <p:cNvPr id="31" name="CasellaDiTesto 30"/>
          <p:cNvSpPr txBox="1"/>
          <p:nvPr/>
        </p:nvSpPr>
        <p:spPr>
          <a:xfrm>
            <a:off x="988800" y="5695267"/>
            <a:ext cx="251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err="1" smtClean="0"/>
              <a:t>Good&amp;services</a:t>
            </a:r>
            <a:r>
              <a:rPr lang="it-IT" smtClean="0"/>
              <a:t> </a:t>
            </a:r>
            <a:r>
              <a:rPr lang="it-IT" err="1" smtClean="0"/>
              <a:t>bought</a:t>
            </a:r>
            <a:endParaRPr lang="it-IT"/>
          </a:p>
        </p:txBody>
      </p:sp>
      <p:sp>
        <p:nvSpPr>
          <p:cNvPr id="32" name="CasellaDiTesto 31"/>
          <p:cNvSpPr txBox="1"/>
          <p:nvPr/>
        </p:nvSpPr>
        <p:spPr>
          <a:xfrm>
            <a:off x="5687840" y="5526963"/>
            <a:ext cx="2317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err="1" smtClean="0"/>
              <a:t>Goods&amp;services</a:t>
            </a:r>
            <a:r>
              <a:rPr lang="it-IT" smtClean="0"/>
              <a:t> </a:t>
            </a:r>
            <a:r>
              <a:rPr lang="it-IT" err="1" smtClean="0"/>
              <a:t>sold</a:t>
            </a:r>
            <a:endParaRPr lang="it-IT"/>
          </a:p>
        </p:txBody>
      </p:sp>
      <p:sp>
        <p:nvSpPr>
          <p:cNvPr id="27" name="CasellaDiTesto 26"/>
          <p:cNvSpPr txBox="1"/>
          <p:nvPr/>
        </p:nvSpPr>
        <p:spPr>
          <a:xfrm>
            <a:off x="316061" y="204282"/>
            <a:ext cx="8514692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it-IT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Circular Flow Diagram</a:t>
            </a:r>
            <a:endParaRPr lang="it-IT" b="1" cap="all" dirty="0">
              <a:ln w="0"/>
              <a:solidFill>
                <a:srgbClr val="7030A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353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568228" y="908720"/>
            <a:ext cx="7881874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8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Planned or </a:t>
            </a:r>
            <a:r>
              <a:rPr lang="it-IT" sz="88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command</a:t>
            </a:r>
            <a:r>
              <a:rPr lang="it-IT" sz="8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economy</a:t>
            </a:r>
            <a:endParaRPr lang="it-IT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755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33772" y="260648"/>
            <a:ext cx="8514692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it-IT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PLANNED OR COMMAND ECONOMY</a:t>
            </a:r>
          </a:p>
        </p:txBody>
      </p:sp>
      <p:sp>
        <p:nvSpPr>
          <p:cNvPr id="5" name="Rettangolo 4"/>
          <p:cNvSpPr/>
          <p:nvPr/>
        </p:nvSpPr>
        <p:spPr>
          <a:xfrm>
            <a:off x="233772" y="980728"/>
            <a:ext cx="85146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000" dirty="0"/>
              <a:t>A </a:t>
            </a:r>
            <a:r>
              <a:rPr lang="en-GB" sz="2000" b="1" dirty="0"/>
              <a:t>planned economy</a:t>
            </a:r>
            <a:r>
              <a:rPr lang="en-GB" sz="2000" dirty="0"/>
              <a:t> is an economic system in which decisions regarding production and investment are embodied in a plan formulated by a central authority, usually by a government </a:t>
            </a:r>
            <a:r>
              <a:rPr lang="en-GB" sz="2000" dirty="0" smtClean="0"/>
              <a:t>agency.</a:t>
            </a:r>
            <a:endParaRPr lang="it-IT" sz="2000" dirty="0"/>
          </a:p>
        </p:txBody>
      </p:sp>
      <p:sp>
        <p:nvSpPr>
          <p:cNvPr id="6" name="Rettangolo 5"/>
          <p:cNvSpPr/>
          <p:nvPr/>
        </p:nvSpPr>
        <p:spPr>
          <a:xfrm>
            <a:off x="233773" y="2276872"/>
            <a:ext cx="85146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000" dirty="0"/>
              <a:t>In an entirely centralized economy, a universal survey of human needs and consumer wants is required before a comprehensive plan for production can be formulated.</a:t>
            </a:r>
            <a:endParaRPr lang="it-IT" sz="2000" dirty="0"/>
          </a:p>
        </p:txBody>
      </p:sp>
      <p:sp>
        <p:nvSpPr>
          <p:cNvPr id="7" name="Rettangolo 6"/>
          <p:cNvSpPr/>
          <p:nvPr/>
        </p:nvSpPr>
        <p:spPr>
          <a:xfrm>
            <a:off x="233773" y="3609890"/>
            <a:ext cx="84426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000" dirty="0" smtClean="0"/>
              <a:t>Central</a:t>
            </a:r>
            <a:r>
              <a:rPr lang="en-GB" sz="2000" dirty="0"/>
              <a:t> economic planning by the </a:t>
            </a:r>
            <a:r>
              <a:rPr lang="en-GB" sz="2000" b="1" dirty="0"/>
              <a:t>state</a:t>
            </a:r>
            <a:r>
              <a:rPr lang="en-GB" sz="2000" dirty="0"/>
              <a:t> or government controls all major sectors of the economy and </a:t>
            </a:r>
            <a:r>
              <a:rPr lang="en-GB" sz="2000" b="1" dirty="0"/>
              <a:t>formulates</a:t>
            </a:r>
            <a:r>
              <a:rPr lang="en-GB" sz="2000" dirty="0"/>
              <a:t> </a:t>
            </a:r>
            <a:r>
              <a:rPr lang="en-GB" sz="2000" b="1" dirty="0"/>
              <a:t>all decisions </a:t>
            </a:r>
            <a:r>
              <a:rPr lang="en-GB" sz="2000" i="1" dirty="0"/>
              <a:t>about the use of </a:t>
            </a:r>
            <a:r>
              <a:rPr lang="en-GB" sz="2000" i="1" dirty="0" smtClean="0"/>
              <a:t>resources.</a:t>
            </a:r>
            <a:endParaRPr lang="it-IT" sz="2000" i="1" dirty="0"/>
          </a:p>
        </p:txBody>
      </p:sp>
      <p:sp>
        <p:nvSpPr>
          <p:cNvPr id="8" name="Rettangolo 7"/>
          <p:cNvSpPr/>
          <p:nvPr/>
        </p:nvSpPr>
        <p:spPr>
          <a:xfrm>
            <a:off x="323528" y="4634681"/>
            <a:ext cx="84249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000" dirty="0"/>
              <a:t>Prices are also set by the central planners, but they do not </a:t>
            </a:r>
            <a:r>
              <a:rPr lang="en-GB" sz="2000" dirty="0" smtClean="0"/>
              <a:t>serve as </a:t>
            </a:r>
            <a:r>
              <a:rPr lang="en-GB" sz="2000" dirty="0"/>
              <a:t>signals to producers of goods to increase or decrease production. Instead, they are used mainly as </a:t>
            </a:r>
            <a:r>
              <a:rPr lang="en-GB" sz="2000" b="1" dirty="0"/>
              <a:t>instruments</a:t>
            </a:r>
            <a:r>
              <a:rPr lang="en-GB" sz="2000" dirty="0"/>
              <a:t> of the central planners in their efforts </a:t>
            </a:r>
            <a:r>
              <a:rPr lang="en-GB" sz="2000" b="1" dirty="0"/>
              <a:t>to reconcile </a:t>
            </a:r>
            <a:r>
              <a:rPr lang="en-GB" sz="2000" dirty="0"/>
              <a:t>the total </a:t>
            </a:r>
            <a:r>
              <a:rPr lang="en-GB" sz="2000" b="1" dirty="0"/>
              <a:t>demand</a:t>
            </a:r>
            <a:r>
              <a:rPr lang="en-GB" sz="2000" dirty="0"/>
              <a:t> for consumer goods </a:t>
            </a:r>
            <a:r>
              <a:rPr lang="en-GB" sz="2000" b="1" dirty="0"/>
              <a:t>with</a:t>
            </a:r>
            <a:r>
              <a:rPr lang="en-GB" sz="2000" dirty="0"/>
              <a:t> the </a:t>
            </a:r>
            <a:r>
              <a:rPr lang="en-GB" sz="2000" b="1" dirty="0"/>
              <a:t>supply</a:t>
            </a:r>
            <a:r>
              <a:rPr lang="en-GB" sz="2000" dirty="0"/>
              <a:t> </a:t>
            </a:r>
            <a:r>
              <a:rPr lang="en-GB" sz="2000" b="1" dirty="0"/>
              <a:t>available</a:t>
            </a:r>
            <a:r>
              <a:rPr lang="en-GB" sz="2000" dirty="0"/>
              <a:t>, allowing also for revenues to the state.</a:t>
            </a:r>
            <a:endParaRPr lang="it-IT" sz="2000" b="1" dirty="0"/>
          </a:p>
        </p:txBody>
      </p:sp>
    </p:spTree>
    <p:extLst>
      <p:ext uri="{BB962C8B-B14F-4D97-AF65-F5344CB8AC3E}">
        <p14:creationId xmlns:p14="http://schemas.microsoft.com/office/powerpoint/2010/main" val="178261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33772" y="260648"/>
            <a:ext cx="8514692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it-IT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PLANNED OR COMMAND ECONOMY</a:t>
            </a:r>
          </a:p>
        </p:txBody>
      </p:sp>
      <p:sp>
        <p:nvSpPr>
          <p:cNvPr id="6" name="Rettangolo 5"/>
          <p:cNvSpPr/>
          <p:nvPr/>
        </p:nvSpPr>
        <p:spPr>
          <a:xfrm>
            <a:off x="233773" y="764704"/>
            <a:ext cx="53346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ADVANTAGES OF ECONOMIC PLANNING:</a:t>
            </a:r>
            <a:endParaRPr lang="it-IT" sz="2400" dirty="0"/>
          </a:p>
        </p:txBody>
      </p:sp>
      <p:sp>
        <p:nvSpPr>
          <p:cNvPr id="7" name="Rettangolo 6"/>
          <p:cNvSpPr/>
          <p:nvPr/>
        </p:nvSpPr>
        <p:spPr>
          <a:xfrm>
            <a:off x="314654" y="1260490"/>
            <a:ext cx="13315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60463" indent="-1160463"/>
            <a:r>
              <a:rPr lang="en-GB" sz="2000" b="1" dirty="0" smtClean="0"/>
              <a:t>Stability</a:t>
            </a:r>
            <a:r>
              <a:rPr lang="en-GB" b="1" dirty="0" smtClean="0"/>
              <a:t> </a:t>
            </a:r>
            <a:r>
              <a:rPr lang="en-GB" b="1" dirty="0"/>
              <a:t>: </a:t>
            </a:r>
            <a:endParaRPr lang="en-GB" dirty="0" smtClean="0"/>
          </a:p>
        </p:txBody>
      </p:sp>
      <p:sp>
        <p:nvSpPr>
          <p:cNvPr id="8" name="Rettangolo 7"/>
          <p:cNvSpPr/>
          <p:nvPr/>
        </p:nvSpPr>
        <p:spPr>
          <a:xfrm>
            <a:off x="1646232" y="2063946"/>
            <a:ext cx="70213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eliminates the individual </a:t>
            </a:r>
            <a:r>
              <a:rPr lang="en-GB" dirty="0" smtClean="0"/>
              <a:t>profit motives</a:t>
            </a:r>
            <a:r>
              <a:rPr lang="en-GB" dirty="0"/>
              <a:t> as the driving force of production and places it in the hands of the state planners to determine what is the appropriate production of different sets of goods.</a:t>
            </a:r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314654" y="2050334"/>
            <a:ext cx="13315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400" b="1" dirty="0" smtClean="0"/>
              <a:t>●</a:t>
            </a:r>
            <a:r>
              <a:rPr lang="en-GB" sz="2000" b="1" dirty="0" smtClean="0"/>
              <a:t>Meeting </a:t>
            </a:r>
            <a:r>
              <a:rPr lang="en-GB" sz="2000" b="1" dirty="0"/>
              <a:t>collective objectives: </a:t>
            </a:r>
            <a:endParaRPr lang="it-IT" sz="2000" dirty="0"/>
          </a:p>
        </p:txBody>
      </p:sp>
      <p:sp>
        <p:nvSpPr>
          <p:cNvPr id="10" name="Rettangolo 9"/>
          <p:cNvSpPr/>
          <p:nvPr/>
        </p:nvSpPr>
        <p:spPr>
          <a:xfrm>
            <a:off x="2267744" y="3332195"/>
            <a:ext cx="66247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Planned economy doesn’t </a:t>
            </a:r>
            <a:r>
              <a:rPr lang="en-GB" dirty="0"/>
              <a:t>suffer from </a:t>
            </a:r>
            <a:r>
              <a:rPr lang="en-GB" dirty="0" smtClean="0"/>
              <a:t>business</a:t>
            </a:r>
            <a:r>
              <a:rPr lang="en-GB" dirty="0"/>
              <a:t> </a:t>
            </a:r>
            <a:r>
              <a:rPr lang="en-GB" dirty="0" smtClean="0"/>
              <a:t>cycles</a:t>
            </a:r>
            <a:r>
              <a:rPr lang="en-GB" dirty="0"/>
              <a:t>; it does not experience alleged crises of </a:t>
            </a:r>
            <a:r>
              <a:rPr lang="en-GB" dirty="0" smtClean="0"/>
              <a:t>overproduction; is </a:t>
            </a:r>
            <a:r>
              <a:rPr lang="en-GB" dirty="0"/>
              <a:t>theoretically not subject to major pitfalls of market </a:t>
            </a:r>
            <a:r>
              <a:rPr lang="en-GB" dirty="0" smtClean="0"/>
              <a:t>economies.</a:t>
            </a:r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218053" y="3237286"/>
            <a:ext cx="17389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 smtClean="0"/>
              <a:t>●</a:t>
            </a:r>
            <a:r>
              <a:rPr lang="en-GB" sz="2000" b="1" dirty="0" smtClean="0"/>
              <a:t>Advantages</a:t>
            </a:r>
            <a:r>
              <a:rPr lang="en-GB" b="1" dirty="0" smtClean="0"/>
              <a:t> </a:t>
            </a:r>
            <a:r>
              <a:rPr lang="en-GB" sz="2000" b="1" dirty="0" smtClean="0"/>
              <a:t>over market economies:</a:t>
            </a:r>
            <a:endParaRPr lang="it-IT" sz="2000" dirty="0"/>
          </a:p>
        </p:txBody>
      </p:sp>
      <p:sp>
        <p:nvSpPr>
          <p:cNvPr id="12" name="Rettangolo 11"/>
          <p:cNvSpPr/>
          <p:nvPr/>
        </p:nvSpPr>
        <p:spPr>
          <a:xfrm>
            <a:off x="1835697" y="4437112"/>
            <a:ext cx="69471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S</a:t>
            </a:r>
            <a:r>
              <a:rPr lang="en-GB" dirty="0" smtClean="0"/>
              <a:t>tate </a:t>
            </a:r>
            <a:r>
              <a:rPr lang="en-GB" dirty="0"/>
              <a:t>planners would allocate </a:t>
            </a:r>
            <a:r>
              <a:rPr lang="en-GB" dirty="0" smtClean="0"/>
              <a:t>State </a:t>
            </a:r>
            <a:r>
              <a:rPr lang="en-GB" dirty="0"/>
              <a:t>resources toward public goods and state </a:t>
            </a:r>
            <a:r>
              <a:rPr lang="en-GB" dirty="0" smtClean="0"/>
              <a:t>projects; can </a:t>
            </a:r>
            <a:r>
              <a:rPr lang="en-GB" dirty="0"/>
              <a:t>provide public goods which would not have been available at </a:t>
            </a:r>
            <a:r>
              <a:rPr lang="en-GB" dirty="0" smtClean="0"/>
              <a:t>all in </a:t>
            </a:r>
            <a:r>
              <a:rPr lang="en-GB" dirty="0"/>
              <a:t>a market </a:t>
            </a:r>
            <a:r>
              <a:rPr lang="en-GB" dirty="0" smtClean="0"/>
              <a:t>economy.</a:t>
            </a:r>
            <a:endParaRPr lang="it-IT" dirty="0"/>
          </a:p>
        </p:txBody>
      </p:sp>
      <p:cxnSp>
        <p:nvCxnSpPr>
          <p:cNvPr id="14" name="Connettore 2 13"/>
          <p:cNvCxnSpPr>
            <a:endCxn id="10" idx="1"/>
          </p:cNvCxnSpPr>
          <p:nvPr/>
        </p:nvCxnSpPr>
        <p:spPr>
          <a:xfrm>
            <a:off x="1646232" y="3793860"/>
            <a:ext cx="62151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/>
          <p:nvPr/>
        </p:nvCxnSpPr>
        <p:spPr>
          <a:xfrm>
            <a:off x="1403648" y="4252949"/>
            <a:ext cx="432049" cy="47219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ttangolo 24"/>
          <p:cNvSpPr/>
          <p:nvPr/>
        </p:nvSpPr>
        <p:spPr>
          <a:xfrm>
            <a:off x="1646232" y="1260490"/>
            <a:ext cx="71365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Long-term </a:t>
            </a:r>
            <a:r>
              <a:rPr lang="en-GB" dirty="0"/>
              <a:t>infrastructure investment can be made without fear of </a:t>
            </a:r>
            <a:r>
              <a:rPr lang="en-GB" dirty="0" smtClean="0"/>
              <a:t>a market </a:t>
            </a:r>
            <a:r>
              <a:rPr lang="en-GB" dirty="0"/>
              <a:t>downturn leading to abandonment of a project</a:t>
            </a:r>
          </a:p>
        </p:txBody>
      </p:sp>
      <p:sp>
        <p:nvSpPr>
          <p:cNvPr id="26" name="Rettangolo 25"/>
          <p:cNvSpPr/>
          <p:nvPr/>
        </p:nvSpPr>
        <p:spPr>
          <a:xfrm>
            <a:off x="305044" y="5517232"/>
            <a:ext cx="13146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/>
              <a:t>● </a:t>
            </a:r>
            <a:r>
              <a:rPr lang="en-GB" sz="2000" b="1" dirty="0" smtClean="0"/>
              <a:t>A </a:t>
            </a:r>
            <a:r>
              <a:rPr lang="en-GB" sz="2000" b="1" dirty="0"/>
              <a:t>new </a:t>
            </a:r>
            <a:r>
              <a:rPr lang="en-GB" sz="2000" b="1" dirty="0" smtClean="0"/>
              <a:t>    point </a:t>
            </a:r>
            <a:r>
              <a:rPr lang="en-GB" sz="2000" b="1" dirty="0"/>
              <a:t>of view</a:t>
            </a:r>
            <a:endParaRPr lang="it-IT" sz="2000" dirty="0"/>
          </a:p>
        </p:txBody>
      </p:sp>
      <p:sp>
        <p:nvSpPr>
          <p:cNvPr id="27" name="Rettangolo 26"/>
          <p:cNvSpPr/>
          <p:nvPr/>
        </p:nvSpPr>
        <p:spPr>
          <a:xfrm>
            <a:off x="1478039" y="5555047"/>
            <a:ext cx="747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According to </a:t>
            </a:r>
            <a:r>
              <a:rPr lang="en-GB" i="1" u="sng" dirty="0"/>
              <a:t>Anatoly Wasserman</a:t>
            </a:r>
            <a:r>
              <a:rPr lang="en-GB" dirty="0"/>
              <a:t> today's computing power of modern computer technology enable to create a </a:t>
            </a:r>
            <a:r>
              <a:rPr lang="en-GB" b="1" dirty="0"/>
              <a:t>unique and accurate production plan</a:t>
            </a:r>
            <a:r>
              <a:rPr lang="en-GB" dirty="0"/>
              <a:t>, devoid of defects that afflict the market </a:t>
            </a:r>
            <a:r>
              <a:rPr lang="en-GB" dirty="0" smtClean="0"/>
              <a:t>economy.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0856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33772" y="260648"/>
            <a:ext cx="8514692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it-IT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PLANNED OR COMMAND ECONOMY</a:t>
            </a:r>
          </a:p>
        </p:txBody>
      </p:sp>
      <p:sp>
        <p:nvSpPr>
          <p:cNvPr id="2" name="Rettangolo 1"/>
          <p:cNvSpPr/>
          <p:nvPr/>
        </p:nvSpPr>
        <p:spPr>
          <a:xfrm>
            <a:off x="233772" y="799967"/>
            <a:ext cx="55774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DISADVANTAGES OF ECONOMIC PLANNING</a:t>
            </a:r>
            <a:endParaRPr lang="it-IT" sz="2400" b="1" dirty="0"/>
          </a:p>
        </p:txBody>
      </p:sp>
      <p:sp>
        <p:nvSpPr>
          <p:cNvPr id="3" name="Rettangolo 2"/>
          <p:cNvSpPr/>
          <p:nvPr/>
        </p:nvSpPr>
        <p:spPr>
          <a:xfrm>
            <a:off x="394676" y="4149080"/>
            <a:ext cx="174738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b="1" dirty="0" smtClean="0"/>
              <a:t>Suppression </a:t>
            </a:r>
            <a:r>
              <a:rPr lang="en-GB" sz="2200" b="1" dirty="0"/>
              <a:t>of economic democracy and self-management</a:t>
            </a:r>
            <a:endParaRPr lang="it-IT" sz="2200" b="1" dirty="0"/>
          </a:p>
        </p:txBody>
      </p:sp>
      <p:sp>
        <p:nvSpPr>
          <p:cNvPr id="5" name="Rettangolo 4"/>
          <p:cNvSpPr/>
          <p:nvPr/>
        </p:nvSpPr>
        <p:spPr>
          <a:xfrm>
            <a:off x="424580" y="1476827"/>
            <a:ext cx="171747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b="1" dirty="0"/>
              <a:t>Inefficient resource </a:t>
            </a:r>
            <a:r>
              <a:rPr lang="en-GB" sz="2200" b="1" dirty="0" smtClean="0"/>
              <a:t>distribution:</a:t>
            </a:r>
          </a:p>
          <a:p>
            <a:r>
              <a:rPr lang="en-GB" sz="2200" b="1" dirty="0" smtClean="0"/>
              <a:t>surplus </a:t>
            </a:r>
            <a:r>
              <a:rPr lang="en-GB" sz="2200" b="1" dirty="0"/>
              <a:t>and shortage</a:t>
            </a:r>
            <a:endParaRPr lang="it-IT" sz="2200" b="1" dirty="0"/>
          </a:p>
        </p:txBody>
      </p:sp>
      <p:sp>
        <p:nvSpPr>
          <p:cNvPr id="6" name="Rettangolo 5"/>
          <p:cNvSpPr/>
          <p:nvPr/>
        </p:nvSpPr>
        <p:spPr>
          <a:xfrm>
            <a:off x="2142056" y="1329422"/>
            <a:ext cx="66246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/>
              <a:t>P</a:t>
            </a:r>
            <a:r>
              <a:rPr lang="en-GB" dirty="0" smtClean="0"/>
              <a:t>lanners </a:t>
            </a:r>
            <a:r>
              <a:rPr lang="en-GB" dirty="0"/>
              <a:t>cannot detect consumer preferences, shortages, and surpluses with sufficient accuracy and therefore cannot efficiently co-ordinate </a:t>
            </a:r>
            <a:r>
              <a:rPr lang="en-GB" dirty="0" smtClean="0"/>
              <a:t>production;</a:t>
            </a: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2142056" y="2223141"/>
            <a:ext cx="68256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only way to determine what society actually wants is by allowing </a:t>
            </a:r>
            <a:r>
              <a:rPr lang="en-GB" b="1" dirty="0"/>
              <a:t>private enterprise </a:t>
            </a:r>
            <a:r>
              <a:rPr lang="en-GB" dirty="0"/>
              <a:t>to </a:t>
            </a:r>
            <a:r>
              <a:rPr lang="en-GB" b="1" dirty="0"/>
              <a:t>use</a:t>
            </a:r>
            <a:r>
              <a:rPr lang="en-GB" dirty="0"/>
              <a:t> their </a:t>
            </a:r>
            <a:r>
              <a:rPr lang="en-GB" b="1" dirty="0"/>
              <a:t>resources in competing</a:t>
            </a:r>
            <a:r>
              <a:rPr lang="en-GB" dirty="0"/>
              <a:t> to </a:t>
            </a:r>
            <a:r>
              <a:rPr lang="en-GB" b="1" dirty="0"/>
              <a:t>meet</a:t>
            </a:r>
            <a:r>
              <a:rPr lang="en-GB" dirty="0"/>
              <a:t> the </a:t>
            </a:r>
            <a:r>
              <a:rPr lang="en-GB" b="1" dirty="0"/>
              <a:t>needs</a:t>
            </a:r>
            <a:r>
              <a:rPr lang="en-GB" dirty="0"/>
              <a:t> </a:t>
            </a:r>
            <a:r>
              <a:rPr lang="en-GB" b="1" dirty="0"/>
              <a:t>of</a:t>
            </a:r>
            <a:r>
              <a:rPr lang="en-GB" dirty="0"/>
              <a:t> </a:t>
            </a:r>
            <a:r>
              <a:rPr lang="en-GB" b="1" dirty="0"/>
              <a:t>consumers</a:t>
            </a:r>
            <a:r>
              <a:rPr lang="en-GB" dirty="0"/>
              <a:t>, rather those taking resources away and allowing government to direct investment without responding to market signals. </a:t>
            </a: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2250006" y="4149080"/>
            <a:ext cx="64087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N</a:t>
            </a:r>
            <a:r>
              <a:rPr lang="en-GB" dirty="0" smtClean="0"/>
              <a:t>either </a:t>
            </a:r>
            <a:r>
              <a:rPr lang="en-GB" dirty="0"/>
              <a:t>planners, managers, nor workers had incentives to promote the social economic </a:t>
            </a:r>
            <a:r>
              <a:rPr lang="en-GB" dirty="0" smtClean="0"/>
              <a:t>interest;</a:t>
            </a:r>
            <a:r>
              <a:rPr lang="en-US" dirty="0"/>
              <a:t> </a:t>
            </a:r>
            <a:r>
              <a:rPr lang="en-US" dirty="0" smtClean="0"/>
              <a:t>nor </a:t>
            </a:r>
            <a:r>
              <a:rPr lang="en-US" dirty="0"/>
              <a:t>did impeding markets for final goods to the planning system enfranchise consumers in meaningful ways. </a:t>
            </a:r>
            <a:endParaRPr lang="it-IT" dirty="0"/>
          </a:p>
        </p:txBody>
      </p:sp>
      <p:cxnSp>
        <p:nvCxnSpPr>
          <p:cNvPr id="10" name="Connettore 1 9"/>
          <p:cNvCxnSpPr/>
          <p:nvPr/>
        </p:nvCxnSpPr>
        <p:spPr>
          <a:xfrm>
            <a:off x="233772" y="3717032"/>
            <a:ext cx="873396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426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33772" y="227448"/>
            <a:ext cx="8514692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it-IT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PLANNED OR COMMAND ECONOMY</a:t>
            </a:r>
          </a:p>
        </p:txBody>
      </p:sp>
      <p:sp>
        <p:nvSpPr>
          <p:cNvPr id="2" name="Rettangolo 1"/>
          <p:cNvSpPr/>
          <p:nvPr/>
        </p:nvSpPr>
        <p:spPr>
          <a:xfrm>
            <a:off x="314654" y="1124744"/>
            <a:ext cx="872184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i="1" dirty="0"/>
              <a:t>Characteristic features of Command Economy:</a:t>
            </a:r>
            <a:endParaRPr lang="it-IT" b="1" i="1" dirty="0"/>
          </a:p>
          <a:p>
            <a:r>
              <a:rPr lang="en-GB" b="1" dirty="0"/>
              <a:t>●</a:t>
            </a:r>
            <a:r>
              <a:rPr lang="en-GB" sz="2800" b="1" dirty="0"/>
              <a:t> </a:t>
            </a:r>
            <a:r>
              <a:rPr lang="en-GB" dirty="0" smtClean="0"/>
              <a:t>A Command </a:t>
            </a:r>
            <a:r>
              <a:rPr lang="en-GB" dirty="0"/>
              <a:t>Economy is </a:t>
            </a:r>
            <a:r>
              <a:rPr lang="en-GB" b="1" dirty="0"/>
              <a:t>more stable</a:t>
            </a:r>
            <a:r>
              <a:rPr lang="en-GB" dirty="0"/>
              <a:t>, guaranteeing constant exploitation of the existing resources. It is least affected by financial downturns and inflations. </a:t>
            </a:r>
            <a:br>
              <a:rPr lang="en-GB" dirty="0"/>
            </a:br>
            <a:r>
              <a:rPr lang="en-GB" b="1" dirty="0"/>
              <a:t>●</a:t>
            </a:r>
            <a:r>
              <a:rPr lang="en-GB" sz="2800" b="1" dirty="0"/>
              <a:t> </a:t>
            </a:r>
            <a:r>
              <a:rPr lang="en-GB" dirty="0" smtClean="0"/>
              <a:t>In </a:t>
            </a:r>
            <a:r>
              <a:rPr lang="en-GB" dirty="0"/>
              <a:t>a carefully planned Command Economic system, both </a:t>
            </a:r>
            <a:r>
              <a:rPr lang="en-GB" b="1" dirty="0"/>
              <a:t>surplus production and unemployment rates </a:t>
            </a:r>
            <a:r>
              <a:rPr lang="en-GB" dirty="0"/>
              <a:t>remain at a </a:t>
            </a:r>
            <a:r>
              <a:rPr lang="en-GB" b="1" dirty="0"/>
              <a:t>reasonable level</a:t>
            </a:r>
            <a:r>
              <a:rPr lang="en-GB" dirty="0"/>
              <a:t> </a:t>
            </a:r>
            <a:br>
              <a:rPr lang="en-GB" dirty="0"/>
            </a:br>
            <a:r>
              <a:rPr lang="en-GB" b="1" dirty="0"/>
              <a:t>●</a:t>
            </a:r>
            <a:r>
              <a:rPr lang="en-GB" sz="2800" b="1" dirty="0"/>
              <a:t> </a:t>
            </a:r>
            <a:r>
              <a:rPr lang="en-GB" dirty="0" smtClean="0"/>
              <a:t>The </a:t>
            </a:r>
            <a:r>
              <a:rPr lang="en-GB" dirty="0"/>
              <a:t>steady nature of Planned Economy </a:t>
            </a:r>
            <a:r>
              <a:rPr lang="en-GB" b="1" dirty="0"/>
              <a:t>encourages investments</a:t>
            </a:r>
            <a:r>
              <a:rPr lang="en-GB" dirty="0"/>
              <a:t> in long-standing project-related infrastructures </a:t>
            </a:r>
            <a:r>
              <a:rPr lang="en-GB" b="1" dirty="0"/>
              <a:t>without </a:t>
            </a:r>
            <a:r>
              <a:rPr lang="en-GB" dirty="0"/>
              <a:t>any possibility of </a:t>
            </a:r>
            <a:r>
              <a:rPr lang="en-GB" b="1" dirty="0"/>
              <a:t>financial recessions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●</a:t>
            </a:r>
            <a:r>
              <a:rPr lang="en-GB" sz="2800" b="1" dirty="0"/>
              <a:t> </a:t>
            </a:r>
            <a:r>
              <a:rPr lang="en-GB" dirty="0" smtClean="0"/>
              <a:t>Command </a:t>
            </a:r>
            <a:r>
              <a:rPr lang="en-GB" dirty="0"/>
              <a:t>Economy is just opposite to the concept of Market Economy, with respect to the basic money-making approaches. </a:t>
            </a:r>
            <a:r>
              <a:rPr lang="en-GB" dirty="0" smtClean="0"/>
              <a:t>Command </a:t>
            </a:r>
            <a:r>
              <a:rPr lang="en-GB" dirty="0"/>
              <a:t>Economic system prefers deliberate planning of the entire money-making process for better results. In fact, such sincere economic planning </a:t>
            </a:r>
            <a:r>
              <a:rPr lang="en-GB" b="1" dirty="0"/>
              <a:t>in the long run </a:t>
            </a:r>
            <a:r>
              <a:rPr lang="en-GB" dirty="0"/>
              <a:t>proves </a:t>
            </a:r>
            <a:r>
              <a:rPr lang="en-GB" b="1" dirty="0"/>
              <a:t>beneficial</a:t>
            </a:r>
            <a:r>
              <a:rPr lang="en-GB" dirty="0"/>
              <a:t> </a:t>
            </a:r>
            <a:r>
              <a:rPr lang="en-GB" b="1" dirty="0"/>
              <a:t>to</a:t>
            </a:r>
            <a:r>
              <a:rPr lang="en-GB" dirty="0"/>
              <a:t> </a:t>
            </a:r>
            <a:r>
              <a:rPr lang="en-GB" b="1" dirty="0"/>
              <a:t>improve</a:t>
            </a:r>
            <a:r>
              <a:rPr lang="en-GB" dirty="0"/>
              <a:t> the </a:t>
            </a:r>
            <a:r>
              <a:rPr lang="en-GB" b="1" dirty="0"/>
              <a:t>economic</a:t>
            </a:r>
            <a:r>
              <a:rPr lang="en-GB" dirty="0"/>
              <a:t> </a:t>
            </a:r>
            <a:r>
              <a:rPr lang="en-GB" b="1" dirty="0"/>
              <a:t>conditions</a:t>
            </a:r>
            <a:r>
              <a:rPr lang="en-GB" dirty="0"/>
              <a:t> of a country.</a:t>
            </a:r>
            <a:br>
              <a:rPr lang="en-GB" dirty="0"/>
            </a:br>
            <a:r>
              <a:rPr lang="en-GB" b="1" dirty="0"/>
              <a:t>●</a:t>
            </a:r>
            <a:r>
              <a:rPr lang="en-GB" sz="2800" b="1" dirty="0"/>
              <a:t> </a:t>
            </a:r>
            <a:r>
              <a:rPr lang="en-GB" dirty="0" smtClean="0"/>
              <a:t>Command </a:t>
            </a:r>
            <a:r>
              <a:rPr lang="en-GB" dirty="0"/>
              <a:t>Economy emphasizes more on </a:t>
            </a:r>
            <a:r>
              <a:rPr lang="en-GB" b="1" dirty="0"/>
              <a:t>collective benefits</a:t>
            </a:r>
            <a:r>
              <a:rPr lang="en-GB" dirty="0"/>
              <a:t>, rather than the requirements of a single individual. Under such circumstances, rewards, wages and other monetary benefits like bonus are distributed on the basis of the joint rendering of services. This is how Planned Economy actually </a:t>
            </a:r>
            <a:r>
              <a:rPr lang="en-GB" b="1" dirty="0"/>
              <a:t>eradicates the profit-making at individual levels</a:t>
            </a:r>
            <a:r>
              <a:rPr lang="en-GB" dirty="0"/>
              <a:t>.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0" y="455738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Summing up…</a:t>
            </a:r>
            <a:endParaRPr lang="it-IT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830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568228" y="908720"/>
            <a:ext cx="7881874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8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Advertising in Monopolistic Competition</a:t>
            </a:r>
            <a:endParaRPr lang="it-IT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843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33772" y="227448"/>
            <a:ext cx="8514692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it-IT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ADVERTISING IN MONOPOLISTIC COMPETITION</a:t>
            </a:r>
          </a:p>
        </p:txBody>
      </p:sp>
      <p:sp>
        <p:nvSpPr>
          <p:cNvPr id="2" name="Rettangolo 1"/>
          <p:cNvSpPr/>
          <p:nvPr/>
        </p:nvSpPr>
        <p:spPr>
          <a:xfrm>
            <a:off x="436748" y="1268278"/>
            <a:ext cx="84249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Advertising is commonly used by firms operating under monopolistic competition as a way to create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 differentiation</a:t>
            </a:r>
            <a:r>
              <a:rPr lang="en-GB" sz="2800" dirty="0"/>
              <a:t> and thus to acquire some degree of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 control </a:t>
            </a:r>
            <a:r>
              <a:rPr lang="en-GB" sz="2800" dirty="0"/>
              <a:t>and thus charge a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higher price</a:t>
            </a:r>
            <a:r>
              <a:rPr lang="en-GB" sz="2800" dirty="0"/>
              <a:t>.</a:t>
            </a:r>
            <a:endParaRPr lang="it-IT" sz="28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611560" y="3429000"/>
            <a:ext cx="82501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Firms </a:t>
            </a:r>
            <a:r>
              <a:rPr lang="it-IT" sz="2800" dirty="0" err="1" smtClean="0"/>
              <a:t>usually</a:t>
            </a:r>
            <a:r>
              <a:rPr lang="it-IT" sz="2800" dirty="0" smtClean="0"/>
              <a:t> </a:t>
            </a:r>
            <a:r>
              <a:rPr lang="it-IT" sz="2800" dirty="0" err="1" smtClean="0"/>
              <a:t>spend</a:t>
            </a:r>
            <a:r>
              <a:rPr lang="it-IT" sz="2800" dirty="0" smtClean="0"/>
              <a:t> </a:t>
            </a:r>
            <a:r>
              <a:rPr lang="it-IT" sz="2800" dirty="0" err="1" smtClean="0"/>
              <a:t>between</a:t>
            </a:r>
            <a:r>
              <a:rPr lang="it-IT" sz="2800" dirty="0" smtClean="0"/>
              <a:t> 10 and 20 </a:t>
            </a:r>
            <a:r>
              <a:rPr lang="it-IT" sz="2800" dirty="0" err="1" smtClean="0"/>
              <a:t>percent</a:t>
            </a:r>
            <a:r>
              <a:rPr lang="it-IT" sz="2800" dirty="0" smtClean="0"/>
              <a:t> of </a:t>
            </a:r>
            <a:r>
              <a:rPr lang="it-IT" sz="2800" dirty="0" err="1" smtClean="0"/>
              <a:t>annual</a:t>
            </a:r>
            <a:r>
              <a:rPr lang="it-IT" sz="2800" dirty="0" smtClean="0"/>
              <a:t> </a:t>
            </a:r>
            <a:r>
              <a:rPr lang="it-IT" sz="2800" dirty="0" err="1" smtClean="0"/>
              <a:t>revenue</a:t>
            </a:r>
            <a:r>
              <a:rPr lang="it-IT" sz="2800" dirty="0" smtClean="0"/>
              <a:t> for advertising, more </a:t>
            </a:r>
            <a:r>
              <a:rPr lang="it-IT" sz="2800" dirty="0" err="1" smtClean="0"/>
              <a:t>than</a:t>
            </a:r>
            <a:r>
              <a:rPr lang="it-IT" sz="2800" dirty="0" smtClean="0"/>
              <a:t> $100 </a:t>
            </a:r>
            <a:r>
              <a:rPr lang="it-IT" sz="2800" dirty="0" err="1" smtClean="0"/>
              <a:t>Billion</a:t>
            </a:r>
            <a:r>
              <a:rPr lang="it-IT" sz="2800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6342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33772" y="227448"/>
            <a:ext cx="8514692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it-IT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ADVERTISING IN MONOPOLISTIC COMPETITION</a:t>
            </a:r>
          </a:p>
        </p:txBody>
      </p:sp>
      <p:sp>
        <p:nvSpPr>
          <p:cNvPr id="2" name="Rettangolo 1"/>
          <p:cNvSpPr/>
          <p:nvPr/>
        </p:nvSpPr>
        <p:spPr>
          <a:xfrm>
            <a:off x="233772" y="836712"/>
            <a:ext cx="8514692" cy="64445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">
              <a:avLst>
                <a:gd name="adj" fmla="val 20000"/>
              </a:avLst>
            </a:prstTxWarp>
            <a:spAutoFit/>
          </a:bodyPr>
          <a:lstStyle/>
          <a:p>
            <a:pPr algn="ctr"/>
            <a:r>
              <a:rPr lang="it-IT" sz="1600" b="1" cap="small" spc="0" normalizeH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DEBATE OVER ADVERTISING</a:t>
            </a:r>
            <a:endParaRPr lang="it-IT" sz="1600" b="1" cap="small" spc="0" normalizeH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1585035"/>
            <a:ext cx="91440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6600" b="1" spc="50" dirty="0" smtClean="0">
                <a:ln w="28575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CRITIQUE</a:t>
            </a:r>
            <a:endParaRPr lang="it-IT" sz="6600" b="1" cap="none" spc="50" dirty="0">
              <a:ln w="28575" cmpd="sng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61764" y="2852935"/>
            <a:ext cx="865870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Firms </a:t>
            </a:r>
            <a:r>
              <a:rPr lang="it-IT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advertise</a:t>
            </a: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it-IT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order</a:t>
            </a: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it-IT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manipulate</a:t>
            </a: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people’s</a:t>
            </a: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tastes</a:t>
            </a: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it-IT" sz="2400" dirty="0" smtClean="0"/>
              <a:t>commercial </a:t>
            </a:r>
            <a:r>
              <a:rPr lang="it-IT" sz="2400" dirty="0" err="1" smtClean="0"/>
              <a:t>creates</a:t>
            </a:r>
            <a:r>
              <a:rPr lang="it-IT" sz="2400" dirty="0" smtClean="0"/>
              <a:t> a desire </a:t>
            </a:r>
            <a:r>
              <a:rPr lang="it-IT" sz="2400" dirty="0" err="1" smtClean="0"/>
              <a:t>that</a:t>
            </a:r>
            <a:r>
              <a:rPr lang="it-IT" sz="2400" dirty="0" smtClean="0"/>
              <a:t> </a:t>
            </a:r>
            <a:r>
              <a:rPr lang="it-IT" sz="2400" dirty="0" err="1" smtClean="0"/>
              <a:t>otherwise</a:t>
            </a:r>
            <a:r>
              <a:rPr lang="it-IT" sz="2400" dirty="0" smtClean="0"/>
              <a:t> </a:t>
            </a:r>
            <a:r>
              <a:rPr lang="it-IT" sz="2400" dirty="0" err="1" smtClean="0"/>
              <a:t>might</a:t>
            </a:r>
            <a:r>
              <a:rPr lang="it-IT" sz="2400" dirty="0" smtClean="0"/>
              <a:t> </a:t>
            </a:r>
            <a:r>
              <a:rPr lang="it-IT" sz="2400" dirty="0" err="1" smtClean="0"/>
              <a:t>not</a:t>
            </a:r>
            <a:r>
              <a:rPr lang="it-IT" sz="2400" dirty="0" smtClean="0"/>
              <a:t> </a:t>
            </a:r>
            <a:r>
              <a:rPr lang="it-IT" sz="2400" dirty="0" err="1" smtClean="0"/>
              <a:t>exist</a:t>
            </a:r>
            <a:endParaRPr lang="it-IT" sz="2400" dirty="0" smtClean="0"/>
          </a:p>
          <a:p>
            <a:pPr marL="285750" indent="-285750">
              <a:buFont typeface="Wingdings" pitchFamily="2" charset="2"/>
              <a:buChar char="v"/>
            </a:pPr>
            <a:endParaRPr lang="it-IT" dirty="0"/>
          </a:p>
          <a:p>
            <a:pPr marL="285750" indent="-285750">
              <a:buFont typeface="Wingdings" pitchFamily="2" charset="2"/>
              <a:buChar char="v"/>
            </a:pP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Advertising </a:t>
            </a:r>
            <a:r>
              <a:rPr lang="it-IT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impedes</a:t>
            </a: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competition</a:t>
            </a: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it-IT" dirty="0"/>
              <a:t> </a:t>
            </a:r>
            <a:r>
              <a:rPr lang="it-IT" dirty="0" smtClean="0"/>
              <a:t>     </a:t>
            </a:r>
            <a:r>
              <a:rPr lang="it-IT" sz="2400" dirty="0" smtClean="0"/>
              <a:t>It </a:t>
            </a:r>
            <a:r>
              <a:rPr lang="it-IT" sz="2400" dirty="0" err="1" smtClean="0"/>
              <a:t>tries</a:t>
            </a:r>
            <a:r>
              <a:rPr lang="it-IT" sz="2400" dirty="0" smtClean="0"/>
              <a:t> to convince consumer </a:t>
            </a:r>
            <a:r>
              <a:rPr lang="it-IT" sz="2400" dirty="0" err="1" smtClean="0"/>
              <a:t>that</a:t>
            </a:r>
            <a:r>
              <a:rPr lang="it-IT" sz="2400" dirty="0" smtClean="0"/>
              <a:t> </a:t>
            </a:r>
            <a:r>
              <a:rPr lang="it-IT" sz="2400" dirty="0" err="1" smtClean="0"/>
              <a:t>products</a:t>
            </a:r>
            <a:r>
              <a:rPr lang="it-IT" sz="2400" dirty="0" smtClean="0"/>
              <a:t> are more </a:t>
            </a:r>
            <a:r>
              <a:rPr lang="it-IT" sz="2400" dirty="0" err="1" smtClean="0"/>
              <a:t>different</a:t>
            </a:r>
            <a:endParaRPr lang="it-IT" sz="2400" dirty="0" smtClean="0"/>
          </a:p>
          <a:p>
            <a:r>
              <a:rPr lang="it-IT" sz="2400" dirty="0"/>
              <a:t> </a:t>
            </a:r>
            <a:r>
              <a:rPr lang="it-IT" sz="2400" dirty="0" smtClean="0"/>
              <a:t>    </a:t>
            </a:r>
            <a:r>
              <a:rPr lang="it-IT" sz="2400" dirty="0" err="1" smtClean="0"/>
              <a:t>than</a:t>
            </a:r>
            <a:r>
              <a:rPr lang="it-IT" sz="2400" dirty="0" smtClean="0"/>
              <a:t> </a:t>
            </a:r>
            <a:r>
              <a:rPr lang="it-IT" sz="2400" dirty="0" err="1" smtClean="0"/>
              <a:t>they</a:t>
            </a:r>
            <a:r>
              <a:rPr lang="it-IT" sz="2400" dirty="0" smtClean="0"/>
              <a:t> </a:t>
            </a:r>
            <a:r>
              <a:rPr lang="it-IT" sz="2400" dirty="0" err="1" smtClean="0"/>
              <a:t>truly</a:t>
            </a:r>
            <a:r>
              <a:rPr lang="it-IT" sz="2400" dirty="0" smtClean="0"/>
              <a:t> are and </a:t>
            </a:r>
            <a:r>
              <a:rPr lang="it-IT" sz="2400" dirty="0" err="1" smtClean="0"/>
              <a:t>makes</a:t>
            </a:r>
            <a:r>
              <a:rPr lang="it-IT" sz="2400" dirty="0" smtClean="0"/>
              <a:t> buyer </a:t>
            </a:r>
            <a:r>
              <a:rPr lang="it-IT" sz="2400" dirty="0" err="1" smtClean="0"/>
              <a:t>less</a:t>
            </a:r>
            <a:r>
              <a:rPr lang="it-IT" sz="2400" dirty="0" smtClean="0"/>
              <a:t> </a:t>
            </a:r>
            <a:r>
              <a:rPr lang="it-IT" sz="2400" dirty="0" err="1" smtClean="0"/>
              <a:t>concerned</a:t>
            </a:r>
            <a:r>
              <a:rPr lang="it-IT" sz="2400" dirty="0" smtClean="0"/>
              <a:t> </a:t>
            </a:r>
            <a:r>
              <a:rPr lang="it-IT" sz="2400" dirty="0" err="1" smtClean="0"/>
              <a:t>witn</a:t>
            </a:r>
            <a:r>
              <a:rPr lang="it-IT" sz="2400" dirty="0" smtClean="0"/>
              <a:t> </a:t>
            </a:r>
            <a:r>
              <a:rPr lang="it-IT" sz="2400" dirty="0" err="1" smtClean="0"/>
              <a:t>price</a:t>
            </a:r>
            <a:endParaRPr lang="it-IT" sz="2400" dirty="0"/>
          </a:p>
          <a:p>
            <a:r>
              <a:rPr lang="it-IT" sz="2400" dirty="0" smtClean="0"/>
              <a:t>     </a:t>
            </a:r>
            <a:r>
              <a:rPr lang="it-IT" sz="2400" dirty="0" err="1" smtClean="0"/>
              <a:t>differences</a:t>
            </a:r>
            <a:r>
              <a:rPr lang="it-IT" sz="2400" dirty="0" smtClean="0"/>
              <a:t> </a:t>
            </a:r>
            <a:r>
              <a:rPr lang="it-IT" sz="2400" dirty="0" err="1" smtClean="0"/>
              <a:t>among</a:t>
            </a:r>
            <a:r>
              <a:rPr lang="it-IT" sz="2400" dirty="0" smtClean="0"/>
              <a:t> </a:t>
            </a:r>
            <a:r>
              <a:rPr lang="it-IT" sz="2400" dirty="0" err="1" smtClean="0"/>
              <a:t>similar</a:t>
            </a:r>
            <a:r>
              <a:rPr lang="it-IT" sz="2400" dirty="0" smtClean="0"/>
              <a:t> </a:t>
            </a:r>
            <a:r>
              <a:rPr lang="it-IT" sz="2400" dirty="0" err="1" smtClean="0"/>
              <a:t>goods</a:t>
            </a:r>
            <a:r>
              <a:rPr lang="it-IT" sz="2400" dirty="0" smtClean="0"/>
              <a:t>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69662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33772" y="227448"/>
            <a:ext cx="8514692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it-IT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ADVERTISING IN MONOPOLISTIC COMPETITION</a:t>
            </a:r>
          </a:p>
        </p:txBody>
      </p:sp>
      <p:sp>
        <p:nvSpPr>
          <p:cNvPr id="4" name="Rettangolo 3"/>
          <p:cNvSpPr/>
          <p:nvPr/>
        </p:nvSpPr>
        <p:spPr>
          <a:xfrm>
            <a:off x="233772" y="836712"/>
            <a:ext cx="8514692" cy="64445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">
              <a:avLst>
                <a:gd name="adj" fmla="val 20000"/>
              </a:avLst>
            </a:prstTxWarp>
            <a:spAutoFit/>
          </a:bodyPr>
          <a:lstStyle/>
          <a:p>
            <a:pPr algn="ctr"/>
            <a:r>
              <a:rPr lang="it-IT" sz="1600" b="1" cap="small" spc="0" normalizeH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DEBATE OVER ADVERTISING</a:t>
            </a:r>
            <a:endParaRPr lang="it-IT" sz="1600" b="1" cap="small" spc="0" normalizeH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1585035"/>
            <a:ext cx="91440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6600" b="1" spc="50" dirty="0" smtClean="0">
                <a:ln w="28575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DEFENSE</a:t>
            </a:r>
            <a:endParaRPr lang="it-IT" sz="6600" b="1" cap="none" spc="50" dirty="0">
              <a:ln w="28575" cmpd="sng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80882" y="2693031"/>
            <a:ext cx="898223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Firms use advertising to </a:t>
            </a:r>
            <a:r>
              <a:rPr lang="it-IT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</a:t>
            </a: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information to </a:t>
            </a:r>
            <a:r>
              <a:rPr lang="it-IT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customer</a:t>
            </a: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it-IT" sz="2400" dirty="0" err="1" smtClean="0"/>
              <a:t>these</a:t>
            </a:r>
            <a:r>
              <a:rPr lang="it-IT" sz="2400" dirty="0" smtClean="0"/>
              <a:t> info </a:t>
            </a:r>
            <a:r>
              <a:rPr lang="it-IT" sz="2400" dirty="0" err="1" smtClean="0"/>
              <a:t>allow</a:t>
            </a:r>
            <a:r>
              <a:rPr lang="it-IT" sz="2400" dirty="0" smtClean="0"/>
              <a:t> </a:t>
            </a:r>
            <a:r>
              <a:rPr lang="it-IT" sz="2400" dirty="0" err="1" smtClean="0"/>
              <a:t>customer</a:t>
            </a:r>
            <a:r>
              <a:rPr lang="it-IT" sz="2400" dirty="0" smtClean="0"/>
              <a:t> to </a:t>
            </a:r>
            <a:r>
              <a:rPr lang="it-IT" sz="2400" dirty="0" err="1" smtClean="0"/>
              <a:t>make</a:t>
            </a:r>
            <a:r>
              <a:rPr lang="it-IT" sz="2400" dirty="0" smtClean="0"/>
              <a:t> </a:t>
            </a:r>
            <a:r>
              <a:rPr lang="it-IT" sz="2400" b="1" i="1" dirty="0" err="1" smtClean="0"/>
              <a:t>better</a:t>
            </a:r>
            <a:r>
              <a:rPr lang="it-IT" sz="2400" b="1" i="1" dirty="0" smtClean="0"/>
              <a:t> </a:t>
            </a:r>
            <a:r>
              <a:rPr lang="it-IT" sz="2400" b="1" i="1" dirty="0" err="1" smtClean="0"/>
              <a:t>choices</a:t>
            </a:r>
            <a:r>
              <a:rPr lang="it-IT" sz="2400" b="1" i="1" dirty="0" smtClean="0"/>
              <a:t> </a:t>
            </a:r>
            <a:r>
              <a:rPr lang="it-IT" sz="2400" dirty="0" err="1" smtClean="0"/>
              <a:t>about</a:t>
            </a:r>
            <a:r>
              <a:rPr lang="it-IT" sz="2400" dirty="0" smtClean="0"/>
              <a:t> </a:t>
            </a:r>
            <a:r>
              <a:rPr lang="it-IT" sz="2400" dirty="0" err="1" smtClean="0"/>
              <a:t>what</a:t>
            </a:r>
            <a:r>
              <a:rPr lang="it-IT" sz="2400" dirty="0" smtClean="0"/>
              <a:t> to </a:t>
            </a:r>
            <a:r>
              <a:rPr lang="it-IT" sz="2400" dirty="0" err="1" smtClean="0"/>
              <a:t>buy</a:t>
            </a:r>
            <a:r>
              <a:rPr lang="it-IT" sz="2400" dirty="0" smtClean="0"/>
              <a:t> and </a:t>
            </a:r>
            <a:r>
              <a:rPr lang="it-IT" sz="2400" dirty="0" err="1" smtClean="0"/>
              <a:t>enhances</a:t>
            </a:r>
            <a:r>
              <a:rPr lang="it-IT" sz="2400" dirty="0" smtClean="0"/>
              <a:t> the </a:t>
            </a:r>
            <a:r>
              <a:rPr lang="it-IT" sz="2400" b="1" i="1" dirty="0" err="1" smtClean="0"/>
              <a:t>ability</a:t>
            </a:r>
            <a:r>
              <a:rPr lang="it-IT" sz="2400" dirty="0" smtClean="0"/>
              <a:t> of </a:t>
            </a:r>
            <a:r>
              <a:rPr lang="it-IT" sz="2400" dirty="0" err="1" smtClean="0"/>
              <a:t>markets</a:t>
            </a:r>
            <a:r>
              <a:rPr lang="it-IT" sz="2400" dirty="0" smtClean="0"/>
              <a:t> to </a:t>
            </a:r>
            <a:r>
              <a:rPr lang="it-IT" sz="2400" b="1" i="1" dirty="0" smtClean="0"/>
              <a:t>allocate </a:t>
            </a:r>
            <a:r>
              <a:rPr lang="it-IT" sz="2400" b="1" i="1" dirty="0" err="1" smtClean="0"/>
              <a:t>resources</a:t>
            </a:r>
            <a:r>
              <a:rPr lang="it-IT" sz="2400" b="1" i="1" dirty="0" smtClean="0"/>
              <a:t> </a:t>
            </a:r>
            <a:r>
              <a:rPr lang="it-IT" sz="2400" dirty="0" err="1" smtClean="0"/>
              <a:t>efficiently</a:t>
            </a:r>
            <a:r>
              <a:rPr lang="it-IT" sz="2400" dirty="0" smtClean="0"/>
              <a:t>;</a:t>
            </a:r>
          </a:p>
          <a:p>
            <a:pPr marL="285750" indent="-285750">
              <a:buFont typeface="Wingdings" pitchFamily="2" charset="2"/>
              <a:buChar char="v"/>
            </a:pPr>
            <a:endParaRPr lang="it-IT" dirty="0"/>
          </a:p>
          <a:p>
            <a:pPr marL="285750" indent="-285750">
              <a:buFont typeface="Wingdings" pitchFamily="2" charset="2"/>
              <a:buChar char="v"/>
            </a:pP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Advertising </a:t>
            </a:r>
            <a:r>
              <a:rPr lang="it-IT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foster</a:t>
            </a: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competition</a:t>
            </a: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it-IT" dirty="0"/>
              <a:t> </a:t>
            </a:r>
            <a:r>
              <a:rPr lang="it-IT" dirty="0" smtClean="0"/>
              <a:t>     </a:t>
            </a:r>
            <a:r>
              <a:rPr lang="it-IT" sz="2400" dirty="0" err="1" smtClean="0"/>
              <a:t>Customers</a:t>
            </a:r>
            <a:r>
              <a:rPr lang="it-IT" sz="2400" dirty="0" smtClean="0"/>
              <a:t> are more </a:t>
            </a:r>
            <a:r>
              <a:rPr lang="it-IT" sz="2400" dirty="0" err="1" smtClean="0"/>
              <a:t>fully</a:t>
            </a:r>
            <a:r>
              <a:rPr lang="it-IT" sz="2400" dirty="0" smtClean="0"/>
              <a:t> </a:t>
            </a:r>
            <a:r>
              <a:rPr lang="it-IT" sz="2400" dirty="0" err="1" smtClean="0"/>
              <a:t>informed</a:t>
            </a:r>
            <a:r>
              <a:rPr lang="it-IT" sz="2400" dirty="0" smtClean="0"/>
              <a:t> </a:t>
            </a:r>
            <a:r>
              <a:rPr lang="it-IT" sz="2400" dirty="0" err="1" smtClean="0"/>
              <a:t>about</a:t>
            </a:r>
            <a:r>
              <a:rPr lang="it-IT" sz="2400" dirty="0" smtClean="0"/>
              <a:t> </a:t>
            </a:r>
            <a:r>
              <a:rPr lang="it-IT" sz="2400" dirty="0" err="1" smtClean="0"/>
              <a:t>all</a:t>
            </a:r>
            <a:r>
              <a:rPr lang="it-IT" sz="2400" dirty="0" smtClean="0"/>
              <a:t> the </a:t>
            </a:r>
            <a:r>
              <a:rPr lang="it-IT" sz="2400" dirty="0" err="1" smtClean="0"/>
              <a:t>firms</a:t>
            </a:r>
            <a:r>
              <a:rPr lang="it-IT" sz="2400" dirty="0" smtClean="0"/>
              <a:t> in the</a:t>
            </a:r>
          </a:p>
          <a:p>
            <a:r>
              <a:rPr lang="it-IT" sz="2400" dirty="0"/>
              <a:t> </a:t>
            </a:r>
            <a:r>
              <a:rPr lang="it-IT" sz="2400" dirty="0" smtClean="0"/>
              <a:t>    market and </a:t>
            </a:r>
            <a:r>
              <a:rPr lang="it-IT" sz="2400" dirty="0" err="1" smtClean="0"/>
              <a:t>they</a:t>
            </a:r>
            <a:r>
              <a:rPr lang="it-IT" sz="2400" dirty="0" smtClean="0"/>
              <a:t> can more </a:t>
            </a:r>
            <a:r>
              <a:rPr lang="it-IT" sz="2400" dirty="0" err="1" smtClean="0"/>
              <a:t>easily</a:t>
            </a:r>
            <a:r>
              <a:rPr lang="it-IT" sz="2400" dirty="0" smtClean="0"/>
              <a:t> take </a:t>
            </a:r>
            <a:r>
              <a:rPr lang="it-IT" sz="2400" dirty="0" err="1" smtClean="0"/>
              <a:t>advantage</a:t>
            </a:r>
            <a:r>
              <a:rPr lang="it-IT" sz="2400" dirty="0" smtClean="0"/>
              <a:t> of </a:t>
            </a:r>
            <a:r>
              <a:rPr lang="it-IT" sz="2400" dirty="0" err="1" smtClean="0"/>
              <a:t>price</a:t>
            </a:r>
            <a:r>
              <a:rPr lang="it-IT" sz="2400" dirty="0" smtClean="0"/>
              <a:t> </a:t>
            </a:r>
            <a:r>
              <a:rPr lang="it-IT" sz="2400" dirty="0" err="1" smtClean="0"/>
              <a:t>differences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19162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95536" y="3105834"/>
            <a:ext cx="79928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 two fundamental </a:t>
            </a:r>
            <a:r>
              <a:rPr lang="it-IT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goals </a:t>
            </a:r>
            <a:r>
              <a:rPr lang="it-IT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of Firms using </a:t>
            </a:r>
            <a:r>
              <a:rPr lang="it-IT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Advertising</a:t>
            </a:r>
            <a:endParaRPr lang="it-IT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53330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33772" y="227448"/>
            <a:ext cx="8514692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it-IT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ADVERTISING IN MONOPOLISTIC COMPETITION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395535" y="817589"/>
            <a:ext cx="59766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it-IT" sz="4800" dirty="0" smtClean="0"/>
              <a:t> </a:t>
            </a:r>
            <a:r>
              <a:rPr lang="it-IT" sz="4000" b="1" dirty="0" smtClean="0">
                <a:ln>
                  <a:solidFill>
                    <a:schemeClr val="tx2"/>
                  </a:solidFill>
                </a:ln>
                <a:gradFill>
                  <a:gsLst>
                    <a:gs pos="63000">
                      <a:schemeClr val="accent1">
                        <a:tint val="66000"/>
                        <a:satMod val="160000"/>
                      </a:schemeClr>
                    </a:gs>
                    <a:gs pos="20000">
                      <a:schemeClr val="accent1">
                        <a:tint val="44500"/>
                        <a:satMod val="160000"/>
                      </a:schemeClr>
                    </a:gs>
                    <a:gs pos="84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increase the demand:</a:t>
            </a:r>
          </a:p>
        </p:txBody>
      </p:sp>
      <p:pic>
        <p:nvPicPr>
          <p:cNvPr id="6" name="Immagine 5" descr="Advertisi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16800"/>
            <a:ext cx="4608512" cy="4248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http://www.newseconomia.com/wp-content/uploads/2010/10/mcdonaldlavor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008" y="970539"/>
            <a:ext cx="1135299" cy="84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5292080" y="1916800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/>
              <a:t>Firms's</a:t>
            </a:r>
            <a:r>
              <a:rPr lang="en-GB" sz="2400" dirty="0" smtClean="0"/>
              <a:t> </a:t>
            </a:r>
            <a:r>
              <a:rPr lang="en-GB" sz="2400" dirty="0"/>
              <a:t>current profit-maximizing production is 6 </a:t>
            </a:r>
            <a:r>
              <a:rPr lang="en-GB" sz="2400" dirty="0" smtClean="0"/>
              <a:t>sandwiches, </a:t>
            </a:r>
            <a:r>
              <a:rPr lang="en-GB" sz="2400" dirty="0"/>
              <a:t>each of which is sold for a price of $</a:t>
            </a:r>
            <a:r>
              <a:rPr lang="en-GB" sz="2400" dirty="0" smtClean="0"/>
              <a:t>4.95. </a:t>
            </a:r>
            <a:endParaRPr lang="it-IT" sz="2400" dirty="0"/>
          </a:p>
        </p:txBody>
      </p:sp>
      <p:sp>
        <p:nvSpPr>
          <p:cNvPr id="7" name="Rettangolo 6"/>
          <p:cNvSpPr/>
          <p:nvPr/>
        </p:nvSpPr>
        <p:spPr>
          <a:xfrm>
            <a:off x="5292080" y="3486460"/>
            <a:ext cx="36724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goal of Firm with advertising is 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shift the demand </a:t>
            </a:r>
            <a:r>
              <a:rPr lang="en-GB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curve;</a:t>
            </a:r>
            <a:r>
              <a:rPr lang="en-GB" sz="2400" dirty="0" smtClean="0"/>
              <a:t> </a:t>
            </a:r>
          </a:p>
          <a:p>
            <a:r>
              <a:rPr lang="en-GB" sz="2400" dirty="0" smtClean="0"/>
              <a:t>to increase</a:t>
            </a:r>
            <a:r>
              <a:rPr lang="en-GB" sz="1600" dirty="0" smtClean="0"/>
              <a:t> </a:t>
            </a:r>
            <a:r>
              <a:rPr lang="en-GB" sz="2400" dirty="0"/>
              <a:t>the number of sandwiches buyers are willing and able to buy at each </a:t>
            </a:r>
            <a:r>
              <a:rPr lang="en-GB" sz="2400" dirty="0" smtClean="0"/>
              <a:t>price.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08491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33772" y="227448"/>
            <a:ext cx="8514692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it-IT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ADVERTISING IN MONOPOLISTIC COMPETITION</a:t>
            </a:r>
          </a:p>
        </p:txBody>
      </p:sp>
      <p:pic>
        <p:nvPicPr>
          <p:cNvPr id="4" name="Immagin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72" y="1521896"/>
            <a:ext cx="5130316" cy="4575509"/>
          </a:xfrm>
          <a:prstGeom prst="rect">
            <a:avLst/>
          </a:prstGeom>
        </p:spPr>
      </p:pic>
      <p:pic>
        <p:nvPicPr>
          <p:cNvPr id="5" name="Picture 4" descr="http://www.newseconomia.com/wp-content/uploads/2010/10/mcdonaldlavor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702" y="764704"/>
            <a:ext cx="796799" cy="592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5364088" y="1521896"/>
            <a:ext cx="344841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demand curve 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shifts up and </a:t>
            </a:r>
            <a:r>
              <a:rPr lang="en-GB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</a:t>
            </a:r>
            <a:r>
              <a:rPr lang="en-GB" sz="2800" dirty="0" smtClean="0"/>
              <a:t>.</a:t>
            </a:r>
            <a:endParaRPr lang="en-GB" sz="2400" dirty="0"/>
          </a:p>
          <a:p>
            <a:r>
              <a:rPr lang="en-GB" sz="2400" dirty="0" smtClean="0"/>
              <a:t>With </a:t>
            </a:r>
            <a:r>
              <a:rPr lang="en-GB" sz="2400" dirty="0"/>
              <a:t>this new demand curve, higher prices correspond to each </a:t>
            </a:r>
            <a:r>
              <a:rPr lang="en-GB" sz="2400" dirty="0" smtClean="0"/>
              <a:t>quantity.</a:t>
            </a:r>
          </a:p>
          <a:p>
            <a:r>
              <a:rPr lang="en-GB" sz="2400" dirty="0" smtClean="0"/>
              <a:t>Firm's </a:t>
            </a:r>
            <a:r>
              <a:rPr lang="en-GB" sz="2400" dirty="0"/>
              <a:t>new profit-maximizing production level is 6.7 sandwiches, each of which is sold for a price of $6.85</a:t>
            </a:r>
            <a:r>
              <a:rPr lang="en-GB" sz="2800" dirty="0" smtClean="0"/>
              <a:t>.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3782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44040" y="596780"/>
            <a:ext cx="87484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it-IT" sz="4800" dirty="0" smtClean="0"/>
              <a:t> </a:t>
            </a:r>
            <a:r>
              <a:rPr lang="it-IT" sz="4000" b="1" dirty="0" smtClean="0">
                <a:ln>
                  <a:solidFill>
                    <a:schemeClr val="tx2"/>
                  </a:solidFill>
                </a:ln>
                <a:gradFill>
                  <a:gsLst>
                    <a:gs pos="63000">
                      <a:schemeClr val="accent1">
                        <a:tint val="66000"/>
                        <a:satMod val="160000"/>
                      </a:schemeClr>
                    </a:gs>
                    <a:gs pos="20000">
                      <a:schemeClr val="accent1">
                        <a:tint val="44500"/>
                        <a:satMod val="160000"/>
                      </a:schemeClr>
                    </a:gs>
                    <a:gs pos="84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reduce demand </a:t>
            </a:r>
            <a:r>
              <a:rPr lang="it-IT" sz="4000" b="1" dirty="0" err="1" smtClean="0">
                <a:ln>
                  <a:solidFill>
                    <a:schemeClr val="tx2"/>
                  </a:solidFill>
                </a:ln>
                <a:gradFill>
                  <a:gsLst>
                    <a:gs pos="63000">
                      <a:schemeClr val="accent1">
                        <a:tint val="66000"/>
                        <a:satMod val="160000"/>
                      </a:schemeClr>
                    </a:gs>
                    <a:gs pos="20000">
                      <a:schemeClr val="accent1">
                        <a:tint val="44500"/>
                        <a:satMod val="160000"/>
                      </a:schemeClr>
                    </a:gs>
                    <a:gs pos="84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elasticity</a:t>
            </a:r>
            <a:r>
              <a:rPr lang="it-IT" sz="4000" b="1" dirty="0" smtClean="0">
                <a:ln>
                  <a:solidFill>
                    <a:schemeClr val="tx2"/>
                  </a:solidFill>
                </a:ln>
                <a:gradFill>
                  <a:gsLst>
                    <a:gs pos="63000">
                      <a:schemeClr val="accent1">
                        <a:tint val="66000"/>
                        <a:satMod val="160000"/>
                      </a:schemeClr>
                    </a:gs>
                    <a:gs pos="20000">
                      <a:schemeClr val="accent1">
                        <a:tint val="44500"/>
                        <a:satMod val="160000"/>
                      </a:schemeClr>
                    </a:gs>
                    <a:gs pos="84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33772" y="227448"/>
            <a:ext cx="8514692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it-IT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ADVERTISING IN MONOPOLISTIC COMPETITION</a:t>
            </a:r>
          </a:p>
        </p:txBody>
      </p:sp>
      <p:pic>
        <p:nvPicPr>
          <p:cNvPr id="6" name="Immagine 5" descr="Advertisi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4608512" cy="410445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sellaDiTesto 6"/>
          <p:cNvSpPr txBox="1"/>
          <p:nvPr/>
        </p:nvSpPr>
        <p:spPr>
          <a:xfrm>
            <a:off x="5148064" y="1700808"/>
            <a:ext cx="3600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2400" dirty="0" err="1" smtClean="0"/>
              <a:t>Since</a:t>
            </a:r>
            <a:r>
              <a:rPr lang="it-IT" sz="2400" dirty="0" smtClean="0"/>
              <a:t> the </a:t>
            </a:r>
            <a:r>
              <a:rPr lang="it-IT" sz="2400" dirty="0" err="1" smtClean="0"/>
              <a:t>Firm</a:t>
            </a:r>
            <a:r>
              <a:rPr lang="it-IT" sz="2400" dirty="0" smtClean="0"/>
              <a:t> </a:t>
            </a:r>
            <a:r>
              <a:rPr lang="it-IT" sz="2400" dirty="0" err="1" smtClean="0"/>
              <a:t>is</a:t>
            </a:r>
            <a:r>
              <a:rPr lang="it-IT" sz="2400" dirty="0" smtClean="0"/>
              <a:t> in a competitive market it </a:t>
            </a:r>
            <a:r>
              <a:rPr lang="it-IT" sz="2400" dirty="0" err="1" smtClean="0"/>
              <a:t>has</a:t>
            </a:r>
            <a:r>
              <a:rPr lang="it-IT" sz="2400" dirty="0" smtClean="0"/>
              <a:t> to </a:t>
            </a:r>
            <a:r>
              <a:rPr lang="en-GB" sz="2400" dirty="0" smtClean="0"/>
              <a:t>face </a:t>
            </a:r>
            <a:r>
              <a:rPr lang="en-GB" sz="2400" dirty="0"/>
              <a:t>a relatively elastic </a:t>
            </a:r>
            <a:r>
              <a:rPr lang="en-GB" sz="2400" dirty="0" smtClean="0"/>
              <a:t>demand.</a:t>
            </a:r>
          </a:p>
          <a:p>
            <a:pPr lvl="0"/>
            <a:r>
              <a:rPr lang="en-GB" sz="2400" dirty="0" smtClean="0"/>
              <a:t>This </a:t>
            </a:r>
            <a:r>
              <a:rPr lang="en-GB" sz="2400" dirty="0"/>
              <a:t>limits the range of prices that can he charge</a:t>
            </a:r>
            <a:r>
              <a:rPr lang="en-GB" dirty="0"/>
              <a:t>.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0945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72" y="1295233"/>
            <a:ext cx="4680520" cy="4608512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33772" y="227448"/>
            <a:ext cx="8514692" cy="36933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it-IT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ADVERTISING IN MONOPOLISTIC COMPETITION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4914292" y="1124744"/>
            <a:ext cx="405019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new demand curve is now a little </a:t>
            </a:r>
            <a:r>
              <a:rPr lang="en-GB" sz="2400" dirty="0" smtClean="0"/>
              <a:t>steeper.</a:t>
            </a:r>
          </a:p>
          <a:p>
            <a:r>
              <a:rPr lang="en-GB" sz="2400" dirty="0" smtClean="0"/>
              <a:t>This </a:t>
            </a:r>
            <a:r>
              <a:rPr lang="en-GB" sz="2400" dirty="0"/>
              <a:t>less elastic demand means that buyers are less inclined to change their quantity</a:t>
            </a:r>
            <a:r>
              <a:rPr lang="en-GB" sz="2400" u="sng" dirty="0"/>
              <a:t> </a:t>
            </a:r>
            <a:r>
              <a:rPr lang="en-GB" sz="2400" dirty="0"/>
              <a:t>demanded with a price change. As such, </a:t>
            </a:r>
            <a:r>
              <a:rPr lang="en-GB" sz="2400" dirty="0" smtClean="0"/>
              <a:t>the Firm is </a:t>
            </a:r>
            <a:r>
              <a:rPr lang="en-GB" sz="2400" dirty="0"/>
              <a:t>able to charge a </a:t>
            </a:r>
            <a:r>
              <a:rPr lang="en-GB" sz="2400" dirty="0" smtClean="0"/>
              <a:t>slightly higher </a:t>
            </a:r>
            <a:r>
              <a:rPr lang="en-GB" sz="2400" dirty="0"/>
              <a:t>price for the same quantity of </a:t>
            </a:r>
            <a:r>
              <a:rPr lang="en-GB" sz="2400" dirty="0" smtClean="0"/>
              <a:t>production.</a:t>
            </a:r>
          </a:p>
          <a:p>
            <a:r>
              <a:rPr lang="en-GB" sz="2400" dirty="0" smtClean="0"/>
              <a:t>It </a:t>
            </a:r>
            <a:r>
              <a:rPr lang="en-GB" sz="2400" dirty="0"/>
              <a:t>can now collect a price of $5.95 for each of the 6 sandwiches sold at the profit-maximizing level of production</a:t>
            </a:r>
            <a:r>
              <a:rPr lang="en-GB" dirty="0"/>
              <a:t>.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2072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95536" y="836712"/>
            <a:ext cx="8058360" cy="526297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it-IT" sz="72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THANK YOU ALL</a:t>
            </a:r>
          </a:p>
          <a:p>
            <a:pPr algn="ctr"/>
            <a:r>
              <a:rPr lang="it-IT" sz="72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FOR THE ATTENTION</a:t>
            </a:r>
          </a:p>
          <a:p>
            <a:pPr algn="ctr"/>
            <a:endParaRPr lang="it-IT" sz="72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it-IT" sz="7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Hope you enjoy it</a:t>
            </a:r>
            <a:endParaRPr lang="it-IT" sz="72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ctr"/>
            <a:r>
              <a:rPr lang="it-IT" sz="4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Chiara</a:t>
            </a:r>
            <a:endParaRPr lang="it-IT" sz="4800" b="1" cap="none" spc="0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365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1158</Words>
  <Application>Microsoft Office PowerPoint</Application>
  <PresentationFormat>Presentazione su schermo (4:3)</PresentationFormat>
  <Paragraphs>140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Chiara</dc:creator>
  <cp:lastModifiedBy>Giorgio Galeazzi</cp:lastModifiedBy>
  <cp:revision>74</cp:revision>
  <dcterms:created xsi:type="dcterms:W3CDTF">2011-11-30T08:25:12Z</dcterms:created>
  <dcterms:modified xsi:type="dcterms:W3CDTF">2011-12-19T09:31:33Z</dcterms:modified>
</cp:coreProperties>
</file>