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>
        <p:scale>
          <a:sx n="115" d="100"/>
          <a:sy n="115" d="100"/>
        </p:scale>
        <p:origin x="-144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17/12/2011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Facoltà di Giurisprudenza</a:t>
            </a:r>
          </a:p>
          <a:p>
            <a:r>
              <a:rPr lang="it-IT" dirty="0" smtClean="0"/>
              <a:t>2011/2012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6700" b="1" dirty="0" smtClean="0">
                <a:latin typeface="Arial Black" pitchFamily="34" charset="0"/>
                <a:cs typeface="Aharoni" pitchFamily="2" charset="-79"/>
              </a:rPr>
              <a:t>ECONOMICS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4000" dirty="0" smtClean="0"/>
              <a:t>Docente: Giorgio Galeazzi</a:t>
            </a:r>
            <a:endParaRPr lang="it-IT" sz="4000" dirty="0"/>
          </a:p>
        </p:txBody>
      </p:sp>
      <p:pic>
        <p:nvPicPr>
          <p:cNvPr id="1026" name="Picture 2" descr="C:\Users\Claudia\Desktop\logo-rollove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285728"/>
            <a:ext cx="2143140" cy="1571636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6215074" y="557214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Lazea</a:t>
            </a:r>
            <a:r>
              <a:rPr lang="it-IT" b="1" dirty="0" smtClean="0"/>
              <a:t> Claudia Maria</a:t>
            </a:r>
          </a:p>
          <a:p>
            <a:r>
              <a:rPr lang="it-IT" b="1" dirty="0" smtClean="0"/>
              <a:t>Classe MO1</a:t>
            </a:r>
            <a:endParaRPr lang="it-IT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“ The </a:t>
            </a:r>
            <a:r>
              <a:rPr lang="it-IT" sz="3600" dirty="0" err="1" smtClean="0"/>
              <a:t>Invisible</a:t>
            </a:r>
            <a:r>
              <a:rPr lang="it-IT" sz="3600" dirty="0" smtClean="0"/>
              <a:t> </a:t>
            </a:r>
            <a:r>
              <a:rPr lang="it-IT" sz="3600" dirty="0" err="1" smtClean="0"/>
              <a:t>Hand</a:t>
            </a:r>
            <a:r>
              <a:rPr lang="it-IT" sz="3600" dirty="0" smtClean="0"/>
              <a:t> “ </a:t>
            </a:r>
            <a:r>
              <a:rPr lang="it-IT" sz="3600" dirty="0" err="1" smtClean="0"/>
              <a:t>by</a:t>
            </a:r>
            <a:r>
              <a:rPr lang="it-IT" sz="3600" dirty="0" smtClean="0"/>
              <a:t> </a:t>
            </a:r>
            <a:r>
              <a:rPr lang="it-IT" sz="3600" dirty="0" err="1" smtClean="0"/>
              <a:t>Adam</a:t>
            </a:r>
            <a:r>
              <a:rPr lang="it-IT" sz="3600" dirty="0" smtClean="0"/>
              <a:t> Smith</a:t>
            </a:r>
          </a:p>
          <a:p>
            <a:endParaRPr lang="it-IT" sz="3600" dirty="0" smtClean="0"/>
          </a:p>
          <a:p>
            <a:r>
              <a:rPr lang="it-IT" sz="3600" dirty="0" smtClean="0"/>
              <a:t>The </a:t>
            </a:r>
            <a:r>
              <a:rPr lang="it-IT" sz="3600" dirty="0" err="1" smtClean="0"/>
              <a:t>gains</a:t>
            </a:r>
            <a:r>
              <a:rPr lang="it-IT" sz="3600" dirty="0" smtClean="0"/>
              <a:t> </a:t>
            </a:r>
            <a:r>
              <a:rPr lang="it-IT" sz="3600" dirty="0" err="1" smtClean="0"/>
              <a:t>from</a:t>
            </a:r>
            <a:r>
              <a:rPr lang="it-IT" sz="3600" dirty="0" smtClean="0"/>
              <a:t> </a:t>
            </a:r>
            <a:r>
              <a:rPr lang="it-IT" sz="3600" dirty="0" err="1" smtClean="0"/>
              <a:t>trade</a:t>
            </a:r>
            <a:r>
              <a:rPr lang="it-IT" sz="3600" dirty="0" smtClean="0"/>
              <a:t> </a:t>
            </a:r>
            <a:r>
              <a:rPr lang="it-IT" sz="3600" dirty="0" err="1" smtClean="0"/>
              <a:t>by</a:t>
            </a:r>
            <a:r>
              <a:rPr lang="it-IT" sz="3600" dirty="0" smtClean="0"/>
              <a:t> David Ricardo</a:t>
            </a:r>
          </a:p>
          <a:p>
            <a:endParaRPr lang="it-IT" sz="3600" dirty="0" smtClean="0"/>
          </a:p>
          <a:p>
            <a:r>
              <a:rPr lang="it-IT" sz="3600" dirty="0" err="1" smtClean="0"/>
              <a:t>Equilibrium</a:t>
            </a:r>
            <a:endParaRPr lang="it-IT" sz="36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19200"/>
          </a:xfrm>
          <a:solidFill>
            <a:schemeClr val="bg1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it-IT" sz="5400" b="1" dirty="0" err="1" smtClean="0">
                <a:latin typeface="Aharoni" pitchFamily="2" charset="-79"/>
                <a:cs typeface="Aharoni" pitchFamily="2" charset="-79"/>
              </a:rPr>
              <a:t>Topics</a:t>
            </a:r>
            <a:r>
              <a:rPr lang="it-IT" sz="5400" b="1" dirty="0" smtClean="0">
                <a:latin typeface="Aharoni" pitchFamily="2" charset="-79"/>
                <a:cs typeface="Aharoni" pitchFamily="2" charset="-79"/>
              </a:rPr>
              <a:t>:</a:t>
            </a:r>
            <a:endParaRPr lang="it-IT" sz="5400" b="1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mano omini.jpg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</a:blip>
          <a:stretch>
            <a:fillRect/>
          </a:stretch>
        </p:blipFill>
        <p:spPr>
          <a:xfrm>
            <a:off x="642910" y="1571612"/>
            <a:ext cx="7786742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t-IT" dirty="0" smtClean="0"/>
              <a:t>“</a:t>
            </a:r>
            <a:r>
              <a:rPr lang="it-IT" sz="4400" b="1" dirty="0" smtClean="0"/>
              <a:t>The </a:t>
            </a:r>
            <a:r>
              <a:rPr lang="it-IT" sz="4400" b="1" dirty="0" err="1" smtClean="0"/>
              <a:t>Invisible</a:t>
            </a:r>
            <a:r>
              <a:rPr lang="it-IT" sz="4400" b="1" dirty="0" smtClean="0"/>
              <a:t> </a:t>
            </a:r>
            <a:r>
              <a:rPr lang="it-IT" sz="4400" b="1" dirty="0" err="1" smtClean="0"/>
              <a:t>Hand</a:t>
            </a:r>
            <a:r>
              <a:rPr lang="it-IT" sz="4400" b="1" dirty="0" smtClean="0"/>
              <a:t>”</a:t>
            </a:r>
            <a:endParaRPr lang="it-IT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00034" y="642918"/>
            <a:ext cx="814393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chemeClr val="bg1"/>
                </a:solidFill>
              </a:rPr>
              <a:t>This</a:t>
            </a:r>
            <a:r>
              <a:rPr lang="it-IT" sz="2000" dirty="0" smtClean="0">
                <a:solidFill>
                  <a:schemeClr val="bg1"/>
                </a:solidFill>
              </a:rPr>
              <a:t> idea </a:t>
            </a:r>
            <a:r>
              <a:rPr lang="it-IT" sz="2000" dirty="0" err="1" smtClean="0">
                <a:solidFill>
                  <a:schemeClr val="bg1"/>
                </a:solidFill>
              </a:rPr>
              <a:t>was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introduced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the first </a:t>
            </a:r>
            <a:r>
              <a:rPr lang="it-IT" sz="2000" dirty="0" err="1" smtClean="0">
                <a:solidFill>
                  <a:schemeClr val="bg1"/>
                </a:solidFill>
              </a:rPr>
              <a:t>time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by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economist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Adam</a:t>
            </a:r>
            <a:r>
              <a:rPr lang="it-IT" sz="2000" dirty="0" smtClean="0">
                <a:solidFill>
                  <a:schemeClr val="bg1"/>
                </a:solidFill>
              </a:rPr>
              <a:t> Smith in </a:t>
            </a:r>
            <a:r>
              <a:rPr lang="it-IT" sz="2000" dirty="0" err="1" smtClean="0">
                <a:solidFill>
                  <a:schemeClr val="bg1"/>
                </a:solidFill>
              </a:rPr>
              <a:t>his</a:t>
            </a:r>
            <a:r>
              <a:rPr lang="it-IT" sz="2000" dirty="0" smtClean="0">
                <a:solidFill>
                  <a:schemeClr val="bg1"/>
                </a:solidFill>
              </a:rPr>
              <a:t> work </a:t>
            </a:r>
            <a:r>
              <a:rPr lang="it-IT" sz="2000" dirty="0" err="1" smtClean="0">
                <a:solidFill>
                  <a:schemeClr val="bg1"/>
                </a:solidFill>
              </a:rPr>
              <a:t>called</a:t>
            </a:r>
            <a:r>
              <a:rPr lang="it-IT" sz="2000" dirty="0" smtClean="0">
                <a:solidFill>
                  <a:schemeClr val="bg1"/>
                </a:solidFill>
              </a:rPr>
              <a:t> “ The </a:t>
            </a:r>
            <a:r>
              <a:rPr lang="it-IT" sz="2000" dirty="0" err="1" smtClean="0">
                <a:solidFill>
                  <a:schemeClr val="bg1"/>
                </a:solidFill>
              </a:rPr>
              <a:t>Wealth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nations</a:t>
            </a:r>
            <a:r>
              <a:rPr lang="it-IT" sz="2000" dirty="0" smtClean="0">
                <a:solidFill>
                  <a:schemeClr val="bg1"/>
                </a:solidFill>
              </a:rPr>
              <a:t> “.</a:t>
            </a:r>
          </a:p>
          <a:p>
            <a:pPr lvl="1"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 In </a:t>
            </a:r>
            <a:r>
              <a:rPr lang="it-IT" sz="2000" dirty="0" err="1" smtClean="0">
                <a:solidFill>
                  <a:schemeClr val="bg1"/>
                </a:solidFill>
              </a:rPr>
              <a:t>economics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b="1" dirty="0" err="1" smtClean="0">
                <a:solidFill>
                  <a:schemeClr val="bg1"/>
                </a:solidFill>
              </a:rPr>
              <a:t>invisible</a:t>
            </a:r>
            <a:r>
              <a:rPr lang="it-IT" sz="2000" b="1" dirty="0" smtClean="0">
                <a:solidFill>
                  <a:schemeClr val="bg1"/>
                </a:solidFill>
              </a:rPr>
              <a:t> </a:t>
            </a:r>
            <a:r>
              <a:rPr lang="it-IT" sz="2000" b="1" dirty="0" err="1" smtClean="0">
                <a:solidFill>
                  <a:schemeClr val="bg1"/>
                </a:solidFill>
              </a:rPr>
              <a:t>hand</a:t>
            </a:r>
            <a:r>
              <a:rPr lang="it-IT" sz="2000" dirty="0" smtClean="0">
                <a:solidFill>
                  <a:schemeClr val="bg1"/>
                </a:solidFill>
              </a:rPr>
              <a:t> or </a:t>
            </a:r>
            <a:r>
              <a:rPr lang="it-IT" sz="2000" b="1" dirty="0" err="1" smtClean="0">
                <a:solidFill>
                  <a:schemeClr val="bg1"/>
                </a:solidFill>
              </a:rPr>
              <a:t>invisible</a:t>
            </a:r>
            <a:r>
              <a:rPr lang="it-IT" sz="2000" b="1" dirty="0" smtClean="0">
                <a:solidFill>
                  <a:schemeClr val="bg1"/>
                </a:solidFill>
              </a:rPr>
              <a:t> </a:t>
            </a:r>
            <a:r>
              <a:rPr lang="it-IT" sz="2000" b="1" dirty="0" err="1" smtClean="0">
                <a:solidFill>
                  <a:schemeClr val="bg1"/>
                </a:solidFill>
              </a:rPr>
              <a:t>hand</a:t>
            </a:r>
            <a:r>
              <a:rPr lang="it-IT" sz="2000" b="1" dirty="0" smtClean="0">
                <a:solidFill>
                  <a:schemeClr val="bg1"/>
                </a:solidFill>
              </a:rPr>
              <a:t> </a:t>
            </a:r>
            <a:r>
              <a:rPr lang="it-IT" sz="2000" b="1" dirty="0" err="1" smtClean="0">
                <a:solidFill>
                  <a:schemeClr val="bg1"/>
                </a:solidFill>
              </a:rPr>
              <a:t>of</a:t>
            </a:r>
            <a:r>
              <a:rPr lang="it-IT" sz="2000" b="1" dirty="0" smtClean="0">
                <a:solidFill>
                  <a:schemeClr val="bg1"/>
                </a:solidFill>
              </a:rPr>
              <a:t> the market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term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u="sng" dirty="0" err="1" smtClean="0">
                <a:solidFill>
                  <a:schemeClr val="bg1"/>
                </a:solidFill>
              </a:rPr>
              <a:t>economics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use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describe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self-regulating</a:t>
            </a:r>
            <a:r>
              <a:rPr lang="it-IT" sz="2000" dirty="0" smtClean="0">
                <a:solidFill>
                  <a:schemeClr val="bg1"/>
                </a:solidFill>
              </a:rPr>
              <a:t> nature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marketplace</a:t>
            </a:r>
            <a:r>
              <a:rPr lang="it-IT" sz="2000" dirty="0" smtClean="0">
                <a:solidFill>
                  <a:schemeClr val="bg1"/>
                </a:solidFill>
              </a:rPr>
              <a:t>. The </a:t>
            </a:r>
            <a:r>
              <a:rPr lang="it-IT" sz="2000" dirty="0" err="1" smtClean="0">
                <a:solidFill>
                  <a:schemeClr val="bg1"/>
                </a:solidFill>
              </a:rPr>
              <a:t>concept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very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simple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because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main</a:t>
            </a:r>
            <a:r>
              <a:rPr lang="it-IT" sz="2000" dirty="0" smtClean="0">
                <a:solidFill>
                  <a:schemeClr val="bg1"/>
                </a:solidFill>
              </a:rPr>
              <a:t> idea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trying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maximise </a:t>
            </a:r>
            <a:r>
              <a:rPr lang="it-IT" sz="2000" dirty="0" err="1" smtClean="0">
                <a:solidFill>
                  <a:schemeClr val="bg1"/>
                </a:solidFill>
              </a:rPr>
              <a:t>sellers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gains</a:t>
            </a:r>
            <a:r>
              <a:rPr lang="it-IT" sz="2000" dirty="0" smtClean="0">
                <a:solidFill>
                  <a:schemeClr val="bg1"/>
                </a:solidFill>
              </a:rPr>
              <a:t> in a free market </a:t>
            </a:r>
            <a:r>
              <a:rPr lang="it-IT" sz="2000" dirty="0" err="1" smtClean="0">
                <a:solidFill>
                  <a:schemeClr val="bg1"/>
                </a:solidFill>
              </a:rPr>
              <a:t>individual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ambition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benefits</a:t>
            </a:r>
            <a:r>
              <a:rPr lang="it-IT" sz="2000" dirty="0" smtClean="0">
                <a:solidFill>
                  <a:schemeClr val="bg1"/>
                </a:solidFill>
              </a:rPr>
              <a:t> society, </a:t>
            </a:r>
            <a:r>
              <a:rPr lang="it-IT" sz="2000" dirty="0" err="1" smtClean="0">
                <a:solidFill>
                  <a:schemeClr val="bg1"/>
                </a:solidFill>
              </a:rPr>
              <a:t>even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if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ambitious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have</a:t>
            </a:r>
            <a:r>
              <a:rPr lang="it-IT" sz="2000" dirty="0" smtClean="0">
                <a:solidFill>
                  <a:schemeClr val="bg1"/>
                </a:solidFill>
              </a:rPr>
              <a:t> no </a:t>
            </a:r>
            <a:r>
              <a:rPr lang="it-IT" sz="2000" dirty="0" err="1" smtClean="0">
                <a:solidFill>
                  <a:schemeClr val="bg1"/>
                </a:solidFill>
              </a:rPr>
              <a:t>benevolent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intentions</a:t>
            </a:r>
            <a:r>
              <a:rPr lang="it-IT" sz="2000" dirty="0" smtClean="0">
                <a:solidFill>
                  <a:schemeClr val="bg1"/>
                </a:solidFill>
              </a:rPr>
              <a:t>.</a:t>
            </a:r>
          </a:p>
          <a:p>
            <a:pPr lvl="1"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The </a:t>
            </a:r>
            <a:r>
              <a:rPr lang="it-IT" sz="2000" dirty="0" err="1" smtClean="0">
                <a:solidFill>
                  <a:schemeClr val="bg1"/>
                </a:solidFill>
              </a:rPr>
              <a:t>theory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Invisible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Hand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states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if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each</a:t>
            </a:r>
            <a:r>
              <a:rPr lang="it-IT" sz="2000" dirty="0" smtClean="0">
                <a:solidFill>
                  <a:schemeClr val="bg1"/>
                </a:solidFill>
              </a:rPr>
              <a:t> consumer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allowed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choose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freely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buy</a:t>
            </a:r>
            <a:r>
              <a:rPr lang="it-IT" sz="2000" dirty="0" smtClean="0">
                <a:solidFill>
                  <a:schemeClr val="bg1"/>
                </a:solidFill>
              </a:rPr>
              <a:t> and </a:t>
            </a:r>
            <a:r>
              <a:rPr lang="it-IT" sz="2000" dirty="0" err="1" smtClean="0">
                <a:solidFill>
                  <a:schemeClr val="bg1"/>
                </a:solidFill>
              </a:rPr>
              <a:t>each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producer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allowed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choose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freely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sell and </a:t>
            </a:r>
            <a:r>
              <a:rPr lang="it-IT" sz="2000" dirty="0" err="1" smtClean="0">
                <a:solidFill>
                  <a:schemeClr val="bg1"/>
                </a:solidFill>
              </a:rPr>
              <a:t>how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, the market </a:t>
            </a:r>
            <a:r>
              <a:rPr lang="it-IT" sz="2000" dirty="0" err="1" smtClean="0">
                <a:solidFill>
                  <a:schemeClr val="bg1"/>
                </a:solidFill>
              </a:rPr>
              <a:t>will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settle</a:t>
            </a:r>
            <a:r>
              <a:rPr lang="it-IT" sz="2000" dirty="0" smtClean="0">
                <a:solidFill>
                  <a:schemeClr val="bg1"/>
                </a:solidFill>
              </a:rPr>
              <a:t> on a </a:t>
            </a:r>
            <a:r>
              <a:rPr lang="it-IT" sz="2000" dirty="0" err="1" smtClean="0">
                <a:solidFill>
                  <a:schemeClr val="bg1"/>
                </a:solidFill>
              </a:rPr>
              <a:t>product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distribution</a:t>
            </a:r>
            <a:r>
              <a:rPr lang="it-IT" sz="2000" dirty="0" smtClean="0">
                <a:solidFill>
                  <a:schemeClr val="bg1"/>
                </a:solidFill>
              </a:rPr>
              <a:t> and </a:t>
            </a:r>
            <a:r>
              <a:rPr lang="it-IT" sz="2000" dirty="0" err="1" smtClean="0">
                <a:solidFill>
                  <a:schemeClr val="bg1"/>
                </a:solidFill>
              </a:rPr>
              <a:t>prices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will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beneficial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all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individual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members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a community, and </a:t>
            </a:r>
            <a:r>
              <a:rPr lang="it-IT" sz="2000" dirty="0" err="1" smtClean="0">
                <a:solidFill>
                  <a:schemeClr val="bg1"/>
                </a:solidFill>
              </a:rPr>
              <a:t>hence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the community </a:t>
            </a:r>
            <a:r>
              <a:rPr lang="it-IT" sz="2000" dirty="0" err="1" smtClean="0">
                <a:solidFill>
                  <a:schemeClr val="bg1"/>
                </a:solidFill>
              </a:rPr>
              <a:t>as</a:t>
            </a:r>
            <a:r>
              <a:rPr lang="it-IT" sz="2000" dirty="0" smtClean="0">
                <a:solidFill>
                  <a:schemeClr val="bg1"/>
                </a:solidFill>
              </a:rPr>
              <a:t> a </a:t>
            </a:r>
            <a:r>
              <a:rPr lang="it-IT" sz="2000" dirty="0" err="1" smtClean="0">
                <a:solidFill>
                  <a:schemeClr val="bg1"/>
                </a:solidFill>
              </a:rPr>
              <a:t>whole</a:t>
            </a:r>
            <a:r>
              <a:rPr lang="it-IT" sz="2000" dirty="0" smtClean="0">
                <a:solidFill>
                  <a:schemeClr val="bg1"/>
                </a:solidFill>
              </a:rPr>
              <a:t>.</a:t>
            </a:r>
          </a:p>
          <a:p>
            <a:pPr lvl="1"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Actually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invisible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hand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transforms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self-interest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into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growth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collective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health</a:t>
            </a:r>
            <a:r>
              <a:rPr lang="it-IT" sz="2000" dirty="0" smtClean="0">
                <a:solidFill>
                  <a:schemeClr val="bg1"/>
                </a:solidFill>
              </a:rPr>
              <a:t>.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42910" y="428604"/>
            <a:ext cx="800105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 smtClean="0">
                <a:solidFill>
                  <a:schemeClr val="bg1"/>
                </a:solidFill>
              </a:rPr>
              <a:t>Example</a:t>
            </a:r>
            <a:r>
              <a:rPr lang="it-IT" sz="2800" b="1" dirty="0" smtClean="0">
                <a:solidFill>
                  <a:schemeClr val="bg1"/>
                </a:solidFill>
              </a:rPr>
              <a:t>: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bg1"/>
                </a:solidFill>
              </a:rPr>
              <a:t>“ </a:t>
            </a:r>
            <a:r>
              <a:rPr lang="it-IT" sz="2400" dirty="0" err="1" smtClean="0">
                <a:solidFill>
                  <a:schemeClr val="bg1"/>
                </a:solidFill>
              </a:rPr>
              <a:t>It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not</a:t>
            </a:r>
            <a:r>
              <a:rPr lang="it-IT" sz="2400" dirty="0" smtClean="0">
                <a:solidFill>
                  <a:schemeClr val="bg1"/>
                </a:solidFill>
              </a:rPr>
              <a:t>  </a:t>
            </a:r>
            <a:r>
              <a:rPr lang="it-IT" sz="2400" dirty="0" err="1" smtClean="0">
                <a:solidFill>
                  <a:schemeClr val="bg1"/>
                </a:solidFill>
              </a:rPr>
              <a:t>from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benevolence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butcher</a:t>
            </a:r>
            <a:r>
              <a:rPr lang="it-IT" sz="2400" dirty="0" smtClean="0">
                <a:solidFill>
                  <a:schemeClr val="bg1"/>
                </a:solidFill>
              </a:rPr>
              <a:t> , the </a:t>
            </a:r>
            <a:r>
              <a:rPr lang="it-IT" sz="2400" dirty="0" err="1" smtClean="0">
                <a:solidFill>
                  <a:schemeClr val="bg1"/>
                </a:solidFill>
              </a:rPr>
              <a:t>brewer</a:t>
            </a:r>
            <a:r>
              <a:rPr lang="it-IT" sz="2400" dirty="0" smtClean="0">
                <a:solidFill>
                  <a:schemeClr val="bg1"/>
                </a:solidFill>
              </a:rPr>
              <a:t> or the </a:t>
            </a:r>
            <a:r>
              <a:rPr lang="it-IT" sz="2400" dirty="0" err="1" smtClean="0">
                <a:solidFill>
                  <a:schemeClr val="bg1"/>
                </a:solidFill>
              </a:rPr>
              <a:t>baker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that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we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expect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our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dinner</a:t>
            </a:r>
            <a:r>
              <a:rPr lang="it-IT" sz="2400" dirty="0" smtClean="0">
                <a:solidFill>
                  <a:schemeClr val="bg1"/>
                </a:solidFill>
              </a:rPr>
              <a:t>, </a:t>
            </a:r>
            <a:r>
              <a:rPr lang="it-IT" sz="2400" dirty="0" err="1" smtClean="0">
                <a:solidFill>
                  <a:schemeClr val="bg1"/>
                </a:solidFill>
              </a:rPr>
              <a:t>but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from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their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regard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to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their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own</a:t>
            </a:r>
            <a:r>
              <a:rPr lang="it-IT" sz="2400" dirty="0" smtClean="0">
                <a:solidFill>
                  <a:schemeClr val="bg1"/>
                </a:solidFill>
              </a:rPr>
              <a:t> interest. </a:t>
            </a:r>
            <a:r>
              <a:rPr lang="it-IT" sz="2400" dirty="0" err="1" smtClean="0">
                <a:solidFill>
                  <a:schemeClr val="bg1"/>
                </a:solidFill>
              </a:rPr>
              <a:t>We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adress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ourselves</a:t>
            </a:r>
            <a:r>
              <a:rPr lang="it-IT" sz="2400" dirty="0" smtClean="0">
                <a:solidFill>
                  <a:schemeClr val="bg1"/>
                </a:solidFill>
              </a:rPr>
              <a:t>, </a:t>
            </a:r>
            <a:r>
              <a:rPr lang="it-IT" sz="2400" dirty="0" err="1" smtClean="0">
                <a:solidFill>
                  <a:schemeClr val="bg1"/>
                </a:solidFill>
              </a:rPr>
              <a:t>not</a:t>
            </a:r>
            <a:r>
              <a:rPr lang="it-IT" sz="2400" dirty="0" smtClean="0">
                <a:solidFill>
                  <a:schemeClr val="bg1"/>
                </a:solidFill>
              </a:rPr>
              <a:t> to </a:t>
            </a:r>
            <a:r>
              <a:rPr lang="it-IT" sz="2400" dirty="0" err="1" smtClean="0">
                <a:solidFill>
                  <a:schemeClr val="bg1"/>
                </a:solidFill>
              </a:rPr>
              <a:t>their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humanity</a:t>
            </a:r>
            <a:r>
              <a:rPr lang="it-IT" sz="2400" dirty="0" smtClean="0">
                <a:solidFill>
                  <a:schemeClr val="bg1"/>
                </a:solidFill>
              </a:rPr>
              <a:t> and </a:t>
            </a:r>
            <a:r>
              <a:rPr lang="it-IT" sz="2400" dirty="0" err="1" smtClean="0">
                <a:solidFill>
                  <a:schemeClr val="bg1"/>
                </a:solidFill>
              </a:rPr>
              <a:t>never</a:t>
            </a:r>
            <a:r>
              <a:rPr lang="it-IT" sz="2400" dirty="0" smtClean="0">
                <a:solidFill>
                  <a:schemeClr val="bg1"/>
                </a:solidFill>
              </a:rPr>
              <a:t> talk to </a:t>
            </a:r>
            <a:r>
              <a:rPr lang="it-IT" sz="2400" dirty="0" err="1" smtClean="0">
                <a:solidFill>
                  <a:schemeClr val="bg1"/>
                </a:solidFill>
              </a:rPr>
              <a:t>them</a:t>
            </a:r>
            <a:r>
              <a:rPr lang="it-IT" sz="2400" dirty="0" smtClean="0">
                <a:solidFill>
                  <a:schemeClr val="bg1"/>
                </a:solidFill>
              </a:rPr>
              <a:t> of </a:t>
            </a:r>
            <a:r>
              <a:rPr lang="it-IT" sz="2400" dirty="0" err="1" smtClean="0">
                <a:solidFill>
                  <a:schemeClr val="bg1"/>
                </a:solidFill>
              </a:rPr>
              <a:t>our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own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necessities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but</a:t>
            </a:r>
            <a:r>
              <a:rPr lang="it-IT" sz="2400" dirty="0" smtClean="0">
                <a:solidFill>
                  <a:schemeClr val="bg1"/>
                </a:solidFill>
              </a:rPr>
              <a:t> of </a:t>
            </a:r>
            <a:r>
              <a:rPr lang="it-IT" sz="2400" dirty="0" err="1" smtClean="0">
                <a:solidFill>
                  <a:schemeClr val="bg1"/>
                </a:solidFill>
              </a:rPr>
              <a:t>their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advantages</a:t>
            </a:r>
            <a:r>
              <a:rPr lang="it-IT" sz="2400" dirty="0" smtClean="0">
                <a:solidFill>
                  <a:schemeClr val="bg1"/>
                </a:solidFill>
              </a:rPr>
              <a:t> “</a:t>
            </a:r>
          </a:p>
          <a:p>
            <a:pPr>
              <a:buFont typeface="Wingdings" pitchFamily="2" charset="2"/>
              <a:buChar char="§"/>
            </a:pPr>
            <a:endParaRPr lang="it-IT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bg1"/>
                </a:solidFill>
              </a:rPr>
              <a:t>Smith </a:t>
            </a:r>
            <a:r>
              <a:rPr lang="it-IT" sz="2400" dirty="0" err="1" smtClean="0">
                <a:solidFill>
                  <a:schemeClr val="bg1"/>
                </a:solidFill>
              </a:rPr>
              <a:t>uses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metaphor</a:t>
            </a:r>
            <a:r>
              <a:rPr lang="it-IT" sz="2400" dirty="0" smtClean="0">
                <a:solidFill>
                  <a:schemeClr val="bg1"/>
                </a:solidFill>
              </a:rPr>
              <a:t> in the </a:t>
            </a:r>
            <a:r>
              <a:rPr lang="it-IT" sz="2400" dirty="0" err="1" smtClean="0">
                <a:solidFill>
                  <a:schemeClr val="bg1"/>
                </a:solidFill>
              </a:rPr>
              <a:t>context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argument</a:t>
            </a:r>
            <a:r>
              <a:rPr lang="it-IT" sz="2400" dirty="0" smtClean="0">
                <a:solidFill>
                  <a:schemeClr val="bg1"/>
                </a:solidFill>
              </a:rPr>
              <a:t>  </a:t>
            </a:r>
            <a:r>
              <a:rPr lang="it-IT" sz="2400" dirty="0" err="1" smtClean="0">
                <a:solidFill>
                  <a:schemeClr val="bg1"/>
                </a:solidFill>
              </a:rPr>
              <a:t>against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protectionism</a:t>
            </a:r>
            <a:r>
              <a:rPr lang="it-IT" sz="2400" dirty="0" smtClean="0">
                <a:solidFill>
                  <a:schemeClr val="bg1"/>
                </a:solidFill>
              </a:rPr>
              <a:t> and </a:t>
            </a:r>
            <a:r>
              <a:rPr lang="it-IT" sz="2400" dirty="0" err="1" smtClean="0">
                <a:solidFill>
                  <a:schemeClr val="bg1"/>
                </a:solidFill>
              </a:rPr>
              <a:t>goverment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regulation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marketplace</a:t>
            </a:r>
            <a:r>
              <a:rPr lang="it-IT" sz="2400" dirty="0" smtClean="0">
                <a:solidFill>
                  <a:schemeClr val="bg1"/>
                </a:solidFill>
              </a:rPr>
              <a:t>. In </a:t>
            </a:r>
            <a:r>
              <a:rPr lang="it-IT" sz="2400" dirty="0" err="1" smtClean="0">
                <a:solidFill>
                  <a:schemeClr val="bg1"/>
                </a:solidFill>
              </a:rPr>
              <a:t>order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to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make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things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even</a:t>
            </a:r>
            <a:r>
              <a:rPr lang="it-IT" sz="2400" dirty="0" smtClean="0">
                <a:solidFill>
                  <a:schemeClr val="bg1"/>
                </a:solidFill>
              </a:rPr>
              <a:t> more </a:t>
            </a:r>
            <a:r>
              <a:rPr lang="it-IT" sz="2400" dirty="0" err="1" smtClean="0">
                <a:solidFill>
                  <a:schemeClr val="bg1"/>
                </a:solidFill>
              </a:rPr>
              <a:t>simple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we</a:t>
            </a:r>
            <a:r>
              <a:rPr lang="it-IT" sz="2400" dirty="0" smtClean="0">
                <a:solidFill>
                  <a:schemeClr val="bg1"/>
                </a:solidFill>
              </a:rPr>
              <a:t> can </a:t>
            </a:r>
            <a:r>
              <a:rPr lang="it-IT" sz="2400" dirty="0" err="1" smtClean="0">
                <a:solidFill>
                  <a:schemeClr val="bg1"/>
                </a:solidFill>
              </a:rPr>
              <a:t>say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that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is</a:t>
            </a:r>
            <a:r>
              <a:rPr lang="it-IT" sz="2400" dirty="0" smtClean="0">
                <a:solidFill>
                  <a:schemeClr val="bg1"/>
                </a:solidFill>
              </a:rPr>
              <a:t> the market, </a:t>
            </a:r>
            <a:r>
              <a:rPr lang="it-IT" sz="2400" dirty="0" err="1" smtClean="0">
                <a:solidFill>
                  <a:schemeClr val="bg1"/>
                </a:solidFill>
              </a:rPr>
              <a:t>not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intervention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the public </a:t>
            </a:r>
            <a:r>
              <a:rPr lang="it-IT" sz="2400" dirty="0" err="1" smtClean="0">
                <a:solidFill>
                  <a:schemeClr val="bg1"/>
                </a:solidFill>
              </a:rPr>
              <a:t>authorities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to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determine</a:t>
            </a:r>
            <a:r>
              <a:rPr lang="it-IT" sz="2400" dirty="0" smtClean="0">
                <a:solidFill>
                  <a:schemeClr val="bg1"/>
                </a:solidFill>
              </a:rPr>
              <a:t> the best </a:t>
            </a:r>
            <a:r>
              <a:rPr lang="it-IT" sz="2400" dirty="0" err="1" smtClean="0">
                <a:solidFill>
                  <a:schemeClr val="bg1"/>
                </a:solidFill>
              </a:rPr>
              <a:t>allocation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capital.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0034" y="428604"/>
            <a:ext cx="7929618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“ The </a:t>
            </a:r>
            <a:r>
              <a:rPr lang="it-IT" sz="3200" b="1" dirty="0" err="1" smtClean="0"/>
              <a:t>gains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from</a:t>
            </a:r>
            <a:r>
              <a:rPr lang="it-IT" sz="3200" b="1" dirty="0" smtClean="0"/>
              <a:t> </a:t>
            </a:r>
            <a:r>
              <a:rPr lang="it-IT" sz="3200" b="1" dirty="0" err="1" smtClean="0"/>
              <a:t>trade</a:t>
            </a:r>
            <a:r>
              <a:rPr lang="it-IT" sz="3200" b="1" dirty="0" smtClean="0"/>
              <a:t> “ </a:t>
            </a:r>
            <a:r>
              <a:rPr lang="it-IT" sz="3200" b="1" dirty="0" err="1" smtClean="0"/>
              <a:t>by</a:t>
            </a:r>
            <a:r>
              <a:rPr lang="it-IT" sz="3200" b="1" dirty="0" smtClean="0"/>
              <a:t> David Ricardo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18434" name="Picture 2" descr="C:\Users\Claudia\Desktop\D1909FN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00174"/>
            <a:ext cx="6429420" cy="485778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14348" y="357166"/>
            <a:ext cx="78581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sz="2400" dirty="0" err="1" smtClean="0">
                <a:solidFill>
                  <a:schemeClr val="bg1"/>
                </a:solidFill>
              </a:rPr>
              <a:t>This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theory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was</a:t>
            </a:r>
            <a:r>
              <a:rPr lang="it-IT" sz="2400" dirty="0" smtClean="0">
                <a:solidFill>
                  <a:schemeClr val="bg1"/>
                </a:solidFill>
              </a:rPr>
              <a:t> first </a:t>
            </a:r>
            <a:r>
              <a:rPr lang="it-IT" sz="2400" dirty="0" err="1" smtClean="0">
                <a:solidFill>
                  <a:schemeClr val="bg1"/>
                </a:solidFill>
              </a:rPr>
              <a:t>introduced</a:t>
            </a:r>
            <a:r>
              <a:rPr lang="it-IT" sz="2400" dirty="0" smtClean="0">
                <a:solidFill>
                  <a:schemeClr val="bg1"/>
                </a:solidFill>
              </a:rPr>
              <a:t> by David Ricardo in </a:t>
            </a:r>
            <a:r>
              <a:rPr lang="it-IT" sz="2400" dirty="0" err="1" smtClean="0">
                <a:solidFill>
                  <a:schemeClr val="bg1"/>
                </a:solidFill>
              </a:rPr>
              <a:t>one</a:t>
            </a:r>
            <a:r>
              <a:rPr lang="it-IT" sz="2400" dirty="0" smtClean="0">
                <a:solidFill>
                  <a:schemeClr val="bg1"/>
                </a:solidFill>
              </a:rPr>
              <a:t> of </a:t>
            </a:r>
            <a:r>
              <a:rPr lang="it-IT" sz="2400" dirty="0" err="1" smtClean="0">
                <a:solidFill>
                  <a:schemeClr val="bg1"/>
                </a:solidFill>
              </a:rPr>
              <a:t>his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most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important</a:t>
            </a:r>
            <a:r>
              <a:rPr lang="it-IT" sz="2400" dirty="0" smtClean="0">
                <a:solidFill>
                  <a:schemeClr val="bg1"/>
                </a:solidFill>
              </a:rPr>
              <a:t> work </a:t>
            </a:r>
            <a:r>
              <a:rPr lang="it-IT" sz="2400" dirty="0" err="1" smtClean="0">
                <a:solidFill>
                  <a:schemeClr val="bg1"/>
                </a:solidFill>
              </a:rPr>
              <a:t>called</a:t>
            </a:r>
            <a:r>
              <a:rPr lang="it-IT" sz="2400" dirty="0" smtClean="0">
                <a:solidFill>
                  <a:schemeClr val="bg1"/>
                </a:solidFill>
              </a:rPr>
              <a:t> “On the </a:t>
            </a:r>
            <a:r>
              <a:rPr lang="it-IT" sz="2400" dirty="0" err="1" smtClean="0">
                <a:solidFill>
                  <a:schemeClr val="bg1"/>
                </a:solidFill>
              </a:rPr>
              <a:t>Principles</a:t>
            </a:r>
            <a:r>
              <a:rPr lang="it-IT" sz="2400" dirty="0" smtClean="0">
                <a:solidFill>
                  <a:schemeClr val="bg1"/>
                </a:solidFill>
              </a:rPr>
              <a:t> of </a:t>
            </a:r>
            <a:r>
              <a:rPr lang="it-IT" sz="2400" dirty="0" err="1" smtClean="0">
                <a:solidFill>
                  <a:schemeClr val="bg1"/>
                </a:solidFill>
              </a:rPr>
              <a:t>politic</a:t>
            </a:r>
            <a:r>
              <a:rPr lang="it-IT" sz="2400" dirty="0" smtClean="0">
                <a:solidFill>
                  <a:schemeClr val="bg1"/>
                </a:solidFill>
              </a:rPr>
              <a:t> economy and </a:t>
            </a:r>
            <a:r>
              <a:rPr lang="it-IT" sz="2400" dirty="0" err="1" smtClean="0">
                <a:solidFill>
                  <a:schemeClr val="bg1"/>
                </a:solidFill>
              </a:rPr>
              <a:t>taxation</a:t>
            </a:r>
            <a:r>
              <a:rPr lang="it-IT" sz="2400" dirty="0" smtClean="0">
                <a:solidFill>
                  <a:schemeClr val="bg1"/>
                </a:solidFill>
              </a:rPr>
              <a:t>”.</a:t>
            </a:r>
          </a:p>
          <a:p>
            <a:pPr>
              <a:buFont typeface="Wingdings" pitchFamily="2" charset="2"/>
              <a:buChar char="§"/>
            </a:pPr>
            <a:endParaRPr lang="it-IT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err="1" smtClean="0">
                <a:solidFill>
                  <a:schemeClr val="bg1"/>
                </a:solidFill>
              </a:rPr>
              <a:t>Firstly</a:t>
            </a:r>
            <a:r>
              <a:rPr lang="it-IT" sz="2400" dirty="0" smtClean="0">
                <a:solidFill>
                  <a:schemeClr val="bg1"/>
                </a:solidFill>
              </a:rPr>
              <a:t> in </a:t>
            </a:r>
            <a:r>
              <a:rPr lang="it-IT" sz="2400" dirty="0" err="1" smtClean="0">
                <a:solidFill>
                  <a:schemeClr val="bg1"/>
                </a:solidFill>
              </a:rPr>
              <a:t>economics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law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comparative </a:t>
            </a:r>
            <a:r>
              <a:rPr lang="it-IT" sz="2400" dirty="0" err="1" smtClean="0">
                <a:solidFill>
                  <a:schemeClr val="bg1"/>
                </a:solidFill>
              </a:rPr>
              <a:t>advantage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says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that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two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countries</a:t>
            </a:r>
            <a:r>
              <a:rPr lang="it-IT" sz="2400" dirty="0" smtClean="0">
                <a:solidFill>
                  <a:schemeClr val="bg1"/>
                </a:solidFill>
              </a:rPr>
              <a:t> (</a:t>
            </a:r>
            <a:r>
              <a:rPr lang="it-IT" sz="2400" dirty="0" err="1" smtClean="0">
                <a:solidFill>
                  <a:schemeClr val="bg1"/>
                </a:solidFill>
              </a:rPr>
              <a:t>as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well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individuals</a:t>
            </a:r>
            <a:r>
              <a:rPr lang="it-IT" sz="2400" dirty="0" smtClean="0">
                <a:solidFill>
                  <a:schemeClr val="bg1"/>
                </a:solidFill>
              </a:rPr>
              <a:t> or </a:t>
            </a:r>
            <a:r>
              <a:rPr lang="it-IT" sz="2400" dirty="0" err="1" smtClean="0">
                <a:solidFill>
                  <a:schemeClr val="bg1"/>
                </a:solidFill>
              </a:rPr>
              <a:t>firm</a:t>
            </a:r>
            <a:r>
              <a:rPr lang="it-IT" sz="2400" dirty="0" smtClean="0">
                <a:solidFill>
                  <a:schemeClr val="bg1"/>
                </a:solidFill>
              </a:rPr>
              <a:t>) </a:t>
            </a:r>
            <a:r>
              <a:rPr lang="it-IT" sz="2400" dirty="0" err="1" smtClean="0">
                <a:solidFill>
                  <a:schemeClr val="bg1"/>
                </a:solidFill>
              </a:rPr>
              <a:t>will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both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gain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from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trade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if</a:t>
            </a:r>
            <a:r>
              <a:rPr lang="it-IT" sz="2400" dirty="0" smtClean="0">
                <a:solidFill>
                  <a:schemeClr val="bg1"/>
                </a:solidFill>
              </a:rPr>
              <a:t>, in the </a:t>
            </a:r>
            <a:r>
              <a:rPr lang="it-IT" sz="2400" dirty="0" err="1" smtClean="0">
                <a:solidFill>
                  <a:schemeClr val="bg1"/>
                </a:solidFill>
              </a:rPr>
              <a:t>absence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trade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they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have</a:t>
            </a:r>
            <a:r>
              <a:rPr lang="it-IT" sz="2400" dirty="0" smtClean="0">
                <a:solidFill>
                  <a:schemeClr val="bg1"/>
                </a:solidFill>
              </a:rPr>
              <a:t> relative </a:t>
            </a:r>
            <a:r>
              <a:rPr lang="it-IT" sz="2400" dirty="0" err="1" smtClean="0">
                <a:solidFill>
                  <a:schemeClr val="bg1"/>
                </a:solidFill>
              </a:rPr>
              <a:t>costs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for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producing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same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good</a:t>
            </a:r>
            <a:r>
              <a:rPr lang="it-IT" sz="2400" dirty="0" smtClean="0">
                <a:solidFill>
                  <a:schemeClr val="bg1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it-IT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err="1" smtClean="0">
                <a:solidFill>
                  <a:schemeClr val="bg1"/>
                </a:solidFill>
              </a:rPr>
              <a:t>Even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if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one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country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is</a:t>
            </a:r>
            <a:r>
              <a:rPr lang="it-IT" sz="2400" dirty="0" smtClean="0">
                <a:solidFill>
                  <a:schemeClr val="bg1"/>
                </a:solidFill>
              </a:rPr>
              <a:t> more </a:t>
            </a:r>
            <a:r>
              <a:rPr lang="it-IT" sz="2400" dirty="0" err="1" smtClean="0">
                <a:solidFill>
                  <a:schemeClr val="bg1"/>
                </a:solidFill>
              </a:rPr>
              <a:t>efficient</a:t>
            </a:r>
            <a:r>
              <a:rPr lang="it-IT" sz="2400" dirty="0" smtClean="0">
                <a:solidFill>
                  <a:schemeClr val="bg1"/>
                </a:solidFill>
              </a:rPr>
              <a:t> in the production </a:t>
            </a:r>
            <a:r>
              <a:rPr lang="it-IT" sz="2400" dirty="0" err="1" smtClean="0">
                <a:solidFill>
                  <a:schemeClr val="bg1"/>
                </a:solidFill>
              </a:rPr>
              <a:t>of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all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goods</a:t>
            </a:r>
            <a:r>
              <a:rPr lang="it-IT" sz="2400" dirty="0" smtClean="0">
                <a:solidFill>
                  <a:schemeClr val="bg1"/>
                </a:solidFill>
              </a:rPr>
              <a:t>  </a:t>
            </a:r>
            <a:r>
              <a:rPr lang="it-IT" sz="2400" dirty="0" err="1" smtClean="0">
                <a:solidFill>
                  <a:schemeClr val="bg1"/>
                </a:solidFill>
              </a:rPr>
              <a:t>than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other</a:t>
            </a:r>
            <a:r>
              <a:rPr lang="it-IT" sz="2400" dirty="0" smtClean="0">
                <a:solidFill>
                  <a:schemeClr val="bg1"/>
                </a:solidFill>
              </a:rPr>
              <a:t>, </a:t>
            </a:r>
            <a:r>
              <a:rPr lang="it-IT" sz="2400" dirty="0" err="1" smtClean="0">
                <a:solidFill>
                  <a:schemeClr val="bg1"/>
                </a:solidFill>
              </a:rPr>
              <a:t>anyway</a:t>
            </a:r>
            <a:r>
              <a:rPr lang="it-IT" sz="2400" dirty="0" smtClean="0">
                <a:solidFill>
                  <a:schemeClr val="bg1"/>
                </a:solidFill>
              </a:rPr>
              <a:t>  </a:t>
            </a:r>
            <a:r>
              <a:rPr lang="it-IT" sz="2400" dirty="0" err="1" smtClean="0">
                <a:solidFill>
                  <a:schemeClr val="bg1"/>
                </a:solidFill>
              </a:rPr>
              <a:t>both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countries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will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still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gain</a:t>
            </a:r>
            <a:r>
              <a:rPr lang="it-IT" sz="2400" dirty="0" smtClean="0">
                <a:solidFill>
                  <a:schemeClr val="bg1"/>
                </a:solidFill>
              </a:rPr>
              <a:t>  </a:t>
            </a:r>
            <a:r>
              <a:rPr lang="it-IT" sz="2400" dirty="0" err="1" smtClean="0">
                <a:solidFill>
                  <a:schemeClr val="bg1"/>
                </a:solidFill>
              </a:rPr>
              <a:t>by</a:t>
            </a:r>
            <a:r>
              <a:rPr lang="it-IT" sz="2400" dirty="0" smtClean="0">
                <a:solidFill>
                  <a:schemeClr val="bg1"/>
                </a:solidFill>
              </a:rPr>
              <a:t> trading </a:t>
            </a:r>
            <a:r>
              <a:rPr lang="it-IT" sz="2400" dirty="0" err="1" smtClean="0">
                <a:solidFill>
                  <a:schemeClr val="bg1"/>
                </a:solidFill>
              </a:rPr>
              <a:t>each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other</a:t>
            </a:r>
            <a:r>
              <a:rPr lang="it-IT" sz="2400" dirty="0" smtClean="0">
                <a:solidFill>
                  <a:schemeClr val="bg1"/>
                </a:solidFill>
              </a:rPr>
              <a:t> , </a:t>
            </a:r>
            <a:r>
              <a:rPr lang="it-IT" sz="2400" dirty="0" err="1" smtClean="0">
                <a:solidFill>
                  <a:schemeClr val="bg1"/>
                </a:solidFill>
              </a:rPr>
              <a:t>as</a:t>
            </a:r>
            <a:r>
              <a:rPr lang="it-IT" sz="2400" dirty="0" smtClean="0">
                <a:solidFill>
                  <a:schemeClr val="bg1"/>
                </a:solidFill>
              </a:rPr>
              <a:t> long </a:t>
            </a:r>
            <a:r>
              <a:rPr lang="it-IT" sz="2400" dirty="0" err="1" smtClean="0">
                <a:solidFill>
                  <a:schemeClr val="bg1"/>
                </a:solidFill>
              </a:rPr>
              <a:t>as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they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have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different</a:t>
            </a:r>
            <a:r>
              <a:rPr lang="it-IT" sz="2400" dirty="0" smtClean="0">
                <a:solidFill>
                  <a:schemeClr val="bg1"/>
                </a:solidFill>
              </a:rPr>
              <a:t> relative </a:t>
            </a:r>
            <a:r>
              <a:rPr lang="it-IT" sz="2400" dirty="0" err="1" smtClean="0">
                <a:solidFill>
                  <a:schemeClr val="bg1"/>
                </a:solidFill>
              </a:rPr>
              <a:t>efficiencies</a:t>
            </a:r>
            <a:r>
              <a:rPr lang="it-IT" sz="2400" dirty="0" smtClean="0">
                <a:solidFill>
                  <a:schemeClr val="bg1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it-IT" sz="24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bg1"/>
                </a:solidFill>
              </a:rPr>
              <a:t>The net </a:t>
            </a:r>
            <a:r>
              <a:rPr lang="it-IT" sz="2400" dirty="0" err="1" smtClean="0">
                <a:solidFill>
                  <a:schemeClr val="bg1"/>
                </a:solidFill>
              </a:rPr>
              <a:t>benefits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to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each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country</a:t>
            </a:r>
            <a:r>
              <a:rPr lang="it-IT" sz="2400" dirty="0" smtClean="0">
                <a:solidFill>
                  <a:schemeClr val="bg1"/>
                </a:solidFill>
              </a:rPr>
              <a:t> are  </a:t>
            </a:r>
            <a:r>
              <a:rPr lang="it-IT" sz="2400" dirty="0" err="1" smtClean="0">
                <a:solidFill>
                  <a:schemeClr val="bg1"/>
                </a:solidFill>
              </a:rPr>
              <a:t>called</a:t>
            </a:r>
            <a:r>
              <a:rPr lang="it-IT" sz="2400" dirty="0" smtClean="0">
                <a:solidFill>
                  <a:schemeClr val="bg1"/>
                </a:solidFill>
              </a:rPr>
              <a:t> the </a:t>
            </a:r>
            <a:r>
              <a:rPr lang="it-IT" sz="2400" dirty="0" err="1" smtClean="0">
                <a:solidFill>
                  <a:schemeClr val="bg1"/>
                </a:solidFill>
              </a:rPr>
              <a:t>gains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from</a:t>
            </a:r>
            <a:r>
              <a:rPr lang="it-IT" sz="2400" dirty="0" smtClean="0">
                <a:solidFill>
                  <a:schemeClr val="bg1"/>
                </a:solidFill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</a:rPr>
              <a:t>trade</a:t>
            </a:r>
            <a:endParaRPr lang="it-IT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85786" y="357166"/>
            <a:ext cx="778674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 smtClean="0">
                <a:solidFill>
                  <a:schemeClr val="bg1"/>
                </a:solidFill>
              </a:rPr>
              <a:t>Example</a:t>
            </a:r>
            <a:r>
              <a:rPr lang="it-IT" sz="2800" b="1" dirty="0" smtClean="0">
                <a:solidFill>
                  <a:schemeClr val="bg1"/>
                </a:solidFill>
              </a:rPr>
              <a:t>: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In </a:t>
            </a:r>
            <a:r>
              <a:rPr lang="it-IT" sz="2000" dirty="0" err="1" smtClean="0">
                <a:solidFill>
                  <a:schemeClr val="bg1"/>
                </a:solidFill>
              </a:rPr>
              <a:t>Portugal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possible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</a:t>
            </a:r>
            <a:r>
              <a:rPr lang="it-IT" sz="2000" dirty="0" err="1" smtClean="0">
                <a:solidFill>
                  <a:schemeClr val="bg1"/>
                </a:solidFill>
              </a:rPr>
              <a:t>both</a:t>
            </a:r>
            <a:r>
              <a:rPr lang="it-IT" sz="2000" dirty="0" smtClean="0">
                <a:solidFill>
                  <a:schemeClr val="bg1"/>
                </a:solidFill>
              </a:rPr>
              <a:t> wine and 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with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less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labour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than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would</a:t>
            </a:r>
            <a:r>
              <a:rPr lang="it-IT" sz="2000" dirty="0" smtClean="0">
                <a:solidFill>
                  <a:schemeClr val="bg1"/>
                </a:solidFill>
              </a:rPr>
              <a:t> take 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the </a:t>
            </a:r>
            <a:r>
              <a:rPr lang="it-IT" sz="2000" dirty="0" err="1" smtClean="0">
                <a:solidFill>
                  <a:schemeClr val="bg1"/>
                </a:solidFill>
              </a:rPr>
              <a:t>same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quantities</a:t>
            </a:r>
            <a:r>
              <a:rPr lang="it-IT" sz="2000" dirty="0" smtClean="0">
                <a:solidFill>
                  <a:schemeClr val="bg1"/>
                </a:solidFill>
              </a:rPr>
              <a:t> in England. </a:t>
            </a:r>
            <a:r>
              <a:rPr lang="it-IT" sz="2000" dirty="0" err="1" smtClean="0">
                <a:solidFill>
                  <a:schemeClr val="bg1"/>
                </a:solidFill>
              </a:rPr>
              <a:t>However</a:t>
            </a:r>
            <a:r>
              <a:rPr lang="it-IT" sz="2000" dirty="0" smtClean="0">
                <a:solidFill>
                  <a:schemeClr val="bg1"/>
                </a:solidFill>
              </a:rPr>
              <a:t> the relative </a:t>
            </a:r>
            <a:r>
              <a:rPr lang="it-IT" sz="2000" dirty="0" err="1" smtClean="0">
                <a:solidFill>
                  <a:schemeClr val="bg1"/>
                </a:solidFill>
              </a:rPr>
              <a:t>costs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producing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those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two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goods</a:t>
            </a:r>
            <a:r>
              <a:rPr lang="it-IT" sz="2000" dirty="0" smtClean="0">
                <a:solidFill>
                  <a:schemeClr val="bg1"/>
                </a:solidFill>
              </a:rPr>
              <a:t>  are </a:t>
            </a:r>
            <a:r>
              <a:rPr lang="it-IT" sz="2000" dirty="0" err="1" smtClean="0">
                <a:solidFill>
                  <a:schemeClr val="bg1"/>
                </a:solidFill>
              </a:rPr>
              <a:t>different</a:t>
            </a:r>
            <a:r>
              <a:rPr lang="it-IT" sz="2000" dirty="0" smtClean="0">
                <a:solidFill>
                  <a:schemeClr val="bg1"/>
                </a:solidFill>
              </a:rPr>
              <a:t> in the </a:t>
            </a:r>
            <a:r>
              <a:rPr lang="it-IT" sz="2000" dirty="0" err="1" smtClean="0">
                <a:solidFill>
                  <a:schemeClr val="bg1"/>
                </a:solidFill>
              </a:rPr>
              <a:t>two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countries</a:t>
            </a:r>
            <a:r>
              <a:rPr lang="it-IT" sz="2000" dirty="0" smtClean="0">
                <a:solidFill>
                  <a:schemeClr val="bg1"/>
                </a:solidFill>
              </a:rPr>
              <a:t>. </a:t>
            </a:r>
          </a:p>
          <a:p>
            <a:pPr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In England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very</a:t>
            </a:r>
            <a:r>
              <a:rPr lang="it-IT" sz="2000" dirty="0" smtClean="0">
                <a:solidFill>
                  <a:schemeClr val="bg1"/>
                </a:solidFill>
              </a:rPr>
              <a:t> hard 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wine, and </a:t>
            </a:r>
            <a:r>
              <a:rPr lang="it-IT" sz="2000" dirty="0" err="1" smtClean="0">
                <a:solidFill>
                  <a:schemeClr val="bg1"/>
                </a:solidFill>
              </a:rPr>
              <a:t>only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moderately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difficult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. In </a:t>
            </a:r>
            <a:r>
              <a:rPr lang="it-IT" sz="2000" dirty="0" err="1" smtClean="0">
                <a:solidFill>
                  <a:schemeClr val="bg1"/>
                </a:solidFill>
              </a:rPr>
              <a:t>Portugal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both</a:t>
            </a:r>
            <a:r>
              <a:rPr lang="it-IT" sz="2000" dirty="0" smtClean="0">
                <a:solidFill>
                  <a:schemeClr val="bg1"/>
                </a:solidFill>
              </a:rPr>
              <a:t> are easy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produce. </a:t>
            </a:r>
            <a:r>
              <a:rPr lang="it-IT" sz="2000" dirty="0" err="1" smtClean="0">
                <a:solidFill>
                  <a:schemeClr val="bg1"/>
                </a:solidFill>
              </a:rPr>
              <a:t>Therefore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while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cheaper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 in </a:t>
            </a:r>
            <a:r>
              <a:rPr lang="it-IT" sz="2000" dirty="0" err="1" smtClean="0">
                <a:solidFill>
                  <a:schemeClr val="bg1"/>
                </a:solidFill>
              </a:rPr>
              <a:t>Portugal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than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Englend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cheaper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still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Portugal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produce </a:t>
            </a:r>
            <a:r>
              <a:rPr lang="it-IT" sz="2000" dirty="0" err="1" smtClean="0">
                <a:solidFill>
                  <a:schemeClr val="bg1"/>
                </a:solidFill>
              </a:rPr>
              <a:t>excess</a:t>
            </a:r>
            <a:r>
              <a:rPr lang="it-IT" sz="2000" dirty="0" smtClean="0">
                <a:solidFill>
                  <a:schemeClr val="bg1"/>
                </a:solidFill>
              </a:rPr>
              <a:t> wine, and </a:t>
            </a:r>
            <a:r>
              <a:rPr lang="it-IT" sz="2000" dirty="0" err="1" smtClean="0">
                <a:solidFill>
                  <a:schemeClr val="bg1"/>
                </a:solidFill>
              </a:rPr>
              <a:t>trade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English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.</a:t>
            </a:r>
          </a:p>
          <a:p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On the </a:t>
            </a:r>
            <a:r>
              <a:rPr lang="it-IT" sz="2000" dirty="0" err="1" smtClean="0">
                <a:solidFill>
                  <a:schemeClr val="bg1"/>
                </a:solidFill>
              </a:rPr>
              <a:t>other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hand</a:t>
            </a:r>
            <a:r>
              <a:rPr lang="it-IT" sz="2000" dirty="0" smtClean="0">
                <a:solidFill>
                  <a:schemeClr val="bg1"/>
                </a:solidFill>
              </a:rPr>
              <a:t>  England </a:t>
            </a:r>
            <a:r>
              <a:rPr lang="it-IT" sz="2000" dirty="0" err="1" smtClean="0">
                <a:solidFill>
                  <a:schemeClr val="bg1"/>
                </a:solidFill>
              </a:rPr>
              <a:t>benefits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from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trade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because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its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cost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producing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not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changed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but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can </a:t>
            </a:r>
            <a:r>
              <a:rPr lang="it-IT" sz="2000" dirty="0" err="1" smtClean="0">
                <a:solidFill>
                  <a:schemeClr val="bg1"/>
                </a:solidFill>
              </a:rPr>
              <a:t>now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get</a:t>
            </a:r>
            <a:r>
              <a:rPr lang="it-IT" sz="2000" dirty="0" smtClean="0">
                <a:solidFill>
                  <a:schemeClr val="bg1"/>
                </a:solidFill>
              </a:rPr>
              <a:t> wine at a </a:t>
            </a:r>
            <a:r>
              <a:rPr lang="it-IT" sz="2000" dirty="0" err="1" smtClean="0">
                <a:solidFill>
                  <a:schemeClr val="bg1"/>
                </a:solidFill>
              </a:rPr>
              <a:t>lower</a:t>
            </a:r>
            <a:r>
              <a:rPr lang="it-IT" sz="2000" dirty="0" smtClean="0">
                <a:solidFill>
                  <a:schemeClr val="bg1"/>
                </a:solidFill>
              </a:rPr>
              <a:t> price, </a:t>
            </a:r>
            <a:r>
              <a:rPr lang="it-IT" sz="2000" dirty="0" err="1" smtClean="0">
                <a:solidFill>
                  <a:schemeClr val="bg1"/>
                </a:solidFill>
              </a:rPr>
              <a:t>closer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to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cost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cloth</a:t>
            </a:r>
            <a:r>
              <a:rPr lang="it-IT" sz="2000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The </a:t>
            </a:r>
            <a:r>
              <a:rPr lang="it-IT" sz="2000" dirty="0" err="1" smtClean="0">
                <a:solidFill>
                  <a:schemeClr val="bg1"/>
                </a:solidFill>
              </a:rPr>
              <a:t>consequence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that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each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country</a:t>
            </a:r>
            <a:r>
              <a:rPr lang="it-IT" sz="2000" dirty="0" smtClean="0">
                <a:solidFill>
                  <a:schemeClr val="bg1"/>
                </a:solidFill>
              </a:rPr>
              <a:t>  can </a:t>
            </a:r>
            <a:r>
              <a:rPr lang="it-IT" sz="2000" dirty="0" err="1" smtClean="0">
                <a:solidFill>
                  <a:schemeClr val="bg1"/>
                </a:solidFill>
              </a:rPr>
              <a:t>gain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specializing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itself</a:t>
            </a:r>
            <a:r>
              <a:rPr lang="it-IT" sz="2000" dirty="0" smtClean="0">
                <a:solidFill>
                  <a:schemeClr val="bg1"/>
                </a:solidFill>
              </a:rPr>
              <a:t> in the </a:t>
            </a:r>
            <a:r>
              <a:rPr lang="it-IT" sz="2000" dirty="0" err="1" smtClean="0">
                <a:solidFill>
                  <a:schemeClr val="bg1"/>
                </a:solidFill>
              </a:rPr>
              <a:t>good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which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has</a:t>
            </a:r>
            <a:r>
              <a:rPr lang="it-IT" sz="2000" dirty="0" smtClean="0">
                <a:solidFill>
                  <a:schemeClr val="bg1"/>
                </a:solidFill>
              </a:rPr>
              <a:t>  comparative </a:t>
            </a:r>
            <a:r>
              <a:rPr lang="it-IT" sz="2000" dirty="0" err="1" smtClean="0">
                <a:solidFill>
                  <a:schemeClr val="bg1"/>
                </a:solidFill>
              </a:rPr>
              <a:t>advantage</a:t>
            </a:r>
            <a:r>
              <a:rPr lang="it-IT" sz="2000" dirty="0" smtClean="0">
                <a:solidFill>
                  <a:schemeClr val="bg1"/>
                </a:solidFill>
              </a:rPr>
              <a:t>, and trading </a:t>
            </a:r>
            <a:r>
              <a:rPr lang="it-IT" sz="2000" dirty="0" err="1" smtClean="0">
                <a:solidFill>
                  <a:schemeClr val="bg1"/>
                </a:solidFill>
              </a:rPr>
              <a:t>that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good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another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country</a:t>
            </a:r>
            <a:r>
              <a:rPr lang="it-IT" sz="2000" dirty="0" smtClean="0">
                <a:solidFill>
                  <a:schemeClr val="bg1"/>
                </a:solidFill>
              </a:rPr>
              <a:t>.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71472" y="428604"/>
            <a:ext cx="80010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EQUILIBRIUM</a:t>
            </a:r>
          </a:p>
          <a:p>
            <a:endParaRPr lang="it-IT" dirty="0" smtClean="0"/>
          </a:p>
          <a:p>
            <a:pPr>
              <a:buFont typeface="Wingdings" pitchFamily="2" charset="2"/>
              <a:buChar char="§"/>
            </a:pPr>
            <a:r>
              <a:rPr lang="it-IT" sz="2000" dirty="0" smtClean="0">
                <a:solidFill>
                  <a:schemeClr val="bg1"/>
                </a:solidFill>
              </a:rPr>
              <a:t>A </a:t>
            </a:r>
            <a:r>
              <a:rPr lang="it-IT" sz="2000" dirty="0" err="1" smtClean="0">
                <a:solidFill>
                  <a:schemeClr val="bg1"/>
                </a:solidFill>
              </a:rPr>
              <a:t>condition</a:t>
            </a:r>
            <a:r>
              <a:rPr lang="it-IT" sz="2000" dirty="0" smtClean="0">
                <a:solidFill>
                  <a:schemeClr val="bg1"/>
                </a:solidFill>
              </a:rPr>
              <a:t> or state in </a:t>
            </a:r>
            <a:r>
              <a:rPr lang="it-IT" sz="2000" dirty="0" err="1" smtClean="0">
                <a:solidFill>
                  <a:schemeClr val="bg1"/>
                </a:solidFill>
              </a:rPr>
              <a:t>which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economic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forces</a:t>
            </a:r>
            <a:r>
              <a:rPr lang="it-IT" sz="2000" dirty="0" smtClean="0">
                <a:solidFill>
                  <a:schemeClr val="bg1"/>
                </a:solidFill>
              </a:rPr>
              <a:t> are </a:t>
            </a:r>
            <a:r>
              <a:rPr lang="it-IT" sz="2000" dirty="0" err="1" smtClean="0">
                <a:solidFill>
                  <a:schemeClr val="bg1"/>
                </a:solidFill>
              </a:rPr>
              <a:t>balanced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These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economic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variables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will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unchanged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from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their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equilibrium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values</a:t>
            </a:r>
            <a:r>
              <a:rPr lang="it-IT" sz="2000" dirty="0" smtClean="0">
                <a:solidFill>
                  <a:schemeClr val="bg1"/>
                </a:solidFill>
              </a:rPr>
              <a:t> in </a:t>
            </a:r>
            <a:r>
              <a:rPr lang="it-IT" sz="2000" dirty="0" err="1" smtClean="0">
                <a:solidFill>
                  <a:schemeClr val="bg1"/>
                </a:solidFill>
              </a:rPr>
              <a:t>absence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of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external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influences</a:t>
            </a:r>
            <a:r>
              <a:rPr lang="it-IT" sz="2000" dirty="0" smtClean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chemeClr val="bg1"/>
                </a:solidFill>
              </a:rPr>
              <a:t>Economic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equlibrium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may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be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defined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also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as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point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where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supply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equals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demand</a:t>
            </a:r>
            <a:r>
              <a:rPr lang="it-IT" sz="2000" dirty="0" smtClean="0">
                <a:solidFill>
                  <a:schemeClr val="bg1"/>
                </a:solidFill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 a </a:t>
            </a:r>
            <a:r>
              <a:rPr lang="it-IT" sz="2000" dirty="0" err="1" smtClean="0">
                <a:solidFill>
                  <a:schemeClr val="bg1"/>
                </a:solidFill>
              </a:rPr>
              <a:t>product</a:t>
            </a:r>
            <a:r>
              <a:rPr lang="it-IT" sz="2000" dirty="0" smtClean="0">
                <a:solidFill>
                  <a:schemeClr val="bg1"/>
                </a:solidFill>
              </a:rPr>
              <a:t> – the </a:t>
            </a:r>
            <a:r>
              <a:rPr lang="it-IT" sz="2000" dirty="0" err="1" smtClean="0">
                <a:solidFill>
                  <a:schemeClr val="bg1"/>
                </a:solidFill>
              </a:rPr>
              <a:t>equilibrium</a:t>
            </a:r>
            <a:r>
              <a:rPr lang="it-IT" sz="2000" dirty="0" smtClean="0">
                <a:solidFill>
                  <a:schemeClr val="bg1"/>
                </a:solidFill>
              </a:rPr>
              <a:t> price </a:t>
            </a:r>
            <a:r>
              <a:rPr lang="it-IT" sz="2000" dirty="0" err="1" smtClean="0">
                <a:solidFill>
                  <a:schemeClr val="bg1"/>
                </a:solidFill>
              </a:rPr>
              <a:t>is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for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example</a:t>
            </a:r>
            <a:r>
              <a:rPr lang="it-IT" sz="2000" dirty="0" smtClean="0">
                <a:solidFill>
                  <a:schemeClr val="bg1"/>
                </a:solidFill>
              </a:rPr>
              <a:t> the </a:t>
            </a:r>
            <a:r>
              <a:rPr lang="it-IT" sz="2000" dirty="0" err="1" smtClean="0">
                <a:solidFill>
                  <a:schemeClr val="bg1"/>
                </a:solidFill>
              </a:rPr>
              <a:t>point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where</a:t>
            </a:r>
            <a:r>
              <a:rPr lang="it-IT" sz="2000" dirty="0" smtClean="0">
                <a:solidFill>
                  <a:schemeClr val="bg1"/>
                </a:solidFill>
              </a:rPr>
              <a:t>  the </a:t>
            </a:r>
            <a:r>
              <a:rPr lang="it-IT" sz="2000" dirty="0" err="1" smtClean="0">
                <a:solidFill>
                  <a:schemeClr val="bg1"/>
                </a:solidFill>
              </a:rPr>
              <a:t>hypotetical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supply</a:t>
            </a:r>
            <a:r>
              <a:rPr lang="it-IT" sz="2000" dirty="0" smtClean="0">
                <a:solidFill>
                  <a:schemeClr val="bg1"/>
                </a:solidFill>
              </a:rPr>
              <a:t>  and </a:t>
            </a:r>
            <a:r>
              <a:rPr lang="it-IT" sz="2000" dirty="0" err="1" smtClean="0">
                <a:solidFill>
                  <a:schemeClr val="bg1"/>
                </a:solidFill>
              </a:rPr>
              <a:t>demand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curves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intersect</a:t>
            </a:r>
            <a:r>
              <a:rPr lang="it-IT" sz="2000" dirty="0" smtClean="0">
                <a:solidFill>
                  <a:schemeClr val="bg1"/>
                </a:solidFill>
              </a:rPr>
              <a:t>;</a:t>
            </a:r>
          </a:p>
          <a:p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endParaRPr lang="it-IT" sz="20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000" dirty="0" err="1" smtClean="0">
                <a:solidFill>
                  <a:schemeClr val="bg1"/>
                </a:solidFill>
              </a:rPr>
              <a:t>Economic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equilibrium</a:t>
            </a:r>
            <a:r>
              <a:rPr lang="it-IT" sz="2000" dirty="0" smtClean="0">
                <a:solidFill>
                  <a:schemeClr val="bg1"/>
                </a:solidFill>
              </a:rPr>
              <a:t> can </a:t>
            </a:r>
            <a:r>
              <a:rPr lang="it-IT" sz="2000" dirty="0" err="1" smtClean="0">
                <a:solidFill>
                  <a:schemeClr val="bg1"/>
                </a:solidFill>
              </a:rPr>
              <a:t>be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static</a:t>
            </a:r>
            <a:r>
              <a:rPr lang="it-IT" sz="2000" dirty="0" smtClean="0">
                <a:solidFill>
                  <a:schemeClr val="bg1"/>
                </a:solidFill>
              </a:rPr>
              <a:t> or </a:t>
            </a:r>
            <a:r>
              <a:rPr lang="it-IT" sz="2000" dirty="0" err="1" smtClean="0">
                <a:solidFill>
                  <a:schemeClr val="bg1"/>
                </a:solidFill>
              </a:rPr>
              <a:t>dinamic</a:t>
            </a:r>
            <a:r>
              <a:rPr lang="it-IT" sz="2000" dirty="0" smtClean="0">
                <a:solidFill>
                  <a:schemeClr val="bg1"/>
                </a:solidFill>
              </a:rPr>
              <a:t> and </a:t>
            </a:r>
            <a:r>
              <a:rPr lang="it-IT" sz="2000" dirty="0" err="1" smtClean="0">
                <a:solidFill>
                  <a:schemeClr val="bg1"/>
                </a:solidFill>
              </a:rPr>
              <a:t>may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exist</a:t>
            </a:r>
            <a:r>
              <a:rPr lang="it-IT" sz="2000" dirty="0" smtClean="0">
                <a:solidFill>
                  <a:schemeClr val="bg1"/>
                </a:solidFill>
              </a:rPr>
              <a:t> in a single market or  multiple </a:t>
            </a:r>
            <a:r>
              <a:rPr lang="it-IT" sz="2000" dirty="0" err="1" smtClean="0">
                <a:solidFill>
                  <a:schemeClr val="bg1"/>
                </a:solidFill>
              </a:rPr>
              <a:t>markets</a:t>
            </a:r>
            <a:r>
              <a:rPr lang="it-IT" sz="2000" dirty="0" smtClean="0">
                <a:solidFill>
                  <a:schemeClr val="bg1"/>
                </a:solidFill>
              </a:rPr>
              <a:t>. </a:t>
            </a:r>
            <a:r>
              <a:rPr lang="it-IT" sz="2000" dirty="0" err="1" smtClean="0">
                <a:solidFill>
                  <a:schemeClr val="bg1"/>
                </a:solidFill>
              </a:rPr>
              <a:t>It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depens</a:t>
            </a:r>
            <a:r>
              <a:rPr lang="it-IT" sz="2000" dirty="0" smtClean="0">
                <a:solidFill>
                  <a:schemeClr val="bg1"/>
                </a:solidFill>
              </a:rPr>
              <a:t> on </a:t>
            </a:r>
            <a:r>
              <a:rPr lang="it-IT" sz="2000" dirty="0" err="1" smtClean="0">
                <a:solidFill>
                  <a:schemeClr val="bg1"/>
                </a:solidFill>
              </a:rPr>
              <a:t>different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factors</a:t>
            </a:r>
            <a:r>
              <a:rPr lang="it-IT" sz="2000" dirty="0" smtClean="0">
                <a:solidFill>
                  <a:schemeClr val="bg1"/>
                </a:solidFill>
              </a:rPr>
              <a:t>, </a:t>
            </a:r>
            <a:r>
              <a:rPr lang="it-IT" sz="2000" dirty="0" err="1" smtClean="0">
                <a:solidFill>
                  <a:schemeClr val="bg1"/>
                </a:solidFill>
              </a:rPr>
              <a:t>such</a:t>
            </a:r>
            <a:r>
              <a:rPr lang="it-IT" sz="2000" dirty="0" smtClean="0">
                <a:solidFill>
                  <a:schemeClr val="bg1"/>
                </a:solidFill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</a:rPr>
              <a:t>as</a:t>
            </a:r>
            <a:r>
              <a:rPr lang="it-IT" sz="2000" dirty="0" smtClean="0">
                <a:solidFill>
                  <a:schemeClr val="bg1"/>
                </a:solidFill>
              </a:rPr>
              <a:t> consumer’s </a:t>
            </a:r>
            <a:r>
              <a:rPr lang="it-IT" sz="2000" dirty="0" err="1" smtClean="0">
                <a:solidFill>
                  <a:schemeClr val="bg1"/>
                </a:solidFill>
              </a:rPr>
              <a:t>preferences</a:t>
            </a:r>
            <a:r>
              <a:rPr lang="it-IT" sz="2000" dirty="0" smtClean="0">
                <a:solidFill>
                  <a:schemeClr val="bg1"/>
                </a:solidFill>
              </a:rPr>
              <a:t>;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139</TotalTime>
  <Words>683</Words>
  <Application>Microsoft Office PowerPoint</Application>
  <PresentationFormat>Presentazione su schermo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Carta</vt:lpstr>
      <vt:lpstr>ECONOMICS Docente: Giorgio Galeazzi</vt:lpstr>
      <vt:lpstr>Topics:</vt:lpstr>
      <vt:lpstr>“The Invisible Hand”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ECONOMICS Docente: Giorgio Galeazzi</dc:title>
  <dc:creator>Claudia</dc:creator>
  <cp:lastModifiedBy>Giorgio Galeazzi</cp:lastModifiedBy>
  <cp:revision>23</cp:revision>
  <dcterms:created xsi:type="dcterms:W3CDTF">2011-12-05T09:31:27Z</dcterms:created>
  <dcterms:modified xsi:type="dcterms:W3CDTF">2011-12-17T09:22:42Z</dcterms:modified>
</cp:coreProperties>
</file>