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92" r:id="rId3"/>
    <p:sldId id="259" r:id="rId4"/>
    <p:sldId id="260" r:id="rId5"/>
    <p:sldId id="261" r:id="rId6"/>
    <p:sldId id="262" r:id="rId7"/>
    <p:sldId id="257" r:id="rId8"/>
    <p:sldId id="263" r:id="rId9"/>
    <p:sldId id="258" r:id="rId10"/>
    <p:sldId id="265" r:id="rId11"/>
    <p:sldId id="264" r:id="rId12"/>
    <p:sldId id="293" r:id="rId13"/>
    <p:sldId id="266" r:id="rId14"/>
    <p:sldId id="267" r:id="rId15"/>
    <p:sldId id="268" r:id="rId16"/>
    <p:sldId id="269" r:id="rId17"/>
    <p:sldId id="270" r:id="rId18"/>
    <p:sldId id="271" r:id="rId19"/>
    <p:sldId id="272" r:id="rId20"/>
    <p:sldId id="273" r:id="rId21"/>
    <p:sldId id="274" r:id="rId22"/>
    <p:sldId id="275"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4" d="100"/>
          <a:sy n="124" d="100"/>
        </p:scale>
        <p:origin x="-117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BA250D-F773-4F23-96DA-D9516909358C}" type="datetimeFigureOut">
              <a:rPr lang="en-US" smtClean="0"/>
              <a:t>10/16/2012</a:t>
            </a:fld>
            <a:endParaRPr lang="en-US"/>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E9A0DE-1972-4AC7-8AF5-040D0F83ADE2}" type="slidenum">
              <a:rPr lang="en-US" smtClean="0"/>
              <a:t>‹N›</a:t>
            </a:fld>
            <a:endParaRPr lang="en-US"/>
          </a:p>
        </p:txBody>
      </p:sp>
    </p:spTree>
    <p:extLst>
      <p:ext uri="{BB962C8B-B14F-4D97-AF65-F5344CB8AC3E}">
        <p14:creationId xmlns:p14="http://schemas.microsoft.com/office/powerpoint/2010/main" val="199130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sz="2400" b="1">
                <a:solidFill>
                  <a:schemeClr val="tx1"/>
                </a:solidFill>
                <a:latin typeface="Tahoma" pitchFamily="34" charset="0"/>
              </a:defRPr>
            </a:lvl1pPr>
            <a:lvl2pPr marL="742950" indent="-285750" defTabSz="917575">
              <a:defRPr sz="2400" b="1">
                <a:solidFill>
                  <a:schemeClr val="tx1"/>
                </a:solidFill>
                <a:latin typeface="Tahoma" pitchFamily="34" charset="0"/>
              </a:defRPr>
            </a:lvl2pPr>
            <a:lvl3pPr marL="1143000" indent="-228600" defTabSz="917575">
              <a:defRPr sz="2400" b="1">
                <a:solidFill>
                  <a:schemeClr val="tx1"/>
                </a:solidFill>
                <a:latin typeface="Tahoma" pitchFamily="34" charset="0"/>
              </a:defRPr>
            </a:lvl3pPr>
            <a:lvl4pPr marL="1600200" indent="-228600" defTabSz="917575">
              <a:defRPr sz="2400" b="1">
                <a:solidFill>
                  <a:schemeClr val="tx1"/>
                </a:solidFill>
                <a:latin typeface="Tahoma" pitchFamily="34" charset="0"/>
              </a:defRPr>
            </a:lvl4pPr>
            <a:lvl5pPr marL="2057400" indent="-228600" defTabSz="917575">
              <a:defRPr sz="2400" b="1">
                <a:solidFill>
                  <a:schemeClr val="tx1"/>
                </a:solidFill>
                <a:latin typeface="Tahoma" pitchFamily="34" charset="0"/>
              </a:defRPr>
            </a:lvl5pPr>
            <a:lvl6pPr marL="2514600" indent="-228600" defTabSz="917575" eaLnBrk="0" fontAlgn="base" hangingPunct="0">
              <a:spcBef>
                <a:spcPct val="0"/>
              </a:spcBef>
              <a:spcAft>
                <a:spcPct val="0"/>
              </a:spcAft>
              <a:defRPr sz="2400" b="1">
                <a:solidFill>
                  <a:schemeClr val="tx1"/>
                </a:solidFill>
                <a:latin typeface="Tahoma" pitchFamily="34" charset="0"/>
              </a:defRPr>
            </a:lvl6pPr>
            <a:lvl7pPr marL="2971800" indent="-228600" defTabSz="917575" eaLnBrk="0" fontAlgn="base" hangingPunct="0">
              <a:spcBef>
                <a:spcPct val="0"/>
              </a:spcBef>
              <a:spcAft>
                <a:spcPct val="0"/>
              </a:spcAft>
              <a:defRPr sz="2400" b="1">
                <a:solidFill>
                  <a:schemeClr val="tx1"/>
                </a:solidFill>
                <a:latin typeface="Tahoma" pitchFamily="34" charset="0"/>
              </a:defRPr>
            </a:lvl7pPr>
            <a:lvl8pPr marL="3429000" indent="-228600" defTabSz="917575" eaLnBrk="0" fontAlgn="base" hangingPunct="0">
              <a:spcBef>
                <a:spcPct val="0"/>
              </a:spcBef>
              <a:spcAft>
                <a:spcPct val="0"/>
              </a:spcAft>
              <a:defRPr sz="2400" b="1">
                <a:solidFill>
                  <a:schemeClr val="tx1"/>
                </a:solidFill>
                <a:latin typeface="Tahoma" pitchFamily="34" charset="0"/>
              </a:defRPr>
            </a:lvl8pPr>
            <a:lvl9pPr marL="3886200" indent="-228600" defTabSz="917575" eaLnBrk="0" fontAlgn="base" hangingPunct="0">
              <a:spcBef>
                <a:spcPct val="0"/>
              </a:spcBef>
              <a:spcAft>
                <a:spcPct val="0"/>
              </a:spcAft>
              <a:defRPr sz="2400" b="1">
                <a:solidFill>
                  <a:schemeClr val="tx1"/>
                </a:solidFill>
                <a:latin typeface="Tahoma" pitchFamily="34" charset="0"/>
              </a:defRPr>
            </a:lvl9pPr>
          </a:lstStyle>
          <a:p>
            <a:fld id="{A7F3267B-F013-4346-B907-921613745D22}" type="slidenum">
              <a:rPr lang="it-IT" sz="1100" b="0" smtClean="0"/>
              <a:pPr/>
              <a:t>8</a:t>
            </a:fld>
            <a:endParaRPr lang="it-IT" sz="1100" b="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146922" y="4339526"/>
            <a:ext cx="6662104" cy="411436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z="1100" smtClean="0">
                <a:latin typeface="Tahoma" pitchFamily="34" charset="0"/>
              </a:rPr>
              <a:t>Here is a synthetic representation of the situation after the introduction of the Euro</a:t>
            </a:r>
          </a:p>
          <a:p>
            <a:pPr>
              <a:spcBef>
                <a:spcPct val="0"/>
              </a:spcBef>
            </a:pPr>
            <a:r>
              <a:rPr lang="en-US" sz="1100" smtClean="0">
                <a:latin typeface="Tahoma" pitchFamily="34" charset="0"/>
              </a:rPr>
              <a:t>The causes of the build-up of debt in Europe lay in the continuing rise of the imbalance between the Central Europe economies running  large current account surpluses and the Mediterranean countries running current account deficits.</a:t>
            </a:r>
          </a:p>
          <a:p>
            <a:pPr>
              <a:spcBef>
                <a:spcPct val="0"/>
              </a:spcBef>
            </a:pPr>
            <a:r>
              <a:rPr lang="en-US" sz="1100" smtClean="0">
                <a:latin typeface="Tahoma" pitchFamily="34" charset="0"/>
              </a:rPr>
              <a:t>The end of the ER adjustment mechanism has not been substitute with another coordinated mechanism. </a:t>
            </a:r>
          </a:p>
          <a:p>
            <a:pPr>
              <a:spcBef>
                <a:spcPct val="0"/>
              </a:spcBef>
            </a:pPr>
            <a:r>
              <a:rPr lang="en-US" sz="1100" smtClean="0">
                <a:latin typeface="Tahoma" pitchFamily="34" charset="0"/>
              </a:rPr>
              <a:t>The adjustment must be realized directly through the real economy and the financial economy.</a:t>
            </a:r>
          </a:p>
          <a:p>
            <a:pPr>
              <a:spcBef>
                <a:spcPct val="0"/>
              </a:spcBef>
            </a:pPr>
            <a:r>
              <a:rPr lang="en-US" sz="1100" smtClean="0">
                <a:latin typeface="Tahoma" pitchFamily="34" charset="0"/>
              </a:rPr>
              <a:t>Before it coul be automatic throug thee markek, now it need a higher level of intervention and regulation. This is difficult in presence of different independent governments.</a:t>
            </a:r>
          </a:p>
          <a:p>
            <a:pPr>
              <a:spcBef>
                <a:spcPct val="0"/>
              </a:spcBef>
            </a:pPr>
            <a:r>
              <a:rPr lang="en-US" sz="1100" smtClean="0">
                <a:latin typeface="Tahoma" pitchFamily="34" charset="0"/>
              </a:rPr>
              <a:t>The imbalance must be interpreted in the  right way. It is not just a bilateral relationship. We have two areas with different performances in the global market. If the performance would be the same in one direction or in another, there would be no problem. The Euro would change consequently, The problem is that the Euro performance depend primarily on the conditions of the biggest countries and is administrated consequently.</a:t>
            </a:r>
          </a:p>
          <a:p>
            <a:pPr>
              <a:spcBef>
                <a:spcPct val="0"/>
              </a:spcBef>
            </a:pPr>
            <a:r>
              <a:rPr lang="en-US" sz="1100" smtClean="0">
                <a:latin typeface="Tahoma" pitchFamily="34" charset="0"/>
              </a:rPr>
              <a:t>So the adjustment must go through both the private and the public sector. More demand in surplus countries. More productivity, more saving for financing investment, more equilibrium in public spending and control on sovereign debt.</a:t>
            </a:r>
          </a:p>
          <a:p>
            <a:pPr>
              <a:spcBef>
                <a:spcPct val="0"/>
              </a:spcBef>
            </a:pPr>
            <a:endParaRPr lang="en-US" sz="1100" smtClean="0">
              <a:latin typeface="Tahoma" pitchFamily="34" charset="0"/>
            </a:endParaRPr>
          </a:p>
          <a:p>
            <a:pPr>
              <a:spcBef>
                <a:spcPct val="0"/>
              </a:spcBef>
            </a:pPr>
            <a:endParaRPr lang="en-US" sz="1100" smtClean="0">
              <a:latin typeface="Tahoma"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a:p>
        </p:txBody>
      </p:sp>
      <p:sp>
        <p:nvSpPr>
          <p:cNvPr id="4" name="Segnaposto data 3"/>
          <p:cNvSpPr>
            <a:spLocks noGrp="1"/>
          </p:cNvSpPr>
          <p:nvPr>
            <p:ph type="dt" sz="half" idx="10"/>
          </p:nvPr>
        </p:nvSpPr>
        <p:spPr/>
        <p:txBody>
          <a:bodyPr/>
          <a:lstStyle/>
          <a:p>
            <a:fld id="{2865396E-D3D1-4838-9B0E-40E177A584D5}" type="datetimeFigureOut">
              <a:rPr lang="en-US" smtClean="0"/>
              <a:t>10/16/2012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3702527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2865396E-D3D1-4838-9B0E-40E177A584D5}" type="datetimeFigureOut">
              <a:rPr lang="en-US" smtClean="0"/>
              <a:t>10/16/2012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123862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65396E-D3D1-4838-9B0E-40E177A584D5}" type="datetimeFigureOut">
              <a:rPr lang="en-US" smtClean="0"/>
              <a:t>10/16/2012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3519405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4"/>
          <p:cNvSpPr>
            <a:spLocks noGrp="1"/>
          </p:cNvSpPr>
          <p:nvPr>
            <p:ph type="dt" sz="half" idx="10"/>
          </p:nvPr>
        </p:nvSpPr>
        <p:spPr/>
        <p:txBody>
          <a:bodyPr/>
          <a:lstStyle/>
          <a:p>
            <a:fld id="{2865396E-D3D1-4838-9B0E-40E177A584D5}" type="datetimeFigureOut">
              <a:rPr lang="en-US" smtClean="0"/>
              <a:t>10/16/2012</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316282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6"/>
          <p:cNvSpPr>
            <a:spLocks noGrp="1"/>
          </p:cNvSpPr>
          <p:nvPr>
            <p:ph type="dt" sz="half" idx="10"/>
          </p:nvPr>
        </p:nvSpPr>
        <p:spPr/>
        <p:txBody>
          <a:bodyPr/>
          <a:lstStyle/>
          <a:p>
            <a:fld id="{2865396E-D3D1-4838-9B0E-40E177A584D5}" type="datetimeFigureOut">
              <a:rPr lang="en-US" smtClean="0"/>
              <a:t>10/16/2012</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2260839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data 2"/>
          <p:cNvSpPr>
            <a:spLocks noGrp="1"/>
          </p:cNvSpPr>
          <p:nvPr>
            <p:ph type="dt" sz="half" idx="10"/>
          </p:nvPr>
        </p:nvSpPr>
        <p:spPr/>
        <p:txBody>
          <a:bodyPr/>
          <a:lstStyle/>
          <a:p>
            <a:fld id="{2865396E-D3D1-4838-9B0E-40E177A584D5}" type="datetimeFigureOut">
              <a:rPr lang="en-US" smtClean="0"/>
              <a:t>10/16/2012</a:t>
            </a:fld>
            <a:endParaRPr lang="en-US"/>
          </a:p>
        </p:txBody>
      </p:sp>
      <p:sp>
        <p:nvSpPr>
          <p:cNvPr id="4" name="Segnaposto piè di pagina 3"/>
          <p:cNvSpPr>
            <a:spLocks noGrp="1"/>
          </p:cNvSpPr>
          <p:nvPr>
            <p:ph type="ftr" sz="quarter" idx="11"/>
          </p:nvPr>
        </p:nvSpPr>
        <p:spPr/>
        <p:txBody>
          <a:bodyPr/>
          <a:lstStyle/>
          <a:p>
            <a:endParaRPr lang="en-US"/>
          </a:p>
        </p:txBody>
      </p:sp>
      <p:sp>
        <p:nvSpPr>
          <p:cNvPr id="5" name="Segnaposto numero diapositiva 4"/>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2500791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65396E-D3D1-4838-9B0E-40E177A584D5}" type="datetimeFigureOut">
              <a:rPr lang="en-US" smtClean="0"/>
              <a:t>10/16/2012</a:t>
            </a:fld>
            <a:endParaRPr lang="en-US"/>
          </a:p>
        </p:txBody>
      </p:sp>
      <p:sp>
        <p:nvSpPr>
          <p:cNvPr id="3" name="Segnaposto piè di pagina 2"/>
          <p:cNvSpPr>
            <a:spLocks noGrp="1"/>
          </p:cNvSpPr>
          <p:nvPr>
            <p:ph type="ftr" sz="quarter" idx="11"/>
          </p:nvPr>
        </p:nvSpPr>
        <p:spPr/>
        <p:txBody>
          <a:bodyPr/>
          <a:lstStyle/>
          <a:p>
            <a:endParaRPr lang="en-US"/>
          </a:p>
        </p:txBody>
      </p:sp>
      <p:sp>
        <p:nvSpPr>
          <p:cNvPr id="4" name="Segnaposto numero diapositiva 3"/>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2990778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65396E-D3D1-4838-9B0E-40E177A584D5}" type="datetimeFigureOut">
              <a:rPr lang="en-US" smtClean="0"/>
              <a:t>10/16/2012</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223224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65396E-D3D1-4838-9B0E-40E177A584D5}" type="datetimeFigureOut">
              <a:rPr lang="en-US" smtClean="0"/>
              <a:t>10/16/2012</a:t>
            </a:fld>
            <a:endParaRPr lang="en-US"/>
          </a:p>
        </p:txBody>
      </p:sp>
      <p:sp>
        <p:nvSpPr>
          <p:cNvPr id="6" name="Segnaposto piè di pagina 5"/>
          <p:cNvSpPr>
            <a:spLocks noGrp="1"/>
          </p:cNvSpPr>
          <p:nvPr>
            <p:ph type="ftr" sz="quarter" idx="11"/>
          </p:nvPr>
        </p:nvSpPr>
        <p:spPr/>
        <p:txBody>
          <a:bodyPr/>
          <a:lstStyle/>
          <a:p>
            <a:endParaRPr lang="en-US"/>
          </a:p>
        </p:txBody>
      </p:sp>
      <p:sp>
        <p:nvSpPr>
          <p:cNvPr id="7" name="Segnaposto numero diapositiva 6"/>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3949403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2865396E-D3D1-4838-9B0E-40E177A584D5}" type="datetimeFigureOut">
              <a:rPr lang="en-US" smtClean="0"/>
              <a:t>10/16/2012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1481356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p>
            <a:fld id="{2865396E-D3D1-4838-9B0E-40E177A584D5}" type="datetimeFigureOut">
              <a:rPr lang="en-US" smtClean="0"/>
              <a:t>10/16/2012</a:t>
            </a:fld>
            <a:endParaRPr lang="en-US"/>
          </a:p>
        </p:txBody>
      </p:sp>
      <p:sp>
        <p:nvSpPr>
          <p:cNvPr id="5" name="Segnaposto piè di pagina 4"/>
          <p:cNvSpPr>
            <a:spLocks noGrp="1"/>
          </p:cNvSpPr>
          <p:nvPr>
            <p:ph type="ftr" sz="quarter" idx="11"/>
          </p:nvPr>
        </p:nvSpPr>
        <p:spPr/>
        <p:txBody>
          <a:bodyPr/>
          <a:lstStyle/>
          <a:p>
            <a:endParaRPr lang="en-US"/>
          </a:p>
        </p:txBody>
      </p:sp>
      <p:sp>
        <p:nvSpPr>
          <p:cNvPr id="6" name="Segnaposto numero diapositiva 5"/>
          <p:cNvSpPr>
            <a:spLocks noGrp="1"/>
          </p:cNvSpPr>
          <p:nvPr>
            <p:ph type="sldNum" sz="quarter" idx="12"/>
          </p:nvPr>
        </p:nvSpPr>
        <p:spPr/>
        <p:txBody>
          <a:bodyPr/>
          <a:lstStyle/>
          <a:p>
            <a:fld id="{E6CE10D8-6885-4D11-A942-6A35D1371E7B}" type="slidenum">
              <a:rPr lang="en-US" smtClean="0"/>
              <a:t>‹N›</a:t>
            </a:fld>
            <a:endParaRPr lang="en-US"/>
          </a:p>
        </p:txBody>
      </p:sp>
    </p:spTree>
    <p:extLst>
      <p:ext uri="{BB962C8B-B14F-4D97-AF65-F5344CB8AC3E}">
        <p14:creationId xmlns:p14="http://schemas.microsoft.com/office/powerpoint/2010/main" val="2655636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grafico 2"/>
          <p:cNvSpPr>
            <a:spLocks noGrp="1"/>
          </p:cNvSpPr>
          <p:nvPr>
            <p:ph type="chart" idx="1"/>
          </p:nvPr>
        </p:nvSpPr>
        <p:spPr>
          <a:xfrm>
            <a:off x="457200" y="1600200"/>
            <a:ext cx="8229600" cy="4525963"/>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D9EDB9FB-ED93-47D3-9D6F-E9D03E71605C}" type="slidenum">
              <a:rPr lang="it-IT"/>
              <a:pPr>
                <a:defRPr/>
              </a:pPr>
              <a:t>‹N›</a:t>
            </a:fld>
            <a:endParaRPr lang="it-IT"/>
          </a:p>
        </p:txBody>
      </p:sp>
    </p:spTree>
    <p:extLst>
      <p:ext uri="{BB962C8B-B14F-4D97-AF65-F5344CB8AC3E}">
        <p14:creationId xmlns:p14="http://schemas.microsoft.com/office/powerpoint/2010/main" val="3862697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en-US"/>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5396E-D3D1-4838-9B0E-40E177A584D5}" type="datetimeFigureOut">
              <a:rPr lang="en-US" smtClean="0"/>
              <a:t>10/16/2012</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CE10D8-6885-4D11-A942-6A35D1371E7B}" type="slidenum">
              <a:rPr lang="en-US" smtClean="0"/>
              <a:t>‹N›</a:t>
            </a:fld>
            <a:endParaRPr lang="en-US"/>
          </a:p>
        </p:txBody>
      </p:sp>
    </p:spTree>
    <p:extLst>
      <p:ext uri="{BB962C8B-B14F-4D97-AF65-F5344CB8AC3E}">
        <p14:creationId xmlns:p14="http://schemas.microsoft.com/office/powerpoint/2010/main" val="11895041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US" dirty="0" smtClean="0"/>
              <a:t>VALORE ESTERNO DELLA MONETA</a:t>
            </a:r>
            <a:endParaRPr lang="en-US" dirty="0"/>
          </a:p>
        </p:txBody>
      </p:sp>
      <p:sp>
        <p:nvSpPr>
          <p:cNvPr id="3" name="Sottotitolo 2"/>
          <p:cNvSpPr>
            <a:spLocks noGrp="1"/>
          </p:cNvSpPr>
          <p:nvPr>
            <p:ph type="subTitle" idx="1"/>
          </p:nvPr>
        </p:nvSpPr>
        <p:spPr/>
        <p:txBody>
          <a:bodyPr/>
          <a:lstStyle/>
          <a:p>
            <a:r>
              <a:rPr lang="en-US" dirty="0" smtClean="0"/>
              <a:t>MERCATO DEI CAMBI</a:t>
            </a:r>
          </a:p>
          <a:p>
            <a:r>
              <a:rPr lang="en-US" dirty="0" smtClean="0"/>
              <a:t>RAPPORTI ECONOMICI CON L’ESTERO</a:t>
            </a:r>
            <a:endParaRPr lang="en-US" dirty="0"/>
          </a:p>
        </p:txBody>
      </p:sp>
    </p:spTree>
    <p:extLst>
      <p:ext uri="{BB962C8B-B14F-4D97-AF65-F5344CB8AC3E}">
        <p14:creationId xmlns:p14="http://schemas.microsoft.com/office/powerpoint/2010/main" val="1043728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err="1" smtClean="0"/>
              <a:t>Valore</a:t>
            </a:r>
            <a:r>
              <a:rPr lang="en-US" dirty="0" smtClean="0"/>
              <a:t> </a:t>
            </a:r>
            <a:r>
              <a:rPr lang="en-US" dirty="0" err="1" smtClean="0"/>
              <a:t>della</a:t>
            </a:r>
            <a:r>
              <a:rPr lang="en-US" dirty="0" smtClean="0"/>
              <a:t> </a:t>
            </a:r>
            <a:r>
              <a:rPr lang="en-US" dirty="0" err="1" smtClean="0"/>
              <a:t>moneta</a:t>
            </a:r>
            <a:r>
              <a:rPr lang="en-US" dirty="0" smtClean="0"/>
              <a:t> da </a:t>
            </a:r>
            <a:r>
              <a:rPr lang="en-US" dirty="0" err="1" smtClean="0"/>
              <a:t>tre</a:t>
            </a:r>
            <a:r>
              <a:rPr lang="en-US" dirty="0" smtClean="0"/>
              <a:t> </a:t>
            </a:r>
            <a:r>
              <a:rPr lang="en-US" dirty="0" err="1" smtClean="0"/>
              <a:t>punti</a:t>
            </a:r>
            <a:r>
              <a:rPr lang="en-US" dirty="0" smtClean="0"/>
              <a:t> di vista</a:t>
            </a:r>
            <a:endParaRPr lang="en-US" dirty="0"/>
          </a:p>
        </p:txBody>
      </p:sp>
      <p:sp>
        <p:nvSpPr>
          <p:cNvPr id="3" name="Segnaposto contenuto 2"/>
          <p:cNvSpPr>
            <a:spLocks noGrp="1"/>
          </p:cNvSpPr>
          <p:nvPr>
            <p:ph idx="1"/>
          </p:nvPr>
        </p:nvSpPr>
        <p:spPr/>
        <p:txBody>
          <a:bodyPr/>
          <a:lstStyle/>
          <a:p>
            <a:r>
              <a:rPr lang="en-US" dirty="0" smtClean="0"/>
              <a:t>INTERNO: </a:t>
            </a:r>
            <a:r>
              <a:rPr lang="en-US" dirty="0" err="1" smtClean="0"/>
              <a:t>potere</a:t>
            </a:r>
            <a:r>
              <a:rPr lang="en-US" dirty="0" smtClean="0"/>
              <a:t> di </a:t>
            </a:r>
            <a:r>
              <a:rPr lang="en-US" dirty="0" err="1" smtClean="0"/>
              <a:t>acquisto</a:t>
            </a:r>
            <a:r>
              <a:rPr lang="en-US" dirty="0" smtClean="0"/>
              <a:t> (</a:t>
            </a:r>
            <a:r>
              <a:rPr lang="en-US" dirty="0" err="1" smtClean="0"/>
              <a:t>dipende</a:t>
            </a:r>
            <a:r>
              <a:rPr lang="en-US" dirty="0" smtClean="0"/>
              <a:t> </a:t>
            </a:r>
            <a:r>
              <a:rPr lang="en-US" dirty="0" err="1" smtClean="0"/>
              <a:t>dall’andamento</a:t>
            </a:r>
            <a:r>
              <a:rPr lang="en-US" dirty="0" smtClean="0"/>
              <a:t> </a:t>
            </a:r>
            <a:r>
              <a:rPr lang="en-US" dirty="0" err="1" smtClean="0"/>
              <a:t>dei</a:t>
            </a:r>
            <a:r>
              <a:rPr lang="en-US" dirty="0" smtClean="0"/>
              <a:t> </a:t>
            </a:r>
            <a:r>
              <a:rPr lang="en-US" dirty="0" err="1" smtClean="0"/>
              <a:t>prezzi</a:t>
            </a:r>
            <a:r>
              <a:rPr lang="en-US" dirty="0" smtClean="0"/>
              <a:t> </a:t>
            </a:r>
            <a:r>
              <a:rPr lang="en-US" dirty="0" err="1" smtClean="0"/>
              <a:t>interni</a:t>
            </a:r>
            <a:r>
              <a:rPr lang="en-US" dirty="0" smtClean="0"/>
              <a:t>  - </a:t>
            </a:r>
            <a:r>
              <a:rPr lang="en-US" dirty="0" err="1" smtClean="0"/>
              <a:t>Infflazione</a:t>
            </a:r>
            <a:r>
              <a:rPr lang="en-US" dirty="0" smtClean="0"/>
              <a:t>)</a:t>
            </a:r>
          </a:p>
          <a:p>
            <a:r>
              <a:rPr lang="en-US" dirty="0" smtClean="0"/>
              <a:t>ESTERNO: </a:t>
            </a:r>
            <a:r>
              <a:rPr lang="en-US" dirty="0" err="1" smtClean="0"/>
              <a:t>rispetto</a:t>
            </a:r>
            <a:r>
              <a:rPr lang="en-US" dirty="0" smtClean="0"/>
              <a:t> </a:t>
            </a:r>
            <a:r>
              <a:rPr lang="en-US" dirty="0" err="1" smtClean="0"/>
              <a:t>alle</a:t>
            </a:r>
            <a:r>
              <a:rPr lang="en-US" dirty="0" smtClean="0"/>
              <a:t> </a:t>
            </a:r>
            <a:r>
              <a:rPr lang="en-US" dirty="0" err="1" smtClean="0"/>
              <a:t>altre</a:t>
            </a:r>
            <a:r>
              <a:rPr lang="en-US" dirty="0" smtClean="0"/>
              <a:t> </a:t>
            </a:r>
            <a:r>
              <a:rPr lang="en-US" dirty="0" err="1" smtClean="0"/>
              <a:t>monete</a:t>
            </a:r>
            <a:r>
              <a:rPr lang="en-US" dirty="0" smtClean="0"/>
              <a:t> (</a:t>
            </a:r>
            <a:r>
              <a:rPr lang="en-US" dirty="0" err="1" smtClean="0"/>
              <a:t>tasso</a:t>
            </a:r>
            <a:r>
              <a:rPr lang="en-US" dirty="0" smtClean="0"/>
              <a:t> di </a:t>
            </a:r>
            <a:r>
              <a:rPr lang="en-US" dirty="0" err="1" smtClean="0"/>
              <a:t>cambio</a:t>
            </a:r>
            <a:r>
              <a:rPr lang="en-US" dirty="0" smtClean="0"/>
              <a:t>)</a:t>
            </a:r>
          </a:p>
          <a:p>
            <a:r>
              <a:rPr lang="en-US" dirty="0" smtClean="0"/>
              <a:t>INTERTEMPORALE: </a:t>
            </a:r>
            <a:r>
              <a:rPr lang="en-US" dirty="0" err="1" smtClean="0"/>
              <a:t>confronti</a:t>
            </a:r>
            <a:r>
              <a:rPr lang="en-US" dirty="0" smtClean="0"/>
              <a:t> di </a:t>
            </a:r>
            <a:r>
              <a:rPr lang="en-US" dirty="0" err="1" smtClean="0"/>
              <a:t>valore</a:t>
            </a:r>
            <a:r>
              <a:rPr lang="en-US" dirty="0" smtClean="0"/>
              <a:t> </a:t>
            </a:r>
            <a:r>
              <a:rPr lang="en-US" dirty="0" err="1" smtClean="0"/>
              <a:t>nel</a:t>
            </a:r>
            <a:r>
              <a:rPr lang="en-US" dirty="0" smtClean="0"/>
              <a:t> tempo (</a:t>
            </a:r>
            <a:r>
              <a:rPr lang="en-US" dirty="0" err="1" smtClean="0"/>
              <a:t>tasso</a:t>
            </a:r>
            <a:r>
              <a:rPr lang="en-US" dirty="0" smtClean="0"/>
              <a:t> di </a:t>
            </a:r>
            <a:r>
              <a:rPr lang="en-US" dirty="0" err="1" smtClean="0"/>
              <a:t>interesse</a:t>
            </a:r>
            <a:r>
              <a:rPr lang="en-US" dirty="0" smtClean="0"/>
              <a:t>)</a:t>
            </a:r>
            <a:endParaRPr lang="en-US" dirty="0"/>
          </a:p>
        </p:txBody>
      </p:sp>
    </p:spTree>
    <p:extLst>
      <p:ext uri="{BB962C8B-B14F-4D97-AF65-F5344CB8AC3E}">
        <p14:creationId xmlns:p14="http://schemas.microsoft.com/office/powerpoint/2010/main" val="970076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err="1" smtClean="0"/>
              <a:t>Contabilità</a:t>
            </a:r>
            <a:r>
              <a:rPr lang="en-US" dirty="0" smtClean="0"/>
              <a:t> </a:t>
            </a:r>
            <a:r>
              <a:rPr lang="en-US" dirty="0" err="1" smtClean="0"/>
              <a:t>dei</a:t>
            </a:r>
            <a:r>
              <a:rPr lang="en-US" dirty="0" smtClean="0"/>
              <a:t> </a:t>
            </a:r>
            <a:r>
              <a:rPr lang="en-US" dirty="0" err="1" smtClean="0"/>
              <a:t>rapporti</a:t>
            </a:r>
            <a:r>
              <a:rPr lang="en-US" dirty="0" smtClean="0"/>
              <a:t> </a:t>
            </a:r>
            <a:r>
              <a:rPr lang="en-US" dirty="0" err="1" smtClean="0"/>
              <a:t>economici</a:t>
            </a:r>
            <a:r>
              <a:rPr lang="en-US" dirty="0" smtClean="0"/>
              <a:t> con </a:t>
            </a:r>
            <a:r>
              <a:rPr lang="en-US" dirty="0" err="1" smtClean="0"/>
              <a:t>l’estero</a:t>
            </a:r>
            <a:r>
              <a:rPr lang="en-US" dirty="0" smtClean="0"/>
              <a:t>: BILANCIA DEI PAGAMENTI</a:t>
            </a:r>
            <a:endParaRPr lang="en-US" dirty="0"/>
          </a:p>
        </p:txBody>
      </p:sp>
      <p:sp>
        <p:nvSpPr>
          <p:cNvPr id="3" name="Segnaposto contenuto 2"/>
          <p:cNvSpPr>
            <a:spLocks noGrp="1"/>
          </p:cNvSpPr>
          <p:nvPr>
            <p:ph idx="1"/>
          </p:nvPr>
        </p:nvSpPr>
        <p:spPr/>
        <p:txBody>
          <a:bodyPr/>
          <a:lstStyle/>
          <a:p>
            <a:r>
              <a:rPr lang="en-US" dirty="0" smtClean="0"/>
              <a:t>Due </a:t>
            </a:r>
            <a:r>
              <a:rPr lang="en-US" dirty="0" err="1" smtClean="0"/>
              <a:t>componenti</a:t>
            </a:r>
            <a:r>
              <a:rPr lang="en-US" dirty="0" smtClean="0"/>
              <a:t> </a:t>
            </a:r>
            <a:r>
              <a:rPr lang="en-US" dirty="0" err="1" smtClean="0"/>
              <a:t>principali</a:t>
            </a:r>
            <a:r>
              <a:rPr lang="en-US" dirty="0" smtClean="0"/>
              <a:t>:</a:t>
            </a:r>
          </a:p>
          <a:p>
            <a:pPr lvl="1"/>
            <a:r>
              <a:rPr lang="en-US" dirty="0" smtClean="0"/>
              <a:t>1. CONTO CORRENTE</a:t>
            </a:r>
          </a:p>
          <a:p>
            <a:pPr lvl="1"/>
            <a:r>
              <a:rPr lang="en-US" dirty="0" smtClean="0"/>
              <a:t>2. CONTO CAPITALE E FINANZIARIO</a:t>
            </a:r>
          </a:p>
          <a:p>
            <a:pPr lvl="2"/>
            <a:r>
              <a:rPr lang="en-US" dirty="0" smtClean="0"/>
              <a:t>ERRORI ED OMISSIONI</a:t>
            </a:r>
          </a:p>
          <a:p>
            <a:pPr marL="914400" lvl="2" indent="0">
              <a:buNone/>
            </a:pPr>
            <a:endParaRPr lang="en-US" dirty="0" smtClean="0"/>
          </a:p>
          <a:p>
            <a:pPr marL="914400" lvl="2" indent="0">
              <a:buNone/>
            </a:pPr>
            <a:endParaRPr lang="en-US" dirty="0"/>
          </a:p>
          <a:p>
            <a:pPr marL="914400" lvl="2" indent="0">
              <a:buNone/>
            </a:pPr>
            <a:r>
              <a:rPr lang="en-US" dirty="0" smtClean="0"/>
              <a:t>SALDO   =  0</a:t>
            </a:r>
          </a:p>
          <a:p>
            <a:endParaRPr lang="en-US" dirty="0"/>
          </a:p>
        </p:txBody>
      </p:sp>
    </p:spTree>
    <p:extLst>
      <p:ext uri="{BB962C8B-B14F-4D97-AF65-F5344CB8AC3E}">
        <p14:creationId xmlns:p14="http://schemas.microsoft.com/office/powerpoint/2010/main" val="46695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lstStyle/>
          <a:p>
            <a:r>
              <a:rPr lang="en-US" dirty="0" smtClean="0"/>
              <a:t>CONTO CORRENTE</a:t>
            </a:r>
            <a:endParaRPr lang="en-US" dirty="0"/>
          </a:p>
        </p:txBody>
      </p:sp>
      <p:sp>
        <p:nvSpPr>
          <p:cNvPr id="3" name="Segnaposto contenuto 2"/>
          <p:cNvSpPr>
            <a:spLocks noGrp="1"/>
          </p:cNvSpPr>
          <p:nvPr>
            <p:ph idx="1"/>
          </p:nvPr>
        </p:nvSpPr>
        <p:spPr/>
        <p:txBody>
          <a:bodyPr/>
          <a:lstStyle/>
          <a:p>
            <a:r>
              <a:rPr lang="en-US" dirty="0" err="1" smtClean="0"/>
              <a:t>Bilancia</a:t>
            </a:r>
            <a:r>
              <a:rPr lang="en-US" dirty="0" smtClean="0"/>
              <a:t> </a:t>
            </a:r>
            <a:r>
              <a:rPr lang="en-US" dirty="0" err="1" smtClean="0"/>
              <a:t>commerciale</a:t>
            </a:r>
            <a:r>
              <a:rPr lang="en-US" dirty="0" smtClean="0"/>
              <a:t>:</a:t>
            </a:r>
            <a:r>
              <a:rPr lang="it-IT" dirty="0" smtClean="0"/>
              <a:t> </a:t>
            </a:r>
            <a:r>
              <a:rPr lang="it-IT" sz="2000" dirty="0" smtClean="0"/>
              <a:t>registra i flussi di beni, servizi</a:t>
            </a:r>
          </a:p>
          <a:p>
            <a:pPr lvl="1"/>
            <a:r>
              <a:rPr lang="en-US" dirty="0" smtClean="0"/>
              <a:t>= </a:t>
            </a:r>
            <a:r>
              <a:rPr lang="en-US" dirty="0" err="1" smtClean="0"/>
              <a:t>esportazioni</a:t>
            </a:r>
            <a:r>
              <a:rPr lang="en-US" dirty="0" smtClean="0"/>
              <a:t> – </a:t>
            </a:r>
            <a:r>
              <a:rPr lang="en-US" dirty="0" err="1" smtClean="0"/>
              <a:t>importazioni</a:t>
            </a:r>
            <a:endParaRPr lang="en-US" dirty="0" smtClean="0"/>
          </a:p>
          <a:p>
            <a:pPr lvl="1"/>
            <a:endParaRPr lang="en-US" dirty="0" smtClean="0"/>
          </a:p>
          <a:p>
            <a:r>
              <a:rPr lang="en-US" dirty="0" err="1" smtClean="0"/>
              <a:t>Redditi</a:t>
            </a:r>
            <a:endParaRPr lang="en-US" dirty="0" smtClean="0"/>
          </a:p>
          <a:p>
            <a:r>
              <a:rPr lang="en-US" dirty="0" err="1" smtClean="0"/>
              <a:t>Trasferimenti</a:t>
            </a:r>
            <a:endParaRPr lang="en-US" dirty="0"/>
          </a:p>
        </p:txBody>
      </p:sp>
    </p:spTree>
    <p:extLst>
      <p:ext uri="{BB962C8B-B14F-4D97-AF65-F5344CB8AC3E}">
        <p14:creationId xmlns:p14="http://schemas.microsoft.com/office/powerpoint/2010/main" val="120510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err="1" smtClean="0"/>
              <a:t>Conto</a:t>
            </a:r>
            <a:r>
              <a:rPr lang="en-US" dirty="0" smtClean="0"/>
              <a:t> </a:t>
            </a:r>
            <a:r>
              <a:rPr lang="en-US" dirty="0" err="1" smtClean="0"/>
              <a:t>capitale</a:t>
            </a:r>
            <a:r>
              <a:rPr lang="en-US" dirty="0" smtClean="0"/>
              <a:t> e </a:t>
            </a:r>
            <a:r>
              <a:rPr lang="en-US" dirty="0" err="1" smtClean="0"/>
              <a:t>conto</a:t>
            </a:r>
            <a:r>
              <a:rPr lang="en-US" dirty="0" smtClean="0"/>
              <a:t> </a:t>
            </a:r>
            <a:r>
              <a:rPr lang="en-US" dirty="0" err="1" smtClean="0"/>
              <a:t>finanziario</a:t>
            </a:r>
            <a:endParaRPr lang="en-US" dirty="0"/>
          </a:p>
        </p:txBody>
      </p:sp>
      <p:sp>
        <p:nvSpPr>
          <p:cNvPr id="3" name="Segnaposto contenuto 2"/>
          <p:cNvSpPr>
            <a:spLocks noGrp="1"/>
          </p:cNvSpPr>
          <p:nvPr>
            <p:ph idx="1"/>
          </p:nvPr>
        </p:nvSpPr>
        <p:spPr/>
        <p:txBody>
          <a:bodyPr/>
          <a:lstStyle/>
          <a:p>
            <a:r>
              <a:rPr lang="en-US" dirty="0" err="1" smtClean="0"/>
              <a:t>Conto</a:t>
            </a:r>
            <a:r>
              <a:rPr lang="en-US" dirty="0" smtClean="0"/>
              <a:t> </a:t>
            </a:r>
            <a:r>
              <a:rPr lang="en-US" dirty="0" err="1" smtClean="0"/>
              <a:t>capitale</a:t>
            </a:r>
            <a:r>
              <a:rPr lang="en-US" dirty="0" smtClean="0"/>
              <a:t>: </a:t>
            </a:r>
            <a:r>
              <a:rPr lang="it-IT" sz="2000" dirty="0" smtClean="0"/>
              <a:t>cessioni e acquisizioni di attività intangibili (brevetti, diritti di autore, avviamento d’impresa)</a:t>
            </a:r>
          </a:p>
          <a:p>
            <a:r>
              <a:rPr lang="en-US" dirty="0" err="1" smtClean="0"/>
              <a:t>Conto</a:t>
            </a:r>
            <a:r>
              <a:rPr lang="en-US" dirty="0" smtClean="0"/>
              <a:t> </a:t>
            </a:r>
            <a:r>
              <a:rPr lang="en-US" dirty="0" err="1" smtClean="0"/>
              <a:t>finanziario</a:t>
            </a:r>
            <a:r>
              <a:rPr lang="en-US" dirty="0" smtClean="0"/>
              <a:t>:</a:t>
            </a:r>
          </a:p>
          <a:p>
            <a:pPr lvl="1"/>
            <a:r>
              <a:rPr lang="en-US" dirty="0" err="1" smtClean="0"/>
              <a:t>Investimenti</a:t>
            </a:r>
            <a:r>
              <a:rPr lang="en-US" dirty="0" smtClean="0"/>
              <a:t> </a:t>
            </a:r>
            <a:r>
              <a:rPr lang="en-US" dirty="0" err="1" smtClean="0"/>
              <a:t>diretti</a:t>
            </a:r>
            <a:endParaRPr lang="en-US" dirty="0" smtClean="0"/>
          </a:p>
          <a:p>
            <a:pPr lvl="1"/>
            <a:r>
              <a:rPr lang="en-US" dirty="0" err="1"/>
              <a:t>I</a:t>
            </a:r>
            <a:r>
              <a:rPr lang="en-US" dirty="0" err="1" smtClean="0"/>
              <a:t>nvestimenti</a:t>
            </a:r>
            <a:r>
              <a:rPr lang="en-US" dirty="0" smtClean="0"/>
              <a:t> di </a:t>
            </a:r>
            <a:r>
              <a:rPr lang="en-US" dirty="0" err="1" smtClean="0"/>
              <a:t>portafoglio</a:t>
            </a:r>
            <a:endParaRPr lang="en-US" dirty="0" smtClean="0"/>
          </a:p>
          <a:p>
            <a:pPr lvl="1"/>
            <a:r>
              <a:rPr lang="en-US" dirty="0" err="1" smtClean="0"/>
              <a:t>Derivati</a:t>
            </a:r>
            <a:endParaRPr lang="en-US" dirty="0" smtClean="0"/>
          </a:p>
          <a:p>
            <a:pPr lvl="1"/>
            <a:r>
              <a:rPr lang="en-US" dirty="0" err="1" smtClean="0"/>
              <a:t>Altri</a:t>
            </a:r>
            <a:r>
              <a:rPr lang="en-US" dirty="0" smtClean="0"/>
              <a:t> </a:t>
            </a:r>
            <a:r>
              <a:rPr lang="en-US" dirty="0" err="1" smtClean="0"/>
              <a:t>investimenti</a:t>
            </a:r>
            <a:endParaRPr lang="en-US" dirty="0" smtClean="0"/>
          </a:p>
          <a:p>
            <a:pPr lvl="1"/>
            <a:r>
              <a:rPr lang="en-US" dirty="0" err="1" smtClean="0"/>
              <a:t>Variazioni</a:t>
            </a:r>
            <a:r>
              <a:rPr lang="en-US" dirty="0" smtClean="0"/>
              <a:t> </a:t>
            </a:r>
            <a:r>
              <a:rPr lang="en-US" dirty="0" err="1" smtClean="0"/>
              <a:t>delle</a:t>
            </a:r>
            <a:r>
              <a:rPr lang="en-US" dirty="0" smtClean="0"/>
              <a:t> </a:t>
            </a:r>
            <a:r>
              <a:rPr lang="en-US" dirty="0" err="1" smtClean="0"/>
              <a:t>riserve</a:t>
            </a:r>
            <a:r>
              <a:rPr lang="en-US" dirty="0" smtClean="0"/>
              <a:t> </a:t>
            </a:r>
            <a:r>
              <a:rPr lang="en-US" dirty="0" err="1" smtClean="0"/>
              <a:t>ufficiali</a:t>
            </a:r>
            <a:endParaRPr lang="en-US" dirty="0" smtClean="0"/>
          </a:p>
          <a:p>
            <a:pPr lvl="1"/>
            <a:endParaRPr lang="en-US" dirty="0"/>
          </a:p>
        </p:txBody>
      </p:sp>
    </p:spTree>
    <p:extLst>
      <p:ext uri="{BB962C8B-B14F-4D97-AF65-F5344CB8AC3E}">
        <p14:creationId xmlns:p14="http://schemas.microsoft.com/office/powerpoint/2010/main" val="148712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06090"/>
          </a:xfrm>
        </p:spPr>
        <p:txBody>
          <a:bodyPr>
            <a:normAutofit fontScale="90000"/>
          </a:bodyPr>
          <a:lstStyle/>
          <a:p>
            <a:r>
              <a:rPr lang="en-US" dirty="0" smtClean="0"/>
              <a:t>ERRORI ED OMISSIONI</a:t>
            </a:r>
            <a:br>
              <a:rPr lang="en-US" dirty="0" smtClean="0"/>
            </a:br>
            <a:endParaRPr lang="en-US" dirty="0"/>
          </a:p>
        </p:txBody>
      </p:sp>
      <p:sp>
        <p:nvSpPr>
          <p:cNvPr id="3" name="Segnaposto contenuto 2"/>
          <p:cNvSpPr>
            <a:spLocks noGrp="1"/>
          </p:cNvSpPr>
          <p:nvPr>
            <p:ph idx="1"/>
          </p:nvPr>
        </p:nvSpPr>
        <p:spPr/>
        <p:txBody>
          <a:bodyPr/>
          <a:lstStyle/>
          <a:p>
            <a:r>
              <a:rPr lang="en-US" dirty="0" err="1" smtClean="0"/>
              <a:t>Problemi</a:t>
            </a:r>
            <a:r>
              <a:rPr lang="en-US" dirty="0" smtClean="0"/>
              <a:t> </a:t>
            </a:r>
            <a:r>
              <a:rPr lang="en-US" dirty="0" err="1" smtClean="0"/>
              <a:t>interpretativi</a:t>
            </a:r>
            <a:endParaRPr lang="en-US" dirty="0" smtClean="0"/>
          </a:p>
          <a:p>
            <a:r>
              <a:rPr lang="en-US" dirty="0" smtClean="0"/>
              <a:t>SALDO  =  0</a:t>
            </a:r>
            <a:endParaRPr lang="en-US" dirty="0"/>
          </a:p>
        </p:txBody>
      </p:sp>
    </p:spTree>
    <p:extLst>
      <p:ext uri="{BB962C8B-B14F-4D97-AF65-F5344CB8AC3E}">
        <p14:creationId xmlns:p14="http://schemas.microsoft.com/office/powerpoint/2010/main" val="1116091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7504" y="188640"/>
            <a:ext cx="8517632" cy="562074"/>
          </a:xfrm>
        </p:spPr>
        <p:txBody>
          <a:bodyPr>
            <a:noAutofit/>
          </a:bodyPr>
          <a:lstStyle/>
          <a:p>
            <a:r>
              <a:rPr lang="en-US" sz="3200" dirty="0" smtClean="0"/>
              <a:t>BANCA D’ITALIA – </a:t>
            </a:r>
            <a:r>
              <a:rPr lang="en-US" sz="3200" dirty="0" err="1" smtClean="0"/>
              <a:t>Bollettino</a:t>
            </a:r>
            <a:r>
              <a:rPr lang="en-US" sz="3200" dirty="0" smtClean="0"/>
              <a:t> </a:t>
            </a:r>
            <a:r>
              <a:rPr lang="en-US" sz="3200" dirty="0" err="1" smtClean="0"/>
              <a:t>Economico</a:t>
            </a:r>
            <a:r>
              <a:rPr lang="en-US" sz="3200" dirty="0" smtClean="0"/>
              <a:t> </a:t>
            </a:r>
            <a:r>
              <a:rPr lang="en-US" sz="3200" dirty="0" err="1" smtClean="0"/>
              <a:t>ott</a:t>
            </a:r>
            <a:r>
              <a:rPr lang="en-US" sz="3200" dirty="0" smtClean="0"/>
              <a:t>. 2011</a:t>
            </a:r>
            <a:endParaRPr lang="en-US" sz="3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836712"/>
            <a:ext cx="7848871" cy="590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04286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8675688" cy="431800"/>
          </a:xfrm>
        </p:spPr>
        <p:txBody>
          <a:bodyPr>
            <a:normAutofit fontScale="90000"/>
          </a:bodyPr>
          <a:lstStyle/>
          <a:p>
            <a:r>
              <a:rPr lang="it-IT" sz="3200" b="1" smtClean="0">
                <a:solidFill>
                  <a:srgbClr val="660033"/>
                </a:solidFill>
              </a:rPr>
              <a:t>Current account imbalances</a:t>
            </a:r>
          </a:p>
        </p:txBody>
      </p:sp>
      <p:sp>
        <p:nvSpPr>
          <p:cNvPr id="4099" name="Rettangolo 8"/>
          <p:cNvSpPr>
            <a:spLocks noChangeArrowheads="1"/>
          </p:cNvSpPr>
          <p:nvPr/>
        </p:nvSpPr>
        <p:spPr bwMode="auto">
          <a:xfrm>
            <a:off x="250825" y="1628775"/>
            <a:ext cx="85725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61950" indent="-361950">
              <a:spcBef>
                <a:spcPts val="1800"/>
              </a:spcBef>
            </a:pPr>
            <a:endParaRPr lang="en-US"/>
          </a:p>
          <a:p>
            <a:pPr marL="1257300" lvl="2" indent="-361950"/>
            <a:endParaRPr lang="en-US"/>
          </a:p>
          <a:p>
            <a:pPr marL="361950" indent="-361950">
              <a:spcBef>
                <a:spcPts val="1800"/>
              </a:spcBef>
            </a:pPr>
            <a:endParaRPr lang="it-IT"/>
          </a:p>
        </p:txBody>
      </p:sp>
      <p:sp>
        <p:nvSpPr>
          <p:cNvPr id="4100" name="CasellaDiTesto 7"/>
          <p:cNvSpPr txBox="1">
            <a:spLocks noChangeArrowheads="1"/>
          </p:cNvSpPr>
          <p:nvPr/>
        </p:nvSpPr>
        <p:spPr bwMode="auto">
          <a:xfrm>
            <a:off x="468313" y="5373688"/>
            <a:ext cx="7272337"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ahoma" pitchFamily="34" charset="0"/>
              </a:defRPr>
            </a:lvl1pPr>
            <a:lvl2pPr marL="742950" indent="-285750">
              <a:defRPr sz="2400" b="1">
                <a:solidFill>
                  <a:schemeClr val="tx1"/>
                </a:solidFill>
                <a:latin typeface="Tahoma" pitchFamily="34" charset="0"/>
              </a:defRPr>
            </a:lvl2pPr>
            <a:lvl3pPr marL="1143000" indent="-228600">
              <a:defRPr sz="2400" b="1">
                <a:solidFill>
                  <a:schemeClr val="tx1"/>
                </a:solidFill>
                <a:latin typeface="Tahoma" pitchFamily="34" charset="0"/>
              </a:defRPr>
            </a:lvl3pPr>
            <a:lvl4pPr marL="1600200" indent="-228600">
              <a:defRPr sz="2400" b="1">
                <a:solidFill>
                  <a:schemeClr val="tx1"/>
                </a:solidFill>
                <a:latin typeface="Tahoma" pitchFamily="34" charset="0"/>
              </a:defRPr>
            </a:lvl4pPr>
            <a:lvl5pPr marL="2057400" indent="-228600">
              <a:defRPr sz="2400" b="1">
                <a:solidFill>
                  <a:schemeClr val="tx1"/>
                </a:solidFill>
                <a:latin typeface="Tahoma" pitchFamily="34" charset="0"/>
              </a:defRPr>
            </a:lvl5pPr>
            <a:lvl6pPr marL="2514600" indent="-228600" eaLnBrk="0" fontAlgn="base" hangingPunct="0">
              <a:spcBef>
                <a:spcPct val="0"/>
              </a:spcBef>
              <a:spcAft>
                <a:spcPct val="0"/>
              </a:spcAft>
              <a:defRPr sz="2400" b="1">
                <a:solidFill>
                  <a:schemeClr val="tx1"/>
                </a:solidFill>
                <a:latin typeface="Tahoma" pitchFamily="34" charset="0"/>
              </a:defRPr>
            </a:lvl6pPr>
            <a:lvl7pPr marL="2971800" indent="-228600" eaLnBrk="0" fontAlgn="base" hangingPunct="0">
              <a:spcBef>
                <a:spcPct val="0"/>
              </a:spcBef>
              <a:spcAft>
                <a:spcPct val="0"/>
              </a:spcAft>
              <a:defRPr sz="2400" b="1">
                <a:solidFill>
                  <a:schemeClr val="tx1"/>
                </a:solidFill>
                <a:latin typeface="Tahoma" pitchFamily="34" charset="0"/>
              </a:defRPr>
            </a:lvl7pPr>
            <a:lvl8pPr marL="3429000" indent="-228600" eaLnBrk="0" fontAlgn="base" hangingPunct="0">
              <a:spcBef>
                <a:spcPct val="0"/>
              </a:spcBef>
              <a:spcAft>
                <a:spcPct val="0"/>
              </a:spcAft>
              <a:defRPr sz="2400" b="1">
                <a:solidFill>
                  <a:schemeClr val="tx1"/>
                </a:solidFill>
                <a:latin typeface="Tahoma" pitchFamily="34" charset="0"/>
              </a:defRPr>
            </a:lvl8pPr>
            <a:lvl9pPr marL="3886200" indent="-228600" eaLnBrk="0" fontAlgn="base" hangingPunct="0">
              <a:spcBef>
                <a:spcPct val="0"/>
              </a:spcBef>
              <a:spcAft>
                <a:spcPct val="0"/>
              </a:spcAft>
              <a:defRPr sz="2400" b="1">
                <a:solidFill>
                  <a:schemeClr val="tx1"/>
                </a:solidFill>
                <a:latin typeface="Tahoma" pitchFamily="34" charset="0"/>
              </a:defRPr>
            </a:lvl9pPr>
          </a:lstStyle>
          <a:p>
            <a:r>
              <a:rPr lang="it-IT" sz="1800" b="0"/>
              <a:t>Source: Eurostat</a:t>
            </a:r>
          </a:p>
          <a:p>
            <a:r>
              <a:rPr lang="it-IT" sz="1600" b="0" i="1"/>
              <a:t>Europa continentale</a:t>
            </a:r>
            <a:r>
              <a:rPr lang="it-IT" sz="1600" b="0"/>
              <a:t>: Austria, Belgio, Francia, Germania, Lussemburgo e Paesi Bassi</a:t>
            </a:r>
          </a:p>
          <a:p>
            <a:r>
              <a:rPr lang="it-IT" sz="1600" b="0" i="1"/>
              <a:t>Europa Mediterranea: </a:t>
            </a:r>
            <a:r>
              <a:rPr lang="it-IT" sz="1600" b="0"/>
              <a:t>Italia, Grecia, Portogallo, Spagna, Slovenia, Cipro, </a:t>
            </a:r>
          </a:p>
        </p:txBody>
      </p:sp>
      <p:pic>
        <p:nvPicPr>
          <p:cNvPr id="4101" name="Immagin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98525"/>
            <a:ext cx="8785225" cy="447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43463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457200" y="274638"/>
            <a:ext cx="8229600" cy="582612"/>
          </a:xfrm>
        </p:spPr>
        <p:txBody>
          <a:bodyPr>
            <a:normAutofit fontScale="90000"/>
          </a:bodyPr>
          <a:lstStyle/>
          <a:p>
            <a:r>
              <a:rPr lang="it-IT" smtClean="0"/>
              <a:t>Tasso di cambio</a:t>
            </a:r>
          </a:p>
        </p:txBody>
      </p:sp>
      <p:sp>
        <p:nvSpPr>
          <p:cNvPr id="5" name="CasellaDiTesto 4"/>
          <p:cNvSpPr txBox="1"/>
          <p:nvPr/>
        </p:nvSpPr>
        <p:spPr>
          <a:xfrm>
            <a:off x="857250" y="1714500"/>
            <a:ext cx="6929438" cy="2862322"/>
          </a:xfrm>
          <a:prstGeom prst="rect">
            <a:avLst/>
          </a:prstGeom>
          <a:noFill/>
        </p:spPr>
        <p:txBody>
          <a:bodyPr>
            <a:spAutoFit/>
          </a:bodyPr>
          <a:lstStyle/>
          <a:p>
            <a:pPr>
              <a:defRPr/>
            </a:pPr>
            <a:r>
              <a:rPr lang="it-IT" dirty="0"/>
              <a:t>Valore esterno di una moneta</a:t>
            </a:r>
          </a:p>
          <a:p>
            <a:pPr>
              <a:defRPr/>
            </a:pPr>
            <a:endParaRPr lang="it-IT" dirty="0"/>
          </a:p>
          <a:p>
            <a:pPr>
              <a:defRPr/>
            </a:pPr>
            <a:r>
              <a:rPr lang="it-IT" cap="small" dirty="0"/>
              <a:t>Analisi del valore </a:t>
            </a:r>
            <a:r>
              <a:rPr lang="it-IT" cap="small" dirty="0" smtClean="0"/>
              <a:t>immediato o valore di mercato: </a:t>
            </a:r>
          </a:p>
          <a:p>
            <a:pPr>
              <a:defRPr/>
            </a:pPr>
            <a:r>
              <a:rPr lang="it-IT" dirty="0" smtClean="0"/>
              <a:t>dipende da una varietà </a:t>
            </a:r>
            <a:r>
              <a:rPr lang="it-IT" dirty="0"/>
              <a:t>di fattori individuabili nelle voci che compongono la bilancia dei pagamenti e loro conseguenze su domanda e offerta nel mercato</a:t>
            </a:r>
          </a:p>
          <a:p>
            <a:pPr>
              <a:defRPr/>
            </a:pPr>
            <a:endParaRPr lang="it-IT" dirty="0"/>
          </a:p>
          <a:p>
            <a:pPr>
              <a:defRPr/>
            </a:pPr>
            <a:r>
              <a:rPr lang="it-IT" cap="small" dirty="0"/>
              <a:t>Analisi fondamentale</a:t>
            </a:r>
            <a:r>
              <a:rPr lang="it-IT" dirty="0"/>
              <a:t>: </a:t>
            </a:r>
            <a:endParaRPr lang="it-IT" dirty="0" smtClean="0"/>
          </a:p>
          <a:p>
            <a:pPr>
              <a:defRPr/>
            </a:pPr>
            <a:r>
              <a:rPr lang="it-IT" dirty="0" smtClean="0"/>
              <a:t>fattori </a:t>
            </a:r>
            <a:r>
              <a:rPr lang="it-IT" dirty="0"/>
              <a:t>di base legati all’andamento delle variabili macroeconomiche principali</a:t>
            </a:r>
          </a:p>
        </p:txBody>
      </p:sp>
    </p:spTree>
    <p:extLst>
      <p:ext uri="{BB962C8B-B14F-4D97-AF65-F5344CB8AC3E}">
        <p14:creationId xmlns:p14="http://schemas.microsoft.com/office/powerpoint/2010/main" val="333462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heckerboard(across)">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checkerboard(across)">
                                      <p:cBhvr>
                                        <p:cTn id="17" dur="500"/>
                                        <p:tgtEl>
                                          <p:spTgt spid="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checkerboard(across)">
                                      <p:cBhvr>
                                        <p:cTn id="22" dur="5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checkerboard(across)">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Immagine 1" descr="http://data.moneycentral.msn.com/scripts/chrtsrv.dll?symbol=%2fEURUS&amp;E1=0&amp;LPR=2&amp;C1=0&amp;C2=5&amp;D5=0&amp;D2=0&amp;D4=1&amp;DD=1&amp;width=612&amp;height=258&amp;CE=0&amp;CF=0&amp;palette=2&amp;A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860800"/>
            <a:ext cx="7848600"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2" descr="C:\Users\standard\Documents\1 Documenti\1  UNIVERSITA'\2  DIDATTICA\4  Libri DIDATTICA\Samuelson Nordhaus\Macroeconomia Dornbush Fisher Startz\grafico_cambio_euro_dollar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581025"/>
            <a:ext cx="7632774"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73026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p:cNvSpPr>
          <p:nvPr>
            <p:ph type="title"/>
          </p:nvPr>
        </p:nvSpPr>
        <p:spPr>
          <a:xfrm>
            <a:off x="490452" y="764704"/>
            <a:ext cx="8229600" cy="654050"/>
          </a:xfrm>
        </p:spPr>
        <p:txBody>
          <a:bodyPr>
            <a:normAutofit fontScale="90000"/>
          </a:bodyPr>
          <a:lstStyle/>
          <a:p>
            <a:r>
              <a:rPr lang="it-IT" dirty="0" smtClean="0"/>
              <a:t>Mercato dei </a:t>
            </a:r>
            <a:r>
              <a:rPr lang="it-IT" dirty="0" smtClean="0"/>
              <a:t>cambi</a:t>
            </a:r>
            <a:br>
              <a:rPr lang="it-IT" dirty="0" smtClean="0"/>
            </a:br>
            <a:r>
              <a:rPr lang="it-IT" dirty="0" smtClean="0"/>
              <a:t>Transazioni</a:t>
            </a:r>
            <a:endParaRPr lang="it-IT" dirty="0" smtClean="0"/>
          </a:p>
        </p:txBody>
      </p:sp>
      <p:sp>
        <p:nvSpPr>
          <p:cNvPr id="5" name="CasellaDiTesto 4"/>
          <p:cNvSpPr txBox="1"/>
          <p:nvPr/>
        </p:nvSpPr>
        <p:spPr>
          <a:xfrm>
            <a:off x="642938" y="2276872"/>
            <a:ext cx="8072437" cy="5193729"/>
          </a:xfrm>
          <a:prstGeom prst="rect">
            <a:avLst/>
          </a:prstGeom>
          <a:noFill/>
        </p:spPr>
        <p:txBody>
          <a:bodyPr>
            <a:spAutoFit/>
          </a:bodyPr>
          <a:lstStyle/>
          <a:p>
            <a:pPr>
              <a:defRPr/>
            </a:pPr>
            <a:r>
              <a:rPr lang="it-IT" sz="2210" dirty="0"/>
              <a:t>Cambio a pronti  (</a:t>
            </a:r>
            <a:r>
              <a:rPr lang="it-IT" sz="2210" dirty="0" smtClean="0"/>
              <a:t>spot rate)</a:t>
            </a:r>
            <a:endParaRPr lang="it-IT" sz="2210" dirty="0"/>
          </a:p>
          <a:p>
            <a:pPr>
              <a:defRPr/>
            </a:pPr>
            <a:r>
              <a:rPr lang="it-IT" sz="2210" dirty="0"/>
              <a:t>Cambio a termine (</a:t>
            </a:r>
            <a:r>
              <a:rPr lang="it-IT" sz="2210" dirty="0" err="1" smtClean="0"/>
              <a:t>forward</a:t>
            </a:r>
            <a:r>
              <a:rPr lang="it-IT" sz="2210" dirty="0" smtClean="0"/>
              <a:t> rate)</a:t>
            </a:r>
          </a:p>
          <a:p>
            <a:pPr>
              <a:defRPr/>
            </a:pPr>
            <a:r>
              <a:rPr lang="it-IT" sz="2210" b="1" dirty="0" err="1" smtClean="0"/>
              <a:t>Currency</a:t>
            </a:r>
            <a:r>
              <a:rPr lang="it-IT" sz="2210" b="1" dirty="0" smtClean="0"/>
              <a:t> </a:t>
            </a:r>
            <a:r>
              <a:rPr lang="it-IT" sz="2210" b="1" dirty="0" err="1" smtClean="0"/>
              <a:t>swaps</a:t>
            </a:r>
            <a:r>
              <a:rPr lang="it-IT" sz="2210" b="1" dirty="0" smtClean="0"/>
              <a:t>  </a:t>
            </a:r>
            <a:r>
              <a:rPr lang="it-IT" sz="2210" dirty="0" smtClean="0"/>
              <a:t>(contratto di contemporanea vendita spot di una moneta e riacquisto </a:t>
            </a:r>
            <a:r>
              <a:rPr lang="it-IT" sz="2210" dirty="0" err="1" smtClean="0"/>
              <a:t>forward</a:t>
            </a:r>
            <a:r>
              <a:rPr lang="it-IT" sz="2210" dirty="0" smtClean="0"/>
              <a:t> con un’unica controparte – minori costi di brokerage  rispetto a due operazioni singole – </a:t>
            </a:r>
            <a:r>
              <a:rPr lang="it-IT" sz="2210" dirty="0" err="1" smtClean="0"/>
              <a:t>most</a:t>
            </a:r>
            <a:r>
              <a:rPr lang="it-IT" sz="2210" dirty="0" smtClean="0"/>
              <a:t> </a:t>
            </a:r>
            <a:r>
              <a:rPr lang="it-IT" sz="2210" dirty="0" err="1" smtClean="0"/>
              <a:t>is</a:t>
            </a:r>
            <a:r>
              <a:rPr lang="it-IT" sz="2210" dirty="0" smtClean="0"/>
              <a:t> </a:t>
            </a:r>
            <a:r>
              <a:rPr lang="it-IT" sz="2210" dirty="0" err="1" smtClean="0"/>
              <a:t>interbank</a:t>
            </a:r>
            <a:r>
              <a:rPr lang="it-IT" sz="2210" dirty="0" smtClean="0"/>
              <a:t> trading – swap rate = </a:t>
            </a:r>
            <a:r>
              <a:rPr lang="it-IT" sz="2210" dirty="0" err="1" smtClean="0"/>
              <a:t>difference</a:t>
            </a:r>
            <a:r>
              <a:rPr lang="it-IT" sz="2210" dirty="0" smtClean="0"/>
              <a:t> spot </a:t>
            </a:r>
            <a:r>
              <a:rPr lang="it-IT" sz="2210" dirty="0" err="1" smtClean="0"/>
              <a:t>forward</a:t>
            </a:r>
            <a:r>
              <a:rPr lang="it-IT" sz="2210" dirty="0" smtClean="0"/>
              <a:t> rate))</a:t>
            </a:r>
          </a:p>
          <a:p>
            <a:pPr>
              <a:defRPr/>
            </a:pPr>
            <a:r>
              <a:rPr lang="it-IT" sz="2210" b="1" dirty="0" err="1" smtClean="0"/>
              <a:t>Futures</a:t>
            </a:r>
            <a:r>
              <a:rPr lang="it-IT" sz="2210" dirty="0" smtClean="0"/>
              <a:t> (</a:t>
            </a:r>
            <a:r>
              <a:rPr lang="it-IT" sz="2210" dirty="0" err="1" smtClean="0"/>
              <a:t>forward</a:t>
            </a:r>
            <a:r>
              <a:rPr lang="it-IT" sz="2210" dirty="0" smtClean="0"/>
              <a:t> </a:t>
            </a:r>
            <a:r>
              <a:rPr lang="it-IT" sz="2210" dirty="0" err="1" smtClean="0"/>
              <a:t>contract</a:t>
            </a:r>
            <a:r>
              <a:rPr lang="it-IT" sz="2210" dirty="0" smtClean="0"/>
              <a:t> – standard </a:t>
            </a:r>
            <a:r>
              <a:rPr lang="it-IT" sz="2210" dirty="0" err="1" smtClean="0"/>
              <a:t>amounts</a:t>
            </a:r>
            <a:r>
              <a:rPr lang="it-IT" sz="2210" dirty="0" smtClean="0"/>
              <a:t>, </a:t>
            </a:r>
            <a:r>
              <a:rPr lang="it-IT" sz="2210" dirty="0" err="1" smtClean="0"/>
              <a:t>selected</a:t>
            </a:r>
            <a:r>
              <a:rPr lang="it-IT" sz="2210" dirty="0" smtClean="0"/>
              <a:t> </a:t>
            </a:r>
            <a:r>
              <a:rPr lang="it-IT" sz="2210" dirty="0" err="1" smtClean="0"/>
              <a:t>dates</a:t>
            </a:r>
            <a:r>
              <a:rPr lang="it-IT" sz="2210" dirty="0" smtClean="0"/>
              <a:t>, </a:t>
            </a:r>
            <a:r>
              <a:rPr lang="it-IT" sz="2210" dirty="0" err="1" smtClean="0"/>
              <a:t>organized</a:t>
            </a:r>
            <a:r>
              <a:rPr lang="it-IT" sz="2210" dirty="0" smtClean="0"/>
              <a:t> </a:t>
            </a:r>
            <a:r>
              <a:rPr lang="it-IT" sz="2210" dirty="0" err="1" smtClean="0"/>
              <a:t>markets</a:t>
            </a:r>
            <a:r>
              <a:rPr lang="it-IT" sz="2210" dirty="0" smtClean="0"/>
              <a:t> CME – IMM)</a:t>
            </a:r>
          </a:p>
          <a:p>
            <a:pPr>
              <a:defRPr/>
            </a:pPr>
            <a:r>
              <a:rPr lang="it-IT" sz="2210" b="1" dirty="0" err="1" smtClean="0"/>
              <a:t>Options</a:t>
            </a:r>
            <a:r>
              <a:rPr lang="it-IT" sz="2210" dirty="0" smtClean="0"/>
              <a:t> (</a:t>
            </a:r>
            <a:r>
              <a:rPr lang="it-IT" sz="2210" dirty="0" err="1" smtClean="0"/>
              <a:t>give</a:t>
            </a:r>
            <a:r>
              <a:rPr lang="it-IT" sz="2210" dirty="0" smtClean="0"/>
              <a:t> the right, </a:t>
            </a:r>
            <a:r>
              <a:rPr lang="it-IT" sz="2210" dirty="0" err="1" smtClean="0"/>
              <a:t>not</a:t>
            </a:r>
            <a:r>
              <a:rPr lang="it-IT" sz="2210" dirty="0" smtClean="0"/>
              <a:t> the </a:t>
            </a:r>
            <a:r>
              <a:rPr lang="it-IT" sz="2210" dirty="0" err="1" smtClean="0"/>
              <a:t>obligation</a:t>
            </a:r>
            <a:r>
              <a:rPr lang="it-IT" sz="2210" dirty="0" smtClean="0"/>
              <a:t>, to by – </a:t>
            </a:r>
            <a:r>
              <a:rPr lang="it-IT" sz="2210" dirty="0" smtClean="0">
                <a:solidFill>
                  <a:srgbClr val="00B0F0"/>
                </a:solidFill>
              </a:rPr>
              <a:t>call option </a:t>
            </a:r>
            <a:r>
              <a:rPr lang="it-IT" sz="2210" dirty="0" smtClean="0"/>
              <a:t>– or to sell – </a:t>
            </a:r>
            <a:r>
              <a:rPr lang="it-IT" sz="2210" dirty="0" smtClean="0">
                <a:solidFill>
                  <a:srgbClr val="FF0000"/>
                </a:solidFill>
              </a:rPr>
              <a:t>put option </a:t>
            </a:r>
            <a:r>
              <a:rPr lang="it-IT" sz="2210" dirty="0" smtClean="0"/>
              <a:t>- a standard </a:t>
            </a:r>
            <a:r>
              <a:rPr lang="it-IT" sz="2210" dirty="0" err="1" smtClean="0"/>
              <a:t>amount</a:t>
            </a:r>
            <a:r>
              <a:rPr lang="it-IT" sz="2210" dirty="0" smtClean="0"/>
              <a:t> of a </a:t>
            </a:r>
            <a:r>
              <a:rPr lang="it-IT" sz="2210" dirty="0" err="1" smtClean="0"/>
              <a:t>currency</a:t>
            </a:r>
            <a:r>
              <a:rPr lang="it-IT" sz="2210" dirty="0" smtClean="0"/>
              <a:t> </a:t>
            </a:r>
            <a:r>
              <a:rPr lang="it-IT" sz="2210" dirty="0" err="1" smtClean="0"/>
              <a:t>at</a:t>
            </a:r>
            <a:r>
              <a:rPr lang="it-IT" sz="2210" dirty="0" smtClean="0"/>
              <a:t> a </a:t>
            </a:r>
            <a:r>
              <a:rPr lang="it-IT" sz="2210" dirty="0" err="1" smtClean="0"/>
              <a:t>stated</a:t>
            </a:r>
            <a:r>
              <a:rPr lang="it-IT" sz="2210" dirty="0" smtClean="0"/>
              <a:t> date and </a:t>
            </a:r>
            <a:r>
              <a:rPr lang="it-IT" sz="2210" dirty="0" err="1" smtClean="0"/>
              <a:t>at</a:t>
            </a:r>
            <a:r>
              <a:rPr lang="it-IT" sz="2210" dirty="0" smtClean="0"/>
              <a:t> a </a:t>
            </a:r>
            <a:r>
              <a:rPr lang="it-IT" sz="2210" dirty="0" err="1" smtClean="0"/>
              <a:t>stated</a:t>
            </a:r>
            <a:r>
              <a:rPr lang="it-IT" sz="2210" dirty="0" smtClean="0"/>
              <a:t> </a:t>
            </a:r>
            <a:r>
              <a:rPr lang="it-IT" sz="2210" dirty="0" err="1" smtClean="0"/>
              <a:t>price</a:t>
            </a:r>
            <a:r>
              <a:rPr lang="it-IT" sz="2210" dirty="0" smtClean="0"/>
              <a:t> - </a:t>
            </a:r>
            <a:r>
              <a:rPr lang="it-IT" sz="2210" b="1" i="1" dirty="0" smtClean="0">
                <a:solidFill>
                  <a:srgbClr val="92D050"/>
                </a:solidFill>
              </a:rPr>
              <a:t>strike</a:t>
            </a:r>
            <a:endParaRPr lang="it-IT" sz="2210" b="1" i="1" dirty="0" smtClean="0">
              <a:solidFill>
                <a:srgbClr val="92D050"/>
              </a:solidFill>
            </a:endParaRPr>
          </a:p>
          <a:p>
            <a:pPr>
              <a:defRPr/>
            </a:pPr>
            <a:endParaRPr lang="it-IT" sz="2210" dirty="0" smtClean="0"/>
          </a:p>
          <a:p>
            <a:pPr>
              <a:defRPr/>
            </a:pPr>
            <a:endParaRPr lang="it-IT" sz="2210" dirty="0"/>
          </a:p>
          <a:p>
            <a:pPr>
              <a:defRPr/>
            </a:pPr>
            <a:endParaRPr lang="it-IT" sz="2210" dirty="0" smtClean="0"/>
          </a:p>
          <a:p>
            <a:pPr>
              <a:defRPr/>
            </a:pPr>
            <a:endParaRPr lang="it-IT" sz="2210" dirty="0"/>
          </a:p>
        </p:txBody>
      </p:sp>
    </p:spTree>
    <p:extLst>
      <p:ext uri="{BB962C8B-B14F-4D97-AF65-F5344CB8AC3E}">
        <p14:creationId xmlns:p14="http://schemas.microsoft.com/office/powerpoint/2010/main" val="32490141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sz="3600" dirty="0" err="1" smtClean="0"/>
              <a:t>Attività</a:t>
            </a:r>
            <a:r>
              <a:rPr lang="en-US" sz="3600" dirty="0" smtClean="0"/>
              <a:t> </a:t>
            </a:r>
            <a:r>
              <a:rPr lang="en-US" sz="3600" dirty="0" err="1" smtClean="0"/>
              <a:t>sul</a:t>
            </a:r>
            <a:r>
              <a:rPr lang="en-US" sz="3600" dirty="0" smtClean="0"/>
              <a:t> </a:t>
            </a:r>
            <a:r>
              <a:rPr lang="en-US" sz="3600" dirty="0" err="1" smtClean="0"/>
              <a:t>mercato</a:t>
            </a:r>
            <a:r>
              <a:rPr lang="en-US" sz="3600" dirty="0" smtClean="0"/>
              <a:t> </a:t>
            </a:r>
            <a:r>
              <a:rPr lang="en-US" sz="3600" dirty="0" err="1" smtClean="0"/>
              <a:t>dei</a:t>
            </a:r>
            <a:r>
              <a:rPr lang="en-US" sz="3600" dirty="0" smtClean="0"/>
              <a:t> </a:t>
            </a:r>
            <a:r>
              <a:rPr lang="en-US" sz="3600" dirty="0" err="1" smtClean="0"/>
              <a:t>cambi</a:t>
            </a:r>
            <a:endParaRPr lang="en-US" sz="3600" dirty="0"/>
          </a:p>
        </p:txBody>
      </p:sp>
      <p:sp>
        <p:nvSpPr>
          <p:cNvPr id="4" name="CasellaDiTesto 3"/>
          <p:cNvSpPr txBox="1">
            <a:spLocks noChangeArrowheads="1"/>
          </p:cNvSpPr>
          <p:nvPr/>
        </p:nvSpPr>
        <p:spPr bwMode="auto">
          <a:xfrm>
            <a:off x="323528" y="2132856"/>
            <a:ext cx="832155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it-IT" sz="2200" dirty="0"/>
          </a:p>
          <a:p>
            <a:pPr eaLnBrk="1" hangingPunct="1"/>
            <a:r>
              <a:rPr lang="it-IT" sz="2200" dirty="0" smtClean="0"/>
              <a:t>Arbitraggio</a:t>
            </a:r>
          </a:p>
          <a:p>
            <a:pPr eaLnBrk="1" hangingPunct="1"/>
            <a:r>
              <a:rPr lang="it-IT" sz="2200" dirty="0" err="1" smtClean="0"/>
              <a:t>Hedging</a:t>
            </a:r>
            <a:r>
              <a:rPr lang="it-IT" sz="2200" dirty="0" smtClean="0"/>
              <a:t>  (copertura)</a:t>
            </a:r>
            <a:endParaRPr lang="it-IT" sz="2200" dirty="0"/>
          </a:p>
          <a:p>
            <a:pPr eaLnBrk="1" hangingPunct="1"/>
            <a:r>
              <a:rPr lang="it-IT" sz="2200" dirty="0" smtClean="0"/>
              <a:t>Speculazione</a:t>
            </a:r>
          </a:p>
          <a:p>
            <a:pPr eaLnBrk="1" hangingPunct="1"/>
            <a:r>
              <a:rPr lang="it-IT" sz="2200" dirty="0" smtClean="0"/>
              <a:t>Arbitraggio ai tassi di interesse con/senza copertura</a:t>
            </a:r>
            <a:endParaRPr lang="it-IT" sz="2200" dirty="0"/>
          </a:p>
        </p:txBody>
      </p:sp>
    </p:spTree>
    <p:extLst>
      <p:ext uri="{BB962C8B-B14F-4D97-AF65-F5344CB8AC3E}">
        <p14:creationId xmlns:p14="http://schemas.microsoft.com/office/powerpoint/2010/main" val="391433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checkerboard(across)">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heckerboard(across)">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checkerboard(across)">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checkerboard(across)">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p:cNvSpPr>
            <a:spLocks noGrp="1"/>
          </p:cNvSpPr>
          <p:nvPr>
            <p:ph type="title"/>
          </p:nvPr>
        </p:nvSpPr>
        <p:spPr>
          <a:xfrm>
            <a:off x="457200" y="274638"/>
            <a:ext cx="8229600" cy="1582737"/>
          </a:xfrm>
        </p:spPr>
        <p:txBody>
          <a:bodyPr/>
          <a:lstStyle/>
          <a:p>
            <a:r>
              <a:rPr lang="it-IT" sz="3400" smtClean="0"/>
              <a:t>Ruolo della banca centrale nel mercato dei cambi</a:t>
            </a:r>
          </a:p>
        </p:txBody>
      </p:sp>
      <p:sp>
        <p:nvSpPr>
          <p:cNvPr id="17411" name="CasellaDiTesto 2"/>
          <p:cNvSpPr txBox="1">
            <a:spLocks noChangeArrowheads="1"/>
          </p:cNvSpPr>
          <p:nvPr/>
        </p:nvSpPr>
        <p:spPr bwMode="auto">
          <a:xfrm>
            <a:off x="1071563" y="2428875"/>
            <a:ext cx="25003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a:t>Regime delle riserve</a:t>
            </a:r>
          </a:p>
        </p:txBody>
      </p:sp>
      <p:sp>
        <p:nvSpPr>
          <p:cNvPr id="17412" name="CasellaDiTesto 3"/>
          <p:cNvSpPr txBox="1">
            <a:spLocks noChangeArrowheads="1"/>
          </p:cNvSpPr>
          <p:nvPr/>
        </p:nvSpPr>
        <p:spPr bwMode="auto">
          <a:xfrm>
            <a:off x="1571625" y="4286250"/>
            <a:ext cx="2714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it-IT"/>
              <a:t>Accordi di cambio</a:t>
            </a:r>
          </a:p>
          <a:p>
            <a:pPr eaLnBrk="1" hangingPunct="1"/>
            <a:r>
              <a:rPr lang="it-IT"/>
              <a:t>Cambio flessibile</a:t>
            </a:r>
          </a:p>
          <a:p>
            <a:pPr eaLnBrk="1" hangingPunct="1"/>
            <a:r>
              <a:rPr lang="it-IT"/>
              <a:t>Cambio fisso</a:t>
            </a:r>
          </a:p>
        </p:txBody>
      </p:sp>
    </p:spTree>
    <p:extLst>
      <p:ext uri="{BB962C8B-B14F-4D97-AF65-F5344CB8AC3E}">
        <p14:creationId xmlns:p14="http://schemas.microsoft.com/office/powerpoint/2010/main" val="10951095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850900"/>
          </a:xfrm>
        </p:spPr>
        <p:txBody>
          <a:bodyPr/>
          <a:lstStyle/>
          <a:p>
            <a:pPr eaLnBrk="1" hangingPunct="1"/>
            <a:r>
              <a:rPr lang="it-IT" sz="3600" smtClean="0"/>
              <a:t>Vari concetti di cambio</a:t>
            </a:r>
          </a:p>
        </p:txBody>
      </p:sp>
      <p:sp>
        <p:nvSpPr>
          <p:cNvPr id="21507" name="Rectangle 3"/>
          <p:cNvSpPr>
            <a:spLocks noGrp="1" noChangeArrowheads="1"/>
          </p:cNvSpPr>
          <p:nvPr>
            <p:ph type="body" idx="1"/>
          </p:nvPr>
        </p:nvSpPr>
        <p:spPr/>
        <p:txBody>
          <a:bodyPr/>
          <a:lstStyle/>
          <a:p>
            <a:pPr eaLnBrk="1" hangingPunct="1"/>
            <a:r>
              <a:rPr lang="it-IT" smtClean="0"/>
              <a:t>Tasso di cambio di mercato	</a:t>
            </a:r>
            <a:r>
              <a:rPr lang="it-IT" sz="2400" smtClean="0"/>
              <a:t>(es.$ / €  =</a:t>
            </a:r>
            <a:r>
              <a:rPr lang="it-IT" sz="2000" smtClean="0"/>
              <a:t> 1.066)</a:t>
            </a:r>
          </a:p>
          <a:p>
            <a:pPr eaLnBrk="1" hangingPunct="1"/>
            <a:r>
              <a:rPr lang="it-IT" smtClean="0"/>
              <a:t>Tasso di cambio effettivo</a:t>
            </a:r>
          </a:p>
          <a:p>
            <a:pPr eaLnBrk="1" hangingPunct="1"/>
            <a:r>
              <a:rPr lang="it-IT" smtClean="0"/>
              <a:t>Tasso di cambio nominale o reale</a:t>
            </a:r>
          </a:p>
          <a:p>
            <a:pPr eaLnBrk="1" hangingPunct="1"/>
            <a:r>
              <a:rPr lang="it-IT" smtClean="0"/>
              <a:t>Parità dei poteri di acquisto (PPP)</a:t>
            </a:r>
          </a:p>
          <a:p>
            <a:pPr eaLnBrk="1" hangingPunct="1">
              <a:buFontTx/>
              <a:buNone/>
            </a:pPr>
            <a:endParaRPr lang="it-IT" smtClean="0"/>
          </a:p>
          <a:p>
            <a:pPr eaLnBrk="1" hangingPunct="1">
              <a:buFontTx/>
              <a:buNone/>
            </a:pPr>
            <a:r>
              <a:rPr lang="it-IT" sz="2400" smtClean="0"/>
              <a:t>PPP=(indice dei prezzi esteri) / (indice dei prezzi interni)</a:t>
            </a:r>
          </a:p>
          <a:p>
            <a:pPr eaLnBrk="1" hangingPunct="1">
              <a:buFontTx/>
              <a:buNone/>
            </a:pPr>
            <a:endParaRPr lang="it-IT" sz="2400" smtClean="0"/>
          </a:p>
          <a:p>
            <a:pPr eaLnBrk="1" hangingPunct="1">
              <a:buFontTx/>
              <a:buNone/>
            </a:pPr>
            <a:r>
              <a:rPr lang="it-IT" sz="2400" smtClean="0"/>
              <a:t>Tasso di cambio reale = Tasso di cambio nominale / PPP</a:t>
            </a:r>
          </a:p>
        </p:txBody>
      </p:sp>
    </p:spTree>
    <p:extLst>
      <p:ext uri="{BB962C8B-B14F-4D97-AF65-F5344CB8AC3E}">
        <p14:creationId xmlns:p14="http://schemas.microsoft.com/office/powerpoint/2010/main" val="26866209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checkerboard(across)">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1" presetClass="entr" presetSubtype="4" fill="hold"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wheel(4)">
                                      <p:cBhvr>
                                        <p:cTn id="12" dur="20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checkerboard(across)">
                                      <p:cBhvr>
                                        <p:cTn id="17" dur="5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checkerboard(across)">
                                      <p:cBhvr>
                                        <p:cTn id="22" dur="500"/>
                                        <p:tgtEl>
                                          <p:spTgt spid="215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1507">
                                            <p:txEl>
                                              <p:pRg st="5" end="5"/>
                                            </p:txEl>
                                          </p:spTgt>
                                        </p:tgtEl>
                                        <p:attrNameLst>
                                          <p:attrName>style.visibility</p:attrName>
                                        </p:attrNameLst>
                                      </p:cBhvr>
                                      <p:to>
                                        <p:strVal val="visible"/>
                                      </p:to>
                                    </p:set>
                                    <p:animEffect transition="in" filter="blinds(horizontal)">
                                      <p:cBhvr>
                                        <p:cTn id="27" dur="500"/>
                                        <p:tgtEl>
                                          <p:spTgt spid="2150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21507">
                                            <p:txEl>
                                              <p:pRg st="7" end="7"/>
                                            </p:txEl>
                                          </p:spTgt>
                                        </p:tgtEl>
                                        <p:attrNameLst>
                                          <p:attrName>style.visibility</p:attrName>
                                        </p:attrNameLst>
                                      </p:cBhvr>
                                      <p:to>
                                        <p:strVal val="visible"/>
                                      </p:to>
                                    </p:set>
                                    <p:animEffect transition="in" filter="checkerboard(across)">
                                      <p:cBhvr>
                                        <p:cTn id="32" dur="500"/>
                                        <p:tgtEl>
                                          <p:spTgt spid="21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8229600" cy="1196975"/>
          </a:xfrm>
        </p:spPr>
        <p:txBody>
          <a:bodyPr/>
          <a:lstStyle/>
          <a:p>
            <a:pPr eaLnBrk="1" hangingPunct="1"/>
            <a:r>
              <a:rPr lang="it-IT" sz="3200" smtClean="0"/>
              <a:t>Evoluzione storica del </a:t>
            </a:r>
            <a:br>
              <a:rPr lang="it-IT" sz="3200" smtClean="0"/>
            </a:br>
            <a:r>
              <a:rPr lang="it-IT" sz="3200" smtClean="0"/>
              <a:t>sistema monetario internazionale</a:t>
            </a:r>
          </a:p>
        </p:txBody>
      </p:sp>
      <p:sp>
        <p:nvSpPr>
          <p:cNvPr id="26627" name="Rectangle 3"/>
          <p:cNvSpPr>
            <a:spLocks noGrp="1" noChangeArrowheads="1"/>
          </p:cNvSpPr>
          <p:nvPr>
            <p:ph type="body" idx="1"/>
          </p:nvPr>
        </p:nvSpPr>
        <p:spPr>
          <a:xfrm>
            <a:off x="468313" y="1628775"/>
            <a:ext cx="8229600" cy="4997450"/>
          </a:xfrm>
        </p:spPr>
        <p:txBody>
          <a:bodyPr/>
          <a:lstStyle/>
          <a:p>
            <a:pPr eaLnBrk="1" hangingPunct="1">
              <a:lnSpc>
                <a:spcPct val="80000"/>
              </a:lnSpc>
            </a:pPr>
            <a:r>
              <a:rPr lang="it-IT" sz="2400" smtClean="0"/>
              <a:t>Fine ‘800 e inizio ‘900: sistema a cambio aureo (</a:t>
            </a:r>
            <a:r>
              <a:rPr lang="it-IT" sz="2400" smtClean="0">
                <a:solidFill>
                  <a:srgbClr val="FF3300"/>
                </a:solidFill>
              </a:rPr>
              <a:t>Gold Standard</a:t>
            </a:r>
            <a:r>
              <a:rPr lang="it-IT" sz="2400" smtClean="0"/>
              <a:t>) = cambi fissi       Meccanismo di adeguamento internazionale di D. Hume</a:t>
            </a:r>
          </a:p>
          <a:p>
            <a:pPr eaLnBrk="1" hangingPunct="1">
              <a:lnSpc>
                <a:spcPct val="80000"/>
              </a:lnSpc>
            </a:pPr>
            <a:r>
              <a:rPr lang="it-IT" sz="2400" smtClean="0"/>
              <a:t>Tra le due guerre: abbandono del Gold Standard, guerre di svalutazione commerciale</a:t>
            </a:r>
          </a:p>
          <a:p>
            <a:pPr eaLnBrk="1" hangingPunct="1">
              <a:lnSpc>
                <a:spcPct val="80000"/>
              </a:lnSpc>
            </a:pPr>
            <a:r>
              <a:rPr lang="it-IT" sz="2400" smtClean="0"/>
              <a:t>Dopoguerra fino all’agosto 1971: sistema di </a:t>
            </a:r>
            <a:r>
              <a:rPr lang="it-IT" sz="2400" smtClean="0">
                <a:solidFill>
                  <a:srgbClr val="0000FF"/>
                </a:solidFill>
              </a:rPr>
              <a:t>Bretton Woods</a:t>
            </a:r>
            <a:r>
              <a:rPr lang="it-IT" sz="2400" smtClean="0"/>
              <a:t> (</a:t>
            </a:r>
            <a:r>
              <a:rPr lang="it-IT" sz="2400" smtClean="0">
                <a:solidFill>
                  <a:srgbClr val="FF3300"/>
                </a:solidFill>
              </a:rPr>
              <a:t>gold exchange standard</a:t>
            </a:r>
            <a:r>
              <a:rPr lang="it-IT" sz="2400" smtClean="0"/>
              <a:t>) = cambi fissi</a:t>
            </a:r>
          </a:p>
          <a:p>
            <a:pPr eaLnBrk="1" hangingPunct="1">
              <a:lnSpc>
                <a:spcPct val="80000"/>
              </a:lnSpc>
            </a:pPr>
            <a:r>
              <a:rPr lang="it-IT" sz="2400" smtClean="0"/>
              <a:t>Dicembre 1971 tentativo di ripristino dei cambi fissi (</a:t>
            </a:r>
            <a:r>
              <a:rPr lang="it-IT" sz="2400" smtClean="0">
                <a:solidFill>
                  <a:srgbClr val="0000FF"/>
                </a:solidFill>
              </a:rPr>
              <a:t>Smithsonian agreement</a:t>
            </a:r>
            <a:r>
              <a:rPr lang="it-IT" sz="2400" smtClean="0"/>
              <a:t>) con banda di oscillazione al 4,5%</a:t>
            </a:r>
          </a:p>
          <a:p>
            <a:pPr eaLnBrk="1" hangingPunct="1">
              <a:lnSpc>
                <a:spcPct val="80000"/>
              </a:lnSpc>
            </a:pPr>
            <a:r>
              <a:rPr lang="it-IT" sz="2400" smtClean="0"/>
              <a:t>Resto degli anni ’70 fino ad oggi: cambi fluttuanti e amministrati</a:t>
            </a:r>
          </a:p>
          <a:p>
            <a:pPr eaLnBrk="1" hangingPunct="1">
              <a:lnSpc>
                <a:spcPct val="80000"/>
              </a:lnSpc>
            </a:pPr>
            <a:r>
              <a:rPr lang="it-IT" sz="2400" smtClean="0"/>
              <a:t>Ruolo crescente del </a:t>
            </a:r>
            <a:r>
              <a:rPr lang="it-IT" sz="2400" smtClean="0">
                <a:solidFill>
                  <a:srgbClr val="0000FF"/>
                </a:solidFill>
              </a:rPr>
              <a:t>coordinamento</a:t>
            </a:r>
            <a:r>
              <a:rPr lang="it-IT" sz="2400" smtClean="0"/>
              <a:t> internazionale tra i maggiori paesi (G5, poi G7, poi G9, poi G11)</a:t>
            </a:r>
          </a:p>
        </p:txBody>
      </p:sp>
      <p:sp>
        <p:nvSpPr>
          <p:cNvPr id="22532" name="Line 5"/>
          <p:cNvSpPr>
            <a:spLocks noChangeShapeType="1"/>
          </p:cNvSpPr>
          <p:nvPr/>
        </p:nvSpPr>
        <p:spPr bwMode="auto">
          <a:xfrm>
            <a:off x="4067175" y="2133600"/>
            <a:ext cx="433388" cy="0"/>
          </a:xfrm>
          <a:prstGeom prst="line">
            <a:avLst/>
          </a:prstGeom>
          <a:noFill/>
          <a:ln w="28575">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822171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2" dur="500"/>
                                        <p:tgtEl>
                                          <p:spTgt spid="266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7" dur="500"/>
                                        <p:tgtEl>
                                          <p:spTgt spid="266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2" dur="500"/>
                                        <p:tgtEl>
                                          <p:spTgt spid="266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7" dur="500"/>
                                        <p:tgtEl>
                                          <p:spTgt spid="266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32" dur="500"/>
                                        <p:tgtEl>
                                          <p:spTgt spid="266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68313" y="333375"/>
            <a:ext cx="8229600" cy="566738"/>
          </a:xfrm>
        </p:spPr>
        <p:txBody>
          <a:bodyPr/>
          <a:lstStyle/>
          <a:p>
            <a:pPr eaLnBrk="1" hangingPunct="1"/>
            <a:r>
              <a:rPr lang="it-IT" sz="2800" smtClean="0"/>
              <a:t>Il dopo Bretton Woods</a:t>
            </a:r>
          </a:p>
        </p:txBody>
      </p:sp>
      <p:sp>
        <p:nvSpPr>
          <p:cNvPr id="23555" name="Rectangle 3"/>
          <p:cNvSpPr>
            <a:spLocks noGrp="1" noChangeArrowheads="1"/>
          </p:cNvSpPr>
          <p:nvPr>
            <p:ph type="body" idx="1"/>
          </p:nvPr>
        </p:nvSpPr>
        <p:spPr>
          <a:xfrm>
            <a:off x="457200" y="1052513"/>
            <a:ext cx="8229600" cy="5073650"/>
          </a:xfrm>
        </p:spPr>
        <p:txBody>
          <a:bodyPr/>
          <a:lstStyle/>
          <a:p>
            <a:pPr eaLnBrk="1" hangingPunct="1"/>
            <a:r>
              <a:rPr lang="it-IT" sz="2000" smtClean="0"/>
              <a:t>Marzo 1973 – Adozione del sistema a cambi flessibili amministrati</a:t>
            </a:r>
          </a:p>
          <a:p>
            <a:pPr eaLnBrk="1" hangingPunct="1"/>
            <a:r>
              <a:rPr lang="it-IT" sz="2000" smtClean="0"/>
              <a:t>Ottobre 1973 – Avvio dell’embargo Opec e inzio del primo shock petrolifero</a:t>
            </a:r>
          </a:p>
          <a:p>
            <a:pPr eaLnBrk="1" hangingPunct="1"/>
            <a:r>
              <a:rPr lang="it-IT" sz="2000" smtClean="0"/>
              <a:t>Gennaio 1976 – Accordi di Giamaica: riconoscimento ufficiale del sistema a cambi flessibili amministrati e abolizione del prezzo ufficiale dell’oro</a:t>
            </a:r>
          </a:p>
          <a:p>
            <a:pPr eaLnBrk="1" hangingPunct="1"/>
            <a:r>
              <a:rPr lang="it-IT" sz="2000" smtClean="0"/>
              <a:t>Primavera 1979 – Secondo shock petrolifero</a:t>
            </a:r>
          </a:p>
          <a:p>
            <a:pPr eaLnBrk="1" hangingPunct="1"/>
            <a:r>
              <a:rPr lang="it-IT" sz="2000" smtClean="0"/>
              <a:t>Agosto 1982 – Problema del debito internazionale</a:t>
            </a:r>
          </a:p>
          <a:p>
            <a:pPr eaLnBrk="1" hangingPunct="1"/>
            <a:r>
              <a:rPr lang="it-IT" sz="2000" smtClean="0"/>
              <a:t>Febbraio 1987 – Accordo del Louvre per la stabilizzazione dei cambi</a:t>
            </a:r>
          </a:p>
          <a:p>
            <a:pPr eaLnBrk="1" hangingPunct="1"/>
            <a:r>
              <a:rPr lang="it-IT" sz="2000" smtClean="0"/>
              <a:t>Ottobre 1987 – Crisi finanziaria</a:t>
            </a:r>
          </a:p>
          <a:p>
            <a:pPr eaLnBrk="1" hangingPunct="1"/>
            <a:r>
              <a:rPr lang="it-IT" sz="2000" smtClean="0"/>
              <a:t>1989-90 – Avvio delle riforme democratiche nell’est Europa e riunificazione della Ge</a:t>
            </a:r>
          </a:p>
          <a:p>
            <a:pPr eaLnBrk="1" hangingPunct="1"/>
            <a:r>
              <a:rPr lang="it-IT" sz="2000" smtClean="0"/>
              <a:t>2000 – fine della bolla speculativa connessa alla “new economy”</a:t>
            </a:r>
          </a:p>
          <a:p>
            <a:pPr eaLnBrk="1" hangingPunct="1"/>
            <a:r>
              <a:rPr lang="it-IT" sz="2000" smtClean="0"/>
              <a:t>2007-2009  crisi finanziaria internazionale</a:t>
            </a:r>
          </a:p>
          <a:p>
            <a:pPr eaLnBrk="1" hangingPunct="1"/>
            <a:endParaRPr lang="it-IT" sz="2000" smtClean="0"/>
          </a:p>
        </p:txBody>
      </p:sp>
    </p:spTree>
    <p:extLst>
      <p:ext uri="{BB962C8B-B14F-4D97-AF65-F5344CB8AC3E}">
        <p14:creationId xmlns:p14="http://schemas.microsoft.com/office/powerpoint/2010/main" val="30749570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it-IT" sz="2800" dirty="0" smtClean="0"/>
              <a:t>Importanza del commercio internazionale e del saldo della bilancia commerciale</a:t>
            </a:r>
          </a:p>
        </p:txBody>
      </p:sp>
      <p:sp>
        <p:nvSpPr>
          <p:cNvPr id="3075" name="Rectangle 3"/>
          <p:cNvSpPr>
            <a:spLocks noGrp="1" noChangeArrowheads="1"/>
          </p:cNvSpPr>
          <p:nvPr>
            <p:ph type="body" idx="1"/>
          </p:nvPr>
        </p:nvSpPr>
        <p:spPr/>
        <p:txBody>
          <a:bodyPr/>
          <a:lstStyle/>
          <a:p>
            <a:pPr algn="ctr" eaLnBrk="1" hangingPunct="1">
              <a:lnSpc>
                <a:spcPct val="90000"/>
              </a:lnSpc>
            </a:pPr>
            <a:r>
              <a:rPr lang="it-IT" smtClean="0">
                <a:solidFill>
                  <a:srgbClr val="0000FF"/>
                </a:solidFill>
              </a:rPr>
              <a:t>Lo scambio internazionale e la specializzazione produttiva dei paesi consentono importanti </a:t>
            </a:r>
            <a:r>
              <a:rPr lang="it-IT" smtClean="0">
                <a:solidFill>
                  <a:srgbClr val="FF3300"/>
                </a:solidFill>
              </a:rPr>
              <a:t>vantaggi</a:t>
            </a:r>
            <a:r>
              <a:rPr lang="it-IT" smtClean="0">
                <a:solidFill>
                  <a:srgbClr val="0000FF"/>
                </a:solidFill>
              </a:rPr>
              <a:t> in termini di </a:t>
            </a:r>
            <a:r>
              <a:rPr lang="it-IT" smtClean="0">
                <a:solidFill>
                  <a:srgbClr val="FF3300"/>
                </a:solidFill>
              </a:rPr>
              <a:t>benessere</a:t>
            </a:r>
          </a:p>
          <a:p>
            <a:pPr eaLnBrk="1" hangingPunct="1">
              <a:lnSpc>
                <a:spcPct val="90000"/>
              </a:lnSpc>
            </a:pPr>
            <a:r>
              <a:rPr lang="it-IT" smtClean="0"/>
              <a:t>Il forte sviluppo economico realizzato a partire dagli anni ’50 in Italia e in molti altri paesi ad economia di mercato ha avuto un impulso fondamentale dalla </a:t>
            </a:r>
            <a:r>
              <a:rPr lang="it-IT" smtClean="0">
                <a:solidFill>
                  <a:srgbClr val="FF3300"/>
                </a:solidFill>
              </a:rPr>
              <a:t>crescente apertura</a:t>
            </a:r>
            <a:r>
              <a:rPr lang="it-IT" smtClean="0"/>
              <a:t> al commercio internazionale</a:t>
            </a:r>
          </a:p>
        </p:txBody>
      </p:sp>
    </p:spTree>
    <p:extLst>
      <p:ext uri="{BB962C8B-B14F-4D97-AF65-F5344CB8AC3E}">
        <p14:creationId xmlns:p14="http://schemas.microsoft.com/office/powerpoint/2010/main" val="724568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blinds(horizontal)">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blinds(horizontal)">
                                      <p:cBhvr>
                                        <p:cTn id="12"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txBox="1">
            <a:spLocks/>
          </p:cNvSpPr>
          <p:nvPr/>
        </p:nvSpPr>
        <p:spPr>
          <a:xfrm>
            <a:off x="457200" y="500063"/>
            <a:ext cx="8229600" cy="5626100"/>
          </a:xfrm>
          <a:prstGeom prst="rect">
            <a:avLst/>
          </a:prstGeom>
        </p:spPr>
        <p:txBody>
          <a:bodyPr/>
          <a:lstStyle/>
          <a:p>
            <a:pPr marL="342900" indent="-342900" algn="just" eaLnBrk="0" hangingPunct="0">
              <a:spcBef>
                <a:spcPct val="20000"/>
              </a:spcBef>
              <a:buFont typeface="Arial" pitchFamily="34" charset="0"/>
              <a:buNone/>
              <a:defRPr/>
            </a:pPr>
            <a:r>
              <a:rPr lang="it-IT" sz="3200" b="1" i="1" kern="0" dirty="0">
                <a:latin typeface="+mn-lt"/>
              </a:rPr>
              <a:t>Determinanti delle esportazioni nette</a:t>
            </a:r>
          </a:p>
          <a:p>
            <a:pPr marL="342900" indent="-342900" algn="just" eaLnBrk="0" hangingPunct="0">
              <a:spcBef>
                <a:spcPct val="20000"/>
              </a:spcBef>
              <a:buFont typeface="Arial" pitchFamily="34" charset="0"/>
              <a:buNone/>
              <a:defRPr/>
            </a:pPr>
            <a:endParaRPr lang="it-IT" sz="3200" kern="0" dirty="0">
              <a:latin typeface="+mn-lt"/>
            </a:endParaRPr>
          </a:p>
          <a:p>
            <a:pPr marL="342900" indent="-342900" algn="just" eaLnBrk="0" hangingPunct="0">
              <a:spcBef>
                <a:spcPct val="20000"/>
              </a:spcBef>
              <a:buFontTx/>
              <a:buChar char="•"/>
              <a:defRPr/>
            </a:pPr>
            <a:r>
              <a:rPr lang="it-IT" sz="3200" kern="0" dirty="0">
                <a:latin typeface="+mn-lt"/>
              </a:rPr>
              <a:t>Le importazioni sono correlate positivamente con il reddito e il prodotto. La domanda di importazioni dipende dal prezzo relativo dei beni interni ed esteri</a:t>
            </a:r>
          </a:p>
          <a:p>
            <a:pPr marL="342900" indent="-342900" algn="just" eaLnBrk="0" hangingPunct="0">
              <a:spcBef>
                <a:spcPct val="20000"/>
              </a:spcBef>
              <a:buFontTx/>
              <a:buChar char="•"/>
              <a:defRPr/>
            </a:pPr>
            <a:r>
              <a:rPr lang="it-IT" sz="3200" kern="0" dirty="0">
                <a:latin typeface="+mn-lt"/>
              </a:rPr>
              <a:t>Le esportazioni sono determinate dalla capacità competitiva della produzione nazionale sui mercati esteri</a:t>
            </a:r>
          </a:p>
          <a:p>
            <a:pPr marL="342900" indent="-342900" algn="just" eaLnBrk="0" hangingPunct="0">
              <a:spcBef>
                <a:spcPct val="20000"/>
              </a:spcBef>
              <a:buFont typeface="Arial" pitchFamily="34" charset="0"/>
              <a:buNone/>
              <a:defRPr/>
            </a:pPr>
            <a:endParaRPr lang="it-IT" sz="3200" kern="0" dirty="0">
              <a:latin typeface="+mn-lt"/>
            </a:endParaRPr>
          </a:p>
        </p:txBody>
      </p:sp>
    </p:spTree>
    <p:extLst>
      <p:ext uri="{BB962C8B-B14F-4D97-AF65-F5344CB8AC3E}">
        <p14:creationId xmlns:p14="http://schemas.microsoft.com/office/powerpoint/2010/main" val="863460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hangingPunct="1"/>
            <a:r>
              <a:rPr lang="it-IT" sz="4000" smtClean="0"/>
              <a:t>Fattori che determinano la competitività delle imprese</a:t>
            </a:r>
          </a:p>
        </p:txBody>
      </p:sp>
      <p:sp>
        <p:nvSpPr>
          <p:cNvPr id="16387" name="Rectangle 3"/>
          <p:cNvSpPr>
            <a:spLocks noGrp="1" noChangeArrowheads="1"/>
          </p:cNvSpPr>
          <p:nvPr>
            <p:ph type="body" idx="1"/>
          </p:nvPr>
        </p:nvSpPr>
        <p:spPr>
          <a:xfrm>
            <a:off x="468313" y="2636838"/>
            <a:ext cx="8229600" cy="2476500"/>
          </a:xfrm>
        </p:spPr>
        <p:txBody>
          <a:bodyPr/>
          <a:lstStyle/>
          <a:p>
            <a:pPr eaLnBrk="1" hangingPunct="1"/>
            <a:r>
              <a:rPr lang="it-IT" smtClean="0"/>
              <a:t>Fattori di prezzo</a:t>
            </a:r>
          </a:p>
          <a:p>
            <a:pPr eaLnBrk="1" hangingPunct="1"/>
            <a:r>
              <a:rPr lang="it-IT" smtClean="0"/>
              <a:t>Fattori di qualità o di differenziazione del prodotto</a:t>
            </a:r>
          </a:p>
        </p:txBody>
      </p:sp>
    </p:spTree>
    <p:extLst>
      <p:ext uri="{BB962C8B-B14F-4D97-AF65-F5344CB8AC3E}">
        <p14:creationId xmlns:p14="http://schemas.microsoft.com/office/powerpoint/2010/main" val="2316342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checkerboard(across)">
                                      <p:cBhvr>
                                        <p:cTn id="7" dur="5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checkerboard(across)">
                                      <p:cBhvr>
                                        <p:cTn id="12" dur="500"/>
                                        <p:tgtEl>
                                          <p:spTgt spid="163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it-IT" sz="4000" smtClean="0"/>
              <a:t>Fattori di prezzo</a:t>
            </a:r>
          </a:p>
        </p:txBody>
      </p:sp>
      <p:sp>
        <p:nvSpPr>
          <p:cNvPr id="17411" name="Rectangle 3"/>
          <p:cNvSpPr>
            <a:spLocks noGrp="1" noChangeArrowheads="1"/>
          </p:cNvSpPr>
          <p:nvPr>
            <p:ph type="body" idx="1"/>
          </p:nvPr>
        </p:nvSpPr>
        <p:spPr>
          <a:xfrm>
            <a:off x="468313" y="2349500"/>
            <a:ext cx="8229600" cy="2549525"/>
          </a:xfrm>
        </p:spPr>
        <p:txBody>
          <a:bodyPr/>
          <a:lstStyle/>
          <a:p>
            <a:pPr eaLnBrk="1" hangingPunct="1"/>
            <a:r>
              <a:rPr lang="it-IT" smtClean="0"/>
              <a:t>Condizioni interne di produzione e di mercato</a:t>
            </a:r>
          </a:p>
          <a:p>
            <a:pPr eaLnBrk="1" hangingPunct="1"/>
            <a:r>
              <a:rPr lang="it-IT" smtClean="0"/>
              <a:t>Aspetti monetari (tassi di cambio)</a:t>
            </a:r>
          </a:p>
        </p:txBody>
      </p:sp>
    </p:spTree>
    <p:extLst>
      <p:ext uri="{BB962C8B-B14F-4D97-AF65-F5344CB8AC3E}">
        <p14:creationId xmlns:p14="http://schemas.microsoft.com/office/powerpoint/2010/main" val="3102663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checkerboard(across)">
                                      <p:cBhvr>
                                        <p:cTn id="12" dur="500"/>
                                        <p:tgtEl>
                                          <p:spTgt spid="174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r>
              <a:rPr lang="it-IT" sz="4000" smtClean="0"/>
              <a:t>Condizioni interne di produzione e di mercato</a:t>
            </a:r>
          </a:p>
        </p:txBody>
      </p:sp>
      <p:sp>
        <p:nvSpPr>
          <p:cNvPr id="18435" name="Rectangle 3"/>
          <p:cNvSpPr>
            <a:spLocks noGrp="1" noChangeArrowheads="1"/>
          </p:cNvSpPr>
          <p:nvPr>
            <p:ph type="body" idx="1"/>
          </p:nvPr>
        </p:nvSpPr>
        <p:spPr/>
        <p:txBody>
          <a:bodyPr/>
          <a:lstStyle/>
          <a:p>
            <a:pPr eaLnBrk="1" hangingPunct="1">
              <a:lnSpc>
                <a:spcPct val="90000"/>
              </a:lnSpc>
            </a:pPr>
            <a:r>
              <a:rPr lang="it-IT" sz="2800" smtClean="0"/>
              <a:t>Costi dei fattori di produzione e disponibilità</a:t>
            </a:r>
          </a:p>
          <a:p>
            <a:pPr eaLnBrk="1" hangingPunct="1">
              <a:lnSpc>
                <a:spcPct val="90000"/>
              </a:lnSpc>
            </a:pPr>
            <a:r>
              <a:rPr lang="it-IT" sz="2800" smtClean="0"/>
              <a:t>Livelli di produttività</a:t>
            </a:r>
          </a:p>
          <a:p>
            <a:pPr eaLnBrk="1" hangingPunct="1">
              <a:lnSpc>
                <a:spcPct val="90000"/>
              </a:lnSpc>
            </a:pPr>
            <a:r>
              <a:rPr lang="it-IT" sz="2800" smtClean="0"/>
              <a:t>Capacità di introdurre progresso tecnico (innovazione di processo)</a:t>
            </a:r>
          </a:p>
          <a:p>
            <a:pPr eaLnBrk="1" hangingPunct="1">
              <a:lnSpc>
                <a:spcPct val="90000"/>
              </a:lnSpc>
            </a:pPr>
            <a:r>
              <a:rPr lang="it-IT" sz="2800" smtClean="0"/>
              <a:t>Capacità di adattamento (flessibilità)</a:t>
            </a:r>
          </a:p>
          <a:p>
            <a:pPr eaLnBrk="1" hangingPunct="1">
              <a:lnSpc>
                <a:spcPct val="90000"/>
              </a:lnSpc>
            </a:pPr>
            <a:r>
              <a:rPr lang="it-IT" sz="2800" smtClean="0"/>
              <a:t>Condizioni strutturali esterne all’impresa e aspetti istituzionali</a:t>
            </a:r>
          </a:p>
          <a:p>
            <a:pPr eaLnBrk="1" hangingPunct="1">
              <a:lnSpc>
                <a:spcPct val="90000"/>
              </a:lnSpc>
            </a:pPr>
            <a:r>
              <a:rPr lang="it-IT" sz="2800" smtClean="0"/>
              <a:t>Dimensioni e caratteristiche del mercato interno (economie di scala, ecc.)</a:t>
            </a:r>
          </a:p>
        </p:txBody>
      </p:sp>
    </p:spTree>
    <p:extLst>
      <p:ext uri="{BB962C8B-B14F-4D97-AF65-F5344CB8AC3E}">
        <p14:creationId xmlns:p14="http://schemas.microsoft.com/office/powerpoint/2010/main" val="11901046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checkerboard(across)">
                                      <p:cBhvr>
                                        <p:cTn id="7" dur="500"/>
                                        <p:tgtEl>
                                          <p:spTgt spid="184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checkerboard(across)">
                                      <p:cBhvr>
                                        <p:cTn id="12" dur="500"/>
                                        <p:tgtEl>
                                          <p:spTgt spid="184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8435">
                                            <p:txEl>
                                              <p:pRg st="2" end="2"/>
                                            </p:txEl>
                                          </p:spTgt>
                                        </p:tgtEl>
                                        <p:attrNameLst>
                                          <p:attrName>style.visibility</p:attrName>
                                        </p:attrNameLst>
                                      </p:cBhvr>
                                      <p:to>
                                        <p:strVal val="visible"/>
                                      </p:to>
                                    </p:set>
                                    <p:animEffect transition="in" filter="checkerboard(across)">
                                      <p:cBhvr>
                                        <p:cTn id="17" dur="500"/>
                                        <p:tgtEl>
                                          <p:spTgt spid="184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8435">
                                            <p:txEl>
                                              <p:pRg st="3" end="3"/>
                                            </p:txEl>
                                          </p:spTgt>
                                        </p:tgtEl>
                                        <p:attrNameLst>
                                          <p:attrName>style.visibility</p:attrName>
                                        </p:attrNameLst>
                                      </p:cBhvr>
                                      <p:to>
                                        <p:strVal val="visible"/>
                                      </p:to>
                                    </p:set>
                                    <p:animEffect transition="in" filter="checkerboard(across)">
                                      <p:cBhvr>
                                        <p:cTn id="22" dur="500"/>
                                        <p:tgtEl>
                                          <p:spTgt spid="184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nodeType="clickEffect">
                                  <p:stCondLst>
                                    <p:cond delay="0"/>
                                  </p:stCondLst>
                                  <p:childTnLst>
                                    <p:set>
                                      <p:cBhvr>
                                        <p:cTn id="26" dur="1" fill="hold">
                                          <p:stCondLst>
                                            <p:cond delay="0"/>
                                          </p:stCondLst>
                                        </p:cTn>
                                        <p:tgtEl>
                                          <p:spTgt spid="18435">
                                            <p:txEl>
                                              <p:pRg st="4" end="4"/>
                                            </p:txEl>
                                          </p:spTgt>
                                        </p:tgtEl>
                                        <p:attrNameLst>
                                          <p:attrName>style.visibility</p:attrName>
                                        </p:attrNameLst>
                                      </p:cBhvr>
                                      <p:to>
                                        <p:strVal val="visible"/>
                                      </p:to>
                                    </p:set>
                                    <p:animEffect transition="in" filter="checkerboard(across)">
                                      <p:cBhvr>
                                        <p:cTn id="27" dur="500"/>
                                        <p:tgtEl>
                                          <p:spTgt spid="184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nodeType="clickEffect">
                                  <p:stCondLst>
                                    <p:cond delay="0"/>
                                  </p:stCondLst>
                                  <p:childTnLst>
                                    <p:set>
                                      <p:cBhvr>
                                        <p:cTn id="31" dur="1" fill="hold">
                                          <p:stCondLst>
                                            <p:cond delay="0"/>
                                          </p:stCondLst>
                                        </p:cTn>
                                        <p:tgtEl>
                                          <p:spTgt spid="18435">
                                            <p:txEl>
                                              <p:pRg st="5" end="5"/>
                                            </p:txEl>
                                          </p:spTgt>
                                        </p:tgtEl>
                                        <p:attrNameLst>
                                          <p:attrName>style.visibility</p:attrName>
                                        </p:attrNameLst>
                                      </p:cBhvr>
                                      <p:to>
                                        <p:strVal val="visible"/>
                                      </p:to>
                                    </p:set>
                                    <p:animEffect transition="in" filter="checkerboard(across)">
                                      <p:cBhvr>
                                        <p:cTn id="32" dur="500"/>
                                        <p:tgtEl>
                                          <p:spTgt spid="184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eaLnBrk="1" hangingPunct="1"/>
            <a:r>
              <a:rPr lang="it-IT" sz="4000" smtClean="0"/>
              <a:t>Fattori di qualità o di differenziazione del prodotto</a:t>
            </a:r>
          </a:p>
        </p:txBody>
      </p:sp>
      <p:sp>
        <p:nvSpPr>
          <p:cNvPr id="19459" name="Rectangle 3"/>
          <p:cNvSpPr>
            <a:spLocks noGrp="1" noChangeArrowheads="1"/>
          </p:cNvSpPr>
          <p:nvPr>
            <p:ph type="body" idx="1"/>
          </p:nvPr>
        </p:nvSpPr>
        <p:spPr>
          <a:xfrm>
            <a:off x="468313" y="2781300"/>
            <a:ext cx="8229600" cy="2333625"/>
          </a:xfrm>
        </p:spPr>
        <p:txBody>
          <a:bodyPr/>
          <a:lstStyle/>
          <a:p>
            <a:pPr eaLnBrk="1" hangingPunct="1"/>
            <a:r>
              <a:rPr lang="it-IT" sz="2800" smtClean="0"/>
              <a:t>Capacità innovativa</a:t>
            </a:r>
          </a:p>
          <a:p>
            <a:pPr eaLnBrk="1" hangingPunct="1"/>
            <a:r>
              <a:rPr lang="it-IT" sz="2800" smtClean="0"/>
              <a:t>Investimenti in R&amp;S</a:t>
            </a:r>
          </a:p>
          <a:p>
            <a:pPr eaLnBrk="1" hangingPunct="1"/>
            <a:r>
              <a:rPr lang="it-IT" sz="2800" smtClean="0"/>
              <a:t>Esperienza e ambiente operativo</a:t>
            </a:r>
          </a:p>
          <a:p>
            <a:pPr eaLnBrk="1" hangingPunct="1"/>
            <a:r>
              <a:rPr lang="it-IT" sz="2800" smtClean="0"/>
              <a:t>Capacità imprenditoriali e attitudine al rischio</a:t>
            </a:r>
          </a:p>
        </p:txBody>
      </p:sp>
    </p:spTree>
    <p:extLst>
      <p:ext uri="{BB962C8B-B14F-4D97-AF65-F5344CB8AC3E}">
        <p14:creationId xmlns:p14="http://schemas.microsoft.com/office/powerpoint/2010/main" val="92054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checkerboard(across)">
                                      <p:cBhvr>
                                        <p:cTn id="12" dur="500"/>
                                        <p:tgtEl>
                                          <p:spTgt spid="194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checkerboard(across)">
                                      <p:cBhvr>
                                        <p:cTn id="17" dur="500"/>
                                        <p:tgtEl>
                                          <p:spTgt spid="194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checkerboard(across)">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1065</Words>
  <Application>Microsoft Office PowerPoint</Application>
  <PresentationFormat>Presentazione su schermo (4:3)</PresentationFormat>
  <Paragraphs>125</Paragraphs>
  <Slides>22</Slides>
  <Notes>1</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Tema di Office</vt:lpstr>
      <vt:lpstr>VALORE ESTERNO DELLA MONETA</vt:lpstr>
      <vt:lpstr>Valore della moneta da tre punti di vista</vt:lpstr>
      <vt:lpstr>Contabilità dei rapporti economici con l’estero: BILANCIA DEI PAGAMENTI</vt:lpstr>
      <vt:lpstr>CONTO CORRENTE</vt:lpstr>
      <vt:lpstr>Conto capitale e conto finanziario</vt:lpstr>
      <vt:lpstr>ERRORI ED OMISSIONI </vt:lpstr>
      <vt:lpstr>BANCA D’ITALIA – Bollettino Economico ott. 2011</vt:lpstr>
      <vt:lpstr>Current account imbalances</vt:lpstr>
      <vt:lpstr>Tasso di cambio</vt:lpstr>
      <vt:lpstr>Presentazione standard di PowerPoint</vt:lpstr>
      <vt:lpstr>Mercato dei cambi Transazioni</vt:lpstr>
      <vt:lpstr>Attività sul mercato dei cambi</vt:lpstr>
      <vt:lpstr>Ruolo della banca centrale nel mercato dei cambi</vt:lpstr>
      <vt:lpstr>Vari concetti di cambio</vt:lpstr>
      <vt:lpstr>Evoluzione storica del  sistema monetario internazionale</vt:lpstr>
      <vt:lpstr>Il dopo Bretton Woods</vt:lpstr>
      <vt:lpstr>Importanza del commercio internazionale e del saldo della bilancia commerciale</vt:lpstr>
      <vt:lpstr>Presentazione standard di PowerPoint</vt:lpstr>
      <vt:lpstr>Fattori che determinano la competitività delle imprese</vt:lpstr>
      <vt:lpstr>Fattori di prezzo</vt:lpstr>
      <vt:lpstr>Condizioni interne di produzione e di mercato</vt:lpstr>
      <vt:lpstr>Fattori di qualità o di differenziazione del prodotto</vt:lpstr>
    </vt:vector>
  </TitlesOfParts>
  <Company>Università degli Studi di Macerata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VALORE ESTERNO DELLA MONETA</dc:title>
  <dc:creator>Giorgio Galeazzi</dc:creator>
  <cp:lastModifiedBy>Giorgio Galeazzi</cp:lastModifiedBy>
  <cp:revision>18</cp:revision>
  <dcterms:created xsi:type="dcterms:W3CDTF">2011-11-23T12:20:32Z</dcterms:created>
  <dcterms:modified xsi:type="dcterms:W3CDTF">2012-10-16T10:31:13Z</dcterms:modified>
</cp:coreProperties>
</file>