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7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1ED09-DD65-48A4-B4AD-A04229CDB72E}" type="datetimeFigureOut">
              <a:rPr lang="en-US" smtClean="0"/>
              <a:t>10/26/2012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622E6-3D0D-4B07-8375-0EEA8CD8672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696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1ED09-DD65-48A4-B4AD-A04229CDB72E}" type="datetimeFigureOut">
              <a:rPr lang="en-US" smtClean="0"/>
              <a:t>10/26/2012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622E6-3D0D-4B07-8375-0EEA8CD8672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399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1ED09-DD65-48A4-B4AD-A04229CDB72E}" type="datetimeFigureOut">
              <a:rPr lang="en-US" smtClean="0"/>
              <a:t>10/26/2012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622E6-3D0D-4B07-8375-0EEA8CD8672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347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1ED09-DD65-48A4-B4AD-A04229CDB72E}" type="datetimeFigureOut">
              <a:rPr lang="en-US" smtClean="0"/>
              <a:t>10/26/2012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622E6-3D0D-4B07-8375-0EEA8CD8672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468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1ED09-DD65-48A4-B4AD-A04229CDB72E}" type="datetimeFigureOut">
              <a:rPr lang="en-US" smtClean="0"/>
              <a:t>10/26/2012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622E6-3D0D-4B07-8375-0EEA8CD8672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39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1ED09-DD65-48A4-B4AD-A04229CDB72E}" type="datetimeFigureOut">
              <a:rPr lang="en-US" smtClean="0"/>
              <a:t>10/26/2012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622E6-3D0D-4B07-8375-0EEA8CD8672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317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1ED09-DD65-48A4-B4AD-A04229CDB72E}" type="datetimeFigureOut">
              <a:rPr lang="en-US" smtClean="0"/>
              <a:t>10/26/2012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622E6-3D0D-4B07-8375-0EEA8CD8672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1ED09-DD65-48A4-B4AD-A04229CDB72E}" type="datetimeFigureOut">
              <a:rPr lang="en-US" smtClean="0"/>
              <a:t>10/26/2012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622E6-3D0D-4B07-8375-0EEA8CD8672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9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1ED09-DD65-48A4-B4AD-A04229CDB72E}" type="datetimeFigureOut">
              <a:rPr lang="en-US" smtClean="0"/>
              <a:t>10/26/2012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622E6-3D0D-4B07-8375-0EEA8CD8672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1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1ED09-DD65-48A4-B4AD-A04229CDB72E}" type="datetimeFigureOut">
              <a:rPr lang="en-US" smtClean="0"/>
              <a:t>10/26/2012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622E6-3D0D-4B07-8375-0EEA8CD8672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8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1ED09-DD65-48A4-B4AD-A04229CDB72E}" type="datetimeFigureOut">
              <a:rPr lang="en-US" smtClean="0"/>
              <a:t>10/26/2012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622E6-3D0D-4B07-8375-0EEA8CD8672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234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1ED09-DD65-48A4-B4AD-A04229CDB72E}" type="datetimeFigureOut">
              <a:rPr lang="en-US" smtClean="0"/>
              <a:t>10/26/2012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622E6-3D0D-4B07-8375-0EEA8CD8672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15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Economic Growth</a:t>
            </a:r>
            <a:endParaRPr lang="en-US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94B9"/>
                </a:solidFill>
                <a:latin typeface="Arial" charset="0"/>
              </a:rPr>
              <a:t>The long run 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594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economic growth is important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society’s standard of living </a:t>
            </a:r>
          </a:p>
          <a:p>
            <a:r>
              <a:rPr lang="en-US" dirty="0" smtClean="0"/>
              <a:t>Ability to produce goods and services</a:t>
            </a:r>
          </a:p>
          <a:p>
            <a:r>
              <a:rPr lang="en-US" dirty="0" smtClean="0"/>
              <a:t>Within a country there are large changes in the standard of living over time</a:t>
            </a:r>
          </a:p>
          <a:p>
            <a:r>
              <a:rPr lang="en-US" dirty="0" smtClean="0"/>
              <a:t>Productivity per unit of labor input is crucial</a:t>
            </a:r>
          </a:p>
          <a:p>
            <a:r>
              <a:rPr lang="en-US" dirty="0" smtClean="0"/>
              <a:t>A nation’s standard of living is determined by the productivity of its workers.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13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ECONOMIC GROWTH AROUND THE WORLD</a:t>
            </a:r>
            <a:endParaRPr lang="en-US">
              <a:latin typeface="Tahoma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Living standards, as measured by real GDP per person, vary significantly among nations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Annual growth rates that seem small become large when compounded for many years. </a:t>
            </a:r>
          </a:p>
          <a:p>
            <a:r>
              <a:rPr lang="en-US" dirty="0" smtClean="0"/>
              <a:t>Compounding refers to the accumulation of a growth rate over a period of time.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51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large differences in living standards across countries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must focus on the production of goods and services</a:t>
            </a:r>
          </a:p>
          <a:p>
            <a:r>
              <a:rPr lang="en-US" dirty="0" smtClean="0"/>
              <a:t>PRODUCTIVITY : the amount of goods and services that a worker can produce from each hour of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94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productivity is determined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inputs used to produce goods and services are called the factors of production</a:t>
            </a:r>
            <a:r>
              <a:rPr lang="en-US" i="1" dirty="0" smtClean="0"/>
              <a:t>.</a:t>
            </a:r>
          </a:p>
          <a:p>
            <a:r>
              <a:rPr lang="en-US" dirty="0" smtClean="0"/>
              <a:t>The factors of production directly determine productivity.</a:t>
            </a:r>
          </a:p>
          <a:p>
            <a:r>
              <a:rPr lang="en-US" dirty="0" smtClean="0"/>
              <a:t>The Factors of Production</a:t>
            </a:r>
            <a:endParaRPr lang="en-US" dirty="0" smtClean="0">
              <a:latin typeface="Tahoma" pitchFamily="34" charset="0"/>
            </a:endParaRPr>
          </a:p>
          <a:p>
            <a:pPr lvl="1"/>
            <a:r>
              <a:rPr lang="en-US" dirty="0" smtClean="0"/>
              <a:t>Physical capital</a:t>
            </a:r>
          </a:p>
          <a:p>
            <a:pPr lvl="1"/>
            <a:r>
              <a:rPr lang="en-US" dirty="0" smtClean="0"/>
              <a:t>Human capital</a:t>
            </a:r>
          </a:p>
          <a:p>
            <a:pPr lvl="1"/>
            <a:r>
              <a:rPr lang="en-US" dirty="0" smtClean="0"/>
              <a:t>Natural resources</a:t>
            </a:r>
          </a:p>
          <a:p>
            <a:pPr lvl="1"/>
            <a:r>
              <a:rPr lang="en-US" dirty="0" smtClean="0"/>
              <a:t>Technological knowledge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01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Clr>
                <a:srgbClr val="000000"/>
              </a:buClr>
            </a:pPr>
            <a:r>
              <a:rPr lang="en-US" dirty="0" smtClean="0"/>
              <a:t>is a produced factor of production.</a:t>
            </a:r>
          </a:p>
          <a:p>
            <a:pPr lvl="2"/>
            <a:r>
              <a:rPr lang="en-US" dirty="0" smtClean="0"/>
              <a:t>It is an input into the production process that in the past was an output from the production process.</a:t>
            </a:r>
          </a:p>
          <a:p>
            <a:pPr lvl="1"/>
            <a:r>
              <a:rPr lang="en-US" dirty="0" smtClean="0"/>
              <a:t>is the stock of equipment and structures that are used to produce goods and services.</a:t>
            </a:r>
          </a:p>
          <a:p>
            <a:pPr lvl="2"/>
            <a:r>
              <a:rPr lang="en-US" dirty="0" smtClean="0"/>
              <a:t>Tools used to build or repair automobiles.</a:t>
            </a:r>
          </a:p>
          <a:p>
            <a:pPr lvl="2"/>
            <a:r>
              <a:rPr lang="en-US" dirty="0" smtClean="0"/>
              <a:t>Tools used to build furniture.</a:t>
            </a:r>
          </a:p>
          <a:p>
            <a:pPr lvl="2"/>
            <a:r>
              <a:rPr lang="en-US" dirty="0" smtClean="0"/>
              <a:t>Office buildings, schools, etc.</a:t>
            </a:r>
          </a:p>
          <a:p>
            <a:endParaRPr lang="en-US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187624" y="580038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3200" i="1" dirty="0" smtClean="0">
                <a:solidFill>
                  <a:srgbClr val="25A9A6"/>
                </a:solidFill>
              </a:rPr>
              <a:t>Physical Capital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0375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rgbClr val="25A9A6"/>
                </a:solidFill>
              </a:rPr>
              <a:t>Human Capital</a:t>
            </a:r>
            <a:r>
              <a:rPr lang="en-US" dirty="0" smtClean="0">
                <a:latin typeface="Tahoma" pitchFamily="34" charset="0"/>
              </a:rPr>
              <a:t/>
            </a:r>
            <a:br>
              <a:rPr lang="en-US" dirty="0" smtClean="0">
                <a:latin typeface="Tahoma" pitchFamily="34" charset="0"/>
              </a:rPr>
            </a:b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the economist’s term for the knowledge and skills that workers acquire through education, training, and experience </a:t>
            </a:r>
          </a:p>
          <a:p>
            <a:pPr lvl="2"/>
            <a:r>
              <a:rPr lang="en-US" dirty="0" smtClean="0"/>
              <a:t>Like physical capital, human capital raises a nation’s ability to produce goods and services.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15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rgbClr val="25A9A6"/>
                </a:solidFill>
              </a:rPr>
              <a:t>Natural Resources</a:t>
            </a:r>
            <a:r>
              <a:rPr lang="en-US" dirty="0" smtClean="0">
                <a:latin typeface="Tahoma" pitchFamily="34" charset="0"/>
              </a:rPr>
              <a:t/>
            </a:r>
            <a:br>
              <a:rPr lang="en-US" dirty="0" smtClean="0">
                <a:latin typeface="Tahoma" pitchFamily="34" charset="0"/>
              </a:rPr>
            </a:b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inputs used in production that are provided by nature, such as land, rivers, and mineral deposits.</a:t>
            </a:r>
          </a:p>
          <a:p>
            <a:pPr lvl="2"/>
            <a:r>
              <a:rPr lang="en-US" dirty="0" smtClean="0"/>
              <a:t>Renewable resources include trees and forests.</a:t>
            </a:r>
          </a:p>
          <a:p>
            <a:pPr lvl="2"/>
            <a:r>
              <a:rPr lang="en-US" dirty="0" smtClean="0"/>
              <a:t>Nonrenewable resources include petroleum and coal.</a:t>
            </a:r>
          </a:p>
          <a:p>
            <a:pPr lvl="1"/>
            <a:r>
              <a:rPr lang="en-US" dirty="0" smtClean="0"/>
              <a:t>can be important but are not necessary for an economy to be highly productive in producing goods and services.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87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Policy can promote growth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Governments can do many things to raise productivity and living standards.</a:t>
            </a:r>
          </a:p>
          <a:p>
            <a:pPr lvl="1"/>
            <a:r>
              <a:rPr lang="en-US" dirty="0" smtClean="0"/>
              <a:t>Encourage saving and investment.</a:t>
            </a:r>
          </a:p>
          <a:p>
            <a:pPr lvl="1"/>
            <a:r>
              <a:rPr lang="en-US" dirty="0" smtClean="0"/>
              <a:t>Encourage investment from abroad</a:t>
            </a:r>
          </a:p>
          <a:p>
            <a:pPr lvl="1"/>
            <a:r>
              <a:rPr lang="en-US" dirty="0" smtClean="0"/>
              <a:t>Encourage education and training.</a:t>
            </a:r>
          </a:p>
          <a:p>
            <a:pPr lvl="1"/>
            <a:r>
              <a:rPr lang="en-US" dirty="0" smtClean="0"/>
              <a:t>Establish secure property rights and maintain political stability.</a:t>
            </a:r>
          </a:p>
          <a:p>
            <a:pPr lvl="1"/>
            <a:r>
              <a:rPr lang="en-US" dirty="0" smtClean="0"/>
              <a:t>Promote free trade.</a:t>
            </a:r>
          </a:p>
          <a:p>
            <a:pPr lvl="1"/>
            <a:r>
              <a:rPr lang="en-US" dirty="0" smtClean="0"/>
              <a:t>Promote research and development.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00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Importance of saving and investments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way to raise future productivity is to invest more current resources in the production of capital.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9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Diminishing return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accumulation of capital is subject to diminishing returns.</a:t>
            </a:r>
          </a:p>
          <a:p>
            <a:r>
              <a:rPr lang="en-US" dirty="0" smtClean="0"/>
              <a:t>Because of diminishing returns, higher saving leads to a higher growth for a period of time, but growth will eventually slow down.</a:t>
            </a:r>
          </a:p>
          <a:p>
            <a:r>
              <a:rPr lang="en-US" dirty="0" smtClean="0"/>
              <a:t>Also because of diminishing returns, the return to capital is especially high in poor countries.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48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Diminishing return and catch-up effect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>
                <a:solidFill>
                  <a:srgbClr val="25A9A6"/>
                </a:solidFill>
              </a:rPr>
              <a:t>catch-up effect </a:t>
            </a:r>
            <a:r>
              <a:rPr lang="en-US" dirty="0" smtClean="0"/>
              <a:t>refers to the property whereby countries that start off poor tend to grow more rapidly than countries that start off rich.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39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source of growth from abroad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Governments can increase capital accumulation and long-term economic growth by encouraging investment from foreign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88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Investment from abroad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Investment from abroad takes several forms:</a:t>
            </a:r>
          </a:p>
          <a:p>
            <a:pPr lvl="1"/>
            <a:r>
              <a:rPr lang="en-US" dirty="0" smtClean="0"/>
              <a:t>Foreign Direct Investment</a:t>
            </a:r>
          </a:p>
          <a:p>
            <a:pPr lvl="2"/>
            <a:r>
              <a:rPr lang="en-US" dirty="0" smtClean="0"/>
              <a:t>Capital investment owned and operated by a foreign entity.</a:t>
            </a:r>
          </a:p>
          <a:p>
            <a:pPr lvl="1"/>
            <a:r>
              <a:rPr lang="en-US" dirty="0" smtClean="0"/>
              <a:t>Foreign Portfolio Investment</a:t>
            </a:r>
          </a:p>
          <a:p>
            <a:pPr lvl="2"/>
            <a:r>
              <a:rPr lang="en-US" dirty="0" smtClean="0"/>
              <a:t>Investments financed with foreign money but operated by domestic residents.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65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education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 country’s long-run growth, education is at least as important as investment in physical capital.</a:t>
            </a:r>
          </a:p>
          <a:p>
            <a:pPr lvl="1"/>
            <a:r>
              <a:rPr lang="en-US" dirty="0" smtClean="0"/>
              <a:t>In the United States, each year of schooling raises a person’s wage, on average, by about 10 percent.</a:t>
            </a:r>
          </a:p>
          <a:p>
            <a:pPr lvl="1"/>
            <a:r>
              <a:rPr lang="en-US" dirty="0" smtClean="0"/>
              <a:t>Thus, one way the government can enhance the standard of living is to provide schools and encourage the population to take advantage of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43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 and innovation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educated person might generate new ideas about how best to produce goods and services, which in turn, might enter society’s pool of knowledge and provide an external benefit to others.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1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 and brain-drain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problem facing some poor countries is the </a:t>
            </a:r>
            <a:r>
              <a:rPr lang="en-US" i="1" dirty="0" smtClean="0"/>
              <a:t>brain drain</a:t>
            </a:r>
            <a:r>
              <a:rPr lang="en-US" dirty="0" smtClean="0"/>
              <a:t>—the emigration of many of the most highly educated workers to rich countries.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81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Property rights and political stability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Property rights</a:t>
            </a:r>
            <a:r>
              <a:rPr lang="en-US" dirty="0" smtClean="0"/>
              <a:t> refer to the ability of people to exercise authority over the resources they own.</a:t>
            </a:r>
          </a:p>
          <a:p>
            <a:pPr lvl="1"/>
            <a:r>
              <a:rPr lang="en-US" dirty="0" smtClean="0"/>
              <a:t>An economy-wide respect for property rights is an important prerequisite for the price system to work.</a:t>
            </a:r>
          </a:p>
          <a:p>
            <a:pPr lvl="1"/>
            <a:r>
              <a:rPr lang="en-US" dirty="0" smtClean="0"/>
              <a:t>It is necessary for investors to feel that their investments are secure.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87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 trade 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Trade is, in some ways, a type of technology.</a:t>
            </a:r>
          </a:p>
          <a:p>
            <a:r>
              <a:rPr lang="en-US" dirty="0" smtClean="0"/>
              <a:t>A country that eliminates trade restrictions will experience the same kind of economic growth that would occur after a major technological advance.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24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trade and autarky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countries engage in . . .</a:t>
            </a:r>
          </a:p>
          <a:p>
            <a:pPr lvl="1"/>
            <a:r>
              <a:rPr lang="en-US" dirty="0" smtClean="0"/>
              <a:t>. . . </a:t>
            </a:r>
            <a:r>
              <a:rPr lang="en-US" i="1" dirty="0" smtClean="0"/>
              <a:t>inward-orientated</a:t>
            </a:r>
            <a:r>
              <a:rPr lang="en-US" dirty="0" smtClean="0"/>
              <a:t> trade policies, avoiding interaction with other countries. </a:t>
            </a:r>
          </a:p>
          <a:p>
            <a:pPr lvl="1"/>
            <a:r>
              <a:rPr lang="en-US" dirty="0" smtClean="0"/>
              <a:t>. . . </a:t>
            </a:r>
            <a:r>
              <a:rPr lang="en-US" i="1" dirty="0" smtClean="0"/>
              <a:t>outward-orientated</a:t>
            </a:r>
            <a:r>
              <a:rPr lang="en-US" dirty="0" smtClean="0"/>
              <a:t> trade policies, encouraging interaction with other countries.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71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R&amp;D Research and development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advance of technological knowledge has led to higher standards of living.</a:t>
            </a:r>
          </a:p>
          <a:p>
            <a:pPr lvl="1"/>
            <a:r>
              <a:rPr lang="en-US" dirty="0" smtClean="0"/>
              <a:t>Most technological advance comes from private research by firms and individual inventors.</a:t>
            </a:r>
          </a:p>
          <a:p>
            <a:pPr lvl="1"/>
            <a:r>
              <a:rPr lang="en-US" dirty="0" smtClean="0"/>
              <a:t>Government can encourage the development of new technologies through research grants, tax breaks, and the patent system.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3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in productivity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causes of the changes in productivity growth are elusive.</a:t>
            </a:r>
          </a:p>
          <a:p>
            <a:r>
              <a:rPr lang="en-US" dirty="0" smtClean="0"/>
              <a:t>The slowdown that in some periods we can record cannot be traced to the factors of production that are most easily measured.</a:t>
            </a:r>
          </a:p>
          <a:p>
            <a:r>
              <a:rPr lang="en-US" dirty="0"/>
              <a:t>T</a:t>
            </a:r>
            <a:r>
              <a:rPr lang="en-US" dirty="0" smtClean="0"/>
              <a:t>he slowdown and speedup in economic growth  depends on changes in technology and the creation of new ideas.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18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demographic changes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Economists and other social scientists have long debated how population growth affects a society</a:t>
            </a:r>
          </a:p>
          <a:p>
            <a:r>
              <a:rPr lang="en-US" dirty="0" smtClean="0"/>
              <a:t>Population growth interacts with other factors of production:</a:t>
            </a:r>
          </a:p>
          <a:p>
            <a:pPr lvl="1"/>
            <a:r>
              <a:rPr lang="en-US" dirty="0" smtClean="0"/>
              <a:t>Stretching natural resources</a:t>
            </a:r>
          </a:p>
          <a:p>
            <a:pPr lvl="1"/>
            <a:r>
              <a:rPr lang="en-US" dirty="0" smtClean="0"/>
              <a:t>Diluting the capital stock</a:t>
            </a:r>
          </a:p>
          <a:p>
            <a:pPr lvl="1"/>
            <a:r>
              <a:rPr lang="en-US" dirty="0" smtClean="0"/>
              <a:t>Promoting technological progress</a:t>
            </a:r>
          </a:p>
          <a:p>
            <a:r>
              <a:rPr lang="en-US" dirty="0"/>
              <a:t>P</a:t>
            </a:r>
            <a:r>
              <a:rPr lang="en-US" dirty="0" smtClean="0">
                <a:effectLst/>
              </a:rPr>
              <a:t>henomenon of aging of the population now plays an important role in some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80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969</Words>
  <Application>Microsoft Office PowerPoint</Application>
  <PresentationFormat>Presentazione su schermo (4:3)</PresentationFormat>
  <Paragraphs>96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Tema di Office</vt:lpstr>
      <vt:lpstr>Economic Growth</vt:lpstr>
      <vt:lpstr>Why economic growth is important</vt:lpstr>
      <vt:lpstr>ECONOMIC GROWTH AROUND THE WORLD</vt:lpstr>
      <vt:lpstr>The large differences in living standards across countries</vt:lpstr>
      <vt:lpstr>How productivity is determined</vt:lpstr>
      <vt:lpstr>Presentazione standard di PowerPoint</vt:lpstr>
      <vt:lpstr>Human Capital </vt:lpstr>
      <vt:lpstr>Natural Resources </vt:lpstr>
      <vt:lpstr>Public Policy can promote growth</vt:lpstr>
      <vt:lpstr>Importance of saving and investments</vt:lpstr>
      <vt:lpstr>Diminishing return</vt:lpstr>
      <vt:lpstr>Diminishing return and catch-up effect</vt:lpstr>
      <vt:lpstr>A source of growth from abroad</vt:lpstr>
      <vt:lpstr>Investment from abroad</vt:lpstr>
      <vt:lpstr>Role of education</vt:lpstr>
      <vt:lpstr>Education and innovation</vt:lpstr>
      <vt:lpstr>Education and brain-drain</vt:lpstr>
      <vt:lpstr>Property rights and political stability</vt:lpstr>
      <vt:lpstr>International trade </vt:lpstr>
      <vt:lpstr>Free trade and autarky</vt:lpstr>
      <vt:lpstr>R&amp;D Research and development</vt:lpstr>
      <vt:lpstr>Changes in productivity</vt:lpstr>
      <vt:lpstr>Role of demographic changes</vt:lpstr>
    </vt:vector>
  </TitlesOfParts>
  <Company>Università degli Studi di Macerata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Giorgio Galeazzi</dc:creator>
  <cp:lastModifiedBy>Giorgio Galeazzi</cp:lastModifiedBy>
  <cp:revision>17</cp:revision>
  <dcterms:created xsi:type="dcterms:W3CDTF">2011-11-08T11:07:58Z</dcterms:created>
  <dcterms:modified xsi:type="dcterms:W3CDTF">2012-10-26T10:48:03Z</dcterms:modified>
</cp:coreProperties>
</file>