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8" r:id="rId6"/>
    <p:sldId id="262" r:id="rId7"/>
    <p:sldId id="264" r:id="rId8"/>
    <p:sldId id="265" r:id="rId9"/>
    <p:sldId id="260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-117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6F99C-4750-4D69-8894-65C4FFC51370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415199-0FB0-49AF-A33C-A4900EA72B3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798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15199-0FB0-49AF-A33C-A4900EA72B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676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E256C-87F9-4183-86A7-DE6EB1D09FFC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9050-600B-491F-A4C1-57B371440BB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847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E256C-87F9-4183-86A7-DE6EB1D09FFC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9050-600B-491F-A4C1-57B371440BB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358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E256C-87F9-4183-86A7-DE6EB1D09FFC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9050-600B-491F-A4C1-57B371440BB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765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E256C-87F9-4183-86A7-DE6EB1D09FFC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9050-600B-491F-A4C1-57B371440BB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920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E256C-87F9-4183-86A7-DE6EB1D09FFC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9050-600B-491F-A4C1-57B371440BB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470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E256C-87F9-4183-86A7-DE6EB1D09FFC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9050-600B-491F-A4C1-57B371440BB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339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E256C-87F9-4183-86A7-DE6EB1D09FFC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9050-600B-491F-A4C1-57B371440BB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54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E256C-87F9-4183-86A7-DE6EB1D09FFC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9050-600B-491F-A4C1-57B371440BB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216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E256C-87F9-4183-86A7-DE6EB1D09FFC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9050-600B-491F-A4C1-57B371440BB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624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E256C-87F9-4183-86A7-DE6EB1D09FFC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9050-600B-491F-A4C1-57B371440BB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13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E256C-87F9-4183-86A7-DE6EB1D09FFC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9050-600B-491F-A4C1-57B371440BB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39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CE256C-87F9-4183-86A7-DE6EB1D09FFC}" type="datetimeFigureOut">
              <a:rPr lang="en-US" smtClean="0"/>
              <a:t>10/22/2012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99050-600B-491F-A4C1-57B371440BB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349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Imperfectly Competitive Markets</a:t>
            </a:r>
            <a:endParaRPr lang="en-US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Monopolistic Competition</a:t>
            </a:r>
          </a:p>
          <a:p>
            <a:pPr lvl="1"/>
            <a:r>
              <a:rPr lang="en-US" smtClean="0"/>
              <a:t>Oligopoly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509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effectLst/>
              </a:rPr>
              <a:t>Most markets operate in an intermediate situation between perfect competition and monopoly</a:t>
            </a:r>
            <a:endParaRPr lang="en-US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Types of Imperfectly Competitive Markets</a:t>
            </a:r>
            <a:endParaRPr lang="en-US" dirty="0" smtClean="0">
              <a:latin typeface="Tahoma" pitchFamily="34" charset="0"/>
            </a:endParaRPr>
          </a:p>
          <a:p>
            <a:pPr lvl="1">
              <a:buClr>
                <a:srgbClr val="000000"/>
              </a:buClr>
            </a:pPr>
            <a:r>
              <a:rPr lang="en-US" i="1" dirty="0" smtClean="0"/>
              <a:t>Monopolistic Competition</a:t>
            </a:r>
            <a:r>
              <a:rPr lang="en-US" dirty="0" smtClean="0"/>
              <a:t>	</a:t>
            </a:r>
          </a:p>
          <a:p>
            <a:pPr lvl="2"/>
            <a:r>
              <a:rPr lang="en-US" dirty="0" smtClean="0"/>
              <a:t>Many firms selling products that are similar but not identical.</a:t>
            </a:r>
          </a:p>
          <a:p>
            <a:pPr lvl="1"/>
            <a:r>
              <a:rPr lang="en-US" dirty="0" smtClean="0"/>
              <a:t>Oligopoly</a:t>
            </a:r>
          </a:p>
          <a:p>
            <a:pPr lvl="2"/>
            <a:r>
              <a:rPr lang="en-US" dirty="0" smtClean="0"/>
              <a:t>Only a few sellers, each offering a similar or identical product to the others.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60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Comparison with perfect competitive market</a:t>
            </a:r>
            <a:endParaRPr lang="en-US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	Essential differences:</a:t>
            </a:r>
          </a:p>
          <a:p>
            <a:pPr marL="0" indent="0">
              <a:buNone/>
            </a:pPr>
            <a:r>
              <a:rPr lang="en-US" dirty="0" smtClean="0"/>
              <a:t>- the firm </a:t>
            </a:r>
            <a:r>
              <a:rPr lang="en-US" dirty="0"/>
              <a:t>is facing a demand curve downward sloping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- the firm </a:t>
            </a:r>
            <a:r>
              <a:rPr lang="en-US" dirty="0"/>
              <a:t>realizes that the amount that will sell depends on the price that decides to set</a:t>
            </a:r>
          </a:p>
        </p:txBody>
      </p:sp>
    </p:spTree>
    <p:extLst>
      <p:ext uri="{BB962C8B-B14F-4D97-AF65-F5344CB8AC3E}">
        <p14:creationId xmlns:p14="http://schemas.microsoft.com/office/powerpoint/2010/main" val="1939988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i="1" dirty="0"/>
              <a:t>Monopolistic </a:t>
            </a:r>
            <a:r>
              <a:rPr lang="en-US" sz="2800" i="1" dirty="0" smtClean="0"/>
              <a:t>Competition: </a:t>
            </a:r>
            <a:r>
              <a:rPr lang="en-US" sz="2800" dirty="0"/>
              <a:t>specific characteristics</a:t>
            </a:r>
            <a:r>
              <a:rPr lang="en-US" sz="2800" i="1" dirty="0" smtClean="0"/>
              <a:t> </a:t>
            </a:r>
            <a:endParaRPr lang="en-US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There are many firms </a:t>
            </a:r>
            <a:r>
              <a:rPr lang="en-US" dirty="0"/>
              <a:t>that offer products as close substitutes for each </a:t>
            </a:r>
            <a:r>
              <a:rPr lang="en-US" dirty="0" smtClean="0"/>
              <a:t>other</a:t>
            </a:r>
          </a:p>
          <a:p>
            <a:r>
              <a:rPr lang="en-US" dirty="0" smtClean="0"/>
              <a:t>Each </a:t>
            </a:r>
            <a:r>
              <a:rPr lang="en-US" dirty="0"/>
              <a:t>firm has a limited degree of decision-making power on the </a:t>
            </a:r>
            <a:r>
              <a:rPr lang="en-US" dirty="0" smtClean="0"/>
              <a:t>price</a:t>
            </a:r>
          </a:p>
          <a:p>
            <a:r>
              <a:rPr lang="en-US" dirty="0"/>
              <a:t>The </a:t>
            </a:r>
            <a:r>
              <a:rPr lang="en-US" dirty="0" smtClean="0"/>
              <a:t>competition also </a:t>
            </a:r>
            <a:r>
              <a:rPr lang="en-US" dirty="0"/>
              <a:t>takes place on the level of quality and </a:t>
            </a:r>
            <a:r>
              <a:rPr lang="en-US" dirty="0" smtClean="0"/>
              <a:t>differentiation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/>
              <a:t>Free entry and </a:t>
            </a:r>
            <a:r>
              <a:rPr lang="en-US" dirty="0" smtClean="0"/>
              <a:t>exit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431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The demand for the single firm:</a:t>
            </a:r>
            <a:br>
              <a:rPr lang="en-US" sz="2000" dirty="0" smtClean="0"/>
            </a:br>
            <a:r>
              <a:rPr lang="en-US" sz="2000" dirty="0" smtClean="0"/>
              <a:t>Perfect competition versus monopolistic competition</a:t>
            </a:r>
            <a:endParaRPr lang="en-US" sz="2000" dirty="0"/>
          </a:p>
        </p:txBody>
      </p:sp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3990182" y="2245779"/>
            <a:ext cx="4832350" cy="39195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Price</a:t>
            </a:r>
            <a:endParaRPr lang="en-US" dirty="0"/>
          </a:p>
        </p:txBody>
      </p:sp>
      <p:sp>
        <p:nvSpPr>
          <p:cNvPr id="5" name="Rectangle 19"/>
          <p:cNvSpPr>
            <a:spLocks noChangeArrowheads="1"/>
          </p:cNvSpPr>
          <p:nvPr/>
        </p:nvSpPr>
        <p:spPr bwMode="auto">
          <a:xfrm>
            <a:off x="8134856" y="5974790"/>
            <a:ext cx="966787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700" b="1" dirty="0">
                <a:solidFill>
                  <a:srgbClr val="000000"/>
                </a:solidFill>
                <a:latin typeface="Arial" charset="0"/>
              </a:rPr>
              <a:t>Quantity</a:t>
            </a:r>
            <a:endParaRPr lang="en-US" dirty="0"/>
          </a:p>
        </p:txBody>
      </p:sp>
      <p:grpSp>
        <p:nvGrpSpPr>
          <p:cNvPr id="6" name="Group 28"/>
          <p:cNvGrpSpPr>
            <a:grpSpLocks/>
          </p:cNvGrpSpPr>
          <p:nvPr/>
        </p:nvGrpSpPr>
        <p:grpSpPr bwMode="auto">
          <a:xfrm>
            <a:off x="3419981" y="3451485"/>
            <a:ext cx="5681663" cy="1508125"/>
            <a:chOff x="603" y="2168"/>
            <a:chExt cx="3579" cy="950"/>
          </a:xfrm>
        </p:grpSpPr>
        <p:sp>
          <p:nvSpPr>
            <p:cNvPr id="7" name="Line 29"/>
            <p:cNvSpPr>
              <a:spLocks noChangeShapeType="1"/>
            </p:cNvSpPr>
            <p:nvPr/>
          </p:nvSpPr>
          <p:spPr bwMode="auto">
            <a:xfrm>
              <a:off x="1424" y="2168"/>
              <a:ext cx="2140" cy="840"/>
            </a:xfrm>
            <a:prstGeom prst="line">
              <a:avLst/>
            </a:prstGeom>
            <a:noFill/>
            <a:ln w="60325">
              <a:solidFill>
                <a:srgbClr val="003F9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Rectangle 30"/>
            <p:cNvSpPr>
              <a:spLocks noChangeArrowheads="1"/>
            </p:cNvSpPr>
            <p:nvPr/>
          </p:nvSpPr>
          <p:spPr bwMode="auto">
            <a:xfrm>
              <a:off x="3619" y="2936"/>
              <a:ext cx="563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700" dirty="0">
                  <a:solidFill>
                    <a:srgbClr val="000000"/>
                  </a:solidFill>
                  <a:latin typeface="Arial" charset="0"/>
                </a:rPr>
                <a:t>Demand</a:t>
              </a:r>
              <a:endParaRPr lang="en-US" dirty="0"/>
            </a:p>
          </p:txBody>
        </p:sp>
        <p:sp>
          <p:nvSpPr>
            <p:cNvPr id="25" name="Rectangle 30"/>
            <p:cNvSpPr>
              <a:spLocks noChangeArrowheads="1"/>
            </p:cNvSpPr>
            <p:nvPr/>
          </p:nvSpPr>
          <p:spPr bwMode="auto">
            <a:xfrm>
              <a:off x="603" y="2752"/>
              <a:ext cx="563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700" dirty="0">
                  <a:solidFill>
                    <a:srgbClr val="000000"/>
                  </a:solidFill>
                  <a:latin typeface="Arial" charset="0"/>
                </a:rPr>
                <a:t>Demand</a:t>
              </a:r>
              <a:endParaRPr lang="en-US" dirty="0"/>
            </a:p>
          </p:txBody>
        </p:sp>
      </p:grpSp>
      <p:sp>
        <p:nvSpPr>
          <p:cNvPr id="12" name="Rectangle 37"/>
          <p:cNvSpPr>
            <a:spLocks noChangeArrowheads="1"/>
          </p:cNvSpPr>
          <p:nvPr/>
        </p:nvSpPr>
        <p:spPr bwMode="auto">
          <a:xfrm>
            <a:off x="6228184" y="1873717"/>
            <a:ext cx="267701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700" b="1" dirty="0" smtClean="0">
                <a:solidFill>
                  <a:srgbClr val="000000"/>
                </a:solidFill>
                <a:latin typeface="Arial" charset="0"/>
              </a:rPr>
              <a:t>Monopolistic Competition</a:t>
            </a:r>
            <a:endParaRPr lang="en-US" dirty="0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4661406" y="2492896"/>
            <a:ext cx="4367213" cy="3425304"/>
          </a:xfrm>
          <a:custGeom>
            <a:avLst/>
            <a:gdLst>
              <a:gd name="T0" fmla="*/ 0 w 3044"/>
              <a:gd name="T1" fmla="*/ 0 h 2469"/>
              <a:gd name="T2" fmla="*/ 0 w 3044"/>
              <a:gd name="T3" fmla="*/ 2469 h 2469"/>
              <a:gd name="T4" fmla="*/ 3044 w 3044"/>
              <a:gd name="T5" fmla="*/ 2469 h 2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4" h="2469">
                <a:moveTo>
                  <a:pt x="0" y="0"/>
                </a:moveTo>
                <a:lnTo>
                  <a:pt x="0" y="2469"/>
                </a:lnTo>
                <a:lnTo>
                  <a:pt x="3044" y="2469"/>
                </a:lnTo>
              </a:path>
            </a:pathLst>
          </a:custGeom>
          <a:noFill/>
          <a:ln w="2063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2500484"/>
            <a:ext cx="4376737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2" name="Connettore 1 21"/>
          <p:cNvCxnSpPr/>
          <p:nvPr/>
        </p:nvCxnSpPr>
        <p:spPr>
          <a:xfrm>
            <a:off x="179512" y="4219747"/>
            <a:ext cx="3456384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885981" y="1772816"/>
            <a:ext cx="2043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Perfect competition</a:t>
            </a:r>
            <a:endParaRPr 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064" y="5975711"/>
            <a:ext cx="1109663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071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Equilibrium </a:t>
            </a:r>
            <a:endParaRPr lang="en-US" dirty="0"/>
          </a:p>
        </p:txBody>
      </p:sp>
      <p:sp>
        <p:nvSpPr>
          <p:cNvPr id="22" name="Rectangle 16"/>
          <p:cNvSpPr>
            <a:spLocks noChangeArrowheads="1"/>
          </p:cNvSpPr>
          <p:nvPr/>
        </p:nvSpPr>
        <p:spPr bwMode="auto">
          <a:xfrm>
            <a:off x="2119313" y="1846263"/>
            <a:ext cx="4832350" cy="39195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Rectangle 19"/>
          <p:cNvSpPr>
            <a:spLocks noChangeArrowheads="1"/>
          </p:cNvSpPr>
          <p:nvPr/>
        </p:nvSpPr>
        <p:spPr bwMode="auto">
          <a:xfrm>
            <a:off x="6078717" y="5959475"/>
            <a:ext cx="966787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700" b="1" dirty="0">
                <a:solidFill>
                  <a:srgbClr val="000000"/>
                </a:solidFill>
                <a:latin typeface="Arial" charset="0"/>
              </a:rPr>
              <a:t>Quantity</a:t>
            </a:r>
            <a:endParaRPr lang="en-US" dirty="0"/>
          </a:p>
        </p:txBody>
      </p:sp>
      <p:sp>
        <p:nvSpPr>
          <p:cNvPr id="24" name="Rectangle 21"/>
          <p:cNvSpPr>
            <a:spLocks noChangeArrowheads="1"/>
          </p:cNvSpPr>
          <p:nvPr/>
        </p:nvSpPr>
        <p:spPr bwMode="auto">
          <a:xfrm>
            <a:off x="1535113" y="2055813"/>
            <a:ext cx="63182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000000"/>
                </a:solidFill>
                <a:latin typeface="Arial" charset="0"/>
              </a:rPr>
              <a:t>Price</a:t>
            </a:r>
            <a:endParaRPr lang="en-US"/>
          </a:p>
        </p:txBody>
      </p:sp>
      <p:grpSp>
        <p:nvGrpSpPr>
          <p:cNvPr id="25" name="Group 22"/>
          <p:cNvGrpSpPr>
            <a:grpSpLocks/>
          </p:cNvGrpSpPr>
          <p:nvPr/>
        </p:nvGrpSpPr>
        <p:grpSpPr bwMode="auto">
          <a:xfrm>
            <a:off x="125414" y="3884613"/>
            <a:ext cx="4268786" cy="2782888"/>
            <a:chOff x="29" y="2447"/>
            <a:chExt cx="2689" cy="1753"/>
          </a:xfrm>
        </p:grpSpPr>
        <p:sp>
          <p:nvSpPr>
            <p:cNvPr id="26" name="Freeform 23"/>
            <p:cNvSpPr>
              <a:spLocks/>
            </p:cNvSpPr>
            <p:nvPr/>
          </p:nvSpPr>
          <p:spPr bwMode="auto">
            <a:xfrm>
              <a:off x="1381" y="2556"/>
              <a:ext cx="882" cy="1120"/>
            </a:xfrm>
            <a:custGeom>
              <a:avLst/>
              <a:gdLst>
                <a:gd name="T0" fmla="*/ 0 w 981"/>
                <a:gd name="T1" fmla="*/ 0 h 1120"/>
                <a:gd name="T2" fmla="*/ 981 w 981"/>
                <a:gd name="T3" fmla="*/ 0 h 1120"/>
                <a:gd name="T4" fmla="*/ 981 w 981"/>
                <a:gd name="T5" fmla="*/ 1120 h 1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81" h="1120">
                  <a:moveTo>
                    <a:pt x="0" y="0"/>
                  </a:moveTo>
                  <a:lnTo>
                    <a:pt x="981" y="0"/>
                  </a:lnTo>
                  <a:lnTo>
                    <a:pt x="981" y="1120"/>
                  </a:lnTo>
                </a:path>
              </a:pathLst>
            </a:custGeom>
            <a:noFill/>
            <a:ln w="20638" cap="flat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Rectangle 24"/>
            <p:cNvSpPr>
              <a:spLocks noChangeArrowheads="1"/>
            </p:cNvSpPr>
            <p:nvPr/>
          </p:nvSpPr>
          <p:spPr bwMode="auto">
            <a:xfrm>
              <a:off x="1660" y="3860"/>
              <a:ext cx="423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700" dirty="0">
                  <a:solidFill>
                    <a:srgbClr val="000000"/>
                  </a:solidFill>
                  <a:latin typeface="Arial" charset="0"/>
                </a:rPr>
                <a:t>Profit-</a:t>
              </a:r>
              <a:endParaRPr lang="en-US" dirty="0"/>
            </a:p>
          </p:txBody>
        </p:sp>
        <p:sp>
          <p:nvSpPr>
            <p:cNvPr id="28" name="Rectangle 25"/>
            <p:cNvSpPr>
              <a:spLocks noChangeArrowheads="1"/>
            </p:cNvSpPr>
            <p:nvPr/>
          </p:nvSpPr>
          <p:spPr bwMode="auto">
            <a:xfrm>
              <a:off x="1999" y="3849"/>
              <a:ext cx="719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700" dirty="0">
                  <a:solidFill>
                    <a:srgbClr val="000000"/>
                  </a:solidFill>
                  <a:latin typeface="Arial" charset="0"/>
                </a:rPr>
                <a:t>maximizing</a:t>
              </a:r>
              <a:endParaRPr lang="en-US" dirty="0"/>
            </a:p>
          </p:txBody>
        </p:sp>
        <p:sp>
          <p:nvSpPr>
            <p:cNvPr id="29" name="Rectangle 26"/>
            <p:cNvSpPr>
              <a:spLocks noChangeArrowheads="1"/>
            </p:cNvSpPr>
            <p:nvPr/>
          </p:nvSpPr>
          <p:spPr bwMode="auto">
            <a:xfrm>
              <a:off x="2101" y="4018"/>
              <a:ext cx="524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Arial" charset="0"/>
                </a:rPr>
                <a:t>quantity</a:t>
              </a:r>
              <a:endParaRPr lang="en-US"/>
            </a:p>
          </p:txBody>
        </p:sp>
        <p:sp>
          <p:nvSpPr>
            <p:cNvPr id="30" name="Rectangle 27"/>
            <p:cNvSpPr>
              <a:spLocks noChangeArrowheads="1"/>
            </p:cNvSpPr>
            <p:nvPr/>
          </p:nvSpPr>
          <p:spPr bwMode="auto">
            <a:xfrm>
              <a:off x="29" y="2447"/>
              <a:ext cx="124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700" dirty="0" smtClean="0">
                  <a:solidFill>
                    <a:srgbClr val="000000"/>
                  </a:solidFill>
                  <a:latin typeface="Arial" charset="0"/>
                </a:rPr>
                <a:t>EQUILIBRIUM Price</a:t>
              </a:r>
              <a:endParaRPr lang="en-US" dirty="0"/>
            </a:p>
          </p:txBody>
        </p:sp>
      </p:grpSp>
      <p:grpSp>
        <p:nvGrpSpPr>
          <p:cNvPr id="31" name="Group 28"/>
          <p:cNvGrpSpPr>
            <a:grpSpLocks/>
          </p:cNvGrpSpPr>
          <p:nvPr/>
        </p:nvGrpSpPr>
        <p:grpSpPr bwMode="auto">
          <a:xfrm>
            <a:off x="2260600" y="3441700"/>
            <a:ext cx="4378325" cy="1508125"/>
            <a:chOff x="1424" y="2168"/>
            <a:chExt cx="2758" cy="950"/>
          </a:xfrm>
        </p:grpSpPr>
        <p:sp>
          <p:nvSpPr>
            <p:cNvPr id="32" name="Line 29"/>
            <p:cNvSpPr>
              <a:spLocks noChangeShapeType="1"/>
            </p:cNvSpPr>
            <p:nvPr/>
          </p:nvSpPr>
          <p:spPr bwMode="auto">
            <a:xfrm>
              <a:off x="1424" y="2168"/>
              <a:ext cx="2140" cy="840"/>
            </a:xfrm>
            <a:prstGeom prst="line">
              <a:avLst/>
            </a:prstGeom>
            <a:noFill/>
            <a:ln w="60325">
              <a:solidFill>
                <a:srgbClr val="003F9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Rectangle 30"/>
            <p:cNvSpPr>
              <a:spLocks noChangeArrowheads="1"/>
            </p:cNvSpPr>
            <p:nvPr/>
          </p:nvSpPr>
          <p:spPr bwMode="auto">
            <a:xfrm>
              <a:off x="3619" y="2936"/>
              <a:ext cx="563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Arial" charset="0"/>
                </a:rPr>
                <a:t>Demand</a:t>
              </a:r>
              <a:endParaRPr lang="en-US"/>
            </a:p>
          </p:txBody>
        </p:sp>
      </p:grpSp>
      <p:grpSp>
        <p:nvGrpSpPr>
          <p:cNvPr id="34" name="Group 34"/>
          <p:cNvGrpSpPr>
            <a:grpSpLocks/>
          </p:cNvGrpSpPr>
          <p:nvPr/>
        </p:nvGrpSpPr>
        <p:grpSpPr bwMode="auto">
          <a:xfrm>
            <a:off x="2509263" y="2686051"/>
            <a:ext cx="4100513" cy="2079626"/>
            <a:chOff x="1562" y="1692"/>
            <a:chExt cx="2583" cy="1310"/>
          </a:xfrm>
        </p:grpSpPr>
        <p:sp>
          <p:nvSpPr>
            <p:cNvPr id="35" name="Freeform 35"/>
            <p:cNvSpPr>
              <a:spLocks/>
            </p:cNvSpPr>
            <p:nvPr/>
          </p:nvSpPr>
          <p:spPr bwMode="auto">
            <a:xfrm>
              <a:off x="1562" y="1933"/>
              <a:ext cx="2153" cy="1069"/>
            </a:xfrm>
            <a:custGeom>
              <a:avLst/>
              <a:gdLst>
                <a:gd name="T0" fmla="*/ 0 w 175"/>
                <a:gd name="T1" fmla="*/ 23 h 91"/>
                <a:gd name="T2" fmla="*/ 51 w 175"/>
                <a:gd name="T3" fmla="*/ 70 h 91"/>
                <a:gd name="T4" fmla="*/ 175 w 175"/>
                <a:gd name="T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5" h="91">
                  <a:moveTo>
                    <a:pt x="0" y="23"/>
                  </a:moveTo>
                  <a:cubicBezTo>
                    <a:pt x="8" y="34"/>
                    <a:pt x="26" y="55"/>
                    <a:pt x="51" y="70"/>
                  </a:cubicBezTo>
                  <a:cubicBezTo>
                    <a:pt x="86" y="91"/>
                    <a:pt x="145" y="39"/>
                    <a:pt x="175" y="0"/>
                  </a:cubicBezTo>
                </a:path>
              </a:pathLst>
            </a:custGeom>
            <a:noFill/>
            <a:ln w="60325">
              <a:solidFill>
                <a:srgbClr val="003F9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Rectangle 36"/>
            <p:cNvSpPr>
              <a:spLocks noChangeArrowheads="1"/>
            </p:cNvSpPr>
            <p:nvPr/>
          </p:nvSpPr>
          <p:spPr bwMode="auto">
            <a:xfrm>
              <a:off x="3873" y="1692"/>
              <a:ext cx="272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Arial" charset="0"/>
                </a:rPr>
                <a:t>ATC</a:t>
              </a:r>
              <a:endParaRPr lang="en-US"/>
            </a:p>
          </p:txBody>
        </p:sp>
      </p:grpSp>
      <p:sp>
        <p:nvSpPr>
          <p:cNvPr id="37" name="Rectangle 37"/>
          <p:cNvSpPr>
            <a:spLocks noChangeArrowheads="1"/>
          </p:cNvSpPr>
          <p:nvPr/>
        </p:nvSpPr>
        <p:spPr bwMode="auto">
          <a:xfrm>
            <a:off x="3489325" y="1579563"/>
            <a:ext cx="228107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700" b="1" dirty="0" smtClean="0">
                <a:solidFill>
                  <a:srgbClr val="000000"/>
                </a:solidFill>
                <a:latin typeface="Arial" charset="0"/>
              </a:rPr>
              <a:t>The Firm </a:t>
            </a:r>
            <a:r>
              <a:rPr lang="en-US" sz="1700" b="1" dirty="0">
                <a:solidFill>
                  <a:srgbClr val="000000"/>
                </a:solidFill>
                <a:latin typeface="Arial" charset="0"/>
              </a:rPr>
              <a:t>Makes Profit</a:t>
            </a:r>
            <a:endParaRPr lang="en-US" dirty="0"/>
          </a:p>
        </p:txBody>
      </p:sp>
      <p:grpSp>
        <p:nvGrpSpPr>
          <p:cNvPr id="38" name="Group 38"/>
          <p:cNvGrpSpPr>
            <a:grpSpLocks/>
          </p:cNvGrpSpPr>
          <p:nvPr/>
        </p:nvGrpSpPr>
        <p:grpSpPr bwMode="auto">
          <a:xfrm>
            <a:off x="125412" y="4332292"/>
            <a:ext cx="3622676" cy="296863"/>
            <a:chOff x="79" y="2568"/>
            <a:chExt cx="2282" cy="187"/>
          </a:xfrm>
        </p:grpSpPr>
        <p:sp>
          <p:nvSpPr>
            <p:cNvPr id="39" name="Line 39"/>
            <p:cNvSpPr>
              <a:spLocks noChangeShapeType="1"/>
            </p:cNvSpPr>
            <p:nvPr/>
          </p:nvSpPr>
          <p:spPr bwMode="auto">
            <a:xfrm>
              <a:off x="1431" y="2650"/>
              <a:ext cx="930" cy="0"/>
            </a:xfrm>
            <a:prstGeom prst="line">
              <a:avLst/>
            </a:prstGeom>
            <a:noFill/>
            <a:ln w="20638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Rectangle 40"/>
            <p:cNvSpPr>
              <a:spLocks noChangeArrowheads="1"/>
            </p:cNvSpPr>
            <p:nvPr/>
          </p:nvSpPr>
          <p:spPr bwMode="auto">
            <a:xfrm>
              <a:off x="79" y="2568"/>
              <a:ext cx="54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700" dirty="0" smtClean="0">
                  <a:solidFill>
                    <a:srgbClr val="000000"/>
                  </a:solidFill>
                  <a:latin typeface="Arial" charset="0"/>
                </a:rPr>
                <a:t> Average</a:t>
              </a:r>
              <a:endParaRPr lang="en-US" dirty="0"/>
            </a:p>
          </p:txBody>
        </p:sp>
        <p:sp>
          <p:nvSpPr>
            <p:cNvPr id="41" name="Rectangle 41"/>
            <p:cNvSpPr>
              <a:spLocks noChangeArrowheads="1"/>
            </p:cNvSpPr>
            <p:nvPr/>
          </p:nvSpPr>
          <p:spPr bwMode="auto">
            <a:xfrm>
              <a:off x="623" y="2573"/>
              <a:ext cx="592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700" dirty="0">
                  <a:solidFill>
                    <a:srgbClr val="000000"/>
                  </a:solidFill>
                  <a:latin typeface="Arial" charset="0"/>
                </a:rPr>
                <a:t>total cost</a:t>
              </a:r>
              <a:endParaRPr lang="en-US" dirty="0"/>
            </a:p>
          </p:txBody>
        </p:sp>
      </p:grpSp>
      <p:grpSp>
        <p:nvGrpSpPr>
          <p:cNvPr id="42" name="Group 45"/>
          <p:cNvGrpSpPr>
            <a:grpSpLocks/>
          </p:cNvGrpSpPr>
          <p:nvPr/>
        </p:nvGrpSpPr>
        <p:grpSpPr bwMode="auto">
          <a:xfrm>
            <a:off x="3252787" y="2498726"/>
            <a:ext cx="2841625" cy="2787650"/>
            <a:chOff x="2049" y="1413"/>
            <a:chExt cx="1790" cy="1756"/>
          </a:xfrm>
        </p:grpSpPr>
        <p:sp>
          <p:nvSpPr>
            <p:cNvPr id="43" name="Line 46"/>
            <p:cNvSpPr>
              <a:spLocks noChangeShapeType="1"/>
            </p:cNvSpPr>
            <p:nvPr/>
          </p:nvSpPr>
          <p:spPr bwMode="auto">
            <a:xfrm flipH="1">
              <a:off x="2049" y="1583"/>
              <a:ext cx="1604" cy="1586"/>
            </a:xfrm>
            <a:prstGeom prst="line">
              <a:avLst/>
            </a:prstGeom>
            <a:noFill/>
            <a:ln w="60325">
              <a:solidFill>
                <a:srgbClr val="AD0D1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Rectangle 47"/>
            <p:cNvSpPr>
              <a:spLocks noChangeArrowheads="1"/>
            </p:cNvSpPr>
            <p:nvPr/>
          </p:nvSpPr>
          <p:spPr bwMode="auto">
            <a:xfrm>
              <a:off x="3628" y="1413"/>
              <a:ext cx="211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Arial" charset="0"/>
                </a:rPr>
                <a:t>MC</a:t>
              </a:r>
              <a:endParaRPr lang="en-US"/>
            </a:p>
          </p:txBody>
        </p:sp>
      </p:grpSp>
      <p:grpSp>
        <p:nvGrpSpPr>
          <p:cNvPr id="45" name="Group 31"/>
          <p:cNvGrpSpPr>
            <a:grpSpLocks/>
          </p:cNvGrpSpPr>
          <p:nvPr/>
        </p:nvGrpSpPr>
        <p:grpSpPr bwMode="auto">
          <a:xfrm>
            <a:off x="2413000" y="3884614"/>
            <a:ext cx="2486025" cy="1555750"/>
            <a:chOff x="1520" y="2447"/>
            <a:chExt cx="1566" cy="980"/>
          </a:xfrm>
        </p:grpSpPr>
        <p:sp>
          <p:nvSpPr>
            <p:cNvPr id="46" name="Line 32"/>
            <p:cNvSpPr>
              <a:spLocks noChangeShapeType="1"/>
            </p:cNvSpPr>
            <p:nvPr/>
          </p:nvSpPr>
          <p:spPr bwMode="auto">
            <a:xfrm>
              <a:off x="1520" y="2447"/>
              <a:ext cx="1248" cy="980"/>
            </a:xfrm>
            <a:prstGeom prst="line">
              <a:avLst/>
            </a:prstGeom>
            <a:noFill/>
            <a:ln w="60325">
              <a:solidFill>
                <a:srgbClr val="AD0D1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Rectangle 33"/>
            <p:cNvSpPr>
              <a:spLocks noChangeArrowheads="1"/>
            </p:cNvSpPr>
            <p:nvPr/>
          </p:nvSpPr>
          <p:spPr bwMode="auto">
            <a:xfrm>
              <a:off x="2875" y="3249"/>
              <a:ext cx="211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Arial" charset="0"/>
                </a:rPr>
                <a:t>MR</a:t>
              </a:r>
              <a:endParaRPr lang="en-US"/>
            </a:p>
          </p:txBody>
        </p:sp>
      </p:grpSp>
      <p:sp>
        <p:nvSpPr>
          <p:cNvPr id="48" name="Freeform 18"/>
          <p:cNvSpPr>
            <a:spLocks/>
          </p:cNvSpPr>
          <p:nvPr/>
        </p:nvSpPr>
        <p:spPr bwMode="auto">
          <a:xfrm>
            <a:off x="2271713" y="1998663"/>
            <a:ext cx="4832350" cy="3919537"/>
          </a:xfrm>
          <a:custGeom>
            <a:avLst/>
            <a:gdLst>
              <a:gd name="T0" fmla="*/ 0 w 3044"/>
              <a:gd name="T1" fmla="*/ 0 h 2469"/>
              <a:gd name="T2" fmla="*/ 0 w 3044"/>
              <a:gd name="T3" fmla="*/ 2469 h 2469"/>
              <a:gd name="T4" fmla="*/ 3044 w 3044"/>
              <a:gd name="T5" fmla="*/ 2469 h 2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4" h="2469">
                <a:moveTo>
                  <a:pt x="0" y="0"/>
                </a:moveTo>
                <a:lnTo>
                  <a:pt x="0" y="2469"/>
                </a:lnTo>
                <a:lnTo>
                  <a:pt x="3044" y="2469"/>
                </a:lnTo>
              </a:path>
            </a:pathLst>
          </a:custGeom>
          <a:noFill/>
          <a:ln w="2063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4" name="Connettore 1 3"/>
          <p:cNvCxnSpPr/>
          <p:nvPr/>
        </p:nvCxnSpPr>
        <p:spPr>
          <a:xfrm>
            <a:off x="2276636" y="4057651"/>
            <a:ext cx="0" cy="404813"/>
          </a:xfrm>
          <a:prstGeom prst="line">
            <a:avLst/>
          </a:prstGeom>
          <a:ln w="539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2 5"/>
          <p:cNvCxnSpPr/>
          <p:nvPr/>
        </p:nvCxnSpPr>
        <p:spPr>
          <a:xfrm flipV="1">
            <a:off x="975644" y="4261993"/>
            <a:ext cx="1195338" cy="1573658"/>
          </a:xfrm>
          <a:prstGeom prst="straightConnector1">
            <a:avLst/>
          </a:prstGeom>
          <a:ln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/>
          <p:cNvSpPr txBox="1"/>
          <p:nvPr/>
        </p:nvSpPr>
        <p:spPr>
          <a:xfrm>
            <a:off x="393178" y="5885418"/>
            <a:ext cx="720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92D050"/>
                </a:solidFill>
              </a:rPr>
              <a:t>profit</a:t>
            </a:r>
            <a:endParaRPr lang="en-US" b="1" dirty="0">
              <a:solidFill>
                <a:srgbClr val="92D050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2814001" y="4488691"/>
            <a:ext cx="604524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700" dirty="0">
                <a:solidFill>
                  <a:srgbClr val="000000"/>
                </a:solidFill>
                <a:latin typeface="Arial" charset="0"/>
              </a:rPr>
              <a:t>ATC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16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en-US" sz="2700" dirty="0"/>
              <a:t>Monopolistic competition does not have all the desirable properties of perfect </a:t>
            </a:r>
            <a:r>
              <a:rPr lang="en-US" sz="2700" dirty="0" smtClean="0"/>
              <a:t>competition (social inefficiencies)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1772816"/>
            <a:ext cx="8229600" cy="4929411"/>
          </a:xfrm>
        </p:spPr>
        <p:txBody>
          <a:bodyPr/>
          <a:lstStyle/>
          <a:p>
            <a:r>
              <a:rPr lang="en-US" sz="2800" dirty="0" smtClean="0"/>
              <a:t>Prices are higher</a:t>
            </a:r>
          </a:p>
          <a:p>
            <a:r>
              <a:rPr lang="en-US" sz="2800" dirty="0"/>
              <a:t>the number of firms in the market may not be the “ideal” one.  There may be too much or too little entry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Role of advertising</a:t>
            </a:r>
          </a:p>
          <a:p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609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When firms sell differentiated products and charge prices above marginal cost, each firm has an incentive to advertise in order to attract more buyers to its particular product.</a:t>
            </a:r>
          </a:p>
          <a:p>
            <a:r>
              <a:rPr lang="en-US" sz="2400" dirty="0"/>
              <a:t>Firms that sell highly differentiated consumer goods typically spend between 10 and 20 percent of revenue on advertising.</a:t>
            </a:r>
          </a:p>
          <a:p>
            <a:r>
              <a:rPr lang="en-US" sz="2200" dirty="0"/>
              <a:t>Critics of advertising argue that firms advertise in order to manipulate people’s tastes. </a:t>
            </a:r>
          </a:p>
          <a:p>
            <a:r>
              <a:rPr lang="en-US" sz="2200" dirty="0"/>
              <a:t>They also argue that it impedes competition by implying that products are more different than they truly are.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02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What determines the structure of the market?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Demand conditions </a:t>
            </a:r>
            <a:r>
              <a:rPr lang="en-US" dirty="0" smtClean="0"/>
              <a:t>versus cost </a:t>
            </a:r>
            <a:r>
              <a:rPr lang="en-US" dirty="0"/>
              <a:t>of </a:t>
            </a:r>
            <a:r>
              <a:rPr lang="en-US" dirty="0" smtClean="0"/>
              <a:t>production</a:t>
            </a:r>
          </a:p>
          <a:p>
            <a:r>
              <a:rPr lang="en-US" dirty="0"/>
              <a:t>Variety in the level of entry barriers</a:t>
            </a:r>
          </a:p>
        </p:txBody>
      </p:sp>
    </p:spTree>
    <p:extLst>
      <p:ext uri="{BB962C8B-B14F-4D97-AF65-F5344CB8AC3E}">
        <p14:creationId xmlns:p14="http://schemas.microsoft.com/office/powerpoint/2010/main" val="30842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1608</TotalTime>
  <Words>266</Words>
  <Application>Microsoft Office PowerPoint</Application>
  <PresentationFormat>Presentazione su schermo (4:3)</PresentationFormat>
  <Paragraphs>54</Paragraphs>
  <Slides>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Tema di Office</vt:lpstr>
      <vt:lpstr>Imperfectly Competitive Markets</vt:lpstr>
      <vt:lpstr>Most markets operate in an intermediate situation between perfect competition and monopoly</vt:lpstr>
      <vt:lpstr>Comparison with perfect competitive market</vt:lpstr>
      <vt:lpstr>Monopolistic Competition: specific characteristics </vt:lpstr>
      <vt:lpstr>The demand for the single firm: Perfect competition versus monopolistic competition</vt:lpstr>
      <vt:lpstr>Equilibrium </vt:lpstr>
      <vt:lpstr>Monopolistic competition does not have all the desirable properties of perfect competition (social inefficiencies) </vt:lpstr>
      <vt:lpstr>critics</vt:lpstr>
      <vt:lpstr>What determines the structure of the market?</vt:lpstr>
    </vt:vector>
  </TitlesOfParts>
  <Company>Università degli Studi di Macerata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Imperfectly Competitive Markets</dc:title>
  <dc:creator>Giorgio Galeazzi</dc:creator>
  <cp:lastModifiedBy>Giorgio Galeazzi</cp:lastModifiedBy>
  <cp:revision>23</cp:revision>
  <dcterms:created xsi:type="dcterms:W3CDTF">2011-10-24T20:23:43Z</dcterms:created>
  <dcterms:modified xsi:type="dcterms:W3CDTF">2012-10-23T10:20:32Z</dcterms:modified>
</cp:coreProperties>
</file>