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8"/>
  </p:notesMasterIdLst>
  <p:sldIdLst>
    <p:sldId id="256" r:id="rId2"/>
    <p:sldId id="271" r:id="rId3"/>
    <p:sldId id="257" r:id="rId4"/>
    <p:sldId id="258" r:id="rId5"/>
    <p:sldId id="260" r:id="rId6"/>
    <p:sldId id="263" r:id="rId7"/>
    <p:sldId id="264" r:id="rId8"/>
    <p:sldId id="261" r:id="rId9"/>
    <p:sldId id="265" r:id="rId10"/>
    <p:sldId id="267" r:id="rId11"/>
    <p:sldId id="268" r:id="rId12"/>
    <p:sldId id="272" r:id="rId13"/>
    <p:sldId id="273" r:id="rId14"/>
    <p:sldId id="274" r:id="rId15"/>
    <p:sldId id="269" r:id="rId16"/>
    <p:sldId id="270" r:id="rId1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73" autoAdjust="0"/>
    <p:restoredTop sz="94660"/>
  </p:normalViewPr>
  <p:slideViewPr>
    <p:cSldViewPr>
      <p:cViewPr varScale="1">
        <p:scale>
          <a:sx n="74" d="100"/>
          <a:sy n="74" d="100"/>
        </p:scale>
        <p:origin x="-98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C51C5B-C2A7-42D8-8278-B9A25D96471D}" type="datetimeFigureOut">
              <a:rPr lang="it-IT" smtClean="0"/>
              <a:pPr/>
              <a:t>05/12/2012</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CEFBC3-3792-4811-943D-CF07A9220AB2}" type="slidenum">
              <a:rPr lang="it-IT" smtClean="0"/>
              <a:pPr/>
              <a:t>‹N›</a:t>
            </a:fld>
            <a:endParaRPr lang="it-IT"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1CC6B48E-950A-4E15-886A-857FFAA6A383}" type="datetime1">
              <a:rPr lang="it-IT" smtClean="0"/>
              <a:pPr/>
              <a:t>05/12/2012</a:t>
            </a:fld>
            <a:endParaRPr lang="it-IT" dirty="0"/>
          </a:p>
        </p:txBody>
      </p:sp>
      <p:sp>
        <p:nvSpPr>
          <p:cNvPr id="19" name="Segnaposto piè di pagina 18"/>
          <p:cNvSpPr>
            <a:spLocks noGrp="1"/>
          </p:cNvSpPr>
          <p:nvPr>
            <p:ph type="ftr" sz="quarter" idx="11"/>
          </p:nvPr>
        </p:nvSpPr>
        <p:spPr/>
        <p:txBody>
          <a:bodyPr/>
          <a:lstStyle/>
          <a:p>
            <a:endParaRPr lang="it-IT" dirty="0"/>
          </a:p>
        </p:txBody>
      </p:sp>
      <p:sp>
        <p:nvSpPr>
          <p:cNvPr id="27" name="Segnaposto numero diapositiva 26"/>
          <p:cNvSpPr>
            <a:spLocks noGrp="1"/>
          </p:cNvSpPr>
          <p:nvPr>
            <p:ph type="sldNum" sz="quarter" idx="12"/>
          </p:nvPr>
        </p:nvSpPr>
        <p:spPr/>
        <p:txBody>
          <a:bodyPr/>
          <a:lstStyle/>
          <a:p>
            <a:fld id="{F52B0E24-4B34-414C-9941-4A46AE676308}"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CC072F3-A3C8-44D5-8C6F-6D58506A4CC9}" type="datetime1">
              <a:rPr lang="it-IT" smtClean="0"/>
              <a:pPr/>
              <a:t>05/12/2012</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F52B0E24-4B34-414C-9941-4A46AE676308}"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0CE62887-8163-4D22-A8E3-0F7F49CF3306}" type="datetime1">
              <a:rPr lang="it-IT" smtClean="0"/>
              <a:pPr/>
              <a:t>05/12/2012</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F52B0E24-4B34-414C-9941-4A46AE676308}"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FD5F5605-CD76-4EF8-B6C8-AE9EEC0EFEB2}" type="datetime1">
              <a:rPr lang="it-IT" smtClean="0"/>
              <a:pPr/>
              <a:t>05/12/2012</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F52B0E24-4B34-414C-9941-4A46AE676308}"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BE40FD5C-3AA6-4300-ACE1-DC38FB468FDC}" type="datetime1">
              <a:rPr lang="it-IT" smtClean="0"/>
              <a:pPr/>
              <a:t>05/12/2012</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F52B0E24-4B34-414C-9941-4A46AE676308}"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8EC3F08A-5AC7-4529-9383-0C80ADD7B522}" type="datetime1">
              <a:rPr lang="it-IT" smtClean="0"/>
              <a:pPr/>
              <a:t>05/12/2012</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F52B0E24-4B34-414C-9941-4A46AE676308}"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8E57A9E-8BA6-49C5-9033-D96816A40E80}" type="datetime1">
              <a:rPr lang="it-IT" smtClean="0"/>
              <a:pPr/>
              <a:t>05/12/2012</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F52B0E24-4B34-414C-9941-4A46AE676308}"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B8BA8170-9C8A-4D05-B557-3675ECB90441}" type="datetime1">
              <a:rPr lang="it-IT" smtClean="0"/>
              <a:pPr/>
              <a:t>05/12/2012</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F52B0E24-4B34-414C-9941-4A46AE676308}"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7EA67CA9-CC0C-400B-A40E-DD7B6569E7CD}" type="datetime1">
              <a:rPr lang="it-IT" smtClean="0"/>
              <a:pPr/>
              <a:t>05/12/2012</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a:xfrm>
            <a:off x="8077200" y="6356350"/>
            <a:ext cx="609600" cy="365125"/>
          </a:xfrm>
        </p:spPr>
        <p:txBody>
          <a:bodyPr/>
          <a:lstStyle/>
          <a:p>
            <a:fld id="{F52B0E24-4B34-414C-9941-4A46AE676308}" type="slidenum">
              <a:rPr lang="it-IT" smtClean="0"/>
              <a:pPr/>
              <a:t>‹N›</a:t>
            </a:fld>
            <a:endParaRPr lang="it-IT" dirty="0"/>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dirty="0"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A1DDBE7F-619F-4AFE-9128-64CA26EF0DAC}" type="datetime1">
              <a:rPr lang="it-IT" smtClean="0"/>
              <a:pPr/>
              <a:t>05/12/2012</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F52B0E24-4B34-414C-9941-4A46AE676308}"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06B4E56F-879E-4BD8-AA94-BD7034FFB5D4}" type="datetime1">
              <a:rPr lang="it-IT" smtClean="0"/>
              <a:pPr/>
              <a:t>05/12/2012</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F52B0E24-4B34-414C-9941-4A46AE676308}"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3993A55-B8FC-4594-B720-64567B5729EF}" type="datetime1">
              <a:rPr lang="it-IT" smtClean="0"/>
              <a:pPr/>
              <a:t>05/12/2012</a:t>
            </a:fld>
            <a:endParaRPr lang="it-IT" dirty="0"/>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dirty="0"/>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52B0E24-4B34-414C-9941-4A46AE676308}" type="slidenum">
              <a:rPr lang="it-IT" smtClean="0"/>
              <a:pPr/>
              <a:t>‹N›</a:t>
            </a:fld>
            <a:endParaRPr lang="it-IT" dirty="0"/>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3.xml"/><Relationship Id="rId7" Type="http://schemas.openxmlformats.org/officeDocument/2006/relationships/slide" Target="slide9.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slide" Target="slide6.xml"/><Relationship Id="rId10" Type="http://schemas.openxmlformats.org/officeDocument/2006/relationships/slide" Target="slide16.xml"/><Relationship Id="rId4" Type="http://schemas.openxmlformats.org/officeDocument/2006/relationships/slide" Target="slide5.xml"/><Relationship Id="rId9" Type="http://schemas.openxmlformats.org/officeDocument/2006/relationships/slide" Target="slide1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ctrTitle"/>
          </p:nvPr>
        </p:nvSpPr>
        <p:spPr>
          <a:xfrm>
            <a:off x="1115616" y="476672"/>
            <a:ext cx="6480720" cy="864096"/>
          </a:xfrm>
        </p:spPr>
        <p:txBody>
          <a:bodyPr>
            <a:normAutofit/>
          </a:bodyPr>
          <a:lstStyle/>
          <a:p>
            <a:pPr algn="l"/>
            <a:r>
              <a:rPr lang="it-IT" sz="2800" dirty="0" smtClean="0">
                <a:latin typeface="Comic Sans MS" pitchFamily="66" charset="0"/>
              </a:rPr>
              <a:t>           Danilo Monterotti </a:t>
            </a:r>
            <a:br>
              <a:rPr lang="it-IT" sz="2800" dirty="0" smtClean="0">
                <a:latin typeface="Comic Sans MS" pitchFamily="66" charset="0"/>
              </a:rPr>
            </a:br>
            <a:endParaRPr lang="it-IT" sz="2800" dirty="0">
              <a:latin typeface="Comic Sans MS" pitchFamily="66" charset="0"/>
            </a:endParaRPr>
          </a:p>
        </p:txBody>
      </p:sp>
      <p:sp>
        <p:nvSpPr>
          <p:cNvPr id="3" name="Sottotitolo 2"/>
          <p:cNvSpPr>
            <a:spLocks noGrp="1"/>
          </p:cNvSpPr>
          <p:nvPr>
            <p:ph type="subTitle" idx="1"/>
          </p:nvPr>
        </p:nvSpPr>
        <p:spPr>
          <a:xfrm>
            <a:off x="539552" y="3933056"/>
            <a:ext cx="7854696" cy="1552136"/>
          </a:xfrm>
        </p:spPr>
        <p:txBody>
          <a:bodyPr>
            <a:normAutofit/>
          </a:bodyPr>
          <a:lstStyle/>
          <a:p>
            <a:pPr algn="l"/>
            <a:r>
              <a:rPr lang="it-IT" dirty="0" smtClean="0">
                <a:latin typeface="Comic Sans MS" pitchFamily="66" charset="0"/>
              </a:rPr>
              <a:t>                          SUNK COSTS</a:t>
            </a:r>
            <a:br>
              <a:rPr lang="it-IT" dirty="0" smtClean="0">
                <a:latin typeface="Comic Sans MS" pitchFamily="66" charset="0"/>
              </a:rPr>
            </a:br>
            <a:r>
              <a:rPr lang="it-IT" dirty="0" smtClean="0">
                <a:latin typeface="Comic Sans MS" pitchFamily="66" charset="0"/>
              </a:rPr>
              <a:t>                                   &amp;       </a:t>
            </a:r>
          </a:p>
          <a:p>
            <a:pPr algn="l"/>
            <a:r>
              <a:rPr lang="it-IT" dirty="0" smtClean="0">
                <a:latin typeface="Comic Sans MS" pitchFamily="66" charset="0"/>
              </a:rPr>
              <a:t>                     THE EXTERNALITIES</a:t>
            </a:r>
            <a:endParaRPr lang="it-IT" dirty="0">
              <a:latin typeface="Comic Sans MS" pitchFamily="66" charset="0"/>
            </a:endParaRPr>
          </a:p>
        </p:txBody>
      </p:sp>
      <p:sp>
        <p:nvSpPr>
          <p:cNvPr id="6" name="Segnaposto numero diapositiva 5"/>
          <p:cNvSpPr>
            <a:spLocks noGrp="1"/>
          </p:cNvSpPr>
          <p:nvPr>
            <p:ph type="sldNum" sz="quarter" idx="12"/>
          </p:nvPr>
        </p:nvSpPr>
        <p:spPr/>
        <p:txBody>
          <a:bodyPr/>
          <a:lstStyle/>
          <a:p>
            <a:fld id="{F52B0E24-4B34-414C-9941-4A46AE676308}" type="slidenum">
              <a:rPr lang="it-IT" smtClean="0"/>
              <a:pPr/>
              <a:t>1</a:t>
            </a:fld>
            <a:endParaRPr lang="it-IT" dirty="0"/>
          </a:p>
        </p:txBody>
      </p:sp>
      <p:sp>
        <p:nvSpPr>
          <p:cNvPr id="4" name="Rettangolo 3"/>
          <p:cNvSpPr/>
          <p:nvPr/>
        </p:nvSpPr>
        <p:spPr>
          <a:xfrm>
            <a:off x="2176500" y="1412776"/>
            <a:ext cx="4254691" cy="2246769"/>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2800" b="1" dirty="0" smtClean="0">
                <a:ln/>
                <a:solidFill>
                  <a:schemeClr val="accent3"/>
                </a:solidFill>
                <a:latin typeface="Comic Sans MS" pitchFamily="66" charset="0"/>
              </a:rPr>
              <a:t>In collaboration with</a:t>
            </a:r>
          </a:p>
          <a:p>
            <a:pPr algn="ctr"/>
            <a:r>
              <a:rPr lang="it-IT" sz="2800" b="1" cap="none" spc="0" dirty="0" smtClean="0">
                <a:ln/>
                <a:solidFill>
                  <a:schemeClr val="accent3"/>
                </a:solidFill>
                <a:effectLst/>
                <a:latin typeface="Comic Sans MS" pitchFamily="66" charset="0"/>
              </a:rPr>
              <a:t>Univeristy </a:t>
            </a:r>
            <a:r>
              <a:rPr lang="it-IT" sz="2800" b="1" cap="none" spc="0" dirty="0" err="1" smtClean="0">
                <a:ln/>
                <a:solidFill>
                  <a:schemeClr val="accent3"/>
                </a:solidFill>
                <a:effectLst/>
                <a:latin typeface="Comic Sans MS" pitchFamily="66" charset="0"/>
              </a:rPr>
              <a:t>of</a:t>
            </a:r>
            <a:r>
              <a:rPr lang="it-IT" sz="2800" b="1" cap="none" spc="0" dirty="0" smtClean="0">
                <a:ln/>
                <a:solidFill>
                  <a:schemeClr val="accent3"/>
                </a:solidFill>
                <a:effectLst/>
                <a:latin typeface="Comic Sans MS" pitchFamily="66" charset="0"/>
              </a:rPr>
              <a:t> Macerata</a:t>
            </a:r>
          </a:p>
          <a:p>
            <a:pPr algn="ctr"/>
            <a:r>
              <a:rPr lang="it-IT" sz="2800" b="1" dirty="0" smtClean="0">
                <a:ln/>
                <a:solidFill>
                  <a:schemeClr val="accent3"/>
                </a:solidFill>
                <a:latin typeface="Comic Sans MS" pitchFamily="66" charset="0"/>
              </a:rPr>
              <a:t>Presents:</a:t>
            </a:r>
          </a:p>
          <a:p>
            <a:pPr algn="ctr"/>
            <a:endParaRPr lang="it-IT" sz="2800" b="1" dirty="0" smtClean="0">
              <a:ln/>
              <a:solidFill>
                <a:schemeClr val="accent3"/>
              </a:solidFill>
              <a:latin typeface="Comic Sans MS" pitchFamily="66" charset="0"/>
            </a:endParaRPr>
          </a:p>
          <a:p>
            <a:pPr algn="ctr"/>
            <a:endParaRPr lang="it-IT" sz="2800" b="1" cap="none" spc="0" dirty="0">
              <a:ln/>
              <a:solidFill>
                <a:schemeClr val="accent3"/>
              </a:solidFill>
              <a:effectLst/>
              <a:latin typeface="Comic Sans MS" pitchFamily="66" charset="0"/>
            </a:endParaRPr>
          </a:p>
        </p:txBody>
      </p:sp>
      <p:sp>
        <p:nvSpPr>
          <p:cNvPr id="5" name="Rettangolo 4"/>
          <p:cNvSpPr/>
          <p:nvPr/>
        </p:nvSpPr>
        <p:spPr>
          <a:xfrm>
            <a:off x="2538818" y="2852936"/>
            <a:ext cx="3617593" cy="923330"/>
          </a:xfrm>
          <a:prstGeom prst="rect">
            <a:avLst/>
          </a:prstGeom>
          <a:noFill/>
        </p:spPr>
        <p:txBody>
          <a:bodyPr wrap="none" lIns="91440" tIns="45720" rIns="91440" bIns="45720">
            <a:spAutoFit/>
          </a:bodyPr>
          <a:lstStyle/>
          <a:p>
            <a:pPr algn="ctr"/>
            <a:r>
              <a:rPr lang="it-IT"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Economics:</a:t>
            </a:r>
            <a:endParaRPr lang="it-IT"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2500"/>
                            </p:stCondLst>
                            <p:childTnLst>
                              <p:par>
                                <p:cTn id="14" presetID="2" presetClass="entr" presetSubtype="4" fill="hold" grpId="0" nodeType="after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 calcmode="lin" valueType="num">
                                      <p:cBhvr additive="base">
                                        <p:cTn id="16"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par>
                          <p:cTn id="18" fill="hold">
                            <p:stCondLst>
                              <p:cond delay="3000"/>
                            </p:stCondLst>
                            <p:childTnLst>
                              <p:par>
                                <p:cTn id="19" presetID="2" presetClass="entr" presetSubtype="4" fill="hold" grpId="0" nodeType="after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 calcmode="lin" valueType="num">
                                      <p:cBhvr additive="base">
                                        <p:cTn id="2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3500"/>
                            </p:stCondLst>
                            <p:childTnLst>
                              <p:par>
                                <p:cTn id="24" presetID="10" presetClass="entr" presetSubtype="0" fill="hold" grpId="0" nodeType="after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2000"/>
                                        <p:tgtEl>
                                          <p:spTgt spid="5">
                                            <p:txEl>
                                              <p:pRg st="0" end="0"/>
                                            </p:txEl>
                                          </p:spTgt>
                                        </p:tgtEl>
                                      </p:cBhvr>
                                    </p:animEffect>
                                  </p:childTnLst>
                                </p:cTn>
                              </p:par>
                            </p:childTnLst>
                          </p:cTn>
                        </p:par>
                        <p:par>
                          <p:cTn id="27" fill="hold">
                            <p:stCondLst>
                              <p:cond delay="5500"/>
                            </p:stCondLst>
                            <p:childTnLst>
                              <p:par>
                                <p:cTn id="28" presetID="2" presetClass="entr" presetSubtype="4"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 calcmode="lin" valueType="num">
                                      <p:cBhvr additive="base">
                                        <p:cTn id="30"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32" fill="hold">
                            <p:stCondLst>
                              <p:cond delay="6000"/>
                            </p:stCondLst>
                            <p:childTnLst>
                              <p:par>
                                <p:cTn id="33" presetID="2" presetClass="entr" presetSubtype="4" fill="hold" grpId="0" nodeType="after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 calcmode="lin" valueType="num">
                                      <p:cBhvr additive="base">
                                        <p:cTn id="3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4400" dirty="0" smtClean="0">
                <a:latin typeface="Comic Sans MS" pitchFamily="66" charset="0"/>
              </a:rPr>
              <a:t>Index</a:t>
            </a:r>
            <a:endParaRPr lang="it-IT" sz="4400" dirty="0">
              <a:latin typeface="Comic Sans MS" pitchFamily="66" charset="0"/>
            </a:endParaRPr>
          </a:p>
        </p:txBody>
      </p:sp>
      <p:sp>
        <p:nvSpPr>
          <p:cNvPr id="3" name="Segnaposto contenuto 2"/>
          <p:cNvSpPr>
            <a:spLocks noGrp="1"/>
          </p:cNvSpPr>
          <p:nvPr>
            <p:ph idx="1"/>
          </p:nvPr>
        </p:nvSpPr>
        <p:spPr/>
        <p:txBody>
          <a:bodyPr>
            <a:normAutofit/>
          </a:bodyPr>
          <a:lstStyle/>
          <a:p>
            <a:pPr marL="514350" indent="-514350">
              <a:buFont typeface="+mj-lt"/>
              <a:buAutoNum type="arabicPeriod"/>
            </a:pPr>
            <a:r>
              <a:rPr lang="it-IT" sz="2400" dirty="0" smtClean="0">
                <a:hlinkClick r:id="rId3" action="ppaction://hlinksldjump"/>
              </a:rPr>
              <a:t>Sunk costs</a:t>
            </a:r>
            <a:endParaRPr lang="it-IT" sz="2400" dirty="0" smtClean="0"/>
          </a:p>
          <a:p>
            <a:pPr marL="514350" indent="-514350">
              <a:buFont typeface="+mj-lt"/>
              <a:buAutoNum type="arabicPeriod"/>
            </a:pPr>
            <a:r>
              <a:rPr lang="it-IT" sz="2400" dirty="0" smtClean="0">
                <a:hlinkClick r:id="rId4" action="ppaction://hlinksldjump"/>
              </a:rPr>
              <a:t>Shubik’s </a:t>
            </a:r>
            <a:r>
              <a:rPr lang="it-IT" sz="2400" dirty="0" err="1" smtClean="0">
                <a:hlinkClick r:id="rId4" action="ppaction://hlinksldjump"/>
              </a:rPr>
              <a:t>Theory</a:t>
            </a:r>
            <a:endParaRPr lang="it-IT" sz="2400" dirty="0" smtClean="0"/>
          </a:p>
          <a:p>
            <a:pPr marL="514350" indent="-514350">
              <a:buFont typeface="+mj-lt"/>
              <a:buAutoNum type="arabicPeriod"/>
            </a:pPr>
            <a:r>
              <a:rPr lang="it-IT" sz="2400" dirty="0" smtClean="0">
                <a:hlinkClick r:id="rId5" action="ppaction://hlinksldjump"/>
              </a:rPr>
              <a:t>Ernest Dupuis III</a:t>
            </a:r>
            <a:endParaRPr lang="it-IT" sz="2400" dirty="0" smtClean="0"/>
          </a:p>
          <a:p>
            <a:pPr marL="514350" indent="-514350">
              <a:buFont typeface="+mj-lt"/>
              <a:buAutoNum type="arabicPeriod"/>
            </a:pPr>
            <a:r>
              <a:rPr lang="it-IT" sz="2400" dirty="0" smtClean="0">
                <a:hlinkClick r:id="rId6" action="ppaction://hlinksldjump"/>
              </a:rPr>
              <a:t>Sunk costs and the cost overrun</a:t>
            </a:r>
            <a:endParaRPr lang="it-IT" sz="2400" dirty="0" smtClean="0"/>
          </a:p>
          <a:p>
            <a:pPr marL="514350" indent="-514350">
              <a:buFont typeface="+mj-lt"/>
              <a:buAutoNum type="arabicPeriod"/>
            </a:pPr>
            <a:r>
              <a:rPr lang="it-IT" sz="2400" dirty="0" smtClean="0">
                <a:hlinkClick r:id="rId7" action="ppaction://hlinksldjump"/>
              </a:rPr>
              <a:t>The externalities</a:t>
            </a:r>
            <a:endParaRPr lang="it-IT" sz="2400" dirty="0" smtClean="0"/>
          </a:p>
          <a:p>
            <a:pPr marL="514350" indent="-514350">
              <a:buFont typeface="+mj-lt"/>
              <a:buAutoNum type="arabicPeriod"/>
            </a:pPr>
            <a:r>
              <a:rPr lang="it-IT" sz="2400" dirty="0" smtClean="0">
                <a:hlinkClick r:id="rId8" action="ppaction://hlinksldjump"/>
              </a:rPr>
              <a:t>Types of externalities</a:t>
            </a:r>
            <a:endParaRPr lang="it-IT" sz="2400" dirty="0" smtClean="0"/>
          </a:p>
          <a:p>
            <a:pPr marL="514350" indent="-514350">
              <a:buFont typeface="+mj-lt"/>
              <a:buAutoNum type="arabicPeriod"/>
            </a:pPr>
            <a:r>
              <a:rPr lang="it-IT" sz="2400" dirty="0" smtClean="0">
                <a:hlinkClick r:id="rId9" action="ppaction://hlinksldjump"/>
              </a:rPr>
              <a:t>Private solution  to  externalities</a:t>
            </a:r>
            <a:endParaRPr lang="it-IT" sz="2400" dirty="0" smtClean="0"/>
          </a:p>
          <a:p>
            <a:pPr marL="514350" indent="-514350">
              <a:buFont typeface="+mj-lt"/>
              <a:buAutoNum type="arabicPeriod"/>
            </a:pPr>
            <a:r>
              <a:rPr lang="it-IT" sz="2400" dirty="0" smtClean="0">
                <a:hlinkClick r:id="rId10" action="ppaction://hlinksldjump"/>
              </a:rPr>
              <a:t>Public intervention and the externalities</a:t>
            </a:r>
            <a:endParaRPr lang="it-IT" sz="2400" dirty="0" smtClean="0"/>
          </a:p>
          <a:p>
            <a:pPr marL="514350" indent="-514350">
              <a:buFont typeface="+mj-lt"/>
              <a:buAutoNum type="arabicPeriod"/>
            </a:pPr>
            <a:endParaRPr lang="it-IT" sz="2400" dirty="0" smtClean="0"/>
          </a:p>
          <a:p>
            <a:pPr marL="514350" indent="-514350">
              <a:buFont typeface="+mj-lt"/>
              <a:buAutoNum type="arabicPeriod"/>
            </a:pPr>
            <a:endParaRPr lang="it-IT" sz="2400" dirty="0" smtClean="0"/>
          </a:p>
          <a:p>
            <a:pPr marL="514350" indent="-514350">
              <a:buFont typeface="+mj-lt"/>
              <a:buAutoNum type="arabicPeriod"/>
            </a:pPr>
            <a:endParaRPr lang="it-IT" sz="2400" dirty="0" smtClean="0"/>
          </a:p>
          <a:p>
            <a:pPr marL="514350" indent="-514350">
              <a:buFont typeface="+mj-lt"/>
              <a:buAutoNum type="arabicPeriod"/>
            </a:pPr>
            <a:endParaRPr lang="it-IT" sz="2400" dirty="0" smtClean="0"/>
          </a:p>
          <a:p>
            <a:pPr marL="514350" indent="-514350">
              <a:buFont typeface="+mj-lt"/>
              <a:buAutoNum type="arabicPeriod"/>
            </a:pPr>
            <a:endParaRPr lang="it-IT" sz="2400" dirty="0" smtClean="0"/>
          </a:p>
          <a:p>
            <a:pPr marL="514350" indent="-514350">
              <a:buFont typeface="+mj-lt"/>
              <a:buAutoNum type="arabicPeriod"/>
            </a:pPr>
            <a:endParaRPr lang="it-IT" sz="2400" dirty="0"/>
          </a:p>
        </p:txBody>
      </p:sp>
      <p:sp>
        <p:nvSpPr>
          <p:cNvPr id="4" name="Segnaposto numero diapositiva 3"/>
          <p:cNvSpPr>
            <a:spLocks noGrp="1"/>
          </p:cNvSpPr>
          <p:nvPr>
            <p:ph type="sldNum" sz="quarter" idx="12"/>
          </p:nvPr>
        </p:nvSpPr>
        <p:spPr/>
        <p:txBody>
          <a:bodyPr/>
          <a:lstStyle/>
          <a:p>
            <a:fld id="{F52B0E24-4B34-414C-9941-4A46AE676308}" type="slidenum">
              <a:rPr lang="it-IT" smtClean="0"/>
              <a:pPr/>
              <a:t>2</a:t>
            </a:fld>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smtClean="0">
                <a:latin typeface="+mn-lt"/>
              </a:rPr>
              <a:t>Sunk costs</a:t>
            </a:r>
            <a:r>
              <a:rPr lang="it-IT" sz="2400" dirty="0" smtClean="0">
                <a:latin typeface="Comic Sans MS" pitchFamily="66" charset="0"/>
              </a:rPr>
              <a:t>…</a:t>
            </a:r>
            <a:endParaRPr lang="it-IT" sz="2400" dirty="0">
              <a:latin typeface="Comic Sans MS" pitchFamily="66" charset="0"/>
            </a:endParaRPr>
          </a:p>
        </p:txBody>
      </p:sp>
      <p:sp>
        <p:nvSpPr>
          <p:cNvPr id="4" name="Segnaposto contenuto 3"/>
          <p:cNvSpPr>
            <a:spLocks noGrp="1"/>
          </p:cNvSpPr>
          <p:nvPr>
            <p:ph idx="1"/>
          </p:nvPr>
        </p:nvSpPr>
        <p:spPr/>
        <p:txBody>
          <a:bodyPr>
            <a:normAutofit/>
          </a:bodyPr>
          <a:lstStyle/>
          <a:p>
            <a:pPr>
              <a:buNone/>
            </a:pPr>
            <a:r>
              <a:rPr lang="en-US" sz="1800" dirty="0" smtClean="0"/>
              <a:t>     In economics and business decision-making, sunk costs are retrospective (past) costs that have already been incurred and cannot be recovered. Sunk costs are sometimes contrasted with prospective costs, which are future costs that may be incurred or changed if an action is taken. Both retrospective and prospective costs may be either fixed (continuous for as long as the business is in operation and unaffected by output volume) or variable (dependent on volume) costs. Note, however, that many economists consider it a mistake to classify sunk costs as "fixed" or "variable."</a:t>
            </a:r>
            <a:endParaRPr lang="it-IT" sz="1800" dirty="0"/>
          </a:p>
        </p:txBody>
      </p:sp>
      <p:sp>
        <p:nvSpPr>
          <p:cNvPr id="6" name="Segnaposto numero diapositiva 5"/>
          <p:cNvSpPr>
            <a:spLocks noGrp="1"/>
          </p:cNvSpPr>
          <p:nvPr>
            <p:ph type="sldNum" sz="quarter" idx="12"/>
          </p:nvPr>
        </p:nvSpPr>
        <p:spPr/>
        <p:txBody>
          <a:bodyPr/>
          <a:lstStyle/>
          <a:p>
            <a:fld id="{F52B0E24-4B34-414C-9941-4A46AE676308}" type="slidenum">
              <a:rPr lang="it-IT" smtClean="0"/>
              <a:pPr/>
              <a:t>3</a:t>
            </a:fld>
            <a:endParaRPr lang="it-IT" dirty="0"/>
          </a:p>
        </p:txBody>
      </p:sp>
      <p:pic>
        <p:nvPicPr>
          <p:cNvPr id="5" name="Immagine 4" descr="sunk cost.jpeg"/>
          <p:cNvPicPr>
            <a:picLocks noChangeAspect="1"/>
          </p:cNvPicPr>
          <p:nvPr/>
        </p:nvPicPr>
        <p:blipFill>
          <a:blip r:embed="rId2" cstate="print"/>
          <a:stretch>
            <a:fillRect/>
          </a:stretch>
        </p:blipFill>
        <p:spPr>
          <a:xfrm>
            <a:off x="6516216" y="4221088"/>
            <a:ext cx="1838325" cy="230425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052736"/>
            <a:ext cx="8229600" cy="5271864"/>
          </a:xfrm>
        </p:spPr>
        <p:txBody>
          <a:bodyPr>
            <a:normAutofit/>
          </a:bodyPr>
          <a:lstStyle/>
          <a:p>
            <a:pPr lvl="0">
              <a:buNone/>
            </a:pPr>
            <a:r>
              <a:rPr lang="it-IT" sz="1600" dirty="0" smtClean="0">
                <a:latin typeface="Comic Sans MS" pitchFamily="66"/>
              </a:rPr>
              <a:t>     </a:t>
            </a:r>
          </a:p>
          <a:p>
            <a:pPr>
              <a:buNone/>
            </a:pPr>
            <a:endParaRPr lang="it-IT" sz="1600" dirty="0"/>
          </a:p>
        </p:txBody>
      </p:sp>
      <p:sp>
        <p:nvSpPr>
          <p:cNvPr id="7" name="Segnaposto numero diapositiva 6"/>
          <p:cNvSpPr>
            <a:spLocks noGrp="1"/>
          </p:cNvSpPr>
          <p:nvPr>
            <p:ph type="sldNum" sz="quarter" idx="12"/>
          </p:nvPr>
        </p:nvSpPr>
        <p:spPr/>
        <p:txBody>
          <a:bodyPr/>
          <a:lstStyle/>
          <a:p>
            <a:fld id="{F52B0E24-4B34-414C-9941-4A46AE676308}" type="slidenum">
              <a:rPr lang="it-IT" smtClean="0"/>
              <a:pPr/>
              <a:t>4</a:t>
            </a:fld>
            <a:endParaRPr lang="it-IT" dirty="0"/>
          </a:p>
        </p:txBody>
      </p:sp>
      <p:sp>
        <p:nvSpPr>
          <p:cNvPr id="4" name="Rettangolo 3"/>
          <p:cNvSpPr/>
          <p:nvPr/>
        </p:nvSpPr>
        <p:spPr>
          <a:xfrm>
            <a:off x="179512" y="1988840"/>
            <a:ext cx="8712968" cy="2585323"/>
          </a:xfrm>
          <a:prstGeom prst="rect">
            <a:avLst/>
          </a:prstGeom>
        </p:spPr>
        <p:txBody>
          <a:bodyPr wrap="square">
            <a:spAutoFit/>
          </a:bodyPr>
          <a:lstStyle/>
          <a:p>
            <a:r>
              <a:rPr lang="en-US" dirty="0" smtClean="0"/>
              <a:t>The sunk cost is distinct from economic loss. For example, when a car is purchased, it can subsequently be resold; however, it will probably not be resold for the original purchase price. The economic loss is the difference (including transaction costs). The sum originally paid should not affect any rational future decision-making about the car, regardless of the resale value: if the owner can derive more value from selling the car than not selling it, then it should be sold, regardless of the price paid. In this sense, the sunk cost is not a precise quantity, but an economic term for a sum paid, in the past, which is no longer relevant to decisions about the future; it may be used inconsistently in quantitative terms as the original cost or the expected economic loss. </a:t>
            </a:r>
            <a:endParaRPr lang="it-IT" dirty="0"/>
          </a:p>
        </p:txBody>
      </p:sp>
      <p:sp>
        <p:nvSpPr>
          <p:cNvPr id="6" name="Rettangolo 5"/>
          <p:cNvSpPr/>
          <p:nvPr/>
        </p:nvSpPr>
        <p:spPr>
          <a:xfrm>
            <a:off x="251520" y="1340768"/>
            <a:ext cx="3389582" cy="461665"/>
          </a:xfrm>
          <a:prstGeom prst="rect">
            <a:avLst/>
          </a:prstGeom>
        </p:spPr>
        <p:txBody>
          <a:bodyPr wrap="none">
            <a:spAutoFit/>
          </a:bodyPr>
          <a:lstStyle/>
          <a:p>
            <a:r>
              <a:rPr lang="it-IT" sz="2400" dirty="0" smtClean="0">
                <a:solidFill>
                  <a:schemeClr val="tx2"/>
                </a:solidFill>
                <a:latin typeface="Comic Sans MS" pitchFamily="66" charset="0"/>
              </a:rPr>
              <a:t>…</a:t>
            </a:r>
            <a:r>
              <a:rPr lang="it-IT" sz="2400" dirty="0" smtClean="0">
                <a:solidFill>
                  <a:schemeClr val="tx2"/>
                </a:solidFill>
              </a:rPr>
              <a:t>And the economic loss</a:t>
            </a:r>
            <a:endParaRPr lang="it-IT" sz="2400" dirty="0">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Shubik theory’s</a:t>
            </a:r>
            <a:endParaRPr lang="it-IT" dirty="0"/>
          </a:p>
        </p:txBody>
      </p:sp>
      <p:sp>
        <p:nvSpPr>
          <p:cNvPr id="3" name="Segnaposto contenuto 2"/>
          <p:cNvSpPr>
            <a:spLocks noGrp="1"/>
          </p:cNvSpPr>
          <p:nvPr>
            <p:ph sz="half" idx="1"/>
          </p:nvPr>
        </p:nvSpPr>
        <p:spPr>
          <a:xfrm>
            <a:off x="3563888" y="764704"/>
            <a:ext cx="5111750" cy="4572000"/>
          </a:xfrm>
        </p:spPr>
        <p:txBody>
          <a:bodyPr>
            <a:noAutofit/>
          </a:bodyPr>
          <a:lstStyle/>
          <a:p>
            <a:pPr lvl="0">
              <a:buNone/>
            </a:pPr>
            <a:r>
              <a:rPr lang="it-IT" sz="1800" dirty="0" smtClean="0"/>
              <a:t>     In the microeconomics only the variable costs must be relevant for a decision. For this theory the sunk costs don't have to influence our decision, because in this way, you cannot take a decision that is really the best decision. The effect of the sunk costs is present in theory of dollar auction thinked by Shubik in 1971: the roles say that is sell at an auction one dollar, for example, and that it is won by the best offerer. But this auction it is not like a normal auction, infact also the second best offerer must pay without obtein anything. In this way the offert of the second best offerer rapresents a sunk cost! For this reason </a:t>
            </a:r>
            <a:r>
              <a:rPr lang="it-IT" sz="1800" dirty="0" smtClean="0"/>
              <a:t>there is</a:t>
            </a:r>
            <a:r>
              <a:rPr lang="it-IT" sz="1800" dirty="0" smtClean="0"/>
              <a:t> a </a:t>
            </a:r>
            <a:r>
              <a:rPr lang="it-IT" sz="1800" dirty="0" smtClean="0"/>
              <a:t>irrational meccanism to increase the auction to recover this costs.  The effect is that the dollar is won by the best offerer who usually makes an offert to some dollars.</a:t>
            </a:r>
          </a:p>
          <a:p>
            <a:pPr>
              <a:buNone/>
            </a:pPr>
            <a:endParaRPr lang="it-IT" sz="1800" dirty="0"/>
          </a:p>
        </p:txBody>
      </p:sp>
      <p:sp>
        <p:nvSpPr>
          <p:cNvPr id="10" name="Segnaposto numero diapositiva 9"/>
          <p:cNvSpPr>
            <a:spLocks noGrp="1"/>
          </p:cNvSpPr>
          <p:nvPr>
            <p:ph type="sldNum" sz="quarter" idx="12"/>
          </p:nvPr>
        </p:nvSpPr>
        <p:spPr/>
        <p:txBody>
          <a:bodyPr/>
          <a:lstStyle/>
          <a:p>
            <a:fld id="{F52B0E24-4B34-414C-9941-4A46AE676308}" type="slidenum">
              <a:rPr lang="it-IT" smtClean="0"/>
              <a:pPr/>
              <a:t>5</a:t>
            </a:fld>
            <a:endParaRPr lang="it-IT" dirty="0"/>
          </a:p>
        </p:txBody>
      </p:sp>
      <p:pic>
        <p:nvPicPr>
          <p:cNvPr id="4" name="Immagine 3" descr="shubik.jpeg"/>
          <p:cNvPicPr>
            <a:picLocks noChangeAspect="1"/>
          </p:cNvPicPr>
          <p:nvPr/>
        </p:nvPicPr>
        <p:blipFill>
          <a:blip r:embed="rId2" cstate="print"/>
          <a:stretch>
            <a:fillRect/>
          </a:stretch>
        </p:blipFill>
        <p:spPr>
          <a:xfrm>
            <a:off x="539552" y="2132856"/>
            <a:ext cx="2972544" cy="2664296"/>
          </a:xfrm>
          <a:prstGeom prst="rect">
            <a:avLst/>
          </a:prstGeom>
        </p:spPr>
      </p:pic>
      <p:sp>
        <p:nvSpPr>
          <p:cNvPr id="12" name="CasellaDiTesto 11"/>
          <p:cNvSpPr txBox="1"/>
          <p:nvPr/>
        </p:nvSpPr>
        <p:spPr>
          <a:xfrm>
            <a:off x="539552" y="5013176"/>
            <a:ext cx="3096344" cy="523220"/>
          </a:xfrm>
          <a:prstGeom prst="rect">
            <a:avLst/>
          </a:prstGeom>
          <a:noFill/>
        </p:spPr>
        <p:txBody>
          <a:bodyPr wrap="square" rtlCol="0">
            <a:spAutoFit/>
          </a:bodyPr>
          <a:lstStyle/>
          <a:p>
            <a:r>
              <a:rPr lang="it-IT" sz="1400" dirty="0" smtClean="0"/>
              <a:t>Martin </a:t>
            </a:r>
            <a:r>
              <a:rPr lang="it-IT" sz="1400" dirty="0"/>
              <a:t>S</a:t>
            </a:r>
            <a:r>
              <a:rPr lang="it-IT" sz="1400" dirty="0" smtClean="0"/>
              <a:t>hubik, 24 March 1926</a:t>
            </a:r>
            <a:br>
              <a:rPr lang="it-IT" sz="1400" dirty="0" smtClean="0"/>
            </a:br>
            <a:r>
              <a:rPr lang="it-IT" sz="1400" dirty="0" smtClean="0"/>
              <a:t>American economist </a:t>
            </a:r>
            <a:endParaRPr lang="it-IT"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p:nvPr>
        </p:nvSpPr>
        <p:spPr/>
        <p:txBody>
          <a:bodyPr/>
          <a:lstStyle/>
          <a:p>
            <a:r>
              <a:rPr lang="it-IT" dirty="0" smtClean="0"/>
              <a:t>…. </a:t>
            </a:r>
            <a:r>
              <a:rPr lang="it-IT" sz="2400" dirty="0" smtClean="0">
                <a:latin typeface="+mn-lt"/>
              </a:rPr>
              <a:t>Ernest Dupuis</a:t>
            </a:r>
            <a:endParaRPr lang="it-IT" sz="2400" dirty="0">
              <a:latin typeface="+mn-lt"/>
            </a:endParaRPr>
          </a:p>
        </p:txBody>
      </p:sp>
      <p:sp>
        <p:nvSpPr>
          <p:cNvPr id="9" name="Segnaposto contenuto 8"/>
          <p:cNvSpPr>
            <a:spLocks noGrp="1"/>
          </p:cNvSpPr>
          <p:nvPr>
            <p:ph idx="1"/>
          </p:nvPr>
        </p:nvSpPr>
        <p:spPr>
          <a:xfrm>
            <a:off x="457200" y="2492896"/>
            <a:ext cx="8229600" cy="3831704"/>
          </a:xfrm>
        </p:spPr>
        <p:txBody>
          <a:bodyPr>
            <a:noAutofit/>
          </a:bodyPr>
          <a:lstStyle/>
          <a:p>
            <a:pPr>
              <a:buNone/>
            </a:pPr>
            <a:r>
              <a:rPr lang="en-US" sz="1800" dirty="0" smtClean="0">
                <a:latin typeface="Comic Sans MS" pitchFamily="66" charset="0"/>
              </a:rPr>
              <a:t>    </a:t>
            </a:r>
            <a:r>
              <a:rPr lang="en-US" sz="1800" dirty="0" smtClean="0"/>
              <a:t>Economists like Ernest Dupuis III argue that sunk costs are not taken into account when making rational decisions. </a:t>
            </a:r>
            <a:r>
              <a:rPr lang="it-IT" sz="1800" dirty="0" smtClean="0"/>
              <a:t>For example if you buy a cinema's ticket about a movie that you hate, the ticket's cost became a sunk cost, because you cannot recover the ticket price. </a:t>
            </a:r>
            <a:r>
              <a:rPr lang="en-US" sz="1800" dirty="0" smtClean="0"/>
              <a:t>In the case of a movie ticket that has already been purchased, the ticket-buyer can choose between the following two end results if he realizes that he doesn't like the movie: </a:t>
            </a:r>
          </a:p>
          <a:p>
            <a:pPr>
              <a:buNone/>
            </a:pPr>
            <a:r>
              <a:rPr lang="en-US" sz="1800" dirty="0" smtClean="0">
                <a:latin typeface="Comic Sans MS" pitchFamily="66" charset="0"/>
              </a:rPr>
              <a:t/>
            </a:r>
            <a:br>
              <a:rPr lang="en-US" sz="1800" dirty="0" smtClean="0">
                <a:latin typeface="Comic Sans MS" pitchFamily="66" charset="0"/>
              </a:rPr>
            </a:br>
            <a:endParaRPr lang="en-US" sz="1800" dirty="0" smtClean="0">
              <a:latin typeface="Comic Sans MS" pitchFamily="66" charset="0"/>
            </a:endParaRPr>
          </a:p>
          <a:p>
            <a:pPr>
              <a:buNone/>
            </a:pPr>
            <a:endParaRPr lang="it-IT" sz="1800" dirty="0">
              <a:latin typeface="Comic Sans MS" pitchFamily="66" charset="0"/>
            </a:endParaRPr>
          </a:p>
        </p:txBody>
      </p:sp>
      <p:sp>
        <p:nvSpPr>
          <p:cNvPr id="5" name="Segnaposto numero diapositiva 4"/>
          <p:cNvSpPr>
            <a:spLocks noGrp="1"/>
          </p:cNvSpPr>
          <p:nvPr>
            <p:ph type="sldNum" sz="quarter" idx="12"/>
          </p:nvPr>
        </p:nvSpPr>
        <p:spPr/>
        <p:txBody>
          <a:bodyPr/>
          <a:lstStyle/>
          <a:p>
            <a:fld id="{F52B0E24-4B34-414C-9941-4A46AE676308}" type="slidenum">
              <a:rPr lang="it-IT" smtClean="0"/>
              <a:pPr/>
              <a:t>6</a:t>
            </a:fld>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olo 7"/>
          <p:cNvSpPr>
            <a:spLocks noGrp="1"/>
          </p:cNvSpPr>
          <p:nvPr>
            <p:ph idx="1"/>
          </p:nvPr>
        </p:nvSpPr>
        <p:spPr/>
        <p:txBody>
          <a:bodyPr>
            <a:normAutofit/>
          </a:bodyPr>
          <a:lstStyle/>
          <a:p>
            <a:pPr marL="514350" indent="-514350">
              <a:buFont typeface="+mj-lt"/>
              <a:buAutoNum type="arabicPeriod"/>
            </a:pPr>
            <a:r>
              <a:rPr lang="en-US" sz="1800" dirty="0" smtClean="0"/>
              <a:t>Having paid the price of the ticket and having suffered watching a movie that he does not want to see, </a:t>
            </a:r>
          </a:p>
          <a:p>
            <a:pPr marL="514350" indent="-514350">
              <a:buFont typeface="+mj-lt"/>
              <a:buAutoNum type="arabicPeriod"/>
            </a:pPr>
            <a:r>
              <a:rPr lang="en-US" sz="1800" dirty="0" smtClean="0"/>
              <a:t>Having paid the price of the ticket and having used the time to do something more fun. </a:t>
            </a:r>
          </a:p>
          <a:p>
            <a:pPr marL="514350" indent="-514350">
              <a:buNone/>
            </a:pPr>
            <a:endParaRPr lang="en-US" sz="1800" dirty="0" smtClean="0"/>
          </a:p>
          <a:p>
            <a:pPr marL="514350" indent="-514350">
              <a:buNone/>
            </a:pPr>
            <a:r>
              <a:rPr lang="en-US" sz="1800" dirty="0" smtClean="0"/>
              <a:t>        In either case, the ticket-buyer has paid the price of ticket so that part of the decision no longer affects the future. If the ticket-buyer regrets buying the ticket, the current decision should be based on whether he wants to see the movie at all, regardless of the price, just as if he were to go to a free movie. The economist will suggest that, since the second option involves suffering in only one way (spent money), while the first involves suffering in two (spent money plus wasted time), option two is obviously preferable.</a:t>
            </a:r>
          </a:p>
          <a:p>
            <a:pPr marL="514350" indent="-514350">
              <a:buNone/>
            </a:pPr>
            <a:endParaRPr lang="en-US" sz="1800" dirty="0" smtClean="0"/>
          </a:p>
        </p:txBody>
      </p:sp>
      <p:sp>
        <p:nvSpPr>
          <p:cNvPr id="5" name="Segnaposto numero diapositiva 4"/>
          <p:cNvSpPr>
            <a:spLocks noGrp="1"/>
          </p:cNvSpPr>
          <p:nvPr>
            <p:ph type="sldNum" sz="quarter" idx="12"/>
          </p:nvPr>
        </p:nvSpPr>
        <p:spPr/>
        <p:txBody>
          <a:bodyPr/>
          <a:lstStyle/>
          <a:p>
            <a:fld id="{F52B0E24-4B34-414C-9941-4A46AE676308}" type="slidenum">
              <a:rPr lang="it-IT" smtClean="0"/>
              <a:pPr/>
              <a:t>7</a:t>
            </a:fld>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a:xfrm>
            <a:off x="457200" y="704088"/>
            <a:ext cx="8229600" cy="852704"/>
          </a:xfrm>
        </p:spPr>
        <p:txBody>
          <a:bodyPr>
            <a:normAutofit/>
          </a:bodyPr>
          <a:lstStyle/>
          <a:p>
            <a:r>
              <a:rPr lang="it-IT" sz="2400" dirty="0" smtClean="0">
                <a:latin typeface="+mn-lt"/>
              </a:rPr>
              <a:t>Sunk cost and the cost overrun</a:t>
            </a:r>
            <a:endParaRPr lang="it-IT" sz="2400" dirty="0">
              <a:latin typeface="+mn-lt"/>
            </a:endParaRPr>
          </a:p>
        </p:txBody>
      </p:sp>
      <p:sp>
        <p:nvSpPr>
          <p:cNvPr id="9" name="Segnaposto contenuto 6"/>
          <p:cNvSpPr>
            <a:spLocks noGrp="1"/>
          </p:cNvSpPr>
          <p:nvPr>
            <p:ph idx="1"/>
          </p:nvPr>
        </p:nvSpPr>
        <p:spPr>
          <a:xfrm>
            <a:off x="467544" y="2204864"/>
            <a:ext cx="8229600" cy="3744416"/>
          </a:xfrm>
        </p:spPr>
        <p:txBody>
          <a:bodyPr>
            <a:noAutofit/>
          </a:bodyPr>
          <a:lstStyle/>
          <a:p>
            <a:pPr>
              <a:buNone/>
            </a:pPr>
            <a:r>
              <a:rPr lang="en-US" sz="1800" dirty="0" smtClean="0"/>
              <a:t>     Sunk costs may cause cost overrun. In business, an example of sunk costs may be investment into a factory. For example, $20 million has been spent on building a power plant; the value at present is zero because it is incomplete (and no sale or recovery is feasible). The plant can be completed for an additional $10 million, or abandoned and a different but equally valuable facility built for $5 million. It should be obvious that abandonment and construction of the alternative facility is the more rational decision, even though it represents a total loss of the original expenditure, the original sum invested is a sunk cost. </a:t>
            </a:r>
            <a:endParaRPr lang="it-IT" sz="1800" dirty="0"/>
          </a:p>
        </p:txBody>
      </p:sp>
      <p:sp>
        <p:nvSpPr>
          <p:cNvPr id="5" name="Segnaposto numero diapositiva 4"/>
          <p:cNvSpPr>
            <a:spLocks noGrp="1"/>
          </p:cNvSpPr>
          <p:nvPr>
            <p:ph type="sldNum" sz="quarter" idx="12"/>
          </p:nvPr>
        </p:nvSpPr>
        <p:spPr/>
        <p:txBody>
          <a:bodyPr/>
          <a:lstStyle/>
          <a:p>
            <a:fld id="{F52B0E24-4B34-414C-9941-4A46AE676308}" type="slidenum">
              <a:rPr lang="it-IT" smtClean="0"/>
              <a:pPr/>
              <a:t>8</a:t>
            </a:fld>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smtClean="0">
                <a:latin typeface="+mn-lt"/>
              </a:rPr>
              <a:t>The Externalities</a:t>
            </a:r>
            <a:endParaRPr lang="it-IT" sz="2400" dirty="0">
              <a:latin typeface="+mn-lt"/>
            </a:endParaRPr>
          </a:p>
        </p:txBody>
      </p:sp>
      <p:sp>
        <p:nvSpPr>
          <p:cNvPr id="3" name="Segnaposto contenuto 2"/>
          <p:cNvSpPr>
            <a:spLocks noGrp="1"/>
          </p:cNvSpPr>
          <p:nvPr>
            <p:ph idx="1"/>
          </p:nvPr>
        </p:nvSpPr>
        <p:spPr>
          <a:xfrm>
            <a:off x="457200" y="2348880"/>
            <a:ext cx="8229600" cy="3975720"/>
          </a:xfrm>
        </p:spPr>
        <p:txBody>
          <a:bodyPr>
            <a:normAutofit/>
          </a:bodyPr>
          <a:lstStyle/>
          <a:p>
            <a:pPr>
              <a:buNone/>
            </a:pPr>
            <a:r>
              <a:rPr lang="en-US" sz="1800" dirty="0" smtClean="0">
                <a:latin typeface="Comic Sans MS" pitchFamily="66" charset="0"/>
              </a:rPr>
              <a:t>   </a:t>
            </a:r>
            <a:r>
              <a:rPr lang="en-US" sz="1800" dirty="0" smtClean="0"/>
              <a:t>DEFINITION: The effect of the action of an economic welfare of other persons not directly involved.</a:t>
            </a:r>
          </a:p>
          <a:p>
            <a:pPr>
              <a:buNone/>
            </a:pPr>
            <a:endParaRPr lang="en-US" sz="1800" dirty="0" smtClean="0"/>
          </a:p>
          <a:p>
            <a:pPr>
              <a:buNone/>
            </a:pPr>
            <a:endParaRPr lang="en-US" sz="1800" dirty="0" smtClean="0"/>
          </a:p>
          <a:p>
            <a:pPr>
              <a:buNone/>
            </a:pPr>
            <a:r>
              <a:rPr lang="en-US" sz="1800" dirty="0" smtClean="0"/>
              <a:t>   EFFECTS: Because buyers and sellers tend not to consider the effects</a:t>
            </a:r>
            <a:br>
              <a:rPr lang="en-US" sz="1800" dirty="0" smtClean="0"/>
            </a:br>
            <a:r>
              <a:rPr lang="en-US" sz="1800" dirty="0" smtClean="0"/>
              <a:t>outside of their actions in determining the quantity demanded</a:t>
            </a:r>
            <a:br>
              <a:rPr lang="en-US" sz="1800" dirty="0" smtClean="0"/>
            </a:br>
            <a:r>
              <a:rPr lang="en-US" sz="1800" dirty="0" smtClean="0"/>
              <a:t>and supply,  the market fails to allocate resources  efficiently,</a:t>
            </a:r>
            <a:br>
              <a:rPr lang="en-US" sz="1800" dirty="0" smtClean="0"/>
            </a:br>
            <a:r>
              <a:rPr lang="en-US" sz="1800" dirty="0" smtClean="0"/>
              <a:t>that is, the price and the amount of equilibrium are not efficient ones</a:t>
            </a:r>
            <a:r>
              <a:rPr lang="en-US" sz="1800" dirty="0" smtClean="0">
                <a:latin typeface="Comic Sans MS" pitchFamily="66" charset="0"/>
              </a:rPr>
              <a:t>.</a:t>
            </a:r>
            <a:endParaRPr lang="it-IT" sz="1800" dirty="0">
              <a:latin typeface="Comic Sans MS" pitchFamily="66" charset="0"/>
            </a:endParaRPr>
          </a:p>
        </p:txBody>
      </p:sp>
      <p:sp>
        <p:nvSpPr>
          <p:cNvPr id="4" name="Segnaposto numero diapositiva 3"/>
          <p:cNvSpPr>
            <a:spLocks noGrp="1"/>
          </p:cNvSpPr>
          <p:nvPr>
            <p:ph type="sldNum" sz="quarter" idx="12"/>
          </p:nvPr>
        </p:nvSpPr>
        <p:spPr/>
        <p:txBody>
          <a:bodyPr/>
          <a:lstStyle/>
          <a:p>
            <a:fld id="{F52B0E24-4B34-414C-9941-4A46AE676308}" type="slidenum">
              <a:rPr lang="it-IT" smtClean="0"/>
              <a:pPr/>
              <a:t>9</a:t>
            </a:fld>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457200" y="704088"/>
            <a:ext cx="8229600" cy="924712"/>
          </a:xfrm>
        </p:spPr>
        <p:txBody>
          <a:bodyPr>
            <a:normAutofit/>
          </a:bodyPr>
          <a:lstStyle/>
          <a:p>
            <a:r>
              <a:rPr lang="it-IT" sz="2400" dirty="0" err="1" smtClean="0">
                <a:latin typeface="+mn-lt"/>
              </a:rPr>
              <a:t>There</a:t>
            </a:r>
            <a:r>
              <a:rPr lang="it-IT" sz="2400" dirty="0" smtClean="0">
                <a:latin typeface="+mn-lt"/>
              </a:rPr>
              <a:t> are different types of externalities</a:t>
            </a:r>
            <a:r>
              <a:rPr lang="it-IT" sz="2400" dirty="0" smtClean="0">
                <a:latin typeface="Comic Sans MS" pitchFamily="66" charset="0"/>
              </a:rPr>
              <a:t>: </a:t>
            </a:r>
            <a:endParaRPr lang="it-IT" sz="2400" dirty="0">
              <a:latin typeface="Comic Sans MS" pitchFamily="66" charset="0"/>
            </a:endParaRPr>
          </a:p>
        </p:txBody>
      </p:sp>
      <p:sp>
        <p:nvSpPr>
          <p:cNvPr id="6" name="Segnaposto contenuto 5"/>
          <p:cNvSpPr>
            <a:spLocks noGrp="1"/>
          </p:cNvSpPr>
          <p:nvPr>
            <p:ph idx="1"/>
          </p:nvPr>
        </p:nvSpPr>
        <p:spPr>
          <a:xfrm>
            <a:off x="457200" y="2492896"/>
            <a:ext cx="8507288" cy="3831704"/>
          </a:xfrm>
        </p:spPr>
        <p:txBody>
          <a:bodyPr>
            <a:normAutofit/>
          </a:bodyPr>
          <a:lstStyle/>
          <a:p>
            <a:pPr marL="514350" indent="-514350">
              <a:buFont typeface="+mj-lt"/>
              <a:buAutoNum type="arabicPeriod"/>
            </a:pPr>
            <a:r>
              <a:rPr lang="en-US" sz="1800" cap="all" dirty="0" smtClean="0"/>
              <a:t>Externalities of consumption</a:t>
            </a:r>
            <a:r>
              <a:rPr lang="en-US" sz="1800" dirty="0" smtClean="0"/>
              <a:t>: Occurs when a consumer is interested</a:t>
            </a:r>
            <a:br>
              <a:rPr lang="en-US" sz="1800" dirty="0" smtClean="0"/>
            </a:br>
            <a:r>
              <a:rPr lang="en-US" sz="1800" dirty="0" smtClean="0"/>
              <a:t>  directly to the production or consumption of another individual.</a:t>
            </a:r>
          </a:p>
          <a:p>
            <a:pPr marL="514350" indent="-514350">
              <a:buFont typeface="+mj-lt"/>
              <a:buAutoNum type="arabicPeriod"/>
            </a:pPr>
            <a:r>
              <a:rPr lang="en-US" sz="1800" cap="all" dirty="0" smtClean="0"/>
              <a:t>Externalities of production:</a:t>
            </a:r>
            <a:r>
              <a:rPr lang="en-US" sz="1800" dirty="0" smtClean="0"/>
              <a:t> Occurs when the production possibilities</a:t>
            </a:r>
            <a:br>
              <a:rPr lang="en-US" sz="1800" dirty="0" smtClean="0"/>
            </a:br>
            <a:r>
              <a:rPr lang="en-US" sz="1800" dirty="0" smtClean="0"/>
              <a:t>of a company are influenced by the choices of another entity</a:t>
            </a:r>
            <a:br>
              <a:rPr lang="en-US" sz="1800" dirty="0" smtClean="0"/>
            </a:br>
            <a:r>
              <a:rPr lang="en-US" sz="1800" dirty="0" smtClean="0"/>
              <a:t>or a consumer.</a:t>
            </a:r>
          </a:p>
          <a:p>
            <a:pPr marL="514350" indent="-514350">
              <a:buFont typeface="+mj-lt"/>
              <a:buAutoNum type="arabicPeriod"/>
            </a:pPr>
            <a:r>
              <a:rPr lang="en-US" sz="1800" cap="all" dirty="0" smtClean="0"/>
              <a:t>Negative externalities: </a:t>
            </a:r>
            <a:r>
              <a:rPr lang="en-US" sz="1800" dirty="0" smtClean="0"/>
              <a:t>costs imposed on other individuals consumers or</a:t>
            </a:r>
            <a:br>
              <a:rPr lang="en-US" sz="1800" dirty="0" smtClean="0"/>
            </a:br>
            <a:r>
              <a:rPr lang="en-US" sz="1800" dirty="0" smtClean="0"/>
              <a:t>producers - not directly involved in the exchange market (ex.</a:t>
            </a:r>
            <a:br>
              <a:rPr lang="en-US" sz="1800" dirty="0" smtClean="0"/>
            </a:br>
            <a:r>
              <a:rPr lang="en-US" sz="1800" dirty="0" smtClean="0"/>
              <a:t>cigarette smoke, car exhaust).</a:t>
            </a:r>
          </a:p>
          <a:p>
            <a:pPr marL="514350" indent="-514350">
              <a:buFont typeface="+mj-lt"/>
              <a:buAutoNum type="arabicPeriod"/>
            </a:pPr>
            <a:r>
              <a:rPr lang="en-US" sz="1800" cap="all" dirty="0" smtClean="0"/>
              <a:t>Positive Externalities</a:t>
            </a:r>
            <a:r>
              <a:rPr lang="en-US" sz="1800" dirty="0" smtClean="0"/>
              <a:t>: Benefits received directly from consumers or</a:t>
            </a:r>
            <a:br>
              <a:rPr lang="en-US" sz="1800" dirty="0" smtClean="0"/>
            </a:br>
            <a:r>
              <a:rPr lang="en-US" sz="1800" dirty="0" smtClean="0"/>
              <a:t>producers not involved in the exchange market (ex. vaccinations;</a:t>
            </a:r>
            <a:br>
              <a:rPr lang="en-US" sz="1800" dirty="0" smtClean="0"/>
            </a:br>
            <a:r>
              <a:rPr lang="en-US" sz="1800" dirty="0" smtClean="0"/>
              <a:t>restoration of a historic building, investment in new technologies).</a:t>
            </a:r>
          </a:p>
          <a:p>
            <a:pPr marL="514350" indent="-514350">
              <a:buFont typeface="+mj-lt"/>
              <a:buAutoNum type="arabicPeriod"/>
            </a:pPr>
            <a:endParaRPr lang="en-US" sz="1800" dirty="0" smtClean="0"/>
          </a:p>
          <a:p>
            <a:pPr marL="514350" indent="-514350">
              <a:buFont typeface="+mj-lt"/>
              <a:buAutoNum type="arabicPeriod"/>
            </a:pPr>
            <a:endParaRPr lang="en-US" sz="1800" dirty="0" smtClean="0"/>
          </a:p>
          <a:p>
            <a:pPr marL="514350" indent="-514350">
              <a:buFont typeface="+mj-lt"/>
              <a:buAutoNum type="arabicPeriod"/>
            </a:pPr>
            <a:endParaRPr lang="it-IT" sz="1800" dirty="0"/>
          </a:p>
        </p:txBody>
      </p:sp>
      <p:sp>
        <p:nvSpPr>
          <p:cNvPr id="4" name="Segnaposto numero diapositiva 3"/>
          <p:cNvSpPr>
            <a:spLocks noGrp="1"/>
          </p:cNvSpPr>
          <p:nvPr>
            <p:ph type="sldNum" sz="quarter" idx="12"/>
          </p:nvPr>
        </p:nvSpPr>
        <p:spPr/>
        <p:txBody>
          <a:bodyPr/>
          <a:lstStyle/>
          <a:p>
            <a:fld id="{F52B0E24-4B34-414C-9941-4A46AE676308}" type="slidenum">
              <a:rPr lang="it-IT" smtClean="0"/>
              <a:pPr/>
              <a:t>10</a:t>
            </a:fld>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980728"/>
            <a:ext cx="8507288" cy="5343872"/>
          </a:xfrm>
        </p:spPr>
        <p:txBody>
          <a:bodyPr>
            <a:normAutofit/>
          </a:bodyPr>
          <a:lstStyle/>
          <a:p>
            <a:pPr>
              <a:buNone/>
            </a:pPr>
            <a:r>
              <a:rPr lang="en-US" sz="1800" cap="all" dirty="0" smtClean="0">
                <a:solidFill>
                  <a:schemeClr val="accent1">
                    <a:lumMod val="75000"/>
                  </a:schemeClr>
                </a:solidFill>
              </a:rPr>
              <a:t>Consumption  externalities affects the demand curve</a:t>
            </a:r>
            <a:r>
              <a:rPr lang="en-US" sz="1800" cap="all" dirty="0" smtClean="0">
                <a:solidFill>
                  <a:schemeClr val="accent1"/>
                </a:solidFill>
              </a:rPr>
              <a:t>:</a:t>
            </a:r>
          </a:p>
          <a:p>
            <a:pPr>
              <a:buNone/>
            </a:pPr>
            <a:r>
              <a:rPr lang="en-US" sz="1800" dirty="0" smtClean="0"/>
              <a:t>     - </a:t>
            </a:r>
            <a:r>
              <a:rPr lang="en-US" sz="1800" u="sng" cap="small" dirty="0" smtClean="0"/>
              <a:t>IF POSITIVE</a:t>
            </a:r>
            <a:r>
              <a:rPr lang="en-US" sz="1800" dirty="0" smtClean="0"/>
              <a:t>: the activity of consumption generates a benefit for other;  the demand curve / private value is lower than the curve of the</a:t>
            </a:r>
            <a:br>
              <a:rPr lang="en-US" sz="1800" dirty="0" smtClean="0"/>
            </a:br>
            <a:r>
              <a:rPr lang="en-US" sz="1800" dirty="0" smtClean="0"/>
              <a:t>social value; the chosen quantity from the market is lower than that efficient</a:t>
            </a:r>
            <a:br>
              <a:rPr lang="en-US" sz="1800" dirty="0" smtClean="0"/>
            </a:br>
            <a:r>
              <a:rPr lang="en-US" sz="1800" dirty="0" smtClean="0"/>
              <a:t>(ex. consumption of education).</a:t>
            </a:r>
            <a:br>
              <a:rPr lang="en-US" sz="1800" dirty="0" smtClean="0"/>
            </a:br>
            <a:endParaRPr lang="en-US" sz="1800" dirty="0" smtClean="0"/>
          </a:p>
          <a:p>
            <a:pPr>
              <a:buNone/>
            </a:pPr>
            <a:endParaRPr lang="it-IT" sz="1800" dirty="0"/>
          </a:p>
        </p:txBody>
      </p:sp>
      <p:sp>
        <p:nvSpPr>
          <p:cNvPr id="4" name="Segnaposto numero diapositiva 3"/>
          <p:cNvSpPr>
            <a:spLocks noGrp="1"/>
          </p:cNvSpPr>
          <p:nvPr>
            <p:ph type="sldNum" sz="quarter" idx="12"/>
          </p:nvPr>
        </p:nvSpPr>
        <p:spPr/>
        <p:txBody>
          <a:bodyPr/>
          <a:lstStyle/>
          <a:p>
            <a:fld id="{F52B0E24-4B34-414C-9941-4A46AE676308}" type="slidenum">
              <a:rPr lang="it-IT" smtClean="0"/>
              <a:pPr/>
              <a:t>11</a:t>
            </a:fld>
            <a:endParaRPr lang="it-IT" dirty="0"/>
          </a:p>
        </p:txBody>
      </p:sp>
      <p:pic>
        <p:nvPicPr>
          <p:cNvPr id="5" name="Segnaposto contenuto 4" descr="640px-Positive_externality.svg.png"/>
          <p:cNvPicPr>
            <a:picLocks noChangeAspect="1"/>
          </p:cNvPicPr>
          <p:nvPr/>
        </p:nvPicPr>
        <p:blipFill>
          <a:blip r:embed="rId2" cstate="print"/>
          <a:stretch>
            <a:fillRect/>
          </a:stretch>
        </p:blipFill>
        <p:spPr>
          <a:xfrm>
            <a:off x="1115616" y="2468563"/>
            <a:ext cx="5852583" cy="438943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1124744"/>
            <a:ext cx="8229600" cy="4389120"/>
          </a:xfrm>
        </p:spPr>
        <p:txBody>
          <a:bodyPr/>
          <a:lstStyle/>
          <a:p>
            <a:pPr>
              <a:buNone/>
            </a:pPr>
            <a:r>
              <a:rPr lang="en-US" sz="1800" dirty="0" smtClean="0"/>
              <a:t>    - </a:t>
            </a:r>
            <a:r>
              <a:rPr lang="en-US" sz="1800" u="sng" cap="all" dirty="0" smtClean="0"/>
              <a:t>IF NEGATIVE</a:t>
            </a:r>
            <a:r>
              <a:rPr lang="en-US" sz="1800" dirty="0" smtClean="0"/>
              <a:t>: the activity of consumption generates harm to others - the</a:t>
            </a:r>
            <a:br>
              <a:rPr lang="en-US" sz="1800" dirty="0" smtClean="0"/>
            </a:br>
            <a:r>
              <a:rPr lang="en-US" sz="1800" dirty="0" smtClean="0"/>
              <a:t>demand curve / private value is higher than the curve of the</a:t>
            </a:r>
            <a:br>
              <a:rPr lang="en-US" sz="1800" dirty="0" smtClean="0"/>
            </a:br>
            <a:r>
              <a:rPr lang="en-US" sz="1800" dirty="0" smtClean="0"/>
              <a:t>social value; the chosen quantity from the market is higher than that efficient</a:t>
            </a:r>
            <a:br>
              <a:rPr lang="en-US" sz="1800" dirty="0" smtClean="0"/>
            </a:br>
            <a:r>
              <a:rPr lang="en-US" sz="1800" dirty="0" smtClean="0"/>
              <a:t>(ex. cigarettes consumption).</a:t>
            </a:r>
          </a:p>
          <a:p>
            <a:pPr>
              <a:buNone/>
            </a:pPr>
            <a:endParaRPr lang="it-IT" dirty="0"/>
          </a:p>
        </p:txBody>
      </p:sp>
      <p:sp>
        <p:nvSpPr>
          <p:cNvPr id="4" name="Segnaposto numero diapositiva 3"/>
          <p:cNvSpPr>
            <a:spLocks noGrp="1"/>
          </p:cNvSpPr>
          <p:nvPr>
            <p:ph type="sldNum" sz="quarter" idx="12"/>
          </p:nvPr>
        </p:nvSpPr>
        <p:spPr/>
        <p:txBody>
          <a:bodyPr/>
          <a:lstStyle/>
          <a:p>
            <a:fld id="{F52B0E24-4B34-414C-9941-4A46AE676308}" type="slidenum">
              <a:rPr lang="it-IT" smtClean="0"/>
              <a:pPr/>
              <a:t>12</a:t>
            </a:fld>
            <a:endParaRPr lang="it-IT" dirty="0"/>
          </a:p>
        </p:txBody>
      </p:sp>
      <p:pic>
        <p:nvPicPr>
          <p:cNvPr id="7" name="Immagine 6" descr="negative di consumo.gif"/>
          <p:cNvPicPr>
            <a:picLocks noChangeAspect="1"/>
          </p:cNvPicPr>
          <p:nvPr/>
        </p:nvPicPr>
        <p:blipFill>
          <a:blip r:embed="rId2" cstate="print"/>
          <a:stretch>
            <a:fillRect/>
          </a:stretch>
        </p:blipFill>
        <p:spPr>
          <a:xfrm>
            <a:off x="1763688" y="2564904"/>
            <a:ext cx="5916936" cy="381642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564672"/>
          </a:xfrm>
        </p:spPr>
        <p:txBody>
          <a:bodyPr>
            <a:normAutofit/>
          </a:bodyPr>
          <a:lstStyle/>
          <a:p>
            <a:r>
              <a:rPr lang="en-US" sz="2000" cap="all" dirty="0" smtClean="0">
                <a:latin typeface="+mn-lt"/>
              </a:rPr>
              <a:t>Externalities of production affects the supply curve</a:t>
            </a:r>
            <a:r>
              <a:rPr lang="en-US" sz="1800" cap="all" dirty="0" smtClean="0"/>
              <a:t>:</a:t>
            </a:r>
            <a:endParaRPr lang="it-IT" sz="1800" cap="all" dirty="0"/>
          </a:p>
        </p:txBody>
      </p:sp>
      <p:sp>
        <p:nvSpPr>
          <p:cNvPr id="3" name="Segnaposto contenuto 2"/>
          <p:cNvSpPr>
            <a:spLocks noGrp="1"/>
          </p:cNvSpPr>
          <p:nvPr>
            <p:ph idx="1"/>
          </p:nvPr>
        </p:nvSpPr>
        <p:spPr>
          <a:xfrm>
            <a:off x="457200" y="1412776"/>
            <a:ext cx="8229600" cy="4911824"/>
          </a:xfrm>
        </p:spPr>
        <p:txBody>
          <a:bodyPr>
            <a:normAutofit/>
          </a:bodyPr>
          <a:lstStyle/>
          <a:p>
            <a:pPr>
              <a:buNone/>
            </a:pPr>
            <a:r>
              <a:rPr lang="en-US" sz="1800" dirty="0" smtClean="0"/>
              <a:t>-   </a:t>
            </a:r>
            <a:r>
              <a:rPr lang="en-US" sz="1800" u="sng" cap="all" dirty="0" smtClean="0"/>
              <a:t>If negative</a:t>
            </a:r>
            <a:r>
              <a:rPr lang="en-US" sz="1800" dirty="0" smtClean="0"/>
              <a:t>: the productive activity generates a loss to other parties - the curve offer / private cost is lower than the cost curve</a:t>
            </a:r>
            <a:br>
              <a:rPr lang="en-US" sz="1800" dirty="0" smtClean="0"/>
            </a:br>
            <a:r>
              <a:rPr lang="en-US" sz="1800" dirty="0" smtClean="0"/>
              <a:t>social; the chosen quantity from the market is higher than that efficiently (ex:</a:t>
            </a:r>
            <a:br>
              <a:rPr lang="en-US" sz="1800" dirty="0" smtClean="0"/>
            </a:br>
            <a:r>
              <a:rPr lang="en-US" sz="1800" dirty="0" smtClean="0"/>
              <a:t>pollution);</a:t>
            </a:r>
            <a:endParaRPr lang="it-IT" sz="1800" dirty="0"/>
          </a:p>
        </p:txBody>
      </p:sp>
      <p:sp>
        <p:nvSpPr>
          <p:cNvPr id="4" name="Segnaposto numero diapositiva 3"/>
          <p:cNvSpPr>
            <a:spLocks noGrp="1"/>
          </p:cNvSpPr>
          <p:nvPr>
            <p:ph type="sldNum" sz="quarter" idx="12"/>
          </p:nvPr>
        </p:nvSpPr>
        <p:spPr/>
        <p:txBody>
          <a:bodyPr/>
          <a:lstStyle/>
          <a:p>
            <a:fld id="{F52B0E24-4B34-414C-9941-4A46AE676308}" type="slidenum">
              <a:rPr lang="it-IT" smtClean="0"/>
              <a:pPr/>
              <a:t>13</a:t>
            </a:fld>
            <a:endParaRPr lang="it-IT" dirty="0"/>
          </a:p>
        </p:txBody>
      </p:sp>
      <p:pic>
        <p:nvPicPr>
          <p:cNvPr id="5" name="Immagine 4" descr="negative di produzione.png"/>
          <p:cNvPicPr>
            <a:picLocks noChangeAspect="1"/>
          </p:cNvPicPr>
          <p:nvPr/>
        </p:nvPicPr>
        <p:blipFill>
          <a:blip r:embed="rId2" cstate="print"/>
          <a:stretch>
            <a:fillRect/>
          </a:stretch>
        </p:blipFill>
        <p:spPr>
          <a:xfrm>
            <a:off x="1907704" y="2996952"/>
            <a:ext cx="5138277" cy="386104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412776"/>
            <a:ext cx="8229600" cy="4389120"/>
          </a:xfrm>
        </p:spPr>
        <p:txBody>
          <a:bodyPr>
            <a:normAutofit/>
          </a:bodyPr>
          <a:lstStyle/>
          <a:p>
            <a:pPr>
              <a:buNone/>
            </a:pPr>
            <a:r>
              <a:rPr lang="en-US" sz="1800" dirty="0" smtClean="0"/>
              <a:t>-  </a:t>
            </a:r>
            <a:r>
              <a:rPr lang="en-US" sz="1800" u="sng" cap="all" dirty="0" smtClean="0"/>
              <a:t>if positive</a:t>
            </a:r>
            <a:r>
              <a:rPr lang="en-US" sz="1800" dirty="0" smtClean="0"/>
              <a:t>: productive activity generates a benefit for others - the</a:t>
            </a:r>
            <a:br>
              <a:rPr lang="en-US" sz="1800" dirty="0" smtClean="0"/>
            </a:br>
            <a:r>
              <a:rPr lang="en-US" sz="1800" dirty="0" smtClean="0"/>
              <a:t>supply curve / private cost is higher than the cost curve</a:t>
            </a:r>
            <a:br>
              <a:rPr lang="en-US" sz="1800" dirty="0" smtClean="0"/>
            </a:br>
            <a:r>
              <a:rPr lang="en-US" sz="1800" dirty="0" smtClean="0"/>
              <a:t>social; the chosen quantity from the market is lower than that efficiently (ex:</a:t>
            </a:r>
            <a:br>
              <a:rPr lang="en-US" sz="1800" dirty="0" smtClean="0"/>
            </a:br>
            <a:r>
              <a:rPr lang="en-US" sz="1800" dirty="0" smtClean="0"/>
              <a:t>scientific research).</a:t>
            </a:r>
            <a:endParaRPr lang="it-IT" sz="1800" dirty="0"/>
          </a:p>
        </p:txBody>
      </p:sp>
      <p:sp>
        <p:nvSpPr>
          <p:cNvPr id="4" name="Segnaposto numero diapositiva 3"/>
          <p:cNvSpPr>
            <a:spLocks noGrp="1"/>
          </p:cNvSpPr>
          <p:nvPr>
            <p:ph type="sldNum" sz="quarter" idx="12"/>
          </p:nvPr>
        </p:nvSpPr>
        <p:spPr/>
        <p:txBody>
          <a:bodyPr/>
          <a:lstStyle/>
          <a:p>
            <a:fld id="{F52B0E24-4B34-414C-9941-4A46AE676308}" type="slidenum">
              <a:rPr lang="it-IT" smtClean="0"/>
              <a:pPr/>
              <a:t>14</a:t>
            </a:fld>
            <a:endParaRPr lang="it-IT" dirty="0"/>
          </a:p>
        </p:txBody>
      </p:sp>
      <p:pic>
        <p:nvPicPr>
          <p:cNvPr id="5" name="Immagine 4" descr="produzione positive.gif"/>
          <p:cNvPicPr>
            <a:picLocks noChangeAspect="1"/>
          </p:cNvPicPr>
          <p:nvPr/>
        </p:nvPicPr>
        <p:blipFill>
          <a:blip r:embed="rId2" cstate="print"/>
          <a:stretch>
            <a:fillRect/>
          </a:stretch>
        </p:blipFill>
        <p:spPr>
          <a:xfrm>
            <a:off x="1907704" y="2924944"/>
            <a:ext cx="5330896" cy="3518392"/>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685800" y="891572"/>
            <a:ext cx="2743200" cy="784830"/>
          </a:xfrm>
          <a:prstGeom prst="rect">
            <a:avLst/>
          </a:prstGeom>
        </p:spPr>
        <p:txBody>
          <a:bodyPr wrap="square">
            <a:spAutoFit/>
          </a:bodyPr>
          <a:lstStyle/>
          <a:p>
            <a:r>
              <a:rPr lang="it-IT" sz="2400" dirty="0" smtClean="0">
                <a:latin typeface="+mn-lt"/>
              </a:rPr>
              <a:t>Private Solutions to Externalities</a:t>
            </a:r>
            <a:endParaRPr lang="it-IT" sz="2400" dirty="0">
              <a:latin typeface="+mn-lt"/>
            </a:endParaRPr>
          </a:p>
        </p:txBody>
      </p:sp>
      <p:pic>
        <p:nvPicPr>
          <p:cNvPr id="7" name="Immagine 6" descr="coase.png"/>
          <p:cNvPicPr>
            <a:picLocks noChangeAspect="1"/>
          </p:cNvPicPr>
          <p:nvPr/>
        </p:nvPicPr>
        <p:blipFill>
          <a:blip r:embed="rId2" cstate="print"/>
          <a:stretch>
            <a:fillRect/>
          </a:stretch>
        </p:blipFill>
        <p:spPr>
          <a:xfrm>
            <a:off x="755576" y="1700808"/>
            <a:ext cx="2448272" cy="3240360"/>
          </a:xfrm>
          <a:prstGeom prst="rect">
            <a:avLst/>
          </a:prstGeom>
        </p:spPr>
      </p:pic>
      <p:sp>
        <p:nvSpPr>
          <p:cNvPr id="8" name="CasellaDiTesto 7"/>
          <p:cNvSpPr txBox="1"/>
          <p:nvPr/>
        </p:nvSpPr>
        <p:spPr>
          <a:xfrm>
            <a:off x="683568" y="4941168"/>
            <a:ext cx="2736304" cy="523220"/>
          </a:xfrm>
          <a:prstGeom prst="rect">
            <a:avLst/>
          </a:prstGeom>
          <a:noFill/>
        </p:spPr>
        <p:txBody>
          <a:bodyPr wrap="square" rtlCol="0">
            <a:spAutoFit/>
          </a:bodyPr>
          <a:lstStyle/>
          <a:p>
            <a:r>
              <a:rPr lang="it-IT" sz="1400" dirty="0" smtClean="0"/>
              <a:t>Ronald </a:t>
            </a:r>
            <a:r>
              <a:rPr lang="it-IT" sz="1400" dirty="0"/>
              <a:t>C</a:t>
            </a:r>
            <a:r>
              <a:rPr lang="it-IT" sz="1400" dirty="0" smtClean="0"/>
              <a:t>oase, 28 december 1910</a:t>
            </a:r>
            <a:br>
              <a:rPr lang="it-IT" sz="1400" dirty="0" smtClean="0"/>
            </a:br>
            <a:r>
              <a:rPr lang="it-IT" sz="1400" dirty="0" smtClean="0"/>
              <a:t>American-based economist</a:t>
            </a:r>
            <a:endParaRPr lang="it-IT" sz="1400" dirty="0"/>
          </a:p>
        </p:txBody>
      </p:sp>
      <p:sp>
        <p:nvSpPr>
          <p:cNvPr id="9" name="Segnaposto numero diapositiva 3"/>
          <p:cNvSpPr txBox="1">
            <a:spLocks/>
          </p:cNvSpPr>
          <p:nvPr/>
        </p:nvSpPr>
        <p:spPr>
          <a:xfrm>
            <a:off x="8244408" y="6381328"/>
            <a:ext cx="360040" cy="288032"/>
          </a:xfrm>
          <a:prstGeom prst="rect">
            <a:avLst/>
          </a:prstGeom>
        </p:spPr>
        <p:txBody>
          <a:bodyPr vert="horz" lIns="0" tIns="0" rIns="0" bIns="0" anchor="b"/>
          <a:lstStyle/>
          <a:p>
            <a:pPr marL="228600" marR="0" lvl="0" indent="-228600" algn="r" defTabSz="914400" rtl="0" eaLnBrk="1" fontAlgn="auto" latinLnBrk="0" hangingPunct="1">
              <a:lnSpc>
                <a:spcPct val="100000"/>
              </a:lnSpc>
              <a:spcBef>
                <a:spcPts val="0"/>
              </a:spcBef>
              <a:spcAft>
                <a:spcPts val="0"/>
              </a:spcAft>
              <a:buClrTx/>
              <a:buSzTx/>
              <a:tabLst/>
              <a:defRPr/>
            </a:pPr>
            <a:endParaRPr kumimoji="0" lang="it-IT" sz="1200" b="0" i="0" u="none" strike="noStrike" kern="1200" cap="none" spc="0" normalizeH="0" baseline="0" noProof="0" dirty="0">
              <a:ln>
                <a:noFill/>
              </a:ln>
              <a:solidFill>
                <a:schemeClr val="tx2">
                  <a:shade val="90000"/>
                </a:schemeClr>
              </a:solidFill>
              <a:effectLst/>
              <a:uLnTx/>
              <a:uFillTx/>
              <a:latin typeface="+mn-lt"/>
              <a:ea typeface="+mn-ea"/>
              <a:cs typeface="+mn-cs"/>
            </a:endParaRPr>
          </a:p>
        </p:txBody>
      </p:sp>
      <p:sp>
        <p:nvSpPr>
          <p:cNvPr id="16" name="Segnaposto contenuto 15"/>
          <p:cNvSpPr>
            <a:spLocks noGrp="1"/>
          </p:cNvSpPr>
          <p:nvPr>
            <p:ph sz="half" idx="1"/>
          </p:nvPr>
        </p:nvSpPr>
        <p:spPr/>
        <p:txBody>
          <a:bodyPr>
            <a:normAutofit/>
          </a:bodyPr>
          <a:lstStyle/>
          <a:p>
            <a:r>
              <a:rPr lang="en-US" sz="1800" dirty="0" smtClean="0"/>
              <a:t>COASE TEOREM: If all the stakeholders can</a:t>
            </a:r>
            <a:br>
              <a:rPr lang="en-US" sz="1800" dirty="0" smtClean="0"/>
            </a:br>
            <a:r>
              <a:rPr lang="en-US" sz="1800" dirty="0" smtClean="0"/>
              <a:t>negotiate without cost allocation of resources, can to solve themselves the problem of externalities.</a:t>
            </a:r>
          </a:p>
          <a:p>
            <a:endParaRPr lang="en-US" sz="1800" dirty="0" smtClean="0"/>
          </a:p>
          <a:p>
            <a:endParaRPr lang="en-US" sz="1800" dirty="0" smtClean="0"/>
          </a:p>
          <a:p>
            <a:endParaRPr lang="en-US" sz="1800" dirty="0" smtClean="0"/>
          </a:p>
          <a:p>
            <a:r>
              <a:rPr lang="en-US" sz="1800" cap="all" dirty="0" smtClean="0"/>
              <a:t>Transaction costs: </a:t>
            </a:r>
            <a:r>
              <a:rPr lang="en-US" sz="1800" dirty="0" smtClean="0"/>
              <a:t>The costs  in which the parties incurred to reach and implement an agreement.</a:t>
            </a:r>
            <a:br>
              <a:rPr lang="en-US" sz="1800" dirty="0" smtClean="0"/>
            </a:br>
            <a:endParaRPr lang="it-IT"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a:xfrm>
            <a:off x="467544" y="1052736"/>
            <a:ext cx="8229600" cy="866360"/>
          </a:xfrm>
        </p:spPr>
        <p:txBody>
          <a:bodyPr>
            <a:normAutofit fontScale="90000"/>
          </a:bodyPr>
          <a:lstStyle/>
          <a:p>
            <a:r>
              <a:rPr lang="it-IT" dirty="0" smtClean="0"/>
              <a:t/>
            </a:r>
            <a:br>
              <a:rPr lang="it-IT" dirty="0" smtClean="0"/>
            </a:br>
            <a:r>
              <a:rPr lang="it-IT" sz="2700" dirty="0" smtClean="0">
                <a:latin typeface="+mn-lt"/>
              </a:rPr>
              <a:t>Public Intervention and Externalities</a:t>
            </a:r>
            <a:r>
              <a:rPr lang="it-IT" dirty="0" smtClean="0"/>
              <a:t/>
            </a:r>
            <a:br>
              <a:rPr lang="it-IT" dirty="0" smtClean="0"/>
            </a:br>
            <a:endParaRPr lang="it-IT" dirty="0"/>
          </a:p>
        </p:txBody>
      </p:sp>
      <p:sp>
        <p:nvSpPr>
          <p:cNvPr id="7" name="Segnaposto contenuto 6"/>
          <p:cNvSpPr>
            <a:spLocks noGrp="1"/>
          </p:cNvSpPr>
          <p:nvPr>
            <p:ph idx="1"/>
          </p:nvPr>
        </p:nvSpPr>
        <p:spPr/>
        <p:txBody>
          <a:bodyPr>
            <a:normAutofit/>
          </a:bodyPr>
          <a:lstStyle/>
          <a:p>
            <a:pPr marL="514350" indent="-514350">
              <a:buFont typeface="+mj-lt"/>
              <a:buAutoNum type="arabicPeriod"/>
            </a:pPr>
            <a:r>
              <a:rPr lang="en-US" sz="1800" dirty="0" smtClean="0"/>
              <a:t>REGULATION: The state can remedy the</a:t>
            </a:r>
            <a:br>
              <a:rPr lang="en-US" sz="1800" dirty="0" smtClean="0"/>
            </a:br>
            <a:r>
              <a:rPr lang="en-US" sz="1800" dirty="0" smtClean="0"/>
              <a:t>externalities by prohibiting or making compulsory specific</a:t>
            </a:r>
            <a:br>
              <a:rPr lang="en-US" sz="1800" dirty="0" smtClean="0"/>
            </a:br>
            <a:r>
              <a:rPr lang="en-US" sz="1800" dirty="0" smtClean="0"/>
              <a:t>behaviors.</a:t>
            </a:r>
          </a:p>
          <a:p>
            <a:pPr marL="514350" indent="-514350">
              <a:buFont typeface="+mj-lt"/>
              <a:buAutoNum type="arabicPeriod"/>
            </a:pPr>
            <a:endParaRPr lang="en-US" sz="1800" dirty="0" smtClean="0">
              <a:latin typeface="Comic Sans MS" pitchFamily="66" charset="0"/>
            </a:endParaRPr>
          </a:p>
          <a:p>
            <a:pPr marL="514350" indent="-514350">
              <a:buFont typeface="+mj-lt"/>
              <a:buAutoNum type="arabicPeriod"/>
            </a:pPr>
            <a:r>
              <a:rPr lang="en-US" sz="1800" cap="all" dirty="0" smtClean="0"/>
              <a:t>Taxes and subsidies</a:t>
            </a:r>
            <a:r>
              <a:rPr lang="en-US" sz="1800" dirty="0" smtClean="0"/>
              <a:t>: The State may internalize</a:t>
            </a:r>
            <a:br>
              <a:rPr lang="en-US" sz="1800" dirty="0" smtClean="0"/>
            </a:br>
            <a:r>
              <a:rPr lang="en-US" sz="1800" dirty="0" smtClean="0"/>
              <a:t>externality by imposing taxes on activities</a:t>
            </a:r>
            <a:br>
              <a:rPr lang="en-US" sz="1800" dirty="0" smtClean="0"/>
            </a:br>
            <a:r>
              <a:rPr lang="en-US" sz="1800" dirty="0" smtClean="0"/>
              <a:t>that cause negative externalities and subsidizing</a:t>
            </a:r>
            <a:br>
              <a:rPr lang="en-US" sz="1800" dirty="0" smtClean="0"/>
            </a:br>
            <a:r>
              <a:rPr lang="en-US" sz="1800" dirty="0" smtClean="0"/>
              <a:t>those that generate the positive.</a:t>
            </a:r>
          </a:p>
          <a:p>
            <a:pPr marL="514350" indent="-514350">
              <a:buFont typeface="+mj-lt"/>
              <a:buAutoNum type="arabicPeriod"/>
            </a:pPr>
            <a:endParaRPr lang="en-US" sz="1800" dirty="0" smtClean="0">
              <a:latin typeface="Comic Sans MS" pitchFamily="66" charset="0"/>
            </a:endParaRPr>
          </a:p>
          <a:p>
            <a:pPr marL="514350" indent="-514350">
              <a:buFont typeface="+mj-lt"/>
              <a:buAutoNum type="arabicPeriod"/>
            </a:pPr>
            <a:r>
              <a:rPr lang="en-US" sz="1800" cap="all" dirty="0" smtClean="0"/>
              <a:t>Tradable emission permits</a:t>
            </a:r>
            <a:r>
              <a:rPr lang="en-US" sz="1800" dirty="0" smtClean="0"/>
              <a:t>: Allowing</a:t>
            </a:r>
            <a:br>
              <a:rPr lang="en-US" sz="1800" dirty="0" smtClean="0"/>
            </a:br>
            <a:r>
              <a:rPr lang="en-US" sz="1800" dirty="0" smtClean="0"/>
              <a:t>voluntary transfer of rights to pollute</a:t>
            </a:r>
            <a:br>
              <a:rPr lang="en-US" sz="1800" dirty="0" smtClean="0"/>
            </a:br>
            <a:r>
              <a:rPr lang="en-US" sz="1800" dirty="0" smtClean="0"/>
              <a:t>from one enterprise to another.</a:t>
            </a:r>
            <a:endParaRPr lang="it-IT" sz="1800" dirty="0"/>
          </a:p>
        </p:txBody>
      </p:sp>
      <p:sp>
        <p:nvSpPr>
          <p:cNvPr id="5" name="Segnaposto numero diapositiva 4"/>
          <p:cNvSpPr>
            <a:spLocks noGrp="1"/>
          </p:cNvSpPr>
          <p:nvPr>
            <p:ph type="sldNum" sz="quarter" idx="12"/>
          </p:nvPr>
        </p:nvSpPr>
        <p:spPr/>
        <p:txBody>
          <a:bodyPr/>
          <a:lstStyle/>
          <a:p>
            <a:fld id="{F52B0E24-4B34-414C-9941-4A46AE676308}" type="slidenum">
              <a:rPr lang="it-IT" smtClean="0"/>
              <a:pPr/>
              <a:t>16</a:t>
            </a:fld>
            <a:endParaRPr lang="it-I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337</TotalTime>
  <Words>1037</Words>
  <Application>Microsoft Office PowerPoint</Application>
  <PresentationFormat>Presentazione su schermo (4:3)</PresentationFormat>
  <Paragraphs>82</Paragraphs>
  <Slides>16</Slides>
  <Notes>0</Notes>
  <HiddenSlides>0</HiddenSlides>
  <MMClips>0</MMClips>
  <ScaleCrop>false</ScaleCrop>
  <HeadingPairs>
    <vt:vector size="4" baseType="variant">
      <vt:variant>
        <vt:lpstr>Tema</vt:lpstr>
      </vt:variant>
      <vt:variant>
        <vt:i4>1</vt:i4>
      </vt:variant>
      <vt:variant>
        <vt:lpstr>Titoli diapositive</vt:lpstr>
      </vt:variant>
      <vt:variant>
        <vt:i4>16</vt:i4>
      </vt:variant>
    </vt:vector>
  </HeadingPairs>
  <TitlesOfParts>
    <vt:vector size="17" baseType="lpstr">
      <vt:lpstr>Equinozio</vt:lpstr>
      <vt:lpstr>           Danilo Monterotti  </vt:lpstr>
      <vt:lpstr>Index</vt:lpstr>
      <vt:lpstr>Sunk costs…</vt:lpstr>
      <vt:lpstr>Diapositiva 4</vt:lpstr>
      <vt:lpstr>Shubik theory’s</vt:lpstr>
      <vt:lpstr>…. Ernest Dupuis</vt:lpstr>
      <vt:lpstr>Diapositiva 7</vt:lpstr>
      <vt:lpstr>Sunk cost and the cost overrun</vt:lpstr>
      <vt:lpstr>The Externalities</vt:lpstr>
      <vt:lpstr>There are different types of externalities: </vt:lpstr>
      <vt:lpstr>Diapositiva 11</vt:lpstr>
      <vt:lpstr>Diapositiva 12</vt:lpstr>
      <vt:lpstr>Externalities of production affects the supply curve:</vt:lpstr>
      <vt:lpstr>Diapositiva 14</vt:lpstr>
      <vt:lpstr>Private Solutions to Externalities</vt:lpstr>
      <vt:lpstr> Public Intervention and Externalities </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Danilo monterotti  in collaboration with university of macerata</dc:title>
  <dc:creator>.</dc:creator>
  <cp:lastModifiedBy>.</cp:lastModifiedBy>
  <cp:revision>36</cp:revision>
  <dcterms:created xsi:type="dcterms:W3CDTF">2012-11-28T19:36:31Z</dcterms:created>
  <dcterms:modified xsi:type="dcterms:W3CDTF">2012-12-05T09:37:47Z</dcterms:modified>
</cp:coreProperties>
</file>