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5D0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BD8202-4607-418F-8508-14574DAF55F8}" type="datetimeFigureOut">
              <a:rPr lang="en-US" smtClean="0"/>
              <a:pPr/>
              <a:t>11/28/2012</a:t>
            </a:fld>
            <a:endParaRPr lang="en-US"/>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02ACA3-70E2-4C93-897D-8B29C3D2709B}" type="slidenum">
              <a:rPr lang="en-US" smtClean="0"/>
              <a:pPr/>
              <a:t>‹N›</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8" name="Titolo 7"/>
          <p:cNvSpPr>
            <a:spLocks noGrp="1"/>
          </p:cNvSpPr>
          <p:nvPr>
            <p:ph type="ctrTitle"/>
          </p:nvPr>
        </p:nvSpPr>
        <p:spPr>
          <a:xfrm>
            <a:off x="2286000" y="3124200"/>
            <a:ext cx="6172200" cy="1894362"/>
          </a:xfrm>
        </p:spPr>
        <p:txBody>
          <a:bodyPr/>
          <a:lstStyle>
            <a:lvl1pPr>
              <a:defRPr b="1"/>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bwMode="auto">
          <a:xfrm rot="5400000">
            <a:off x="7764621" y="1174097"/>
            <a:ext cx="2286000" cy="381000"/>
          </a:xfrm>
        </p:spPr>
        <p:txBody>
          <a:bodyPr/>
          <a:lstStyle/>
          <a:p>
            <a:fld id="{64ECA3CA-A6AE-4DAB-8DBC-68D840F5ED7B}" type="datetime1">
              <a:rPr lang="en-US" smtClean="0"/>
              <a:pPr/>
              <a:t>11/28/2012</a:t>
            </a:fld>
            <a:endParaRPr lang="en-US"/>
          </a:p>
        </p:txBody>
      </p:sp>
      <p:sp>
        <p:nvSpPr>
          <p:cNvPr id="17" name="Segnaposto piè di pagina 16"/>
          <p:cNvSpPr>
            <a:spLocks noGrp="1"/>
          </p:cNvSpPr>
          <p:nvPr>
            <p:ph type="ftr" sz="quarter" idx="11"/>
          </p:nvPr>
        </p:nvSpPr>
        <p:spPr bwMode="auto">
          <a:xfrm rot="5400000">
            <a:off x="7077269" y="4181669"/>
            <a:ext cx="3657600" cy="384048"/>
          </a:xfrm>
        </p:spPr>
        <p:txBody>
          <a:bodyPr/>
          <a:lstStyle/>
          <a:p>
            <a:endParaRPr lang="en-US"/>
          </a:p>
        </p:txBody>
      </p:sp>
      <p:sp>
        <p:nvSpPr>
          <p:cNvPr id="10" name="Rettangolo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ttangolo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ttore 1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ttore 1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ttore 1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ttangolo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egnaposto numero diapositiva 28"/>
          <p:cNvSpPr>
            <a:spLocks noGrp="1"/>
          </p:cNvSpPr>
          <p:nvPr>
            <p:ph type="sldNum" sz="quarter" idx="12"/>
          </p:nvPr>
        </p:nvSpPr>
        <p:spPr bwMode="auto">
          <a:xfrm>
            <a:off x="1325544" y="4928702"/>
            <a:ext cx="609600" cy="517524"/>
          </a:xfrm>
        </p:spPr>
        <p:txBody>
          <a:bodyPr/>
          <a:lstStyle/>
          <a:p>
            <a:fld id="{6B4F2580-433B-4783-AA8D-43A4A3FC90C0}" type="slidenum">
              <a:rPr lang="en-US" smtClean="0"/>
              <a:pPr/>
              <a:t>‹N›</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8" name="Segnaposto contenuto 7"/>
          <p:cNvSpPr>
            <a:spLocks noGrp="1"/>
          </p:cNvSpPr>
          <p:nvPr>
            <p:ph sz="quarter" idx="1"/>
          </p:nvPr>
        </p:nvSpPr>
        <p:spPr>
          <a:xfrm>
            <a:off x="457200" y="1600200"/>
            <a:ext cx="7467600" cy="487375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4"/>
          </p:nvPr>
        </p:nvSpPr>
        <p:spPr/>
        <p:txBody>
          <a:bodyPr rtlCol="0"/>
          <a:lstStyle/>
          <a:p>
            <a:fld id="{1AF5F5FE-39A6-42E9-85B5-283CDC1227C0}" type="datetime1">
              <a:rPr lang="en-US" smtClean="0"/>
              <a:pPr/>
              <a:t>11/28/2012</a:t>
            </a:fld>
            <a:endParaRPr lang="en-US"/>
          </a:p>
        </p:txBody>
      </p:sp>
      <p:sp>
        <p:nvSpPr>
          <p:cNvPr id="9" name="Segnaposto numero diapositiva 8"/>
          <p:cNvSpPr>
            <a:spLocks noGrp="1"/>
          </p:cNvSpPr>
          <p:nvPr>
            <p:ph type="sldNum" sz="quarter" idx="15"/>
          </p:nvPr>
        </p:nvSpPr>
        <p:spPr/>
        <p:txBody>
          <a:bodyPr rtlCol="0"/>
          <a:lstStyle/>
          <a:p>
            <a:fld id="{6B4F2580-433B-4783-AA8D-43A4A3FC90C0}" type="slidenum">
              <a:rPr lang="en-US" smtClean="0"/>
              <a:pPr/>
              <a:t>‹N›</a:t>
            </a:fld>
            <a:endParaRPr lang="en-US"/>
          </a:p>
        </p:txBody>
      </p:sp>
      <p:sp>
        <p:nvSpPr>
          <p:cNvPr id="10" name="Segnaposto piè di pagina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286000" y="2895600"/>
            <a:ext cx="6172200" cy="2053590"/>
          </a:xfrm>
        </p:spPr>
        <p:txBody>
          <a:bodyPr/>
          <a:lstStyle>
            <a:lvl1pPr algn="l">
              <a:buNone/>
              <a:defRPr sz="3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bwMode="auto">
          <a:xfrm rot="5400000">
            <a:off x="7763256" y="1170432"/>
            <a:ext cx="2286000" cy="381000"/>
          </a:xfrm>
        </p:spPr>
        <p:txBody>
          <a:bodyPr/>
          <a:lstStyle/>
          <a:p>
            <a:fld id="{43EB4AB7-1B6F-4981-91AC-60E5DB5AC260}" type="datetime1">
              <a:rPr lang="en-US" smtClean="0"/>
              <a:pPr/>
              <a:t>11/28/2012</a:t>
            </a:fld>
            <a:endParaRPr lang="en-US"/>
          </a:p>
        </p:txBody>
      </p:sp>
      <p:sp>
        <p:nvSpPr>
          <p:cNvPr id="5" name="Segnaposto piè di pagina 4"/>
          <p:cNvSpPr>
            <a:spLocks noGrp="1"/>
          </p:cNvSpPr>
          <p:nvPr>
            <p:ph type="ftr" sz="quarter" idx="11"/>
          </p:nvPr>
        </p:nvSpPr>
        <p:spPr bwMode="auto">
          <a:xfrm rot="5400000">
            <a:off x="7077456" y="4178808"/>
            <a:ext cx="3657600" cy="384048"/>
          </a:xfrm>
        </p:spPr>
        <p:txBody>
          <a:bodyPr/>
          <a:lstStyle/>
          <a:p>
            <a:endParaRPr lang="en-US"/>
          </a:p>
        </p:txBody>
      </p:sp>
      <p:sp>
        <p:nvSpPr>
          <p:cNvPr id="9" name="Rettangolo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ttore 1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ttore 1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ttangolo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ttore 1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numero diapositiva 5"/>
          <p:cNvSpPr>
            <a:spLocks noGrp="1"/>
          </p:cNvSpPr>
          <p:nvPr>
            <p:ph type="sldNum" sz="quarter" idx="12"/>
          </p:nvPr>
        </p:nvSpPr>
        <p:spPr bwMode="auto">
          <a:xfrm>
            <a:off x="1340616" y="4928702"/>
            <a:ext cx="609600" cy="517524"/>
          </a:xfrm>
        </p:spPr>
        <p:txBody>
          <a:bodyPr/>
          <a:lstStyle/>
          <a:p>
            <a:fld id="{6B4F2580-433B-4783-AA8D-43A4A3FC90C0}" type="slidenum">
              <a:rPr lang="en-US" smtClean="0"/>
              <a:pPr/>
              <a:t>‹N›</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929EE848-83BB-4988-90D4-7A62A9DBBAC9}" type="datetime1">
              <a:rPr lang="en-US" smtClean="0"/>
              <a:pPr/>
              <a:t>11/28/2012</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6B4F2580-433B-4783-AA8D-43A4A3FC90C0}" type="slidenum">
              <a:rPr lang="en-US" smtClean="0"/>
              <a:pPr/>
              <a:t>‹N›</a:t>
            </a:fld>
            <a:endParaRPr lang="en-US"/>
          </a:p>
        </p:txBody>
      </p:sp>
      <p:sp>
        <p:nvSpPr>
          <p:cNvPr id="9" name="Segnaposto contenuto 8"/>
          <p:cNvSpPr>
            <a:spLocks noGrp="1"/>
          </p:cNvSpPr>
          <p:nvPr>
            <p:ph sz="quarter" idx="1"/>
          </p:nvPr>
        </p:nvSpPr>
        <p:spPr>
          <a:xfrm>
            <a:off x="457200"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270248"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7543800" cy="1143000"/>
          </a:xfrm>
        </p:spPr>
        <p:txBody>
          <a:bodyPr anchor="b"/>
          <a:lstStyle>
            <a:lvl1pPr>
              <a:defRPr/>
            </a:lvl1pPr>
          </a:lstStyle>
          <a:p>
            <a:r>
              <a:rPr kumimoji="0" lang="it-IT" smtClean="0"/>
              <a:t>Fare clic per modificare lo stile del titolo</a:t>
            </a:r>
            <a:endParaRPr kumimoji="0" lang="en-US"/>
          </a:p>
        </p:txBody>
      </p:sp>
      <p:sp>
        <p:nvSpPr>
          <p:cNvPr id="7" name="Segnaposto data 6"/>
          <p:cNvSpPr>
            <a:spLocks noGrp="1"/>
          </p:cNvSpPr>
          <p:nvPr>
            <p:ph type="dt" sz="half" idx="10"/>
          </p:nvPr>
        </p:nvSpPr>
        <p:spPr/>
        <p:txBody>
          <a:bodyPr/>
          <a:lstStyle/>
          <a:p>
            <a:fld id="{EF54DEDD-1727-4ADD-A234-62FEF0DF18F5}" type="datetime1">
              <a:rPr lang="en-US" smtClean="0"/>
              <a:pPr/>
              <a:t>11/28/2012</a:t>
            </a:fld>
            <a:endParaRPr lang="en-US"/>
          </a:p>
        </p:txBody>
      </p:sp>
      <p:sp>
        <p:nvSpPr>
          <p:cNvPr id="8" name="Segnaposto piè di pagina 7"/>
          <p:cNvSpPr>
            <a:spLocks noGrp="1"/>
          </p:cNvSpPr>
          <p:nvPr>
            <p:ph type="ftr" sz="quarter" idx="11"/>
          </p:nvPr>
        </p:nvSpPr>
        <p:spPr/>
        <p:txBody>
          <a:bodyPr/>
          <a:lstStyle/>
          <a:p>
            <a:endParaRPr lang="en-US"/>
          </a:p>
        </p:txBody>
      </p:sp>
      <p:sp>
        <p:nvSpPr>
          <p:cNvPr id="9" name="Segnaposto numero diapositiva 8"/>
          <p:cNvSpPr>
            <a:spLocks noGrp="1"/>
          </p:cNvSpPr>
          <p:nvPr>
            <p:ph type="sldNum" sz="quarter" idx="12"/>
          </p:nvPr>
        </p:nvSpPr>
        <p:spPr/>
        <p:txBody>
          <a:bodyPr/>
          <a:lstStyle/>
          <a:p>
            <a:fld id="{6B4F2580-433B-4783-AA8D-43A4A3FC90C0}" type="slidenum">
              <a:rPr lang="en-US" smtClean="0"/>
              <a:pPr/>
              <a:t>‹N›</a:t>
            </a:fld>
            <a:endParaRPr lang="en-US"/>
          </a:p>
        </p:txBody>
      </p:sp>
      <p:sp>
        <p:nvSpPr>
          <p:cNvPr id="11" name="Segnaposto contenuto 10"/>
          <p:cNvSpPr>
            <a:spLocks noGrp="1"/>
          </p:cNvSpPr>
          <p:nvPr>
            <p:ph sz="quarter" idx="2"/>
          </p:nvPr>
        </p:nvSpPr>
        <p:spPr>
          <a:xfrm>
            <a:off x="457200"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371975"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tes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
        <p:nvSpPr>
          <p:cNvPr id="14" name="Segnaposto tes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6" name="Segnaposto data 5"/>
          <p:cNvSpPr>
            <a:spLocks noGrp="1"/>
          </p:cNvSpPr>
          <p:nvPr>
            <p:ph type="dt" sz="half" idx="10"/>
          </p:nvPr>
        </p:nvSpPr>
        <p:spPr/>
        <p:txBody>
          <a:bodyPr rtlCol="0"/>
          <a:lstStyle/>
          <a:p>
            <a:fld id="{D8F14748-6FE6-43BE-A24D-E7DA7FE44038}" type="datetime1">
              <a:rPr lang="en-US" smtClean="0"/>
              <a:pPr/>
              <a:t>11/28/2012</a:t>
            </a:fld>
            <a:endParaRPr lang="en-US"/>
          </a:p>
        </p:txBody>
      </p:sp>
      <p:sp>
        <p:nvSpPr>
          <p:cNvPr id="7" name="Segnaposto numero diapositiva 6"/>
          <p:cNvSpPr>
            <a:spLocks noGrp="1"/>
          </p:cNvSpPr>
          <p:nvPr>
            <p:ph type="sldNum" sz="quarter" idx="11"/>
          </p:nvPr>
        </p:nvSpPr>
        <p:spPr/>
        <p:txBody>
          <a:bodyPr rtlCol="0"/>
          <a:lstStyle/>
          <a:p>
            <a:fld id="{6B4F2580-433B-4783-AA8D-43A4A3FC90C0}" type="slidenum">
              <a:rPr lang="en-US" smtClean="0"/>
              <a:pPr/>
              <a:t>‹N›</a:t>
            </a:fld>
            <a:endParaRPr lang="en-US"/>
          </a:p>
        </p:txBody>
      </p:sp>
      <p:sp>
        <p:nvSpPr>
          <p:cNvPr id="8" name="Segnaposto piè di pagina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FB6F593-5ADA-40AD-ADC7-4E87FCE02A06}" type="datetime1">
              <a:rPr lang="en-US" smtClean="0"/>
              <a:pPr/>
              <a:t>11/28/2012</a:t>
            </a:fld>
            <a:endParaRPr lang="en-US"/>
          </a:p>
        </p:txBody>
      </p:sp>
      <p:sp>
        <p:nvSpPr>
          <p:cNvPr id="3" name="Segnaposto piè di pagina 2"/>
          <p:cNvSpPr>
            <a:spLocks noGrp="1"/>
          </p:cNvSpPr>
          <p:nvPr>
            <p:ph type="ftr" sz="quarter" idx="11"/>
          </p:nvPr>
        </p:nvSpPr>
        <p:spPr/>
        <p:txBody>
          <a:bodyPr/>
          <a:lstStyle/>
          <a:p>
            <a:endParaRPr lang="en-US"/>
          </a:p>
        </p:txBody>
      </p:sp>
      <p:sp>
        <p:nvSpPr>
          <p:cNvPr id="4" name="Segnaposto numero diapositiva 3"/>
          <p:cNvSpPr>
            <a:spLocks noGrp="1"/>
          </p:cNvSpPr>
          <p:nvPr>
            <p:ph type="sldNum" sz="quarter" idx="12"/>
          </p:nvPr>
        </p:nvSpPr>
        <p:spPr/>
        <p:txBody>
          <a:bodyPr/>
          <a:lstStyle/>
          <a:p>
            <a:fld id="{6B4F2580-433B-4783-AA8D-43A4A3FC90C0}"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olo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Connettore 1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ttore 1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ttore 1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ttangolo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egnaposto contenuto 17"/>
          <p:cNvSpPr>
            <a:spLocks noGrp="1"/>
          </p:cNvSpPr>
          <p:nvPr>
            <p:ph sz="quarter" idx="1"/>
          </p:nvPr>
        </p:nvSpPr>
        <p:spPr>
          <a:xfrm>
            <a:off x="304800" y="274320"/>
            <a:ext cx="5638800" cy="6327648"/>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4"/>
          </p:nvPr>
        </p:nvSpPr>
        <p:spPr/>
        <p:txBody>
          <a:bodyPr rtlCol="0"/>
          <a:lstStyle/>
          <a:p>
            <a:fld id="{83164BDE-DE37-452C-A608-8DA43F4A89E6}" type="datetime1">
              <a:rPr lang="en-US" smtClean="0"/>
              <a:pPr/>
              <a:t>11/28/2012</a:t>
            </a:fld>
            <a:endParaRPr lang="en-US"/>
          </a:p>
        </p:txBody>
      </p:sp>
      <p:sp>
        <p:nvSpPr>
          <p:cNvPr id="22" name="Segnaposto numero diapositiva 21"/>
          <p:cNvSpPr>
            <a:spLocks noGrp="1"/>
          </p:cNvSpPr>
          <p:nvPr>
            <p:ph type="sldNum" sz="quarter" idx="15"/>
          </p:nvPr>
        </p:nvSpPr>
        <p:spPr/>
        <p:txBody>
          <a:bodyPr rtlCol="0"/>
          <a:lstStyle/>
          <a:p>
            <a:fld id="{6B4F2580-433B-4783-AA8D-43A4A3FC90C0}" type="slidenum">
              <a:rPr lang="en-US" smtClean="0"/>
              <a:pPr/>
              <a:t>‹N›</a:t>
            </a:fld>
            <a:endParaRPr lang="en-US"/>
          </a:p>
        </p:txBody>
      </p:sp>
      <p:sp>
        <p:nvSpPr>
          <p:cNvPr id="23" name="Segnaposto piè di pagina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Connettore 1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olo 1"/>
          <p:cNvSpPr>
            <a:spLocks noGrp="1"/>
          </p:cNvSpPr>
          <p:nvPr>
            <p:ph type="title"/>
          </p:nvPr>
        </p:nvSpPr>
        <p:spPr>
          <a:xfrm rot="5400000">
            <a:off x="3350133" y="3200400"/>
            <a:ext cx="6309360" cy="457200"/>
          </a:xfrm>
        </p:spPr>
        <p:txBody>
          <a:bodyPr anchor="b"/>
          <a:lstStyle>
            <a:lvl1pPr algn="l">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10" name="Connettore 1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ttangolo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ttore 1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ttore 1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ttore 1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egnaposto data 16"/>
          <p:cNvSpPr>
            <a:spLocks noGrp="1"/>
          </p:cNvSpPr>
          <p:nvPr>
            <p:ph type="dt" sz="half" idx="10"/>
          </p:nvPr>
        </p:nvSpPr>
        <p:spPr/>
        <p:txBody>
          <a:bodyPr rtlCol="0"/>
          <a:lstStyle/>
          <a:p>
            <a:fld id="{0618CAEB-195F-4F97-ABBB-C7A24EF80623}" type="datetime1">
              <a:rPr lang="en-US" smtClean="0"/>
              <a:pPr/>
              <a:t>11/28/2012</a:t>
            </a:fld>
            <a:endParaRPr lang="en-US"/>
          </a:p>
        </p:txBody>
      </p:sp>
      <p:sp>
        <p:nvSpPr>
          <p:cNvPr id="18" name="Segnaposto numero diapositiva 17"/>
          <p:cNvSpPr>
            <a:spLocks noGrp="1"/>
          </p:cNvSpPr>
          <p:nvPr>
            <p:ph type="sldNum" sz="quarter" idx="11"/>
          </p:nvPr>
        </p:nvSpPr>
        <p:spPr/>
        <p:txBody>
          <a:bodyPr rtlCol="0"/>
          <a:lstStyle/>
          <a:p>
            <a:fld id="{6B4F2580-433B-4783-AA8D-43A4A3FC90C0}" type="slidenum">
              <a:rPr lang="en-US" smtClean="0"/>
              <a:pPr/>
              <a:t>‹N›</a:t>
            </a:fld>
            <a:endParaRPr lang="en-US"/>
          </a:p>
        </p:txBody>
      </p:sp>
      <p:sp>
        <p:nvSpPr>
          <p:cNvPr id="21" name="Segnaposto piè di pagina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1151B20-9872-45A6-99FC-BA23A74A2C31}" type="datetime1">
              <a:rPr lang="en-US" smtClean="0"/>
              <a:pPr/>
              <a:t>11/28/2012</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6B4F2580-433B-4783-AA8D-43A4A3FC90C0}"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9"/>
            <a:ext cx="1676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5D752B98-06E7-4954-8FD4-154B3E3B4DCB}" type="datetime1">
              <a:rPr lang="en-US" smtClean="0"/>
              <a:pPr/>
              <a:t>11/28/2012</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6B4F2580-433B-4783-AA8D-43A4A3FC90C0}"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egnaposto titolo 21"/>
          <p:cNvSpPr>
            <a:spLocks noGrp="1"/>
          </p:cNvSpPr>
          <p:nvPr>
            <p:ph type="title"/>
          </p:nvPr>
        </p:nvSpPr>
        <p:spPr>
          <a:xfrm>
            <a:off x="457200" y="274638"/>
            <a:ext cx="7467600" cy="1143000"/>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28F6F28-C247-4EFA-B2D3-7357AA493F8A}" type="datetime1">
              <a:rPr lang="en-US" smtClean="0"/>
              <a:pPr/>
              <a:t>11/28/2012</a:t>
            </a:fld>
            <a:endParaRPr lang="en-US"/>
          </a:p>
        </p:txBody>
      </p:sp>
      <p:sp>
        <p:nvSpPr>
          <p:cNvPr id="3" name="Segnaposto piè di pagina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Connettore 1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ttore 1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ttango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egnaposto numero diapositiva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6B4F2580-433B-4783-AA8D-43A4A3FC90C0}"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115616" y="332656"/>
            <a:ext cx="7416824" cy="1224136"/>
          </a:xfrm>
        </p:spPr>
        <p:txBody>
          <a:bodyPr>
            <a:normAutofit/>
          </a:bodyPr>
          <a:lstStyle/>
          <a:p>
            <a:r>
              <a:rPr lang="en-US" dirty="0" smtClean="0"/>
              <a:t>THE ROLE OF AVERTISING IN MONOPOLISTC COMPETITION</a:t>
            </a:r>
            <a:endParaRPr lang="en-US" dirty="0"/>
          </a:p>
        </p:txBody>
      </p:sp>
      <p:sp>
        <p:nvSpPr>
          <p:cNvPr id="4" name="Segnaposto numero diapositiva 3"/>
          <p:cNvSpPr>
            <a:spLocks noGrp="1"/>
          </p:cNvSpPr>
          <p:nvPr>
            <p:ph type="sldNum" sz="quarter" idx="12"/>
          </p:nvPr>
        </p:nvSpPr>
        <p:spPr/>
        <p:txBody>
          <a:bodyPr/>
          <a:lstStyle/>
          <a:p>
            <a:fld id="{6B4F2580-433B-4783-AA8D-43A4A3FC90C0}" type="slidenum">
              <a:rPr lang="en-US" smtClean="0"/>
              <a:pPr/>
              <a:t>1</a:t>
            </a:fld>
            <a:endParaRPr lang="en-US"/>
          </a:p>
        </p:txBody>
      </p:sp>
      <p:pic>
        <p:nvPicPr>
          <p:cNvPr id="8194" name="Picture 2" descr="http://cdn01.cdnwp.thefrisky.com/wp-content/uploads/2011/02/16/sofia_vergara_diet_pepsi_m.jpg"/>
          <p:cNvPicPr>
            <a:picLocks noChangeAspect="1" noChangeArrowheads="1"/>
          </p:cNvPicPr>
          <p:nvPr/>
        </p:nvPicPr>
        <p:blipFill>
          <a:blip r:embed="rId2" cstate="print"/>
          <a:srcRect/>
          <a:stretch>
            <a:fillRect/>
          </a:stretch>
        </p:blipFill>
        <p:spPr bwMode="auto">
          <a:xfrm rot="1687505">
            <a:off x="6107888" y="2086821"/>
            <a:ext cx="2432174" cy="3171555"/>
          </a:xfrm>
          <a:prstGeom prst="rect">
            <a:avLst/>
          </a:prstGeom>
          <a:noFill/>
        </p:spPr>
      </p:pic>
      <p:pic>
        <p:nvPicPr>
          <p:cNvPr id="8198" name="Picture 6" descr="http://www.toxel.com/wp-content/uploads/2008/06/ca9.jpg"/>
          <p:cNvPicPr>
            <a:picLocks noChangeAspect="1" noChangeArrowheads="1"/>
          </p:cNvPicPr>
          <p:nvPr/>
        </p:nvPicPr>
        <p:blipFill>
          <a:blip r:embed="rId3" cstate="print"/>
          <a:srcRect/>
          <a:stretch>
            <a:fillRect/>
          </a:stretch>
        </p:blipFill>
        <p:spPr bwMode="auto">
          <a:xfrm rot="710151">
            <a:off x="2836798" y="2049295"/>
            <a:ext cx="2841225" cy="2014113"/>
          </a:xfrm>
          <a:prstGeom prst="rect">
            <a:avLst/>
          </a:prstGeom>
          <a:noFill/>
        </p:spPr>
      </p:pic>
      <p:pic>
        <p:nvPicPr>
          <p:cNvPr id="8196" name="Picture 4" descr="http://notizie.guidaconsumatore.com/wp-content/uploads/2011/11/soft-drink-e-violenza.jpg"/>
          <p:cNvPicPr>
            <a:picLocks noChangeAspect="1" noChangeArrowheads="1"/>
          </p:cNvPicPr>
          <p:nvPr/>
        </p:nvPicPr>
        <p:blipFill>
          <a:blip r:embed="rId4" cstate="print"/>
          <a:srcRect/>
          <a:stretch>
            <a:fillRect/>
          </a:stretch>
        </p:blipFill>
        <p:spPr bwMode="auto">
          <a:xfrm rot="21018133">
            <a:off x="2449662" y="3992825"/>
            <a:ext cx="3482752" cy="245534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395536" y="476672"/>
            <a:ext cx="7467600" cy="4873752"/>
          </a:xfrm>
        </p:spPr>
        <p:txBody>
          <a:bodyPr>
            <a:normAutofit/>
          </a:bodyPr>
          <a:lstStyle/>
          <a:p>
            <a:pPr algn="just">
              <a:buClrTx/>
              <a:buSzPct val="80000"/>
              <a:buFont typeface="Arial" pitchFamily="34" charset="0"/>
              <a:buChar char="•"/>
            </a:pPr>
            <a:endParaRPr lang="en-US" sz="1800" dirty="0" smtClean="0"/>
          </a:p>
          <a:p>
            <a:pPr algn="just">
              <a:buClrTx/>
              <a:buSzPct val="80000"/>
              <a:buFont typeface="Arial" pitchFamily="34" charset="0"/>
              <a:buChar char="•"/>
            </a:pPr>
            <a:endParaRPr lang="en-US" sz="1800" dirty="0" smtClean="0"/>
          </a:p>
          <a:p>
            <a:pPr algn="just">
              <a:buClrTx/>
              <a:buSzPct val="80000"/>
              <a:buFont typeface="Arial" pitchFamily="34" charset="0"/>
              <a:buChar char="•"/>
            </a:pPr>
            <a:r>
              <a:rPr lang="en-US" sz="1800" dirty="0" smtClean="0"/>
              <a:t>Advertising is </a:t>
            </a:r>
            <a:r>
              <a:rPr lang="en-US" sz="1800" b="1" dirty="0" smtClean="0"/>
              <a:t>very important </a:t>
            </a:r>
            <a:r>
              <a:rPr lang="en-US" sz="1800" dirty="0" smtClean="0"/>
              <a:t>in monopolistic competition.</a:t>
            </a:r>
          </a:p>
          <a:p>
            <a:pPr algn="just">
              <a:spcBef>
                <a:spcPts val="0"/>
              </a:spcBef>
              <a:buNone/>
            </a:pPr>
            <a:r>
              <a:rPr lang="en-US" sz="1800" dirty="0" smtClean="0"/>
              <a:t>When firms sell differentiated products and charge prices above marginal cost, each firm has an incentive to advertise in order to attract more buyers to its particular product.</a:t>
            </a:r>
          </a:p>
          <a:p>
            <a:pPr algn="just">
              <a:spcBef>
                <a:spcPts val="0"/>
              </a:spcBef>
              <a:buNone/>
            </a:pPr>
            <a:endParaRPr lang="en-US" sz="1800" dirty="0" smtClean="0"/>
          </a:p>
          <a:p>
            <a:pPr algn="just">
              <a:spcBef>
                <a:spcPts val="0"/>
              </a:spcBef>
              <a:buClrTx/>
              <a:buSzPct val="80000"/>
              <a:buFont typeface="Arial" pitchFamily="34" charset="0"/>
              <a:buChar char="•"/>
            </a:pPr>
            <a:r>
              <a:rPr lang="en-US" sz="1800" dirty="0" smtClean="0"/>
              <a:t>The amount of advertising varies across products.</a:t>
            </a:r>
          </a:p>
          <a:p>
            <a:pPr algn="just">
              <a:spcBef>
                <a:spcPts val="0"/>
              </a:spcBef>
              <a:buClrTx/>
              <a:buSzPct val="80000"/>
              <a:buFont typeface="Arial" pitchFamily="34" charset="0"/>
              <a:buChar char="•"/>
            </a:pPr>
            <a:endParaRPr lang="en-US" sz="1800" dirty="0" smtClean="0"/>
          </a:p>
          <a:p>
            <a:pPr algn="just">
              <a:spcBef>
                <a:spcPts val="0"/>
              </a:spcBef>
              <a:buClrTx/>
              <a:buSzPct val="80000"/>
              <a:buFont typeface="Arial" pitchFamily="34" charset="0"/>
              <a:buChar char="•"/>
            </a:pPr>
            <a:r>
              <a:rPr lang="en-US" sz="1800" dirty="0" smtClean="0"/>
              <a:t>For economy as a whole, spending on advertising comprises about 2% of total firm revenue, or more than $100 billion.</a:t>
            </a:r>
          </a:p>
          <a:p>
            <a:pPr algn="just">
              <a:spcBef>
                <a:spcPts val="0"/>
              </a:spcBef>
              <a:buClrTx/>
              <a:buSzPct val="80000"/>
              <a:buFont typeface="Arial" pitchFamily="34" charset="0"/>
              <a:buChar char="•"/>
            </a:pPr>
            <a:endParaRPr lang="en-US" sz="1800" dirty="0" smtClean="0"/>
          </a:p>
          <a:p>
            <a:pPr algn="just">
              <a:spcBef>
                <a:spcPts val="0"/>
              </a:spcBef>
              <a:buClrTx/>
              <a:buSzPct val="80000"/>
              <a:buFont typeface="Arial" pitchFamily="34" charset="0"/>
              <a:buChar char="•"/>
            </a:pPr>
            <a:r>
              <a:rPr lang="en-US" sz="1800" dirty="0" smtClean="0"/>
              <a:t>Advertising takes many forms</a:t>
            </a:r>
            <a:endParaRPr lang="en-US" sz="1800" dirty="0"/>
          </a:p>
        </p:txBody>
      </p:sp>
      <p:sp>
        <p:nvSpPr>
          <p:cNvPr id="4" name="Segnaposto numero diapositiva 3"/>
          <p:cNvSpPr>
            <a:spLocks noGrp="1"/>
          </p:cNvSpPr>
          <p:nvPr>
            <p:ph type="sldNum" sz="quarter" idx="15"/>
          </p:nvPr>
        </p:nvSpPr>
        <p:spPr/>
        <p:txBody>
          <a:bodyPr/>
          <a:lstStyle/>
          <a:p>
            <a:fld id="{6B4F2580-433B-4783-AA8D-43A4A3FC90C0}" type="slidenum">
              <a:rPr lang="en-US" smtClean="0"/>
              <a:pPr/>
              <a:t>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643192" cy="1210146"/>
          </a:xfrm>
        </p:spPr>
        <p:txBody>
          <a:bodyPr>
            <a:normAutofit/>
          </a:bodyPr>
          <a:lstStyle/>
          <a:p>
            <a:r>
              <a:rPr lang="en-US" dirty="0" smtClean="0">
                <a:solidFill>
                  <a:srgbClr val="FF0000"/>
                </a:solidFill>
              </a:rPr>
              <a:t>The debate over advertising </a:t>
            </a:r>
            <a:r>
              <a:rPr lang="en-US" dirty="0" smtClean="0"/>
              <a:t/>
            </a:r>
            <a:br>
              <a:rPr lang="en-US" dirty="0" smtClean="0"/>
            </a:br>
            <a:endParaRPr lang="en-US" dirty="0"/>
          </a:p>
        </p:txBody>
      </p:sp>
      <p:sp>
        <p:nvSpPr>
          <p:cNvPr id="3" name="Segnaposto contenuto 2"/>
          <p:cNvSpPr>
            <a:spLocks noGrp="1"/>
          </p:cNvSpPr>
          <p:nvPr>
            <p:ph sz="quarter" idx="1"/>
          </p:nvPr>
        </p:nvSpPr>
        <p:spPr>
          <a:xfrm>
            <a:off x="395536" y="908720"/>
            <a:ext cx="7467600" cy="4873752"/>
          </a:xfrm>
        </p:spPr>
        <p:txBody>
          <a:bodyPr>
            <a:normAutofit/>
          </a:bodyPr>
          <a:lstStyle/>
          <a:p>
            <a:pPr>
              <a:buClrTx/>
              <a:buSzPct val="80000"/>
              <a:buNone/>
            </a:pPr>
            <a:endParaRPr lang="en-US" sz="1800" dirty="0" smtClean="0"/>
          </a:p>
          <a:p>
            <a:pPr>
              <a:buClrTx/>
              <a:buSzPct val="80000"/>
              <a:buNone/>
            </a:pPr>
            <a:endParaRPr lang="en-US" sz="1800" dirty="0" smtClean="0"/>
          </a:p>
          <a:p>
            <a:pPr>
              <a:buClrTx/>
              <a:buSzPct val="80000"/>
              <a:buNone/>
            </a:pPr>
            <a:r>
              <a:rPr lang="en-US" sz="1800" dirty="0" smtClean="0"/>
              <a:t>THE CRITIQUE OF ADEVERTISING argue: </a:t>
            </a:r>
          </a:p>
          <a:p>
            <a:pPr>
              <a:buClrTx/>
              <a:buSzPct val="80000"/>
              <a:buFont typeface="Arial" pitchFamily="34" charset="0"/>
              <a:buChar char="•"/>
            </a:pPr>
            <a:endParaRPr lang="en-US" sz="1800" dirty="0" smtClean="0"/>
          </a:p>
          <a:p>
            <a:pPr>
              <a:buClrTx/>
              <a:buSzPct val="80000"/>
              <a:buFont typeface="Arial" pitchFamily="34" charset="0"/>
              <a:buChar char="•"/>
            </a:pPr>
            <a:r>
              <a:rPr lang="en-US" sz="1800" dirty="0" smtClean="0"/>
              <a:t>Firms advertise in order to manipulate people’s tastes. Much advertising </a:t>
            </a:r>
            <a:r>
              <a:rPr lang="en-US" sz="1800" b="1" dirty="0" smtClean="0"/>
              <a:t>is psychological rather than informational.</a:t>
            </a:r>
          </a:p>
          <a:p>
            <a:pPr>
              <a:spcBef>
                <a:spcPts val="0"/>
              </a:spcBef>
              <a:buClrTx/>
              <a:buSzPct val="80000"/>
              <a:buNone/>
            </a:pPr>
            <a:r>
              <a:rPr lang="en-US" sz="1800" b="1" dirty="0" smtClean="0"/>
              <a:t>       - </a:t>
            </a:r>
            <a:r>
              <a:rPr lang="en-US" sz="1200" i="1" dirty="0" smtClean="0"/>
              <a:t>For example: the typical television commercial for some brand of soft drink. The  commercial    most likely does not tell the viewer about the product’s price ore quality, instead, it might show a group of happy people at a party on a beach on a beautiful sunny day and in their hands are cans of the soft drink.</a:t>
            </a:r>
          </a:p>
          <a:p>
            <a:pPr>
              <a:spcBef>
                <a:spcPts val="0"/>
              </a:spcBef>
              <a:buClrTx/>
              <a:buSzPct val="80000"/>
              <a:buNone/>
            </a:pPr>
            <a:endParaRPr lang="en-US" sz="1200" b="1" i="1" dirty="0" smtClean="0"/>
          </a:p>
          <a:p>
            <a:pPr>
              <a:spcBef>
                <a:spcPts val="0"/>
              </a:spcBef>
              <a:buClrTx/>
              <a:buSzPct val="80000"/>
              <a:buFont typeface="Arial" pitchFamily="34" charset="0"/>
              <a:buChar char="•"/>
            </a:pPr>
            <a:r>
              <a:rPr lang="en-US" sz="1800" dirty="0" smtClean="0"/>
              <a:t>Advertising </a:t>
            </a:r>
            <a:r>
              <a:rPr lang="en-US" sz="1800" b="1" dirty="0" smtClean="0"/>
              <a:t>impedes competition</a:t>
            </a:r>
            <a:r>
              <a:rPr lang="en-US" sz="1800" dirty="0" smtClean="0"/>
              <a:t>, because tries to convince consumers that products are more different than the truly are, and makes buyer less concerned with price differences among similar goods</a:t>
            </a:r>
          </a:p>
          <a:p>
            <a:pPr marL="360000" indent="0">
              <a:spcBef>
                <a:spcPts val="0"/>
              </a:spcBef>
              <a:buClrTx/>
              <a:buSzPct val="80000"/>
              <a:buNone/>
            </a:pPr>
            <a:endParaRPr lang="en-US" sz="1200" i="1" dirty="0" smtClean="0"/>
          </a:p>
        </p:txBody>
      </p:sp>
      <p:sp>
        <p:nvSpPr>
          <p:cNvPr id="4" name="Segnaposto numero diapositiva 3"/>
          <p:cNvSpPr>
            <a:spLocks noGrp="1"/>
          </p:cNvSpPr>
          <p:nvPr>
            <p:ph type="sldNum" sz="quarter" idx="15"/>
          </p:nvPr>
        </p:nvSpPr>
        <p:spPr/>
        <p:txBody>
          <a:bodyPr/>
          <a:lstStyle/>
          <a:p>
            <a:fld id="{6B4F2580-433B-4783-AA8D-43A4A3FC90C0}" type="slidenum">
              <a:rPr lang="en-US" smtClean="0"/>
              <a:pPr/>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1000"/>
                                        <p:tgtEl>
                                          <p:spTgt spid="3">
                                            <p:txEl>
                                              <p:pRg st="5" end="5"/>
                                            </p:txEl>
                                          </p:spTgt>
                                        </p:tgtEl>
                                      </p:cBhvr>
                                    </p:animEffect>
                                    <p:anim calcmode="lin" valueType="num">
                                      <p:cBhvr>
                                        <p:cTn id="2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1000"/>
                                        <p:tgtEl>
                                          <p:spTgt spid="3">
                                            <p:txEl>
                                              <p:pRg st="7" end="7"/>
                                            </p:txEl>
                                          </p:spTgt>
                                        </p:tgtEl>
                                      </p:cBhvr>
                                    </p:animEffect>
                                    <p:anim calcmode="lin" valueType="num">
                                      <p:cBhvr>
                                        <p:cTn id="3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323528" y="260648"/>
            <a:ext cx="7920880" cy="5616624"/>
          </a:xfrm>
        </p:spPr>
        <p:txBody>
          <a:bodyPr>
            <a:normAutofit/>
          </a:bodyPr>
          <a:lstStyle/>
          <a:p>
            <a:pPr>
              <a:buNone/>
            </a:pPr>
            <a:r>
              <a:rPr lang="en-US" sz="1800" dirty="0" smtClean="0"/>
              <a:t>THE DEFENSE OF ADVERTISING argue: </a:t>
            </a:r>
          </a:p>
          <a:p>
            <a:pPr>
              <a:buClrTx/>
              <a:buSzPct val="80000"/>
              <a:buFont typeface="Arial" pitchFamily="34" charset="0"/>
              <a:buChar char="•"/>
            </a:pPr>
            <a:endParaRPr lang="en-US" sz="1800" dirty="0" smtClean="0"/>
          </a:p>
          <a:p>
            <a:pPr>
              <a:buClrTx/>
              <a:buSzPct val="80000"/>
              <a:buFont typeface="Arial" pitchFamily="34" charset="0"/>
              <a:buChar char="•"/>
            </a:pPr>
            <a:r>
              <a:rPr lang="en-US" sz="1800" dirty="0" smtClean="0"/>
              <a:t>Firms use advertising to provide information to customers, this information allows customers to make better choices about what do buy and enhances the ability of markets to allocate resources efficiently.</a:t>
            </a:r>
          </a:p>
          <a:p>
            <a:pPr>
              <a:buClrTx/>
              <a:buSzPct val="80000"/>
              <a:buFont typeface="Arial" pitchFamily="34" charset="0"/>
              <a:buChar char="•"/>
            </a:pPr>
            <a:endParaRPr lang="en-US" sz="1800" dirty="0" smtClean="0"/>
          </a:p>
          <a:p>
            <a:pPr>
              <a:buClrTx/>
              <a:buSzPct val="80000"/>
              <a:buFont typeface="Arial" pitchFamily="34" charset="0"/>
              <a:buChar char="•"/>
            </a:pPr>
            <a:r>
              <a:rPr lang="en-US" sz="1800" dirty="0" smtClean="0"/>
              <a:t>Advertising fosters competition, because allows customers to be more fully informed about all the firms in the market and can more easily take advantage of price differences </a:t>
            </a:r>
          </a:p>
          <a:p>
            <a:pPr>
              <a:buClrTx/>
              <a:buSzPct val="80000"/>
              <a:buFont typeface="Arial" pitchFamily="34" charset="0"/>
              <a:buChar char="•"/>
            </a:pPr>
            <a:endParaRPr lang="en-US" sz="1800" dirty="0" smtClean="0"/>
          </a:p>
          <a:p>
            <a:pPr>
              <a:buClrTx/>
              <a:buSzPct val="80000"/>
              <a:buFont typeface="Arial" pitchFamily="34" charset="0"/>
              <a:buChar char="•"/>
            </a:pPr>
            <a:r>
              <a:rPr lang="en-US" sz="1800" dirty="0" smtClean="0"/>
              <a:t>Advertising allows new firms to enter more easily, because gives entrants a means to attract customers from existing firms </a:t>
            </a:r>
          </a:p>
          <a:p>
            <a:pPr>
              <a:buClrTx/>
              <a:buSzPct val="80000"/>
              <a:buFont typeface="Arial" pitchFamily="34" charset="0"/>
              <a:buChar char="•"/>
            </a:pPr>
            <a:endParaRPr lang="en-US" sz="1800" dirty="0" smtClean="0"/>
          </a:p>
          <a:p>
            <a:pPr>
              <a:buClrTx/>
              <a:buSzPct val="80000"/>
              <a:buNone/>
            </a:pPr>
            <a:endParaRPr lang="en-US" sz="1800" dirty="0"/>
          </a:p>
        </p:txBody>
      </p:sp>
      <p:sp>
        <p:nvSpPr>
          <p:cNvPr id="4" name="Segnaposto numero diapositiva 3"/>
          <p:cNvSpPr>
            <a:spLocks noGrp="1"/>
          </p:cNvSpPr>
          <p:nvPr>
            <p:ph type="sldNum" sz="quarter" idx="15"/>
          </p:nvPr>
        </p:nvSpPr>
        <p:spPr/>
        <p:txBody>
          <a:bodyPr/>
          <a:lstStyle/>
          <a:p>
            <a:fld id="{6B4F2580-433B-4783-AA8D-43A4A3FC90C0}" type="slidenum">
              <a:rPr lang="en-US" smtClean="0"/>
              <a:pPr/>
              <a:t>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188640"/>
            <a:ext cx="7067128" cy="1012974"/>
          </a:xfrm>
        </p:spPr>
        <p:txBody>
          <a:bodyPr>
            <a:normAutofit fontScale="90000"/>
          </a:bodyPr>
          <a:lstStyle/>
          <a:p>
            <a:r>
              <a:rPr lang="en-US" dirty="0" smtClean="0">
                <a:solidFill>
                  <a:srgbClr val="FF0000"/>
                </a:solidFill>
              </a:rPr>
              <a:t/>
            </a:r>
            <a:br>
              <a:rPr lang="en-US" dirty="0" smtClean="0">
                <a:solidFill>
                  <a:srgbClr val="FF0000"/>
                </a:solidFill>
              </a:rPr>
            </a:br>
            <a:r>
              <a:rPr lang="en-US" dirty="0" smtClean="0">
                <a:solidFill>
                  <a:srgbClr val="FF0000"/>
                </a:solidFill>
              </a:rPr>
              <a:t>What effect does advertising on the price of good?</a:t>
            </a:r>
            <a:endParaRPr lang="en-US" dirty="0">
              <a:solidFill>
                <a:srgbClr val="FF0000"/>
              </a:solidFill>
            </a:endParaRPr>
          </a:p>
        </p:txBody>
      </p:sp>
      <p:sp>
        <p:nvSpPr>
          <p:cNvPr id="3" name="Segnaposto contenuto 2"/>
          <p:cNvSpPr>
            <a:spLocks noGrp="1"/>
          </p:cNvSpPr>
          <p:nvPr>
            <p:ph sz="quarter" idx="1"/>
          </p:nvPr>
        </p:nvSpPr>
        <p:spPr>
          <a:xfrm>
            <a:off x="179512" y="1412776"/>
            <a:ext cx="7992888" cy="5061176"/>
          </a:xfrm>
        </p:spPr>
        <p:txBody>
          <a:bodyPr>
            <a:normAutofit/>
          </a:bodyPr>
          <a:lstStyle/>
          <a:p>
            <a:pPr algn="just">
              <a:buNone/>
            </a:pPr>
            <a:r>
              <a:rPr lang="en-US" sz="1800" dirty="0" smtClean="0"/>
              <a:t>In an article published in the Journal of Law and Economics in 1972, economist Lee </a:t>
            </a:r>
            <a:r>
              <a:rPr lang="en-US" sz="1800" dirty="0" err="1" smtClean="0"/>
              <a:t>Benham</a:t>
            </a:r>
            <a:r>
              <a:rPr lang="en-US" sz="1800" dirty="0" smtClean="0"/>
              <a:t> tested this effect. In the USA during 1960s, the various state governments had vastly different rules about advertising by optometrists. Some states allowed advertising for eyeglasses and eye examinations. Many states prohibited it, for example the Florida.</a:t>
            </a:r>
          </a:p>
          <a:p>
            <a:pPr algn="just">
              <a:buNone/>
            </a:pPr>
            <a:r>
              <a:rPr lang="en-US" sz="1800" dirty="0" err="1" smtClean="0"/>
              <a:t>Benham</a:t>
            </a:r>
            <a:r>
              <a:rPr lang="en-US" sz="1800" dirty="0" smtClean="0"/>
              <a:t> used these differences in state law as a natural experiment and the results were striking: in those states that prohibited advertising, the average price paid for a pair of eyeglasses was $33.( this price is higher because to convert 1963 prices into today’s dollars, you can multiply them by 5). In those states that did not restrict advertising, the average price was $26. Thus, </a:t>
            </a:r>
            <a:r>
              <a:rPr lang="en-US" sz="1800" b="1" dirty="0" smtClean="0"/>
              <a:t>advertising reduced average prices by more than 20%. </a:t>
            </a:r>
            <a:r>
              <a:rPr lang="en-US" sz="1800" dirty="0" smtClean="0"/>
              <a:t>In the market of eyeglasses, and probably in many other markets as well, </a:t>
            </a:r>
            <a:r>
              <a:rPr lang="en-US" sz="1800" b="1" dirty="0" smtClean="0"/>
              <a:t>advertising fosters competition and leads to lower prices for consumers</a:t>
            </a:r>
            <a:r>
              <a:rPr lang="en-US" sz="1800" dirty="0" smtClean="0"/>
              <a:t>. </a:t>
            </a:r>
          </a:p>
        </p:txBody>
      </p:sp>
      <p:sp>
        <p:nvSpPr>
          <p:cNvPr id="4" name="Segnaposto numero diapositiva 3"/>
          <p:cNvSpPr>
            <a:spLocks noGrp="1"/>
          </p:cNvSpPr>
          <p:nvPr>
            <p:ph type="sldNum" sz="quarter" idx="15"/>
          </p:nvPr>
        </p:nvSpPr>
        <p:spPr/>
        <p:txBody>
          <a:bodyPr/>
          <a:lstStyle/>
          <a:p>
            <a:fld id="{6B4F2580-433B-4783-AA8D-43A4A3FC90C0}" type="slidenum">
              <a:rPr lang="en-US" smtClean="0"/>
              <a:pPr/>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anim calcmode="lin" valueType="num">
                                      <p:cBhvr>
                                        <p:cTn id="15" dur="2000" fill="hold"/>
                                        <p:tgtEl>
                                          <p:spTgt spid="3">
                                            <p:txEl>
                                              <p:pRg st="0" end="0"/>
                                            </p:txEl>
                                          </p:spTgt>
                                        </p:tgtEl>
                                        <p:attrNameLst>
                                          <p:attrName>style.rotation</p:attrName>
                                        </p:attrNameLst>
                                      </p:cBhvr>
                                      <p:tavLst>
                                        <p:tav tm="0">
                                          <p:val>
                                            <p:fltVal val="720"/>
                                          </p:val>
                                        </p:tav>
                                        <p:tav tm="100000">
                                          <p:val>
                                            <p:fltVal val="0"/>
                                          </p:val>
                                        </p:tav>
                                      </p:tavLst>
                                    </p:anim>
                                    <p:anim calcmode="lin" valueType="num">
                                      <p:cBhvr>
                                        <p:cTn id="16"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2000" fill="hold"/>
                                        <p:tgtEl>
                                          <p:spTgt spid="3">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18" fill="hold">
                      <p:stCondLst>
                        <p:cond delay="indefinite"/>
                      </p:stCondLst>
                      <p:childTnLst>
                        <p:par>
                          <p:cTn id="19" fill="hold">
                            <p:stCondLst>
                              <p:cond delay="0"/>
                            </p:stCondLst>
                            <p:childTnLst>
                              <p:par>
                                <p:cTn id="20" presetID="35"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2000"/>
                                        <p:tgtEl>
                                          <p:spTgt spid="3">
                                            <p:txEl>
                                              <p:pRg st="1" end="1"/>
                                            </p:txEl>
                                          </p:spTgt>
                                        </p:tgtEl>
                                      </p:cBhvr>
                                    </p:animEffect>
                                    <p:anim calcmode="lin" valueType="num">
                                      <p:cBhvr>
                                        <p:cTn id="23" dur="2000" fill="hold"/>
                                        <p:tgtEl>
                                          <p:spTgt spid="3">
                                            <p:txEl>
                                              <p:pRg st="1" end="1"/>
                                            </p:txEl>
                                          </p:spTgt>
                                        </p:tgtEl>
                                        <p:attrNameLst>
                                          <p:attrName>style.rotation</p:attrName>
                                        </p:attrNameLst>
                                      </p:cBhvr>
                                      <p:tavLst>
                                        <p:tav tm="0">
                                          <p:val>
                                            <p:fltVal val="720"/>
                                          </p:val>
                                        </p:tav>
                                        <p:tav tm="100000">
                                          <p:val>
                                            <p:fltVal val="0"/>
                                          </p:val>
                                        </p:tav>
                                      </p:tavLst>
                                    </p:anim>
                                    <p:anim calcmode="lin" valueType="num">
                                      <p:cBhvr>
                                        <p:cTn id="24" dur="2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2000" fill="hold"/>
                                        <p:tgtEl>
                                          <p:spTgt spid="3">
                                            <p:txEl>
                                              <p:pRg st="1" end="1"/>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60648"/>
            <a:ext cx="7385248" cy="580926"/>
          </a:xfrm>
        </p:spPr>
        <p:txBody>
          <a:bodyPr/>
          <a:lstStyle/>
          <a:p>
            <a:r>
              <a:rPr lang="en-US" dirty="0" smtClean="0">
                <a:solidFill>
                  <a:srgbClr val="FF0000"/>
                </a:solidFill>
              </a:rPr>
              <a:t>Advertising as a signal of quality</a:t>
            </a:r>
            <a:endParaRPr lang="en-US" dirty="0">
              <a:solidFill>
                <a:srgbClr val="FF0000"/>
              </a:solidFill>
            </a:endParaRPr>
          </a:p>
        </p:txBody>
      </p:sp>
      <p:sp>
        <p:nvSpPr>
          <p:cNvPr id="3" name="Segnaposto contenuto 2"/>
          <p:cNvSpPr>
            <a:spLocks noGrp="1"/>
          </p:cNvSpPr>
          <p:nvPr>
            <p:ph sz="quarter" idx="1"/>
          </p:nvPr>
        </p:nvSpPr>
        <p:spPr>
          <a:xfrm>
            <a:off x="323528" y="908720"/>
            <a:ext cx="7601272" cy="5565232"/>
          </a:xfrm>
        </p:spPr>
        <p:txBody>
          <a:bodyPr>
            <a:normAutofit/>
          </a:bodyPr>
          <a:lstStyle/>
          <a:p>
            <a:pPr algn="just">
              <a:buNone/>
            </a:pPr>
            <a:endParaRPr lang="en-US" sz="1800" dirty="0" smtClean="0"/>
          </a:p>
          <a:p>
            <a:pPr algn="just">
              <a:buNone/>
            </a:pPr>
            <a:r>
              <a:rPr lang="en-US" sz="1800" dirty="0" smtClean="0"/>
              <a:t>Defenders of advertising argue that even advertising that appears to contain little hard information may in fact tell consumers something about product quality. The willingness of the firm to spend a large amount of money on advertising can itself be </a:t>
            </a:r>
            <a:r>
              <a:rPr lang="en-US" sz="1800" b="1" dirty="0" smtClean="0"/>
              <a:t>a signal to consumer about the quality of the product being offered.  </a:t>
            </a:r>
            <a:r>
              <a:rPr lang="en-US" sz="1800" dirty="0" smtClean="0"/>
              <a:t>Advertising is profitable in a firm of high quality, and not for a firm of lower quality, because consumers tend to buy the good of high quality, but not to those of low quality. </a:t>
            </a:r>
          </a:p>
          <a:p>
            <a:pPr algn="just">
              <a:buNone/>
            </a:pPr>
            <a:r>
              <a:rPr lang="en-US" sz="1800" b="1" dirty="0" smtClean="0"/>
              <a:t>The content of the advertisement is irrelevant </a:t>
            </a:r>
            <a:r>
              <a:rPr lang="en-US" sz="1800" dirty="0" smtClean="0"/>
              <a:t>because a important firm signals the quality of its product by its willingness to spend money on advertising. In fact many firms pay famous actors large amount of money to make advertisements that appear to convey no information at all</a:t>
            </a:r>
            <a:r>
              <a:rPr lang="en-US" sz="1800" b="1" dirty="0" smtClean="0"/>
              <a:t>. The information is not in the advertisement’s content, but simply in its existence and expense. </a:t>
            </a:r>
            <a:endParaRPr lang="en-US" sz="1800" b="1" dirty="0"/>
          </a:p>
        </p:txBody>
      </p:sp>
      <p:sp>
        <p:nvSpPr>
          <p:cNvPr id="4" name="Segnaposto numero diapositiva 3"/>
          <p:cNvSpPr>
            <a:spLocks noGrp="1"/>
          </p:cNvSpPr>
          <p:nvPr>
            <p:ph type="sldNum" sz="quarter" idx="15"/>
          </p:nvPr>
        </p:nvSpPr>
        <p:spPr/>
        <p:txBody>
          <a:bodyPr/>
          <a:lstStyle/>
          <a:p>
            <a:fld id="{6B4F2580-433B-4783-AA8D-43A4A3FC90C0}" type="slidenum">
              <a:rPr lang="en-US" smtClean="0"/>
              <a:pPr/>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260648"/>
            <a:ext cx="7467600" cy="580926"/>
          </a:xfrm>
        </p:spPr>
        <p:txBody>
          <a:bodyPr/>
          <a:lstStyle/>
          <a:p>
            <a:pPr algn="ctr"/>
            <a:r>
              <a:rPr lang="en-US" dirty="0" smtClean="0">
                <a:solidFill>
                  <a:srgbClr val="FF0000"/>
                </a:solidFill>
              </a:rPr>
              <a:t>Brand names </a:t>
            </a:r>
            <a:endParaRPr lang="en-US" dirty="0">
              <a:solidFill>
                <a:srgbClr val="FF0000"/>
              </a:solidFill>
            </a:endParaRPr>
          </a:p>
        </p:txBody>
      </p:sp>
      <p:sp>
        <p:nvSpPr>
          <p:cNvPr id="3" name="Segnaposto contenuto 2"/>
          <p:cNvSpPr>
            <a:spLocks noGrp="1"/>
          </p:cNvSpPr>
          <p:nvPr>
            <p:ph sz="quarter" idx="1"/>
          </p:nvPr>
        </p:nvSpPr>
        <p:spPr>
          <a:xfrm>
            <a:off x="251520" y="908720"/>
            <a:ext cx="8064896" cy="5565232"/>
          </a:xfrm>
        </p:spPr>
        <p:txBody>
          <a:bodyPr>
            <a:normAutofit/>
          </a:bodyPr>
          <a:lstStyle/>
          <a:p>
            <a:pPr algn="just">
              <a:buNone/>
            </a:pPr>
            <a:r>
              <a:rPr lang="en-US" sz="1800" dirty="0" smtClean="0"/>
              <a:t>Advertising is related to the existence of brand names. In many markets there are two types of firms: </a:t>
            </a:r>
          </a:p>
          <a:p>
            <a:pPr algn="just">
              <a:buClrTx/>
              <a:buSzPct val="80000"/>
              <a:buFont typeface="Arial" pitchFamily="34" charset="0"/>
              <a:buChar char="•"/>
            </a:pPr>
            <a:r>
              <a:rPr lang="en-US" sz="1800" dirty="0" smtClean="0"/>
              <a:t>Firms sell products with recognized </a:t>
            </a:r>
            <a:r>
              <a:rPr lang="en-US" sz="1800" i="1" dirty="0" smtClean="0"/>
              <a:t>brand names</a:t>
            </a:r>
          </a:p>
          <a:p>
            <a:pPr algn="just">
              <a:buClrTx/>
              <a:buSzPct val="80000"/>
              <a:buFont typeface="Arial" pitchFamily="34" charset="0"/>
              <a:buChar char="•"/>
            </a:pPr>
            <a:r>
              <a:rPr lang="en-US" sz="1800" dirty="0" smtClean="0"/>
              <a:t>Firms sell </a:t>
            </a:r>
            <a:r>
              <a:rPr lang="en-US" sz="1800" i="1" dirty="0" smtClean="0"/>
              <a:t>generic substitutes</a:t>
            </a:r>
          </a:p>
          <a:p>
            <a:pPr algn="just">
              <a:buClrTx/>
              <a:buSzPct val="80000"/>
              <a:buNone/>
            </a:pPr>
            <a:r>
              <a:rPr lang="en-US" sz="1800" dirty="0" smtClean="0"/>
              <a:t>There is a disagreement about the economics of brand names:</a:t>
            </a:r>
          </a:p>
          <a:p>
            <a:pPr algn="just">
              <a:buClrTx/>
              <a:buSzPct val="80000"/>
              <a:buFont typeface="Wingdings" pitchFamily="2" charset="2"/>
              <a:buChar char="v"/>
            </a:pPr>
            <a:r>
              <a:rPr lang="en-US" sz="1800" dirty="0" smtClean="0"/>
              <a:t>Critics argue that brand names cause consumers to perceive differences that do not really exist. These critics assert that consumers’ willingness to pay more for the brand-name good is a form of irrationality fostered by advertising</a:t>
            </a:r>
          </a:p>
          <a:p>
            <a:pPr algn="just">
              <a:buClrTx/>
              <a:buSzPct val="80000"/>
              <a:buNone/>
            </a:pPr>
            <a:r>
              <a:rPr lang="en-US" sz="1800" dirty="0" smtClean="0"/>
              <a:t>More recently, economist have defended brand names as a useful way for consumers to ensure that the goods they buy are of high quality. There are two arguments : </a:t>
            </a:r>
          </a:p>
          <a:p>
            <a:pPr algn="just">
              <a:buClrTx/>
              <a:buSzPct val="80000"/>
              <a:buFont typeface="Arial" pitchFamily="34" charset="0"/>
              <a:buChar char="•"/>
            </a:pPr>
            <a:r>
              <a:rPr lang="en-US" sz="1800" dirty="0" smtClean="0"/>
              <a:t>Brand names provide consumer </a:t>
            </a:r>
            <a:r>
              <a:rPr lang="en-US" sz="1800" i="1" u="sng" dirty="0" smtClean="0"/>
              <a:t>information</a:t>
            </a:r>
            <a:r>
              <a:rPr lang="en-US" sz="1800" dirty="0" smtClean="0"/>
              <a:t> about quality</a:t>
            </a:r>
          </a:p>
          <a:p>
            <a:pPr algn="just">
              <a:buClrTx/>
              <a:buSzPct val="80000"/>
              <a:buFont typeface="Arial" pitchFamily="34" charset="0"/>
              <a:buChar char="•"/>
            </a:pPr>
            <a:r>
              <a:rPr lang="en-US" sz="1800" dirty="0" smtClean="0"/>
              <a:t>Brand names give firms and </a:t>
            </a:r>
            <a:r>
              <a:rPr lang="en-US" sz="1800" i="1" u="sng" dirty="0" smtClean="0"/>
              <a:t>incentive</a:t>
            </a:r>
            <a:r>
              <a:rPr lang="en-US" sz="1800" dirty="0" smtClean="0"/>
              <a:t> to maintain high quality </a:t>
            </a:r>
          </a:p>
          <a:p>
            <a:pPr algn="just">
              <a:buClrTx/>
              <a:buSzPct val="80000"/>
              <a:buNone/>
            </a:pPr>
            <a:endParaRPr lang="en-US" sz="1800" dirty="0" smtClean="0"/>
          </a:p>
          <a:p>
            <a:pPr algn="just">
              <a:buClrTx/>
              <a:buSzPct val="80000"/>
              <a:buNone/>
            </a:pPr>
            <a:r>
              <a:rPr lang="en-US" sz="1800" dirty="0" smtClean="0"/>
              <a:t> </a:t>
            </a:r>
            <a:endParaRPr lang="en-US" sz="1800" dirty="0"/>
          </a:p>
        </p:txBody>
      </p:sp>
      <p:sp>
        <p:nvSpPr>
          <p:cNvPr id="4" name="Segnaposto numero diapositiva 3"/>
          <p:cNvSpPr>
            <a:spLocks noGrp="1"/>
          </p:cNvSpPr>
          <p:nvPr>
            <p:ph type="sldNum" sz="quarter" idx="15"/>
          </p:nvPr>
        </p:nvSpPr>
        <p:spPr/>
        <p:txBody>
          <a:bodyPr/>
          <a:lstStyle/>
          <a:p>
            <a:fld id="{6B4F2580-433B-4783-AA8D-43A4A3FC90C0}" type="slidenum">
              <a:rPr lang="en-US" smtClean="0"/>
              <a:pPr/>
              <a:t>7</a:t>
            </a:fld>
            <a:endParaRPr lang="en-US"/>
          </a:p>
        </p:txBody>
      </p:sp>
      <p:sp>
        <p:nvSpPr>
          <p:cNvPr id="5" name="Rettangolo 4"/>
          <p:cNvSpPr/>
          <p:nvPr/>
        </p:nvSpPr>
        <p:spPr>
          <a:xfrm>
            <a:off x="179512" y="5445224"/>
            <a:ext cx="7632848" cy="923330"/>
          </a:xfrm>
          <a:prstGeom prst="rect">
            <a:avLst/>
          </a:prstGeom>
        </p:spPr>
        <p:txBody>
          <a:bodyPr wrap="square">
            <a:spAutoFit/>
          </a:bodyPr>
          <a:lstStyle/>
          <a:p>
            <a:pPr algn="just">
              <a:buClrTx/>
              <a:buSzPct val="80000"/>
              <a:buFont typeface="Wingdings" pitchFamily="2" charset="2"/>
              <a:buChar char="v"/>
            </a:pPr>
            <a:r>
              <a:rPr lang="en-US" dirty="0"/>
              <a:t>Defenders of brand names argue that consumer have good reason to pay more for brand-name products because they can be more confident in the quality of these products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1000"/>
                                        <p:tgtEl>
                                          <p:spTgt spid="3">
                                            <p:txEl>
                                              <p:pRg st="0" end="0"/>
                                            </p:txEl>
                                          </p:spTgt>
                                        </p:tgtEl>
                                      </p:cBhvr>
                                    </p:animEffect>
                                    <p:anim calcmode="lin" valueType="num">
                                      <p:cBhvr>
                                        <p:cTn id="1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1000"/>
                                        <p:tgtEl>
                                          <p:spTgt spid="3">
                                            <p:txEl>
                                              <p:pRg st="1" end="1"/>
                                            </p:txEl>
                                          </p:spTgt>
                                        </p:tgtEl>
                                      </p:cBhvr>
                                    </p:animEffect>
                                    <p:anim calcmode="lin" valueType="num">
                                      <p:cBhvr>
                                        <p:cTn id="2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1000"/>
                                        <p:tgtEl>
                                          <p:spTgt spid="3">
                                            <p:txEl>
                                              <p:pRg st="2" end="2"/>
                                            </p:txEl>
                                          </p:spTgt>
                                        </p:tgtEl>
                                      </p:cBhvr>
                                    </p:animEffect>
                                    <p:anim calcmode="lin" valueType="num">
                                      <p:cBhvr>
                                        <p:cTn id="3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fade">
                                      <p:cBhvr>
                                        <p:cTn id="39" dur="1000"/>
                                        <p:tgtEl>
                                          <p:spTgt spid="3">
                                            <p:txEl>
                                              <p:pRg st="3" end="3"/>
                                            </p:txEl>
                                          </p:spTgt>
                                        </p:tgtEl>
                                      </p:cBhvr>
                                    </p:animEffect>
                                    <p:anim calcmode="lin" valueType="num">
                                      <p:cBhvr>
                                        <p:cTn id="4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3">
                                            <p:txEl>
                                              <p:pRg st="4" end="4"/>
                                            </p:txEl>
                                          </p:spTgt>
                                        </p:tgtEl>
                                        <p:attrNameLst>
                                          <p:attrName>style.visibility</p:attrName>
                                        </p:attrNameLst>
                                      </p:cBhvr>
                                      <p:to>
                                        <p:strVal val="visible"/>
                                      </p:to>
                                    </p:set>
                                    <p:animEffect transition="in" filter="fade">
                                      <p:cBhvr>
                                        <p:cTn id="46" dur="1000"/>
                                        <p:tgtEl>
                                          <p:spTgt spid="3">
                                            <p:txEl>
                                              <p:pRg st="4" end="4"/>
                                            </p:txEl>
                                          </p:spTgt>
                                        </p:tgtEl>
                                      </p:cBhvr>
                                    </p:animEffect>
                                    <p:anim calcmode="lin" valueType="num">
                                      <p:cBhvr>
                                        <p:cTn id="4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4" end="4"/>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
                                            <p:txEl>
                                              <p:pRg st="5" end="5"/>
                                            </p:txEl>
                                          </p:spTgt>
                                        </p:tgtEl>
                                        <p:attrNameLst>
                                          <p:attrName>style.visibility</p:attrName>
                                        </p:attrNameLst>
                                      </p:cBhvr>
                                      <p:to>
                                        <p:strVal val="visible"/>
                                      </p:to>
                                    </p:set>
                                    <p:animEffect transition="in" filter="fade">
                                      <p:cBhvr>
                                        <p:cTn id="51" dur="1000"/>
                                        <p:tgtEl>
                                          <p:spTgt spid="3">
                                            <p:txEl>
                                              <p:pRg st="5" end="5"/>
                                            </p:txEl>
                                          </p:spTgt>
                                        </p:tgtEl>
                                      </p:cBhvr>
                                    </p:animEffect>
                                    <p:anim calcmode="lin" valueType="num">
                                      <p:cBhvr>
                                        <p:cTn id="5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7" presetClass="entr" presetSubtype="0" fill="hold" nodeType="clickEffect">
                                  <p:stCondLst>
                                    <p:cond delay="0"/>
                                  </p:stCondLst>
                                  <p:childTnLst>
                                    <p:set>
                                      <p:cBhvr>
                                        <p:cTn id="57" dur="1" fill="hold">
                                          <p:stCondLst>
                                            <p:cond delay="0"/>
                                          </p:stCondLst>
                                        </p:cTn>
                                        <p:tgtEl>
                                          <p:spTgt spid="3">
                                            <p:txEl>
                                              <p:pRg st="6" end="6"/>
                                            </p:txEl>
                                          </p:spTgt>
                                        </p:tgtEl>
                                        <p:attrNameLst>
                                          <p:attrName>style.visibility</p:attrName>
                                        </p:attrNameLst>
                                      </p:cBhvr>
                                      <p:to>
                                        <p:strVal val="visible"/>
                                      </p:to>
                                    </p:set>
                                    <p:animEffect transition="in" filter="fade">
                                      <p:cBhvr>
                                        <p:cTn id="58" dur="1000"/>
                                        <p:tgtEl>
                                          <p:spTgt spid="3">
                                            <p:txEl>
                                              <p:pRg st="6" end="6"/>
                                            </p:txEl>
                                          </p:spTgt>
                                        </p:tgtEl>
                                      </p:cBhvr>
                                    </p:animEffect>
                                    <p:anim calcmode="lin" valueType="num">
                                      <p:cBhvr>
                                        <p:cTn id="5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6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7" presetClass="entr" presetSubtype="0" fill="hold" nodeType="clickEffect">
                                  <p:stCondLst>
                                    <p:cond delay="0"/>
                                  </p:stCondLst>
                                  <p:childTnLst>
                                    <p:set>
                                      <p:cBhvr>
                                        <p:cTn id="64" dur="1" fill="hold">
                                          <p:stCondLst>
                                            <p:cond delay="0"/>
                                          </p:stCondLst>
                                        </p:cTn>
                                        <p:tgtEl>
                                          <p:spTgt spid="3">
                                            <p:txEl>
                                              <p:pRg st="7" end="7"/>
                                            </p:txEl>
                                          </p:spTgt>
                                        </p:tgtEl>
                                        <p:attrNameLst>
                                          <p:attrName>style.visibility</p:attrName>
                                        </p:attrNameLst>
                                      </p:cBhvr>
                                      <p:to>
                                        <p:strVal val="visible"/>
                                      </p:to>
                                    </p:set>
                                    <p:animEffect transition="in" filter="fade">
                                      <p:cBhvr>
                                        <p:cTn id="65" dur="1000"/>
                                        <p:tgtEl>
                                          <p:spTgt spid="3">
                                            <p:txEl>
                                              <p:pRg st="7" end="7"/>
                                            </p:txEl>
                                          </p:spTgt>
                                        </p:tgtEl>
                                      </p:cBhvr>
                                    </p:animEffect>
                                    <p:anim calcmode="lin" valueType="num">
                                      <p:cBhvr>
                                        <p:cTn id="6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fade">
                                      <p:cBhvr>
                                        <p:cTn id="72" dur="1000"/>
                                        <p:tgtEl>
                                          <p:spTgt spid="5"/>
                                        </p:tgtEl>
                                      </p:cBhvr>
                                    </p:animEffect>
                                    <p:anim calcmode="lin" valueType="num">
                                      <p:cBhvr>
                                        <p:cTn id="73" dur="1000" fill="hold"/>
                                        <p:tgtEl>
                                          <p:spTgt spid="5"/>
                                        </p:tgtEl>
                                        <p:attrNameLst>
                                          <p:attrName>ppt_x</p:attrName>
                                        </p:attrNameLst>
                                      </p:cBhvr>
                                      <p:tavLst>
                                        <p:tav tm="0">
                                          <p:val>
                                            <p:strVal val="#ppt_x"/>
                                          </p:val>
                                        </p:tav>
                                        <p:tav tm="100000">
                                          <p:val>
                                            <p:strVal val="#ppt_x"/>
                                          </p:val>
                                        </p:tav>
                                      </p:tavLst>
                                    </p:anim>
                                    <p:anim calcmode="lin" valueType="num">
                                      <p:cBhvr>
                                        <p:cTn id="7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260648"/>
            <a:ext cx="7313240" cy="580926"/>
          </a:xfrm>
        </p:spPr>
        <p:txBody>
          <a:bodyPr/>
          <a:lstStyle/>
          <a:p>
            <a:r>
              <a:rPr lang="en-US" dirty="0" smtClean="0">
                <a:solidFill>
                  <a:srgbClr val="FF0000"/>
                </a:solidFill>
              </a:rPr>
              <a:t>Example: McDonald’ Hamburgers </a:t>
            </a:r>
            <a:endParaRPr lang="en-US" dirty="0">
              <a:solidFill>
                <a:srgbClr val="FF0000"/>
              </a:solidFill>
            </a:endParaRPr>
          </a:p>
        </p:txBody>
      </p:sp>
      <p:sp>
        <p:nvSpPr>
          <p:cNvPr id="3" name="Segnaposto contenuto 2"/>
          <p:cNvSpPr>
            <a:spLocks noGrp="1"/>
          </p:cNvSpPr>
          <p:nvPr>
            <p:ph sz="quarter" idx="1"/>
          </p:nvPr>
        </p:nvSpPr>
        <p:spPr>
          <a:xfrm>
            <a:off x="251520" y="836712"/>
            <a:ext cx="8136904" cy="5637240"/>
          </a:xfrm>
        </p:spPr>
        <p:txBody>
          <a:bodyPr>
            <a:normAutofit/>
          </a:bodyPr>
          <a:lstStyle/>
          <a:p>
            <a:pPr algn="just">
              <a:buNone/>
            </a:pPr>
            <a:endParaRPr lang="en-US" sz="1800" i="1" dirty="0" smtClean="0"/>
          </a:p>
          <a:p>
            <a:pPr algn="just">
              <a:buNone/>
            </a:pPr>
            <a:endParaRPr lang="en-US" sz="1800" i="1" dirty="0" smtClean="0"/>
          </a:p>
          <a:p>
            <a:pPr algn="just">
              <a:buNone/>
            </a:pPr>
            <a:r>
              <a:rPr lang="en-US" sz="1800" i="1" dirty="0" smtClean="0"/>
              <a:t>McDonald’s offers a consistent product across many cities. Its brand name is useful to you as a way of judging the quality of what you are about to buy. But if some customers were to become ill from bad food sols at a McDonald’s , the news would be disastrous for the company. By contrast, if some customers were to become ill from bad food at a local restaurant, might have to close down, but the lost profits would be much smaller. Hence, McDonald’s should have a incentive to ensure that its food is safe.</a:t>
            </a:r>
          </a:p>
          <a:p>
            <a:pPr>
              <a:buNone/>
            </a:pPr>
            <a:endParaRPr lang="en-US" sz="1800" i="1" dirty="0" smtClean="0"/>
          </a:p>
        </p:txBody>
      </p:sp>
      <p:sp>
        <p:nvSpPr>
          <p:cNvPr id="4" name="Segnaposto numero diapositiva 3"/>
          <p:cNvSpPr>
            <a:spLocks noGrp="1"/>
          </p:cNvSpPr>
          <p:nvPr>
            <p:ph type="sldNum" sz="quarter" idx="15"/>
          </p:nvPr>
        </p:nvSpPr>
        <p:spPr/>
        <p:txBody>
          <a:bodyPr/>
          <a:lstStyle/>
          <a:p>
            <a:fld id="{6B4F2580-433B-4783-AA8D-43A4A3FC90C0}" type="slidenum">
              <a:rPr lang="en-US" smtClean="0"/>
              <a:pPr/>
              <a:t>8</a:t>
            </a:fld>
            <a:endParaRPr lang="en-US"/>
          </a:p>
        </p:txBody>
      </p:sp>
      <p:pic>
        <p:nvPicPr>
          <p:cNvPr id="5" name="Immagine 4" descr="Ronald-McDonald-6[1].gif"/>
          <p:cNvPicPr>
            <a:picLocks noChangeAspect="1"/>
          </p:cNvPicPr>
          <p:nvPr/>
        </p:nvPicPr>
        <p:blipFill>
          <a:blip r:embed="rId2" cstate="print"/>
          <a:stretch>
            <a:fillRect/>
          </a:stretch>
        </p:blipFill>
        <p:spPr>
          <a:xfrm rot="611634">
            <a:off x="4422759" y="3840457"/>
            <a:ext cx="3696245" cy="2711867"/>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 calcmode="lin" valueType="num">
                                      <p:cBhvr>
                                        <p:cTn id="9" dur="2000" fill="hold"/>
                                        <p:tgtEl>
                                          <p:spTgt spid="5"/>
                                        </p:tgtEl>
                                        <p:attrNameLst>
                                          <p:attrName>style.rotation</p:attrName>
                                        </p:attrNameLst>
                                      </p:cBhvr>
                                      <p:tavLst>
                                        <p:tav tm="0">
                                          <p:val>
                                            <p:fltVal val="360"/>
                                          </p:val>
                                        </p:tav>
                                        <p:tav tm="100000">
                                          <p:val>
                                            <p:fltVal val="0"/>
                                          </p:val>
                                        </p:tav>
                                      </p:tavLst>
                                    </p:anim>
                                    <p:animEffect transition="in" filter="fade">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5"/>
          </p:nvPr>
        </p:nvSpPr>
        <p:spPr/>
        <p:txBody>
          <a:bodyPr/>
          <a:lstStyle/>
          <a:p>
            <a:fld id="{6B4F2580-433B-4783-AA8D-43A4A3FC90C0}" type="slidenum">
              <a:rPr lang="en-US" smtClean="0"/>
              <a:pPr/>
              <a:t>9</a:t>
            </a:fld>
            <a:endParaRPr lang="en-US"/>
          </a:p>
        </p:txBody>
      </p:sp>
      <p:sp>
        <p:nvSpPr>
          <p:cNvPr id="6" name="Rettangolo 5"/>
          <p:cNvSpPr/>
          <p:nvPr/>
        </p:nvSpPr>
        <p:spPr>
          <a:xfrm>
            <a:off x="5004048" y="4149080"/>
            <a:ext cx="2808312" cy="461665"/>
          </a:xfrm>
          <a:prstGeom prst="rect">
            <a:avLst/>
          </a:prstGeom>
        </p:spPr>
        <p:txBody>
          <a:bodyPr wrap="square">
            <a:spAutoFit/>
          </a:bodyPr>
          <a:lstStyle/>
          <a:p>
            <a:r>
              <a:rPr lang="en-US" sz="2400" dirty="0" err="1" smtClean="0"/>
              <a:t>Ludovica</a:t>
            </a:r>
            <a:r>
              <a:rPr lang="en-US" sz="2400" dirty="0" smtClean="0"/>
              <a:t> </a:t>
            </a:r>
            <a:r>
              <a:rPr lang="en-US" sz="2400" dirty="0" err="1" smtClean="0"/>
              <a:t>Carcia</a:t>
            </a:r>
            <a:r>
              <a:rPr lang="en-US" sz="2400" dirty="0" smtClean="0"/>
              <a:t> </a:t>
            </a:r>
            <a:endParaRPr lang="en-US" sz="2400" dirty="0"/>
          </a:p>
        </p:txBody>
      </p:sp>
      <p:sp>
        <p:nvSpPr>
          <p:cNvPr id="10" name="CasellaDiTesto 9"/>
          <p:cNvSpPr txBox="1"/>
          <p:nvPr/>
        </p:nvSpPr>
        <p:spPr>
          <a:xfrm>
            <a:off x="323528" y="764704"/>
            <a:ext cx="8280920" cy="1754326"/>
          </a:xfrm>
          <a:prstGeom prst="rect">
            <a:avLst/>
          </a:prstGeom>
          <a:noFill/>
        </p:spPr>
        <p:txBody>
          <a:bodyPr wrap="square" rtlCol="0">
            <a:spAutoFit/>
          </a:bodyPr>
          <a:lstStyle/>
          <a:p>
            <a:pPr algn="ctr"/>
            <a:r>
              <a:rPr lang="en-US" sz="5400" b="1" dirty="0" smtClean="0">
                <a:solidFill>
                  <a:srgbClr val="E45D01"/>
                </a:solidFill>
              </a:rPr>
              <a:t>THANKS FOR YOUR ATTENTION</a:t>
            </a:r>
            <a:endParaRPr lang="en-US" sz="5400" b="1" dirty="0">
              <a:solidFill>
                <a:srgbClr val="E45D01"/>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oggia">
  <a:themeElements>
    <a:clrScheme name="Loggi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Loggi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oggi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417</TotalTime>
  <Words>906</Words>
  <Application>Microsoft Office PowerPoint</Application>
  <PresentationFormat>Presentazione su schermo (4:3)</PresentationFormat>
  <Paragraphs>61</Paragraphs>
  <Slides>9</Slides>
  <Notes>0</Notes>
  <HiddenSlides>0</HiddenSlides>
  <MMClips>0</MMClips>
  <ScaleCrop>false</ScaleCrop>
  <HeadingPairs>
    <vt:vector size="4" baseType="variant">
      <vt:variant>
        <vt:lpstr>Tema</vt:lpstr>
      </vt:variant>
      <vt:variant>
        <vt:i4>1</vt:i4>
      </vt:variant>
      <vt:variant>
        <vt:lpstr>Titoli diapositive</vt:lpstr>
      </vt:variant>
      <vt:variant>
        <vt:i4>9</vt:i4>
      </vt:variant>
    </vt:vector>
  </HeadingPairs>
  <TitlesOfParts>
    <vt:vector size="10" baseType="lpstr">
      <vt:lpstr>Loggia</vt:lpstr>
      <vt:lpstr>THE ROLE OF AVERTISING IN MONOPOLISTC COMPETITION</vt:lpstr>
      <vt:lpstr>Diapositiva 2</vt:lpstr>
      <vt:lpstr>The debate over advertising  </vt:lpstr>
      <vt:lpstr>Diapositiva 4</vt:lpstr>
      <vt:lpstr> What effect does advertising on the price of good?</vt:lpstr>
      <vt:lpstr>Advertising as a signal of quality</vt:lpstr>
      <vt:lpstr>Brand names </vt:lpstr>
      <vt:lpstr>Example: McDonald’ Hamburgers </vt:lpstr>
      <vt:lpstr>Diapositiva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AVERTISING IN MONOPOLISTC COMPETITION</dc:title>
  <dc:creator>Fabio</dc:creator>
  <cp:lastModifiedBy>Fabio</cp:lastModifiedBy>
  <cp:revision>46</cp:revision>
  <dcterms:created xsi:type="dcterms:W3CDTF">2012-11-23T10:07:47Z</dcterms:created>
  <dcterms:modified xsi:type="dcterms:W3CDTF">2012-11-28T11:35:13Z</dcterms:modified>
</cp:coreProperties>
</file>