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6" r:id="rId1"/>
  </p:sldMasterIdLst>
  <p:sldIdLst>
    <p:sldId id="256" r:id="rId2"/>
    <p:sldId id="289" r:id="rId3"/>
    <p:sldId id="290" r:id="rId4"/>
    <p:sldId id="257" r:id="rId5"/>
    <p:sldId id="281" r:id="rId6"/>
    <p:sldId id="282" r:id="rId7"/>
    <p:sldId id="259" r:id="rId8"/>
    <p:sldId id="260" r:id="rId9"/>
    <p:sldId id="271" r:id="rId10"/>
    <p:sldId id="263" r:id="rId11"/>
    <p:sldId id="292" r:id="rId12"/>
    <p:sldId id="293" r:id="rId13"/>
    <p:sldId id="291" r:id="rId14"/>
    <p:sldId id="284" r:id="rId15"/>
    <p:sldId id="285" r:id="rId16"/>
    <p:sldId id="286" r:id="rId17"/>
    <p:sldId id="269" r:id="rId18"/>
    <p:sldId id="272" r:id="rId19"/>
    <p:sldId id="273" r:id="rId20"/>
    <p:sldId id="274" r:id="rId21"/>
    <p:sldId id="275" r:id="rId22"/>
    <p:sldId id="276" r:id="rId23"/>
    <p:sldId id="277" r:id="rId24"/>
    <p:sldId id="294" r:id="rId25"/>
    <p:sldId id="287" r:id="rId26"/>
    <p:sldId id="288" r:id="rId27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36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A62D3F-8E0B-425D-845D-46FC7F699E60}" type="doc">
      <dgm:prSet loTypeId="urn:microsoft.com/office/officeart/2005/8/layout/default" loCatId="list" qsTypeId="urn:microsoft.com/office/officeart/2005/8/quickstyle/simple1#1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9E862DA3-B138-4C7F-8C32-AC7B6BEB0F4C}">
      <dgm:prSet phldrT="[Testo]"/>
      <dgm:spPr/>
      <dgm:t>
        <a:bodyPr/>
        <a:lstStyle/>
        <a:p>
          <a:r>
            <a:rPr lang="it-IT" dirty="0" smtClean="0"/>
            <a:t>Esperienza empatica</a:t>
          </a:r>
          <a:endParaRPr lang="it-IT" dirty="0"/>
        </a:p>
      </dgm:t>
    </dgm:pt>
    <dgm:pt modelId="{194F47B5-4061-4496-9A7B-570B4DF4B3D9}" type="parTrans" cxnId="{D12AB443-3E02-4C16-9D2C-9D099D4050A9}">
      <dgm:prSet/>
      <dgm:spPr/>
      <dgm:t>
        <a:bodyPr/>
        <a:lstStyle/>
        <a:p>
          <a:endParaRPr lang="it-IT"/>
        </a:p>
      </dgm:t>
    </dgm:pt>
    <dgm:pt modelId="{F07A0A72-EB2F-41E5-B797-A9874C282AAB}" type="sibTrans" cxnId="{D12AB443-3E02-4C16-9D2C-9D099D4050A9}">
      <dgm:prSet/>
      <dgm:spPr/>
      <dgm:t>
        <a:bodyPr/>
        <a:lstStyle/>
        <a:p>
          <a:endParaRPr lang="it-IT"/>
        </a:p>
      </dgm:t>
    </dgm:pt>
    <dgm:pt modelId="{4C393253-7244-496E-A90F-A59BF8740D8C}">
      <dgm:prSet phldrT="[Testo]"/>
      <dgm:spPr/>
      <dgm:t>
        <a:bodyPr/>
        <a:lstStyle/>
        <a:p>
          <a:r>
            <a:rPr lang="it-IT" dirty="0" err="1" smtClean="0"/>
            <a:t>Distress</a:t>
          </a:r>
          <a:endParaRPr lang="it-IT" dirty="0"/>
        </a:p>
      </dgm:t>
    </dgm:pt>
    <dgm:pt modelId="{4442D5F6-D3E4-427F-8535-4CA339EB97EE}" type="parTrans" cxnId="{AA93A6B7-9878-41A5-90CE-36A39AF5463F}">
      <dgm:prSet/>
      <dgm:spPr/>
      <dgm:t>
        <a:bodyPr/>
        <a:lstStyle/>
        <a:p>
          <a:endParaRPr lang="it-IT"/>
        </a:p>
      </dgm:t>
    </dgm:pt>
    <dgm:pt modelId="{039158FF-58E4-46FB-97CD-A660126470D2}" type="sibTrans" cxnId="{AA93A6B7-9878-41A5-90CE-36A39AF5463F}">
      <dgm:prSet/>
      <dgm:spPr/>
      <dgm:t>
        <a:bodyPr/>
        <a:lstStyle/>
        <a:p>
          <a:endParaRPr lang="it-IT"/>
        </a:p>
      </dgm:t>
    </dgm:pt>
    <dgm:pt modelId="{72B6A79F-D91F-45F9-AE1B-0D5F892D2302}">
      <dgm:prSet phldrT="[Testo]"/>
      <dgm:spPr/>
      <dgm:t>
        <a:bodyPr/>
        <a:lstStyle/>
        <a:p>
          <a:r>
            <a:rPr lang="it-IT" dirty="0" smtClean="0"/>
            <a:t>Simpatia</a:t>
          </a:r>
          <a:endParaRPr lang="it-IT" dirty="0"/>
        </a:p>
      </dgm:t>
    </dgm:pt>
    <dgm:pt modelId="{F0F0C597-BBF3-4F3A-8EA4-67B80BDBA464}" type="parTrans" cxnId="{909B5B53-5FD3-433E-BB5A-891500BC102D}">
      <dgm:prSet/>
      <dgm:spPr/>
      <dgm:t>
        <a:bodyPr/>
        <a:lstStyle/>
        <a:p>
          <a:endParaRPr lang="it-IT"/>
        </a:p>
      </dgm:t>
    </dgm:pt>
    <dgm:pt modelId="{F715BCD8-A537-4C5E-B71B-7E8964720A5B}" type="sibTrans" cxnId="{909B5B53-5FD3-433E-BB5A-891500BC102D}">
      <dgm:prSet/>
      <dgm:spPr/>
      <dgm:t>
        <a:bodyPr/>
        <a:lstStyle/>
        <a:p>
          <a:endParaRPr lang="it-IT"/>
        </a:p>
      </dgm:t>
    </dgm:pt>
    <dgm:pt modelId="{3B9C913F-CD12-497C-86C4-F43662839626}">
      <dgm:prSet phldrT="[Testo]"/>
      <dgm:spPr/>
      <dgm:t>
        <a:bodyPr/>
        <a:lstStyle/>
        <a:p>
          <a:r>
            <a:rPr lang="it-IT" dirty="0" smtClean="0"/>
            <a:t>Azione morale </a:t>
          </a:r>
          <a:r>
            <a:rPr lang="it-IT" dirty="0" err="1" smtClean="0"/>
            <a:t>prosociale</a:t>
          </a:r>
          <a:endParaRPr lang="it-IT" dirty="0"/>
        </a:p>
      </dgm:t>
    </dgm:pt>
    <dgm:pt modelId="{45CE257D-E94B-40E1-B979-BD7AE06E0FDA}" type="parTrans" cxnId="{D60E7883-F080-4DA0-9C26-929F5164B00D}">
      <dgm:prSet/>
      <dgm:spPr/>
      <dgm:t>
        <a:bodyPr/>
        <a:lstStyle/>
        <a:p>
          <a:endParaRPr lang="it-IT"/>
        </a:p>
      </dgm:t>
    </dgm:pt>
    <dgm:pt modelId="{4CB59D9B-3C03-47BE-BF13-C2276444A175}" type="sibTrans" cxnId="{D60E7883-F080-4DA0-9C26-929F5164B00D}">
      <dgm:prSet/>
      <dgm:spPr/>
      <dgm:t>
        <a:bodyPr/>
        <a:lstStyle/>
        <a:p>
          <a:endParaRPr lang="it-IT"/>
        </a:p>
      </dgm:t>
    </dgm:pt>
    <dgm:pt modelId="{E3BB5D96-0D32-4B2E-AC6A-241399846468}" type="pres">
      <dgm:prSet presAssocID="{FEA62D3F-8E0B-425D-845D-46FC7F699E6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E18D9C8-C875-49FA-819F-F15C4B73504C}" type="pres">
      <dgm:prSet presAssocID="{9E862DA3-B138-4C7F-8C32-AC7B6BEB0F4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78F5973-03E2-4AD6-B3A0-F3184136B1DB}" type="pres">
      <dgm:prSet presAssocID="{F07A0A72-EB2F-41E5-B797-A9874C282AAB}" presName="sibTrans" presStyleCnt="0"/>
      <dgm:spPr/>
    </dgm:pt>
    <dgm:pt modelId="{2BF8FC20-A3AF-4670-AEA0-597D39A811BF}" type="pres">
      <dgm:prSet presAssocID="{4C393253-7244-496E-A90F-A59BF8740D8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39ADB55-0281-47C6-83F5-26B65F3975C1}" type="pres">
      <dgm:prSet presAssocID="{039158FF-58E4-46FB-97CD-A660126470D2}" presName="sibTrans" presStyleCnt="0"/>
      <dgm:spPr/>
    </dgm:pt>
    <dgm:pt modelId="{EE2260C9-16AA-4E87-926D-02F911DD00FF}" type="pres">
      <dgm:prSet presAssocID="{72B6A79F-D91F-45F9-AE1B-0D5F892D2302}" presName="node" presStyleLbl="node1" presStyleIdx="2" presStyleCnt="4" custLinFactNeighborX="-907" custLinFactNeighborY="235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D8A0715-BEE2-4450-960B-CF9A1E812620}" type="pres">
      <dgm:prSet presAssocID="{F715BCD8-A537-4C5E-B71B-7E8964720A5B}" presName="sibTrans" presStyleCnt="0"/>
      <dgm:spPr/>
    </dgm:pt>
    <dgm:pt modelId="{F67765A4-BBAE-4E5C-9154-F0FEEEFD7316}" type="pres">
      <dgm:prSet presAssocID="{3B9C913F-CD12-497C-86C4-F4366283962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60E7883-F080-4DA0-9C26-929F5164B00D}" srcId="{FEA62D3F-8E0B-425D-845D-46FC7F699E60}" destId="{3B9C913F-CD12-497C-86C4-F43662839626}" srcOrd="3" destOrd="0" parTransId="{45CE257D-E94B-40E1-B979-BD7AE06E0FDA}" sibTransId="{4CB59D9B-3C03-47BE-BF13-C2276444A175}"/>
    <dgm:cxn modelId="{D12AB443-3E02-4C16-9D2C-9D099D4050A9}" srcId="{FEA62D3F-8E0B-425D-845D-46FC7F699E60}" destId="{9E862DA3-B138-4C7F-8C32-AC7B6BEB0F4C}" srcOrd="0" destOrd="0" parTransId="{194F47B5-4061-4496-9A7B-570B4DF4B3D9}" sibTransId="{F07A0A72-EB2F-41E5-B797-A9874C282AAB}"/>
    <dgm:cxn modelId="{909B5B53-5FD3-433E-BB5A-891500BC102D}" srcId="{FEA62D3F-8E0B-425D-845D-46FC7F699E60}" destId="{72B6A79F-D91F-45F9-AE1B-0D5F892D2302}" srcOrd="2" destOrd="0" parTransId="{F0F0C597-BBF3-4F3A-8EA4-67B80BDBA464}" sibTransId="{F715BCD8-A537-4C5E-B71B-7E8964720A5B}"/>
    <dgm:cxn modelId="{A243CFB4-7FB4-4282-90D7-49A4DCC9FB21}" type="presOf" srcId="{3B9C913F-CD12-497C-86C4-F43662839626}" destId="{F67765A4-BBAE-4E5C-9154-F0FEEEFD7316}" srcOrd="0" destOrd="0" presId="urn:microsoft.com/office/officeart/2005/8/layout/default"/>
    <dgm:cxn modelId="{77F0FDD0-EB46-44CA-9532-B338D52ED9C9}" type="presOf" srcId="{9E862DA3-B138-4C7F-8C32-AC7B6BEB0F4C}" destId="{BE18D9C8-C875-49FA-819F-F15C4B73504C}" srcOrd="0" destOrd="0" presId="urn:microsoft.com/office/officeart/2005/8/layout/default"/>
    <dgm:cxn modelId="{AA93A6B7-9878-41A5-90CE-36A39AF5463F}" srcId="{FEA62D3F-8E0B-425D-845D-46FC7F699E60}" destId="{4C393253-7244-496E-A90F-A59BF8740D8C}" srcOrd="1" destOrd="0" parTransId="{4442D5F6-D3E4-427F-8535-4CA339EB97EE}" sibTransId="{039158FF-58E4-46FB-97CD-A660126470D2}"/>
    <dgm:cxn modelId="{258727D9-FF41-4478-8EB2-38C22D783BFC}" type="presOf" srcId="{FEA62D3F-8E0B-425D-845D-46FC7F699E60}" destId="{E3BB5D96-0D32-4B2E-AC6A-241399846468}" srcOrd="0" destOrd="0" presId="urn:microsoft.com/office/officeart/2005/8/layout/default"/>
    <dgm:cxn modelId="{0F3A370B-D370-4C85-9037-3C49DC363E93}" type="presOf" srcId="{4C393253-7244-496E-A90F-A59BF8740D8C}" destId="{2BF8FC20-A3AF-4670-AEA0-597D39A811BF}" srcOrd="0" destOrd="0" presId="urn:microsoft.com/office/officeart/2005/8/layout/default"/>
    <dgm:cxn modelId="{5B95D010-F994-4191-AA1A-A19D95040E93}" type="presOf" srcId="{72B6A79F-D91F-45F9-AE1B-0D5F892D2302}" destId="{EE2260C9-16AA-4E87-926D-02F911DD00FF}" srcOrd="0" destOrd="0" presId="urn:microsoft.com/office/officeart/2005/8/layout/default"/>
    <dgm:cxn modelId="{42C5379C-BA65-43CB-A810-FE04F31A0F3B}" type="presParOf" srcId="{E3BB5D96-0D32-4B2E-AC6A-241399846468}" destId="{BE18D9C8-C875-49FA-819F-F15C4B73504C}" srcOrd="0" destOrd="0" presId="urn:microsoft.com/office/officeart/2005/8/layout/default"/>
    <dgm:cxn modelId="{2664100F-6BD0-466F-879E-8DA76232ECAE}" type="presParOf" srcId="{E3BB5D96-0D32-4B2E-AC6A-241399846468}" destId="{F78F5973-03E2-4AD6-B3A0-F3184136B1DB}" srcOrd="1" destOrd="0" presId="urn:microsoft.com/office/officeart/2005/8/layout/default"/>
    <dgm:cxn modelId="{2D486154-BAE4-4930-B328-A3B6334BD9D7}" type="presParOf" srcId="{E3BB5D96-0D32-4B2E-AC6A-241399846468}" destId="{2BF8FC20-A3AF-4670-AEA0-597D39A811BF}" srcOrd="2" destOrd="0" presId="urn:microsoft.com/office/officeart/2005/8/layout/default"/>
    <dgm:cxn modelId="{EAF68AF9-6EA8-4A19-9280-172E30DE03D3}" type="presParOf" srcId="{E3BB5D96-0D32-4B2E-AC6A-241399846468}" destId="{F39ADB55-0281-47C6-83F5-26B65F3975C1}" srcOrd="3" destOrd="0" presId="urn:microsoft.com/office/officeart/2005/8/layout/default"/>
    <dgm:cxn modelId="{4E0321E5-BBFE-42BC-8E81-92FA34A94931}" type="presParOf" srcId="{E3BB5D96-0D32-4B2E-AC6A-241399846468}" destId="{EE2260C9-16AA-4E87-926D-02F911DD00FF}" srcOrd="4" destOrd="0" presId="urn:microsoft.com/office/officeart/2005/8/layout/default"/>
    <dgm:cxn modelId="{D829A175-FA94-4A79-878C-BFD2AD6D7620}" type="presParOf" srcId="{E3BB5D96-0D32-4B2E-AC6A-241399846468}" destId="{BD8A0715-BEE2-4450-960B-CF9A1E812620}" srcOrd="5" destOrd="0" presId="urn:microsoft.com/office/officeart/2005/8/layout/default"/>
    <dgm:cxn modelId="{AE523E04-EC88-46A0-92C5-416F6A27F9A3}" type="presParOf" srcId="{E3BB5D96-0D32-4B2E-AC6A-241399846468}" destId="{F67765A4-BBAE-4E5C-9154-F0FEEEFD731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e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6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63AB68-89B0-447C-BBC9-E6A09520D4C0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7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8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FCC076-730B-45AC-8358-A867A7CF58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05B8E-6F41-468D-BB46-92C429C3B44B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5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AD019-7BC5-422A-A1CB-14999BFA4F6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ttangolo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e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D646E6-5FB6-4FDB-8DDE-C870616A73E0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E0C46B-A96E-4708-B8E7-F9273B8DEF7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E9477-B09D-45C6-8F36-FDC21E91E4B5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6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B89AC-720C-4C86-A85A-EA856C2D457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72499C-B3D7-4E92-B640-9F9F19B12920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7B6750C-9BFE-40AA-B1E4-B6C4EED5FC9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D2ADD-2323-46B0-B659-5700A5262E65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4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3FF66-529A-4576-AB9C-D4D2C93D9BB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ttangolo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E21B44C-4092-482D-87F9-5C5B5301AD5B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037A2D-AC65-454E-B332-7D9CBA286C5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B7B7B89-486F-4E98-AD97-30C2473670A8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B5CAB47-CA84-433D-8186-78D593F4232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Elaborazione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Elaborazione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10C626-96C3-402C-B0E3-A70F41608AC6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10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80C667-3A5D-4146-BB5B-A1416D3DF37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ADBB8-0DAB-40DD-A3B3-209145343AEB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5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C8AFE-F466-422E-B132-2ED99C75A46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A184E-D342-4407-8280-ED1C641A2669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5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76242-3FDD-4705-A4C1-5D81969ADD5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e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Ane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ttangolo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33" name="Segnaposto testo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E285778C-344A-41E5-9CC7-2C305BC870AF}" type="datetimeFigureOut">
              <a:rPr lang="it-IT"/>
              <a:pPr>
                <a:defRPr/>
              </a:pPr>
              <a:t>16/05/2014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12F0CFBF-1B30-44E1-9739-8E0E48242C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5" name="Rettangolo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7" r:id="rId2"/>
    <p:sldLayoutId id="2147484249" r:id="rId3"/>
    <p:sldLayoutId id="2147484246" r:id="rId4"/>
    <p:sldLayoutId id="2147484250" r:id="rId5"/>
    <p:sldLayoutId id="2147484245" r:id="rId6"/>
    <p:sldLayoutId id="2147484251" r:id="rId7"/>
    <p:sldLayoutId id="2147484252" r:id="rId8"/>
    <p:sldLayoutId id="2147484253" r:id="rId9"/>
    <p:sldLayoutId id="2147484244" r:id="rId10"/>
    <p:sldLayoutId id="214748424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6013" y="908050"/>
            <a:ext cx="7810500" cy="20891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sz="2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cs typeface="Agent Orange" pitchFamily="2" charset="0"/>
              </a:rPr>
              <a:t>Psicologia dello sviluppo</a:t>
            </a:r>
            <a:br>
              <a:rPr lang="it-IT" sz="2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cs typeface="Agent Orange" pitchFamily="2" charset="0"/>
              </a:rPr>
            </a:br>
            <a:r>
              <a:rPr lang="it-IT" sz="2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cs typeface="Agent Orange" pitchFamily="2" charset="0"/>
              </a:rPr>
              <a:t/>
            </a:r>
            <a:br>
              <a:rPr lang="it-IT" sz="22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cs typeface="Agent Orange" pitchFamily="2" charset="0"/>
              </a:rPr>
            </a:br>
            <a:r>
              <a:rPr lang="it-IT" sz="5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cs typeface="Agent Orange" pitchFamily="2" charset="0"/>
              </a:rPr>
              <a:t>LO SVILUPPO MORALE</a:t>
            </a:r>
            <a:r>
              <a:rPr lang="it-IT" sz="2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cs typeface="Agent Orange" pitchFamily="2" charset="0"/>
              </a:rPr>
              <a:t/>
            </a:r>
            <a:br>
              <a:rPr lang="it-IT" sz="2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cs typeface="Agent Orange" pitchFamily="2" charset="0"/>
              </a:rPr>
            </a:br>
            <a:endParaRPr lang="it-IT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VAGRounded BT" pitchFamily="34" charset="0"/>
              <a:cs typeface="Agent Orange" pitchFamily="2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5301208"/>
            <a:ext cx="7666112" cy="1368152"/>
          </a:xfrm>
        </p:spPr>
        <p:txBody>
          <a:bodyPr numCol="2">
            <a:normAutofit fontScale="92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400" dirty="0" smtClean="0"/>
              <a:t>Lavoro di gruppo: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400" dirty="0" err="1" smtClean="0"/>
              <a:t>Viozzi</a:t>
            </a:r>
            <a:r>
              <a:rPr lang="it-IT" sz="1400" dirty="0" smtClean="0"/>
              <a:t> Emanuela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400" dirty="0" err="1" smtClean="0"/>
              <a:t>Sagripanti</a:t>
            </a:r>
            <a:r>
              <a:rPr lang="it-IT" sz="1400" dirty="0" smtClean="0"/>
              <a:t> Annalisa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400" dirty="0" err="1" smtClean="0"/>
              <a:t>Teodori</a:t>
            </a:r>
            <a:r>
              <a:rPr lang="it-IT" sz="1400" dirty="0" smtClean="0"/>
              <a:t> Silvia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400" dirty="0" err="1" smtClean="0"/>
              <a:t>Scalzone</a:t>
            </a:r>
            <a:r>
              <a:rPr lang="it-IT" sz="1400" dirty="0" smtClean="0"/>
              <a:t> Sofia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400" dirty="0" smtClean="0"/>
              <a:t>Di  Stefano Eleonora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400" dirty="0" smtClean="0"/>
              <a:t>Raimondo Barbara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400" dirty="0" err="1" smtClean="0"/>
              <a:t>Iommi</a:t>
            </a:r>
            <a:r>
              <a:rPr lang="it-IT" sz="1400" dirty="0" smtClean="0"/>
              <a:t> </a:t>
            </a:r>
            <a:r>
              <a:rPr lang="it-IT" sz="1400" dirty="0" err="1" smtClean="0"/>
              <a:t>Vissia</a:t>
            </a:r>
            <a:endParaRPr lang="it-IT" sz="1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400" dirty="0" smtClean="0"/>
              <a:t>Giuliani Emanuela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400" dirty="0" smtClean="0"/>
              <a:t>D’Amore </a:t>
            </a:r>
            <a:r>
              <a:rPr lang="it-IT" sz="1400" dirty="0" err="1" smtClean="0"/>
              <a:t>Mariarosaria</a:t>
            </a:r>
            <a:endParaRPr lang="it-IT" sz="1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it-IT" sz="1400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6013" y="620713"/>
            <a:ext cx="7818437" cy="5627687"/>
          </a:xfrm>
        </p:spPr>
        <p:txBody>
          <a:bodyPr>
            <a:normAutofit fontScale="92500" lnSpcReduction="10000"/>
          </a:bodyPr>
          <a:lstStyle/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3900" dirty="0" smtClean="0"/>
              <a:t>La </a:t>
            </a:r>
            <a:r>
              <a:rPr lang="it-IT" sz="3900" b="1" dirty="0" smtClean="0">
                <a:solidFill>
                  <a:schemeClr val="accent3">
                    <a:lumMod val="75000"/>
                  </a:schemeClr>
                </a:solidFill>
              </a:rPr>
              <a:t>MORALE</a:t>
            </a:r>
            <a:r>
              <a:rPr lang="it-IT" sz="3900" dirty="0" smtClean="0"/>
              <a:t> in ambito psicologico indaga il modo in cui gli individui sentono, pensano e agiscono </a:t>
            </a:r>
          </a:p>
          <a:p>
            <a:pPr marL="365760" indent="-283464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it-IT" sz="3900" dirty="0" smtClean="0"/>
              <a:t>riguardo a:</a:t>
            </a:r>
          </a:p>
          <a:p>
            <a:pPr marL="365760" indent="-283464" algn="ctr" fontAlgn="auto">
              <a:spcAft>
                <a:spcPts val="0"/>
              </a:spcAft>
              <a:buFont typeface="Wingdings 2"/>
              <a:buNone/>
              <a:defRPr/>
            </a:pPr>
            <a:endParaRPr lang="it-IT" sz="3900" dirty="0" smtClean="0"/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it-IT" sz="3900" dirty="0" smtClean="0"/>
              <a:t>Benessere e cura degli altri</a:t>
            </a:r>
          </a:p>
          <a:p>
            <a:pPr marL="365760" indent="-283464" fontAlgn="auto">
              <a:spcAft>
                <a:spcPts val="0"/>
              </a:spcAft>
              <a:buClr>
                <a:srgbClr val="002060"/>
              </a:buClr>
              <a:buFont typeface="Wingdings" pitchFamily="2" charset="2"/>
              <a:buChar char="§"/>
              <a:defRPr/>
            </a:pPr>
            <a:endParaRPr lang="it-IT" sz="3900" dirty="0" smtClean="0"/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it-IT" sz="3900" dirty="0" smtClean="0"/>
              <a:t>Diritti e giustizia nelle relazioni interpersonali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it-IT" sz="1900" dirty="0" smtClean="0"/>
              <a:t>	(</a:t>
            </a:r>
            <a:r>
              <a:rPr lang="it-IT" sz="1900" dirty="0" err="1" smtClean="0"/>
              <a:t>Turiel</a:t>
            </a:r>
            <a:r>
              <a:rPr lang="it-IT" sz="1900" dirty="0" smtClean="0"/>
              <a:t>, 1983) 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2988" y="476250"/>
            <a:ext cx="7777162" cy="5772150"/>
          </a:xfrm>
        </p:spPr>
        <p:txBody>
          <a:bodyPr>
            <a:normAutofit/>
          </a:bodyPr>
          <a:lstStyle/>
          <a:p>
            <a:pPr marL="365760" indent="-283464" algn="ctr" fontAlgn="auto">
              <a:spcAft>
                <a:spcPts val="0"/>
              </a:spcAft>
              <a:buFont typeface="Wingdings 2"/>
              <a:buNone/>
              <a:defRPr/>
            </a:pPr>
            <a:endParaRPr lang="it-IT" sz="3600" dirty="0" smtClean="0"/>
          </a:p>
          <a:p>
            <a:pPr marL="365760" indent="-283464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it-IT" sz="3600" dirty="0" smtClean="0"/>
              <a:t>L’organo della morale è la </a:t>
            </a:r>
            <a:r>
              <a:rPr lang="it-IT" sz="3600" b="1" dirty="0" smtClean="0">
                <a:solidFill>
                  <a:schemeClr val="accent3">
                    <a:lumMod val="75000"/>
                  </a:schemeClr>
                </a:solidFill>
              </a:rPr>
              <a:t>COSCIENZA</a:t>
            </a:r>
            <a:r>
              <a:rPr lang="it-IT" sz="3600" dirty="0" smtClean="0"/>
              <a:t>: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it-IT" sz="3600" dirty="0" smtClean="0"/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3600" dirty="0" smtClean="0"/>
              <a:t>l’insieme di processi cognitivi, affettivi e relazionali che influenzano il modo in cui gli individui agiscono, in relazione a standard di comportamento.</a:t>
            </a:r>
            <a:endParaRPr lang="it-IT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600" b="1" kern="0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  <a:t>Piaget</a:t>
            </a:r>
            <a:r>
              <a:rPr lang="it-IT" sz="3600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  <a:t> (1932) </a:t>
            </a:r>
            <a:br>
              <a:rPr lang="it-IT" sz="3600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</a:br>
            <a:r>
              <a:rPr lang="it-IT" sz="3600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  <a:t>Approccio cognitivo - evolutivo</a:t>
            </a:r>
            <a:endParaRPr lang="it-IT" sz="3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it-IT" sz="2000" i="1" dirty="0" smtClean="0"/>
              <a:t>Il giudizio morale nel fanciullo </a:t>
            </a:r>
            <a:r>
              <a:rPr lang="it-IT" sz="2000" dirty="0" smtClean="0"/>
              <a:t>(1932)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it-IT" sz="2000" dirty="0" smtClean="0"/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it-IT" dirty="0" smtClean="0"/>
              <a:t>Lo sviluppo morale si evolve parallelamente allo sviluppo cognitivo secondo una sequenza ordinata di stadi.</a:t>
            </a:r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it-IT" dirty="0" smtClean="0"/>
              <a:t>Studia come i bambini si rapportano con le regole, di cui quelle morali sono una parte.</a:t>
            </a:r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it-IT" dirty="0" smtClean="0"/>
              <a:t>Compie osservazioni durante il gioco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it-IT" sz="2000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100" y="260350"/>
            <a:ext cx="7499350" cy="5988050"/>
          </a:xfrm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 2"/>
              <a:buNone/>
              <a:defRPr/>
            </a:pP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4427538" y="476250"/>
            <a:ext cx="1657350" cy="64928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accent3">
                    <a:lumMod val="75000"/>
                  </a:schemeClr>
                </a:solidFill>
              </a:rPr>
              <a:t>GIOCO</a:t>
            </a:r>
            <a:endParaRPr lang="it-IT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6" name="Connettore 2 5"/>
          <p:cNvCxnSpPr/>
          <p:nvPr/>
        </p:nvCxnSpPr>
        <p:spPr>
          <a:xfrm flipH="1">
            <a:off x="3348038" y="1125538"/>
            <a:ext cx="1079500" cy="790575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tangolo 6"/>
          <p:cNvSpPr/>
          <p:nvPr/>
        </p:nvSpPr>
        <p:spPr>
          <a:xfrm>
            <a:off x="1692275" y="2133600"/>
            <a:ext cx="3240088" cy="403225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defRPr/>
            </a:pPr>
            <a:r>
              <a:rPr lang="it-IT" sz="1600" b="1" dirty="0">
                <a:solidFill>
                  <a:schemeClr val="accent3">
                    <a:lumMod val="75000"/>
                  </a:schemeClr>
                </a:solidFill>
              </a:rPr>
              <a:t>PRATICA DELLA REGOLA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defRPr/>
            </a:pPr>
            <a:endParaRPr lang="it-IT" sz="1600" b="1" dirty="0">
              <a:solidFill>
                <a:schemeClr val="accent3">
                  <a:lumMod val="75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it-IT" dirty="0"/>
              <a:t> FINO A 3 ANNI.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defRPr/>
            </a:pPr>
            <a:r>
              <a:rPr lang="it-IT" dirty="0"/>
              <a:t>Non applica vere e proprie regole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it-IT" dirty="0"/>
              <a:t> FINO A 5 ANNI.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defRPr/>
            </a:pPr>
            <a:r>
              <a:rPr lang="it-IT" dirty="0"/>
              <a:t>Applicazione acritica e regolata dall’esterno,  da un adulto o da un compagno più grande.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it-IT" dirty="0"/>
              <a:t> FASE DEL PENSIERO OPERATORIO.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defRPr/>
            </a:pPr>
            <a:r>
              <a:rPr lang="it-IT" dirty="0"/>
              <a:t>Prevale l’interesse sociale, la condivisione delle regole e la cooperazione.</a:t>
            </a:r>
          </a:p>
        </p:txBody>
      </p:sp>
      <p:cxnSp>
        <p:nvCxnSpPr>
          <p:cNvPr id="9" name="Connettore 2 8"/>
          <p:cNvCxnSpPr/>
          <p:nvPr/>
        </p:nvCxnSpPr>
        <p:spPr>
          <a:xfrm>
            <a:off x="6084888" y="1125538"/>
            <a:ext cx="790575" cy="790575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5364163" y="2133600"/>
            <a:ext cx="3311525" cy="403225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dirty="0">
                <a:solidFill>
                  <a:schemeClr val="accent3">
                    <a:lumMod val="75000"/>
                  </a:schemeClr>
                </a:solidFill>
              </a:rPr>
              <a:t>COSCIENZA DELLA REGOLA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it-IT" dirty="0"/>
              <a:t>1° FASE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defRPr/>
            </a:pPr>
            <a:r>
              <a:rPr lang="it-IT" dirty="0"/>
              <a:t>Nessuna coscienza ed interesse per le regole.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it-IT" dirty="0"/>
              <a:t>2° FASE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defRPr/>
            </a:pPr>
            <a:r>
              <a:rPr lang="it-IT" dirty="0"/>
              <a:t>Pensiero preoperatorio.  L’origine delle regole è esterna pertanto le regole sono inviolabili in relazione all’autorità che le trasmette.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it-IT" dirty="0"/>
              <a:t>3° FASE Intorno ai 10 anni.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defRPr/>
            </a:pPr>
            <a:r>
              <a:rPr lang="it-IT" dirty="0"/>
              <a:t>Le regole sono considerate come il prodotto di un accordo reciproco.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egnaposto contenuto 2"/>
          <p:cNvSpPr>
            <a:spLocks noGrp="1"/>
          </p:cNvSpPr>
          <p:nvPr>
            <p:ph idx="1"/>
          </p:nvPr>
        </p:nvSpPr>
        <p:spPr>
          <a:xfrm>
            <a:off x="1042988" y="188913"/>
            <a:ext cx="7921625" cy="64801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it-IT" smtClean="0"/>
          </a:p>
        </p:txBody>
      </p:sp>
      <p:sp>
        <p:nvSpPr>
          <p:cNvPr id="4" name="Rettangolo arrotondato 3"/>
          <p:cNvSpPr/>
          <p:nvPr/>
        </p:nvSpPr>
        <p:spPr>
          <a:xfrm>
            <a:off x="2051050" y="188913"/>
            <a:ext cx="5834063" cy="719137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accent3">
                    <a:lumMod val="75000"/>
                  </a:schemeClr>
                </a:solidFill>
              </a:rPr>
              <a:t>SVILUPPO DELLE REGOLE MORALI</a:t>
            </a:r>
            <a:endParaRPr lang="it-IT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6" name="Connettore 1 5"/>
          <p:cNvCxnSpPr/>
          <p:nvPr/>
        </p:nvCxnSpPr>
        <p:spPr>
          <a:xfrm flipH="1">
            <a:off x="2268538" y="981075"/>
            <a:ext cx="358775" cy="6477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ttangolo 6"/>
          <p:cNvSpPr/>
          <p:nvPr/>
        </p:nvSpPr>
        <p:spPr>
          <a:xfrm>
            <a:off x="1116013" y="1700213"/>
            <a:ext cx="2016125" cy="273685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accent3">
                    <a:lumMod val="75000"/>
                  </a:schemeClr>
                </a:solidFill>
              </a:rPr>
              <a:t>FINO A 5 ANNI.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dirty="0">
                <a:solidFill>
                  <a:schemeClr val="accent3">
                    <a:lumMod val="75000"/>
                  </a:schemeClr>
                </a:solidFill>
              </a:rPr>
              <a:t>CONDIZIONE PREMORALE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(Anomia)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Il bambino non mostra interesse per le regole morali</a:t>
            </a:r>
            <a:endParaRPr lang="it-IT" dirty="0"/>
          </a:p>
        </p:txBody>
      </p:sp>
      <p:cxnSp>
        <p:nvCxnSpPr>
          <p:cNvPr id="10" name="Connettore 1 9"/>
          <p:cNvCxnSpPr/>
          <p:nvPr/>
        </p:nvCxnSpPr>
        <p:spPr>
          <a:xfrm>
            <a:off x="5076825" y="908050"/>
            <a:ext cx="0" cy="504825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 flipH="1">
            <a:off x="4211638" y="1412875"/>
            <a:ext cx="865187" cy="50323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5076825" y="1412875"/>
            <a:ext cx="1150938" cy="28733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3348038" y="1989138"/>
            <a:ext cx="2592387" cy="446405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solidFill>
                  <a:schemeClr val="accent3">
                    <a:lumMod val="75000"/>
                  </a:schemeClr>
                </a:solidFill>
              </a:rPr>
              <a:t>FINO A 8-10 ANNI.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>
                <a:solidFill>
                  <a:schemeClr val="accent3">
                    <a:lumMod val="75000"/>
                  </a:schemeClr>
                </a:solidFill>
              </a:rPr>
              <a:t>REALISMO MORALE </a:t>
            </a:r>
            <a:r>
              <a:rPr lang="it-IT" sz="1600" dirty="0"/>
              <a:t>(Eteronomia)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it-IT" sz="1600" dirty="0"/>
              <a:t>imperativo esterno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it-IT" sz="1600" dirty="0"/>
              <a:t>Le regole morali sono considerate immutabili e inviolabili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it-IT" sz="1600" dirty="0"/>
              <a:t> RESPONDABILITA’ OGGETTIVA:  la gravità della colpa è in funzione del danno.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it-IT" sz="1600" dirty="0"/>
              <a:t>GIUSTIZIA RETRIBUTIVA:  es. occhio per occhio, dente per dente.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it-IT" sz="1600" dirty="0"/>
              <a:t>SANZIONE ESPIATORIA: ogni violazione della regola implica una punizione.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it-IT" dirty="0"/>
          </a:p>
        </p:txBody>
      </p:sp>
      <p:sp>
        <p:nvSpPr>
          <p:cNvPr id="20" name="Rettangolo 19"/>
          <p:cNvSpPr/>
          <p:nvPr/>
        </p:nvSpPr>
        <p:spPr>
          <a:xfrm>
            <a:off x="6227763" y="1125538"/>
            <a:ext cx="2736850" cy="547211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accent3">
                    <a:lumMod val="75000"/>
                  </a:schemeClr>
                </a:solidFill>
              </a:rPr>
              <a:t>DOPO 9-10 ANNI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(Autonomia)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it-IT" dirty="0"/>
              <a:t> imperativo interno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it-IT" dirty="0"/>
              <a:t>Le regole morali sono fondate su cooperazione e reciprocità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it-IT" dirty="0"/>
              <a:t>RESPONSABILITA’ SOGGETTIVA: lega il giudizio sul comportamento all’intenzione dell’azione.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it-IT" dirty="0"/>
              <a:t> GIUSTIZIA DISTRIBUTIVA: non fare agli altri ciò che non vorresti fosse fatto a te.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it-IT" dirty="0"/>
              <a:t> SANZIONE PER RECIPROCITA’: occorre trovare una punizione che sia in grado di far capire la gravità degli atti.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550" y="333375"/>
            <a:ext cx="8172450" cy="10795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600" b="1" kern="0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  <a:t>Kohlberg</a:t>
            </a:r>
            <a:r>
              <a:rPr lang="it-IT" sz="3600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  <a:t> (1976) </a:t>
            </a:r>
            <a:br>
              <a:rPr lang="it-IT" sz="3600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</a:br>
            <a:r>
              <a:rPr lang="it-IT" sz="3600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  <a:t>Teoria </a:t>
            </a:r>
            <a:r>
              <a:rPr lang="it-IT" sz="3600" b="1" kern="0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  <a:t>stadiale</a:t>
            </a:r>
            <a:r>
              <a:rPr lang="it-IT" sz="3600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  <a:t> dello sviluppo morale</a:t>
            </a:r>
            <a:endParaRPr lang="it-IT" sz="3600" b="1" kern="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VAGRounded BT" pitchFamily="34" charset="0"/>
              <a:ea typeface="Batang" pitchFamily="18" charset="-127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100" y="1700213"/>
            <a:ext cx="7499350" cy="4548187"/>
          </a:xfrm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it-IT" dirty="0"/>
              <a:t> </a:t>
            </a:r>
            <a:r>
              <a:rPr lang="it-IT" sz="3600" dirty="0" smtClean="0"/>
              <a:t>teoria sistematica ispirata alle intuizioni di </a:t>
            </a:r>
            <a:r>
              <a:rPr lang="it-IT" sz="3600" dirty="0" err="1" smtClean="0"/>
              <a:t>Piaget</a:t>
            </a:r>
            <a:endParaRPr lang="it-IT" sz="3600" dirty="0" smtClean="0"/>
          </a:p>
          <a:p>
            <a:pPr marL="365760" indent="-283464" fontAlgn="auto">
              <a:spcAft>
                <a:spcPts val="0"/>
              </a:spcAft>
              <a:buClrTx/>
              <a:buFont typeface="Wingdings 2"/>
              <a:buNone/>
              <a:defRPr/>
            </a:pPr>
            <a:endParaRPr lang="it-IT" sz="3600" dirty="0" smtClean="0"/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it-IT" sz="3600" dirty="0" smtClean="0"/>
              <a:t> ha come presupposto il concetto di sviluppo morale inteso come uguale in tutti gli esseri umani indipendentemente dal contesto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sz="3200" dirty="0" smtClean="0">
                <a:solidFill>
                  <a:schemeClr val="accent3">
                    <a:lumMod val="75000"/>
                  </a:schemeClr>
                </a:solidFill>
              </a:rPr>
              <a:t>Principi</a:t>
            </a:r>
            <a:endParaRPr lang="it-IT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§"/>
              <a:defRPr/>
            </a:pPr>
            <a:r>
              <a:rPr lang="it-IT" sz="2400" dirty="0" smtClean="0"/>
              <a:t>UNIVERSALITA’</a:t>
            </a:r>
          </a:p>
          <a:p>
            <a:pPr marL="365760" indent="-283464" fontAlgn="auto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it-IT" sz="2400" dirty="0" smtClean="0">
                <a:solidFill>
                  <a:schemeClr val="accent3">
                    <a:lumMod val="75000"/>
                  </a:schemeClr>
                </a:solidFill>
              </a:rPr>
              <a:t>	La morale deriva da schemi mentali analoghi in tutti gli individui;</a:t>
            </a:r>
          </a:p>
          <a:p>
            <a:pPr marL="365760" indent="-283464" fontAlgn="auto">
              <a:spcAft>
                <a:spcPts val="0"/>
              </a:spcAft>
              <a:buClrTx/>
              <a:buFont typeface="Wingdings" pitchFamily="2" charset="2"/>
              <a:buChar char="§"/>
              <a:defRPr/>
            </a:pPr>
            <a:r>
              <a:rPr lang="it-IT" sz="24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it-IT" sz="2400" dirty="0" smtClean="0"/>
              <a:t>EVOLUZIONE</a:t>
            </a:r>
          </a:p>
          <a:p>
            <a:pPr marL="365760" indent="-283464" fontAlgn="auto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it-IT" sz="2400" dirty="0" smtClean="0">
                <a:solidFill>
                  <a:schemeClr val="accent3">
                    <a:lumMod val="75000"/>
                  </a:schemeClr>
                </a:solidFill>
              </a:rPr>
              <a:t>	Gli schemi mentali variano col variare dello sviluppo cognitivo e permettono livelli sempre superiori di moralità;</a:t>
            </a:r>
          </a:p>
          <a:p>
            <a:pPr marL="365760" indent="-283464" fontAlgn="auto">
              <a:spcAft>
                <a:spcPts val="0"/>
              </a:spcAft>
              <a:buClrTx/>
              <a:buFont typeface="Wingdings" pitchFamily="2" charset="2"/>
              <a:buChar char="§"/>
              <a:defRPr/>
            </a:pPr>
            <a:r>
              <a:rPr lang="it-IT" sz="24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it-IT" sz="2400" dirty="0" smtClean="0"/>
              <a:t>STADIALITA’ DEGLI SCHEMI</a:t>
            </a:r>
          </a:p>
          <a:p>
            <a:pPr marL="365760" indent="-283464" fontAlgn="auto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it-IT" sz="2400" dirty="0" smtClean="0">
                <a:solidFill>
                  <a:schemeClr val="accent3">
                    <a:lumMod val="75000"/>
                  </a:schemeClr>
                </a:solidFill>
              </a:rPr>
              <a:t>	Gli schemi compaiono in sequenza ordinata e invariabile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it-IT" sz="1600" i="1" dirty="0" smtClean="0"/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600" i="1" dirty="0" smtClean="0"/>
              <a:t>Il ragionamento morale che caratterizza le azioni è di tipo specificatamente morale e non include sentimenti, pensieri e azioni.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600" i="1" dirty="0" smtClean="0"/>
              <a:t>(</a:t>
            </a:r>
            <a:r>
              <a:rPr lang="it-IT" sz="1600" i="1" dirty="0" err="1" smtClean="0"/>
              <a:t>Gielen</a:t>
            </a:r>
            <a:r>
              <a:rPr lang="it-IT" sz="1600" i="1" dirty="0" smtClean="0"/>
              <a:t>, 1991)</a:t>
            </a:r>
          </a:p>
          <a:p>
            <a:pPr marL="365760" indent="-283464" fontAlgn="auto">
              <a:spcAft>
                <a:spcPts val="0"/>
              </a:spcAft>
              <a:buClrTx/>
              <a:buFont typeface="Wingdings 2"/>
              <a:buNone/>
              <a:defRPr/>
            </a:pPr>
            <a:endParaRPr lang="it-IT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100" y="692150"/>
            <a:ext cx="7499350" cy="1873250"/>
          </a:xfrm>
        </p:spPr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it-IT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Metodo di ricerca: dilemmi morali </a:t>
            </a:r>
            <a:br>
              <a:rPr lang="it-IT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it-IT" sz="2200" dirty="0" smtClean="0">
                <a:solidFill>
                  <a:schemeClr val="tx2">
                    <a:satMod val="130000"/>
                  </a:schemeClr>
                </a:solidFill>
              </a:rPr>
              <a:t>Ad un individuo vengono proposte alcune situazioni che egli deve riuscire a fronteggiare scegliendo quale tra due o più doveri (o principi morali) ritiene più giusto.</a:t>
            </a:r>
            <a:br>
              <a:rPr lang="it-IT" sz="22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it-IT" sz="2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it-IT" sz="22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it-IT" sz="2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it-IT" sz="22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it-IT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100" y="1989138"/>
            <a:ext cx="7499350" cy="4259262"/>
          </a:xfrm>
        </p:spPr>
        <p:txBody>
          <a:bodyPr>
            <a:normAutofit fontScale="62500" lnSpcReduction="20000"/>
          </a:bodyPr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4500" dirty="0" smtClean="0"/>
              <a:t>Dilemma di Heinz (1969)</a:t>
            </a:r>
          </a:p>
          <a:p>
            <a:pPr marL="0" indent="0" algn="just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i="1" dirty="0" smtClean="0"/>
              <a:t>“Heinz è un uomo la cui moglie, malata di cancro, potrebbe salvarsi grazie ad un farmaco molto costoso scoperto da un farmacista del suo paese. Heinz non ha i soldi per acquistarlo ed è alle prese col dilemma se rubare il farmaco o vedere morire la propria moglie. Che cosa dovrebbe fare Heinz ? E quali sono i motivi alla base della sua scelta?”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it-IT" dirty="0" smtClean="0"/>
          </a:p>
          <a:p>
            <a:pPr marL="0" indent="0" fontAlgn="auto">
              <a:lnSpc>
                <a:spcPct val="17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/>
              <a:t>A bambini ed adulti </a:t>
            </a:r>
            <a:r>
              <a:rPr lang="it-IT" dirty="0" err="1" smtClean="0"/>
              <a:t>Kohlberg</a:t>
            </a:r>
            <a:r>
              <a:rPr lang="it-IT" dirty="0" smtClean="0"/>
              <a:t> chiede come si sarebbe dovuto comportare Heinz in questa situazione e perché.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I risultati ottenuti dalle ricerche 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491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675"/>
                <a:gridCol w="3749675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it-IT" dirty="0" smtClean="0"/>
                        <a:t>Gli stadi dello sviluppo</a:t>
                      </a:r>
                      <a:r>
                        <a:rPr lang="it-IT" baseline="0" dirty="0" smtClean="0"/>
                        <a:t> morale di </a:t>
                      </a:r>
                      <a:r>
                        <a:rPr lang="it-IT" baseline="0" dirty="0" err="1" smtClean="0"/>
                        <a:t>Kohlberg</a:t>
                      </a:r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Livello</a:t>
                      </a:r>
                      <a:r>
                        <a:rPr lang="it-IT" b="1" baseline="0" dirty="0" smtClean="0"/>
                        <a:t> </a:t>
                      </a:r>
                      <a:r>
                        <a:rPr lang="it-IT" b="1" baseline="0" dirty="0" err="1" smtClean="0"/>
                        <a:t>Pre</a:t>
                      </a:r>
                      <a:r>
                        <a:rPr lang="it-IT" b="1" baseline="0" dirty="0" smtClean="0"/>
                        <a:t> – convenzionale 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</a:t>
                      </a:r>
                      <a:r>
                        <a:rPr lang="it-IT" baseline="0" dirty="0" smtClean="0"/>
                        <a:t> 1 - </a:t>
                      </a:r>
                      <a:r>
                        <a:rPr lang="it-IT" b="1" baseline="0" dirty="0" smtClean="0"/>
                        <a:t>Orientamento premio punizione</a:t>
                      </a:r>
                      <a:endParaRPr lang="it-IT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 2 - </a:t>
                      </a:r>
                      <a:r>
                        <a:rPr lang="it-IT" b="1" dirty="0" smtClean="0"/>
                        <a:t>Orientamento</a:t>
                      </a:r>
                      <a:r>
                        <a:rPr lang="it-IT" b="1" baseline="0" dirty="0" smtClean="0"/>
                        <a:t> </a:t>
                      </a:r>
                      <a:r>
                        <a:rPr lang="it-IT" b="1" dirty="0" smtClean="0"/>
                        <a:t>Individualistico e strumentale</a:t>
                      </a:r>
                    </a:p>
                    <a:p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Livello Convenzionale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 3 </a:t>
                      </a:r>
                      <a:r>
                        <a:rPr lang="it-IT" b="1" baseline="0" dirty="0" smtClean="0"/>
                        <a:t>– Orientamento del “bravo ragazzo”</a:t>
                      </a:r>
                      <a:endParaRPr lang="it-IT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 4 – </a:t>
                      </a:r>
                      <a:r>
                        <a:rPr lang="it-IT" b="1" dirty="0" smtClean="0"/>
                        <a:t>Sistema sociale e coscienza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Livello Post -</a:t>
                      </a:r>
                      <a:r>
                        <a:rPr lang="it-IT" b="1" baseline="0" dirty="0" smtClean="0"/>
                        <a:t> Convenzionale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</a:t>
                      </a:r>
                      <a:r>
                        <a:rPr lang="it-IT" baseline="0" dirty="0" smtClean="0"/>
                        <a:t> 5 – </a:t>
                      </a:r>
                      <a:r>
                        <a:rPr lang="it-IT" b="1" baseline="0" dirty="0" smtClean="0"/>
                        <a:t>Contratto sociale dei diritti individuali</a:t>
                      </a:r>
                    </a:p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 6 – </a:t>
                      </a:r>
                      <a:r>
                        <a:rPr lang="it-IT" b="1" dirty="0" smtClean="0"/>
                        <a:t>Principi etici universali</a:t>
                      </a:r>
                      <a:endParaRPr lang="it-IT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46238" y="260350"/>
            <a:ext cx="7497762" cy="23764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it-IT" sz="32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it-IT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Livello </a:t>
            </a:r>
            <a:r>
              <a:rPr lang="it-IT" sz="3200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</a:t>
            </a:r>
            <a:r>
              <a:rPr lang="it-IT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Convenzionale</a:t>
            </a:r>
            <a:r>
              <a:rPr lang="it-IT" sz="1600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it-IT" sz="1600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it-IT" sz="1600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/>
            </a:r>
            <a:br>
              <a:rPr lang="it-IT" sz="1600" dirty="0" smtClean="0">
                <a:solidFill>
                  <a:schemeClr val="accent3">
                    <a:lumMod val="75000"/>
                  </a:schemeClr>
                </a:solidFill>
                <a:effectLst/>
              </a:rPr>
            </a:b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/>
                <a:cs typeface="Times New Roman" pitchFamily="18" charset="0"/>
              </a:rPr>
              <a:t>Prevalente al di sotto dei 9-10 anni. </a:t>
            </a:r>
            <a:b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/>
                <a:cs typeface="Times New Roman" pitchFamily="18" charset="0"/>
              </a:rPr>
            </a:b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/>
                <a:cs typeface="Times New Roman" pitchFamily="18" charset="0"/>
              </a:rPr>
              <a:t>La norma è legata alla punizione. </a:t>
            </a:r>
            <a:b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/>
                <a:cs typeface="Times New Roman" pitchFamily="18" charset="0"/>
              </a:rPr>
            </a:b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/>
                <a:cs typeface="Times New Roman" pitchFamily="18" charset="0"/>
              </a:rPr>
              <a:t>Si considera prevalentemente il proprio punto di vista. </a:t>
            </a:r>
            <a:b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/>
                <a:cs typeface="Times New Roman" pitchFamily="18" charset="0"/>
              </a:rPr>
            </a:b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/>
                <a:cs typeface="Times New Roman" pitchFamily="18" charset="0"/>
              </a:rPr>
              <a:t>C’è consapevolezza del punto di vista dell’altro ma non dei principi che regolano il giudizio morale.</a:t>
            </a: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/>
              </a:rPr>
              <a:t> </a:t>
            </a:r>
            <a:r>
              <a:rPr lang="it-IT" sz="1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/>
            </a:r>
            <a:br>
              <a:rPr lang="it-IT" sz="16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</a:br>
            <a:r>
              <a:rPr lang="it-IT" sz="16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it-IT" sz="16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it-IT" sz="16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3068638"/>
            <a:ext cx="7315200" cy="3179762"/>
          </a:xfrm>
        </p:spPr>
        <p:txBody>
          <a:bodyPr>
            <a:normAutofit fontScale="62500" lnSpcReduction="2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it-IT" b="1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Stadio 1 – (orientamento premio-punizione)</a:t>
            </a:r>
            <a:r>
              <a:rPr lang="it-IT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 </a:t>
            </a:r>
            <a:endParaRPr lang="it-IT" dirty="0" smtClean="0">
              <a:cs typeface="Times New Roman" pitchFamily="18" charset="0"/>
            </a:endParaRP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it-IT" dirty="0" smtClean="0">
              <a:cs typeface="Times New Roman" pitchFamily="18" charset="0"/>
            </a:endParaRP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>
                <a:cs typeface="Times New Roman" pitchFamily="18" charset="0"/>
              </a:rPr>
              <a:t>“non si ruba per non finire in prigione” – “si ruba il farmaco per non essere giudicati male dagli altri per avere fatto morire la moglie” – morale </a:t>
            </a:r>
            <a:r>
              <a:rPr lang="it-IT" dirty="0" err="1" smtClean="0">
                <a:cs typeface="Times New Roman" pitchFamily="18" charset="0"/>
              </a:rPr>
              <a:t>eteronoma</a:t>
            </a:r>
            <a:endParaRPr lang="it-IT" dirty="0" smtClean="0">
              <a:cs typeface="Times New Roman" pitchFamily="18" charset="0"/>
            </a:endParaRPr>
          </a:p>
          <a:p>
            <a:pPr marL="365760" indent="-283464" eaLnBrk="0" fontAlgn="auto" hangingPunct="0"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>
                <a:cs typeface="Times New Roman" pitchFamily="18" charset="0"/>
              </a:rPr>
              <a:t> </a:t>
            </a:r>
          </a:p>
          <a:p>
            <a:pPr marL="0" indent="0" eaLnBrk="0" fontAlgn="auto" hangingPunct="0">
              <a:spcAft>
                <a:spcPts val="0"/>
              </a:spcAft>
              <a:buFont typeface="Wingdings 2"/>
              <a:buNone/>
              <a:defRPr/>
            </a:pPr>
            <a:r>
              <a:rPr lang="it-IT" b="1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Stadio 2 – (orientamento individualistico e strumentale)</a:t>
            </a:r>
            <a:r>
              <a:rPr lang="it-IT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 </a:t>
            </a:r>
          </a:p>
          <a:p>
            <a:pPr marL="0" indent="0" eaLnBrk="0" fontAlgn="auto" hangingPunct="0"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>
                <a:cs typeface="Times New Roman" pitchFamily="18" charset="0"/>
              </a:rPr>
              <a:t>si riconosce che i bisogni possono essere diversi e bisogna rispettarli – non c’è un criterio universale di giustizia – Hanno ragione sia Heinz che il farmacista – giusto è ciò che è leale, uno scambio alla pari, un patto. </a:t>
            </a:r>
            <a:endParaRPr lang="it-IT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000" b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  <a:t/>
            </a:r>
            <a:br>
              <a:rPr lang="it-IT" sz="2000" b="1" dirty="0" smtClean="0">
                <a:solidFill>
                  <a:schemeClr val="tx2">
                    <a:satMod val="130000"/>
                  </a:schemeClr>
                </a:solidFill>
                <a:latin typeface="Comic Sans MS" pitchFamily="66" charset="0"/>
              </a:rPr>
            </a:br>
            <a:r>
              <a:rPr lang="it-IT" sz="36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Livello Convenzionale</a:t>
            </a:r>
            <a:r>
              <a:rPr lang="it-IT" sz="2200" b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it-IT" sz="2200" b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it-IT" sz="22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 </a:t>
            </a:r>
            <a:br>
              <a:rPr lang="it-IT" sz="22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</a:br>
            <a:r>
              <a:rPr lang="it-IT" sz="22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Dalla pre-adolescenza alla tarda adolescenza (20 anni) consapevolezza del carattere convenzionale e societario delle norme</a:t>
            </a: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/>
            </a:r>
            <a:br>
              <a:rPr lang="it-IT" sz="2000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</a:br>
            <a:endParaRPr lang="it-IT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76375" y="1989138"/>
            <a:ext cx="7458075" cy="4464050"/>
          </a:xfrm>
        </p:spPr>
        <p:txBody>
          <a:bodyPr>
            <a:noAutofit/>
          </a:bodyPr>
          <a:lstStyle/>
          <a:p>
            <a:pPr marL="365760" indent="-283464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2000" b="1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Stadio 3 (orientamento del “bravo ragazzo”)</a:t>
            </a:r>
            <a:r>
              <a:rPr lang="it-IT" sz="2000" b="1" dirty="0" smtClean="0">
                <a:cs typeface="Times New Roman" pitchFamily="18" charset="0"/>
              </a:rPr>
              <a:t> </a:t>
            </a:r>
            <a:r>
              <a:rPr lang="it-IT" sz="2000" dirty="0" smtClean="0">
                <a:cs typeface="Times New Roman" pitchFamily="18" charset="0"/>
              </a:rPr>
              <a:t> 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2000" dirty="0" smtClean="0">
                <a:cs typeface="Times New Roman" pitchFamily="18" charset="0"/>
              </a:rPr>
              <a:t>Il rispetto delle norme è realizzato in modo tale da rispondere alle aspettative della comunità ai cui valori si aderisce – Heinz ruba perché la famiglia lo giudicherebbe inumano – Heinz non ruba perché non sopporterebbe l’onta di essere giudicato un ladro dalla comunità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it-IT" sz="20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it-IT" sz="2000" b="1" dirty="0" smtClean="0">
                <a:solidFill>
                  <a:schemeClr val="accent3">
                    <a:lumMod val="75000"/>
                  </a:schemeClr>
                </a:solidFill>
              </a:rPr>
              <a:t>Stadio 4 (orientamento al mantenimento dell’ordine sociale</a:t>
            </a: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</a:rPr>
              <a:t>) </a:t>
            </a: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</a:rPr>
              <a:t>I</a:t>
            </a:r>
            <a:r>
              <a:rPr lang="it-IT" sz="2000" dirty="0" smtClean="0"/>
              <a:t>l sistema sociale si basa sul mantenimento ed il rispetto delle regole – Le norme non sono legate al rapporto affettivo con la propria comunità ma riguardano la società nel suo insieme – Heinz ruba perché deve salvare la moglie ma dopo deve accettare la condanna – Heinz non ruba perché la legge va rispettata anche se va contro i sentimenti personali</a:t>
            </a:r>
          </a:p>
          <a:p>
            <a:pPr marL="0" indent="0" algn="just" fontAlgn="auto">
              <a:spcAft>
                <a:spcPts val="0"/>
              </a:spcAft>
              <a:buFont typeface="Wingdings 2"/>
              <a:buNone/>
              <a:defRPr/>
            </a:pPr>
            <a:endParaRPr lang="it-IT" sz="20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76375" y="260350"/>
            <a:ext cx="7497763" cy="141763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Livello Post Convenzionale</a:t>
            </a:r>
            <a:r>
              <a:rPr lang="it-IT" sz="2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2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 </a:t>
            </a: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/>
            </a:r>
            <a:b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Le norme morali vanno al di là della società e sono legate ad un sistema di principi astratti ed universali</a:t>
            </a:r>
            <a:r>
              <a:rPr lang="it-IT" sz="2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it-IT" sz="20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47813" y="1844675"/>
            <a:ext cx="7386637" cy="4679950"/>
          </a:xfrm>
        </p:spPr>
        <p:txBody>
          <a:bodyPr>
            <a:noAutofit/>
          </a:bodyPr>
          <a:lstStyle/>
          <a:p>
            <a:pPr marL="0" indent="-283464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800" b="1" dirty="0" smtClean="0">
                <a:solidFill>
                  <a:schemeClr val="accent3">
                    <a:lumMod val="75000"/>
                  </a:schemeClr>
                </a:solidFill>
              </a:rPr>
              <a:t>Stadio 5 – (orientamento del contratto sociale)</a:t>
            </a:r>
            <a:r>
              <a:rPr lang="it-IT" sz="1800" dirty="0" smtClean="0"/>
              <a:t> – Le regole morali non sono fisse ed immodificabili ma create in base ad un contratto sociale. Alcuni valori sono assoluti anche se non condivisi da tutti – Heinz può rubare perché una legge va sì rispettata ma non può violare il diritto universale alla vita – Heinz va condannato ma la legge andrebbe rivista</a:t>
            </a:r>
          </a:p>
          <a:p>
            <a:pPr marL="0" indent="-283464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800" b="1" dirty="0" smtClean="0">
                <a:solidFill>
                  <a:schemeClr val="accent3">
                    <a:lumMod val="75000"/>
                  </a:schemeClr>
                </a:solidFill>
              </a:rPr>
              <a:t>Stadio 6 – (orientamento della coscienza e dei principi universali)</a:t>
            </a:r>
            <a:r>
              <a:rPr lang="it-IT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it-IT" sz="1800" dirty="0" smtClean="0"/>
              <a:t>– Si seguono principi etici universali, che possono non essere scritti nelle leggi, e dei quali ognuno risponde con la propria coscienza. Sono principi astratti e non regole concrete di comportamento. – Heinz ruba perché la questione si pone in una sfera diversa da quella della legge cioè in quella dei principi etici universali.</a:t>
            </a:r>
            <a:endParaRPr lang="it-I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0"/>
            <a:ext cx="8101012" cy="6597650"/>
          </a:xfrm>
        </p:spPr>
        <p:txBody>
          <a:bodyPr>
            <a:normAutofit/>
          </a:bodyPr>
          <a:lstStyle/>
          <a:p>
            <a:pPr marL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3200" dirty="0" err="1" smtClean="0">
                <a:solidFill>
                  <a:schemeClr val="accent3">
                    <a:lumMod val="75000"/>
                  </a:schemeClr>
                </a:solidFill>
                <a:latin typeface="VAGRounded BT" pitchFamily="34" charset="0"/>
              </a:rPr>
              <a:t>Turiel</a:t>
            </a:r>
            <a:r>
              <a:rPr lang="it-IT" sz="3200" dirty="0" smtClean="0">
                <a:solidFill>
                  <a:schemeClr val="accent3">
                    <a:lumMod val="75000"/>
                  </a:schemeClr>
                </a:solidFill>
                <a:latin typeface="VAGRounded BT" pitchFamily="34" charset="0"/>
              </a:rPr>
              <a:t> (1983), </a:t>
            </a:r>
            <a:r>
              <a:rPr lang="it-IT" sz="3200" dirty="0" err="1" smtClean="0">
                <a:solidFill>
                  <a:schemeClr val="accent3">
                    <a:lumMod val="75000"/>
                  </a:schemeClr>
                </a:solidFill>
                <a:latin typeface="VAGRounded BT" pitchFamily="34" charset="0"/>
              </a:rPr>
              <a:t>Nucci</a:t>
            </a:r>
            <a:r>
              <a:rPr lang="it-IT" sz="3200" dirty="0" smtClean="0">
                <a:solidFill>
                  <a:schemeClr val="accent3">
                    <a:lumMod val="75000"/>
                  </a:schemeClr>
                </a:solidFill>
                <a:latin typeface="VAGRounded BT" pitchFamily="34" charset="0"/>
              </a:rPr>
              <a:t> (2001)</a:t>
            </a:r>
          </a:p>
          <a:p>
            <a:pPr marL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3200" b="1" dirty="0" smtClean="0">
                <a:solidFill>
                  <a:schemeClr val="accent3">
                    <a:lumMod val="75000"/>
                  </a:schemeClr>
                </a:solidFill>
                <a:latin typeface="VAGRounded BT" pitchFamily="34" charset="0"/>
              </a:rPr>
              <a:t>Approccio cognitivo – evolutivo</a:t>
            </a:r>
          </a:p>
          <a:p>
            <a:pPr marL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3200" b="1" dirty="0" smtClean="0">
                <a:solidFill>
                  <a:schemeClr val="accent3">
                    <a:lumMod val="75000"/>
                  </a:schemeClr>
                </a:solidFill>
                <a:latin typeface="VAGRounded BT" pitchFamily="34" charset="0"/>
              </a:rPr>
              <a:t>TEORIA DEGLI AMBITI </a:t>
            </a:r>
            <a:endParaRPr lang="it-IT" dirty="0" smtClean="0">
              <a:solidFill>
                <a:schemeClr val="accent3">
                  <a:lumMod val="75000"/>
                </a:schemeClr>
              </a:solidFill>
              <a:latin typeface="VAGRounded BT" pitchFamily="34" charset="0"/>
              <a:sym typeface="Wingdings" pitchFamily="2" charset="2"/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it-IT" sz="2400" dirty="0" smtClean="0"/>
              <a:t>Principi e regole di comportamento appartengono a 3 domini</a:t>
            </a:r>
            <a:endParaRPr lang="it-IT" sz="2800" dirty="0" smtClean="0"/>
          </a:p>
        </p:txBody>
      </p:sp>
      <p:graphicFrame>
        <p:nvGraphicFramePr>
          <p:cNvPr id="2108" name="Group 60"/>
          <p:cNvGraphicFramePr>
            <a:graphicFrameLocks noGrp="1"/>
          </p:cNvGraphicFramePr>
          <p:nvPr/>
        </p:nvGraphicFramePr>
        <p:xfrm>
          <a:off x="1042988" y="2349500"/>
          <a:ext cx="7921625" cy="3887788"/>
        </p:xfrm>
        <a:graphic>
          <a:graphicData uri="http://schemas.openxmlformats.org/drawingml/2006/table">
            <a:tbl>
              <a:tblPr/>
              <a:tblGrid>
                <a:gridCol w="2640775"/>
                <a:gridCol w="2639330"/>
                <a:gridCol w="2640775"/>
              </a:tblGrid>
              <a:tr h="4065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MORALE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CONVENZIONALE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PERSONALE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18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Concetti di benessere, giustizia e diritti umani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-obbligatori (obbligo interiore)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-generalizzabili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-impersonali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3">
                            <a:lumMod val="75000"/>
                          </a:schemeClr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it-IT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Es. Non uccidere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Convenzioni che servono per regolare le interazioni tra persone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-stabilite d’autorità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-non sono generalizzabili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-non sono universali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3">
                            <a:lumMod val="75000"/>
                          </a:schemeClr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it-IT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Es. Non andare in giro nudi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Comportamenti e regole che ricadono unicamente sul soggetto che li attua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-stabilite dall’individuo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-si possono cambiare a piacimento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3">
                            <a:lumMod val="75000"/>
                          </a:schemeClr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it-IT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Es. Gusti musicali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" name="Titolo 1"/>
          <p:cNvSpPr txBox="1">
            <a:spLocks/>
          </p:cNvSpPr>
          <p:nvPr/>
        </p:nvSpPr>
        <p:spPr bwMode="auto">
          <a:xfrm>
            <a:off x="539750" y="2708275"/>
            <a:ext cx="24685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it-IT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260350"/>
            <a:ext cx="4032250" cy="7207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it-IT" sz="2000" smtClean="0"/>
              <a:t>Difficile discriminare i 3 ambiti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000" smtClean="0"/>
              <a:t>(</a:t>
            </a:r>
            <a:r>
              <a:rPr lang="it-IT" sz="2000" i="1" smtClean="0"/>
              <a:t>morale/convenzionale/personale</a:t>
            </a:r>
            <a:r>
              <a:rPr lang="it-IT" sz="2000" smtClean="0"/>
              <a:t>) </a:t>
            </a:r>
          </a:p>
        </p:txBody>
      </p:sp>
      <p:sp>
        <p:nvSpPr>
          <p:cNvPr id="8" name="Pentagono 7"/>
          <p:cNvSpPr/>
          <p:nvPr/>
        </p:nvSpPr>
        <p:spPr>
          <a:xfrm rot="5400000">
            <a:off x="1516857" y="1372394"/>
            <a:ext cx="977900" cy="484187"/>
          </a:xfrm>
          <a:prstGeom prst="homePlat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7651" name="CasellaDiTesto 8"/>
          <p:cNvSpPr txBox="1">
            <a:spLocks noChangeArrowheads="1"/>
          </p:cNvSpPr>
          <p:nvPr/>
        </p:nvSpPr>
        <p:spPr bwMode="auto">
          <a:xfrm>
            <a:off x="1763713" y="1268413"/>
            <a:ext cx="504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Gill Sans MT" pitchFamily="34" charset="0"/>
              </a:rPr>
              <a:t>ma</a:t>
            </a:r>
          </a:p>
        </p:txBody>
      </p:sp>
      <p:sp>
        <p:nvSpPr>
          <p:cNvPr id="3077" name="Titolo 1"/>
          <p:cNvSpPr>
            <a:spLocks noGrp="1"/>
          </p:cNvSpPr>
          <p:nvPr>
            <p:ph type="title"/>
          </p:nvPr>
        </p:nvSpPr>
        <p:spPr>
          <a:xfrm>
            <a:off x="1476375" y="2636838"/>
            <a:ext cx="3384550" cy="7207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it-IT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it-IT" sz="2000" u="sng" dirty="0" smtClean="0">
                <a:solidFill>
                  <a:schemeClr val="tx1"/>
                </a:solidFill>
                <a:effectLst/>
              </a:rPr>
              <a:t>Ricerche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 </a:t>
            </a:r>
            <a:br>
              <a:rPr lang="it-IT" sz="2000" dirty="0" smtClean="0">
                <a:solidFill>
                  <a:schemeClr val="tx1"/>
                </a:solidFill>
                <a:effectLst/>
              </a:rPr>
            </a:br>
            <a:r>
              <a:rPr lang="it-IT" sz="2000" dirty="0" smtClean="0">
                <a:solidFill>
                  <a:schemeClr val="tx1"/>
                </a:solidFill>
                <a:effectLst/>
              </a:rPr>
              <a:t>hanno dimostrato che </a:t>
            </a:r>
            <a:r>
              <a:rPr lang="it-IT" sz="2000" dirty="0" smtClean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it-IT" sz="2000" dirty="0" smtClean="0">
                <a:solidFill>
                  <a:schemeClr val="tx1"/>
                </a:solidFill>
              </a:rPr>
              <a:t>  </a:t>
            </a:r>
            <a:br>
              <a:rPr lang="it-IT" sz="2000" dirty="0" smtClean="0">
                <a:solidFill>
                  <a:schemeClr val="tx1"/>
                </a:solidFill>
              </a:rPr>
            </a:br>
            <a:r>
              <a:rPr lang="it-IT" sz="2000" dirty="0" smtClean="0">
                <a:solidFill>
                  <a:schemeClr val="tx1"/>
                </a:solidFill>
              </a:rPr>
              <a:t/>
            </a:r>
            <a:br>
              <a:rPr lang="it-IT" sz="2000" dirty="0" smtClean="0">
                <a:solidFill>
                  <a:schemeClr val="tx1"/>
                </a:solidFill>
              </a:rPr>
            </a:br>
            <a:r>
              <a:rPr lang="it-IT" sz="2000" dirty="0" smtClean="0">
                <a:solidFill>
                  <a:schemeClr val="tx1"/>
                </a:solidFill>
              </a:rPr>
              <a:t/>
            </a:r>
            <a:br>
              <a:rPr lang="it-IT" sz="2000" dirty="0" smtClean="0">
                <a:solidFill>
                  <a:schemeClr val="tx1"/>
                </a:solidFill>
              </a:rPr>
            </a:br>
            <a:r>
              <a:rPr lang="it-IT" sz="2000" dirty="0" smtClean="0">
                <a:solidFill>
                  <a:schemeClr val="tx1"/>
                </a:solidFill>
              </a:rPr>
              <a:t/>
            </a:r>
            <a:br>
              <a:rPr lang="it-IT" sz="2000" dirty="0" smtClean="0">
                <a:solidFill>
                  <a:schemeClr val="tx1"/>
                </a:solidFill>
              </a:rPr>
            </a:br>
            <a:r>
              <a:rPr lang="it-IT" sz="2000" u="sng" dirty="0" err="1" smtClean="0">
                <a:solidFill>
                  <a:schemeClr val="tx1"/>
                </a:solidFill>
                <a:effectLst/>
              </a:rPr>
              <a:t>Nucci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 e </a:t>
            </a:r>
            <a:r>
              <a:rPr lang="it-IT" sz="2000" u="sng" dirty="0" err="1" smtClean="0">
                <a:solidFill>
                  <a:schemeClr val="tx1"/>
                </a:solidFill>
                <a:effectLst/>
              </a:rPr>
              <a:t>Turiel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 ‘93</a:t>
            </a:r>
            <a:r>
              <a:rPr lang="it-IT" dirty="0" smtClean="0">
                <a:solidFill>
                  <a:schemeClr val="tx1"/>
                </a:solidFill>
              </a:rPr>
              <a:t/>
            </a:r>
            <a:br>
              <a:rPr lang="it-IT" dirty="0" smtClean="0">
                <a:solidFill>
                  <a:schemeClr val="tx1"/>
                </a:solidFill>
              </a:rPr>
            </a:br>
            <a:endParaRPr lang="it-IT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1" name="Fumetto 3 10"/>
          <p:cNvSpPr/>
          <p:nvPr/>
        </p:nvSpPr>
        <p:spPr>
          <a:xfrm rot="5400000">
            <a:off x="4723607" y="2053431"/>
            <a:ext cx="2216150" cy="5976937"/>
          </a:xfrm>
          <a:prstGeom prst="wedgeEllipseCallout">
            <a:avLst>
              <a:gd name="adj1" fmla="val -50242"/>
              <a:gd name="adj2" fmla="val 37638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708400" y="4292600"/>
            <a:ext cx="4176713" cy="14398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kern="0" dirty="0">
                <a:latin typeface="+mn-lt"/>
              </a:rPr>
              <a:t>norme morali </a:t>
            </a:r>
            <a:r>
              <a:rPr lang="it-IT" kern="0" dirty="0">
                <a:latin typeface="+mn-lt"/>
                <a:sym typeface="Wingdings" pitchFamily="2" charset="2"/>
              </a:rPr>
              <a:t></a:t>
            </a:r>
            <a:r>
              <a:rPr lang="it-IT" kern="0" dirty="0">
                <a:latin typeface="+mn-lt"/>
              </a:rPr>
              <a:t> NO suscettibili di  modifica                              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it-IT" kern="0" dirty="0">
                <a:latin typeface="+mn-lt"/>
              </a:rPr>
              <a:t>norme </a:t>
            </a:r>
            <a:r>
              <a:rPr lang="it-IT" kern="0" dirty="0">
                <a:latin typeface="+mn-lt"/>
              </a:rPr>
              <a:t>convenzionali </a:t>
            </a:r>
            <a:r>
              <a:rPr lang="it-IT" kern="0" dirty="0">
                <a:latin typeface="+mn-lt"/>
                <a:sym typeface="Wingdings" pitchFamily="2" charset="2"/>
              </a:rPr>
              <a:t></a:t>
            </a:r>
            <a:r>
              <a:rPr lang="it-IT" kern="0" dirty="0">
                <a:latin typeface="+mn-lt"/>
              </a:rPr>
              <a:t> SI possono modificare                                             </a:t>
            </a:r>
          </a:p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400" i="1" kern="0" dirty="0">
                <a:latin typeface="+mn-lt"/>
              </a:rPr>
              <a:t>      </a:t>
            </a:r>
            <a:r>
              <a:rPr lang="it-IT" sz="1400" i="1" kern="0" dirty="0">
                <a:latin typeface="+mn-lt"/>
              </a:rPr>
              <a:t>(</a:t>
            </a:r>
            <a:r>
              <a:rPr lang="it-IT" sz="1400" i="1" kern="0" dirty="0">
                <a:latin typeface="+mn-lt"/>
              </a:rPr>
              <a:t>opzione moralmente accettabile)</a:t>
            </a:r>
          </a:p>
        </p:txBody>
      </p:sp>
      <p:sp>
        <p:nvSpPr>
          <p:cNvPr id="12" name="Ovale 11"/>
          <p:cNvSpPr/>
          <p:nvPr/>
        </p:nvSpPr>
        <p:spPr>
          <a:xfrm>
            <a:off x="5435600" y="1628775"/>
            <a:ext cx="3384550" cy="187166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/>
                </a:solidFill>
              </a:rPr>
              <a:t> il bambino è in grado di distinguerli precocemente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arrotondato 18"/>
          <p:cNvSpPr/>
          <p:nvPr/>
        </p:nvSpPr>
        <p:spPr>
          <a:xfrm>
            <a:off x="1116013" y="5157788"/>
            <a:ext cx="7488237" cy="151288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5867400" y="5445125"/>
            <a:ext cx="2160588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            </a:t>
            </a:r>
            <a:r>
              <a:rPr lang="it-IT" b="1" dirty="0">
                <a:solidFill>
                  <a:schemeClr val="tx1"/>
                </a:solidFill>
              </a:rPr>
              <a:t>modi di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tx1"/>
                </a:solidFill>
              </a:rPr>
              <a:t>            intervento</a:t>
            </a:r>
          </a:p>
        </p:txBody>
      </p:sp>
      <p:sp>
        <p:nvSpPr>
          <p:cNvPr id="4100" name="Titolo 1"/>
          <p:cNvSpPr>
            <a:spLocks noGrp="1"/>
          </p:cNvSpPr>
          <p:nvPr>
            <p:ph type="ctrTitle"/>
          </p:nvPr>
        </p:nvSpPr>
        <p:spPr>
          <a:xfrm>
            <a:off x="1366838" y="1700213"/>
            <a:ext cx="7777162" cy="4968875"/>
          </a:xfrm>
        </p:spPr>
        <p:txBody>
          <a:bodyPr>
            <a:normAutofit fontScale="90000"/>
          </a:bodyPr>
          <a:lstStyle/>
          <a:p>
            <a:pPr marL="34290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it-IT" sz="1800" b="1" dirty="0" smtClean="0">
                <a:solidFill>
                  <a:schemeClr val="tx1"/>
                </a:solidFill>
              </a:rPr>
              <a:t/>
            </a:r>
            <a:br>
              <a:rPr lang="it-IT" sz="1800" b="1" dirty="0" smtClean="0">
                <a:solidFill>
                  <a:schemeClr val="tx1"/>
                </a:solidFill>
              </a:rPr>
            </a:br>
            <a:r>
              <a:rPr lang="it-IT" sz="1800" b="1" dirty="0" smtClean="0">
                <a:solidFill>
                  <a:schemeClr val="tx1"/>
                </a:solidFill>
              </a:rPr>
              <a:t/>
            </a:r>
            <a:br>
              <a:rPr lang="it-IT" sz="1800" b="1" dirty="0" smtClean="0">
                <a:solidFill>
                  <a:schemeClr val="tx1"/>
                </a:solidFill>
              </a:rPr>
            </a:br>
            <a:r>
              <a:rPr lang="it-IT" sz="1800" b="1" dirty="0" smtClean="0">
                <a:solidFill>
                  <a:schemeClr val="tx1"/>
                </a:solidFill>
              </a:rPr>
              <a:t/>
            </a:r>
            <a:br>
              <a:rPr lang="it-IT" sz="1800" b="1" dirty="0" smtClean="0">
                <a:solidFill>
                  <a:schemeClr val="tx1"/>
                </a:solidFill>
              </a:rPr>
            </a:br>
            <a:r>
              <a:rPr lang="it-IT" sz="1800" b="1" dirty="0" smtClean="0">
                <a:solidFill>
                  <a:schemeClr val="tx1"/>
                </a:solidFill>
              </a:rPr>
              <a:t/>
            </a:r>
            <a:br>
              <a:rPr lang="it-IT" sz="1800" b="1" dirty="0" smtClean="0">
                <a:solidFill>
                  <a:schemeClr val="tx1"/>
                </a:solidFill>
              </a:rPr>
            </a:br>
            <a:r>
              <a:rPr lang="it-IT" sz="2400" u="sng" dirty="0" smtClean="0">
                <a:solidFill>
                  <a:schemeClr val="tx1"/>
                </a:solidFill>
                <a:effectLst/>
              </a:rPr>
              <a:t>Interventi disciplinari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:</a:t>
            </a:r>
            <a:r>
              <a:rPr lang="it-IT" sz="2000" dirty="0" smtClean="0">
                <a:solidFill>
                  <a:schemeClr val="tx1"/>
                </a:solidFill>
                <a:effectLst/>
                <a:sym typeface="Wingdings" pitchFamily="2" charset="2"/>
              </a:rPr>
              <a:t> </a:t>
            </a:r>
            <a:r>
              <a:rPr lang="it-IT" sz="2000" b="1" dirty="0" smtClean="0">
                <a:solidFill>
                  <a:schemeClr val="tx1"/>
                </a:solidFill>
                <a:effectLst/>
              </a:rPr>
              <a:t>variano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 in funzione dello specifico ambito </a:t>
            </a:r>
            <a:br>
              <a:rPr lang="it-IT" sz="2000" dirty="0" smtClean="0">
                <a:solidFill>
                  <a:schemeClr val="tx1"/>
                </a:solidFill>
                <a:effectLst/>
              </a:rPr>
            </a:br>
            <a:r>
              <a:rPr lang="it-IT" sz="2000" dirty="0" smtClean="0">
                <a:solidFill>
                  <a:schemeClr val="tx1"/>
                </a:solidFill>
                <a:effectLst/>
              </a:rPr>
              <a:t>                                           di violazione   </a:t>
            </a:r>
            <a:br>
              <a:rPr lang="it-IT" sz="2000" dirty="0" smtClean="0">
                <a:solidFill>
                  <a:schemeClr val="tx1"/>
                </a:solidFill>
                <a:effectLst/>
              </a:rPr>
            </a:br>
            <a:r>
              <a:rPr lang="it-IT" sz="2000" dirty="0" smtClean="0">
                <a:solidFill>
                  <a:schemeClr val="tx1"/>
                </a:solidFill>
                <a:effectLst/>
              </a:rPr>
              <a:t>                                           </a:t>
            </a:r>
            <a:r>
              <a:rPr lang="it-IT" sz="1800" i="1" dirty="0" smtClean="0">
                <a:solidFill>
                  <a:schemeClr val="tx1"/>
                </a:solidFill>
                <a:effectLst/>
              </a:rPr>
              <a:t>(adeguatezza o meno all’ambito morale /                                       				convenzionale)</a:t>
            </a:r>
            <a:r>
              <a:rPr lang="it-IT" sz="1600" i="1" dirty="0" smtClean="0">
                <a:solidFill>
                  <a:schemeClr val="tx1"/>
                </a:solidFill>
                <a:effectLst/>
              </a:rPr>
              <a:t>         </a:t>
            </a:r>
            <a:r>
              <a:rPr lang="it-IT" sz="1600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1600" dirty="0" smtClean="0">
                <a:solidFill>
                  <a:schemeClr val="tx1"/>
                </a:solidFill>
                <a:effectLst/>
              </a:rPr>
            </a:br>
            <a:r>
              <a:rPr lang="it-IT" sz="1600" i="1" dirty="0" smtClean="0">
                <a:solidFill>
                  <a:schemeClr val="tx1"/>
                </a:solidFill>
                <a:effectLst/>
              </a:rPr>
              <a:t>     nello </a:t>
            </a:r>
            <a:r>
              <a:rPr lang="it-IT" sz="1600" i="1" dirty="0" err="1" smtClean="0">
                <a:solidFill>
                  <a:schemeClr val="tx1"/>
                </a:solidFill>
                <a:effectLst/>
              </a:rPr>
              <a:t>specifico…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000" dirty="0" smtClean="0">
                <a:solidFill>
                  <a:schemeClr val="tx1"/>
                </a:solidFill>
                <a:effectLst/>
              </a:rPr>
            </a:br>
            <a:r>
              <a:rPr lang="it-IT" sz="2000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000" dirty="0" smtClean="0">
                <a:solidFill>
                  <a:schemeClr val="tx1"/>
                </a:solidFill>
                <a:effectLst/>
              </a:rPr>
            </a:br>
            <a:r>
              <a:rPr lang="it-IT" sz="2000" dirty="0" smtClean="0">
                <a:solidFill>
                  <a:schemeClr val="tx1"/>
                </a:solidFill>
              </a:rPr>
              <a:t/>
            </a:r>
            <a:br>
              <a:rPr lang="it-IT" sz="2000" dirty="0" smtClean="0">
                <a:solidFill>
                  <a:schemeClr val="tx1"/>
                </a:solidFill>
              </a:rPr>
            </a:br>
            <a:r>
              <a:rPr lang="it-IT" sz="2000" dirty="0" smtClean="0">
                <a:solidFill>
                  <a:schemeClr val="tx1"/>
                </a:solidFill>
              </a:rPr>
              <a:t>         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A scuola </a:t>
            </a:r>
            <a:br>
              <a:rPr lang="it-IT" sz="2000" dirty="0" smtClean="0">
                <a:solidFill>
                  <a:schemeClr val="tx1"/>
                </a:solidFill>
                <a:effectLst/>
              </a:rPr>
            </a:br>
            <a:r>
              <a:rPr lang="it-IT" sz="2000" dirty="0" smtClean="0">
                <a:solidFill>
                  <a:schemeClr val="tx1"/>
                </a:solidFill>
                <a:effectLst/>
              </a:rPr>
              <a:t>         (</a:t>
            </a:r>
            <a:r>
              <a:rPr lang="it-IT" sz="1600" dirty="0" err="1" smtClean="0">
                <a:solidFill>
                  <a:schemeClr val="tx1"/>
                </a:solidFill>
                <a:effectLst/>
              </a:rPr>
              <a:t>Nucci</a:t>
            </a:r>
            <a:r>
              <a:rPr lang="it-IT" sz="1600" dirty="0" smtClean="0">
                <a:solidFill>
                  <a:schemeClr val="tx1"/>
                </a:solidFill>
                <a:effectLst/>
              </a:rPr>
              <a:t> 2011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):  </a:t>
            </a:r>
            <a:r>
              <a:rPr lang="it-IT" sz="2000" u="sng" dirty="0" smtClean="0">
                <a:solidFill>
                  <a:schemeClr val="tx1"/>
                </a:solidFill>
                <a:effectLst/>
              </a:rPr>
              <a:t>5 modi 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di intervento educativo</a:t>
            </a:r>
            <a:r>
              <a:rPr lang="it-IT" sz="1800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1800" dirty="0" smtClean="0">
                <a:solidFill>
                  <a:schemeClr val="tx1"/>
                </a:solidFill>
                <a:effectLst/>
              </a:rPr>
            </a:br>
            <a:r>
              <a:rPr lang="it-IT" sz="1800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1800" dirty="0" smtClean="0">
                <a:solidFill>
                  <a:schemeClr val="tx1"/>
                </a:solidFill>
                <a:effectLst/>
              </a:rPr>
            </a:br>
            <a:r>
              <a:rPr lang="it-IT" sz="1800" dirty="0" smtClean="0">
                <a:solidFill>
                  <a:schemeClr val="tx1"/>
                </a:solidFill>
                <a:effectLst/>
              </a:rPr>
              <a:t>                     1_evidenziare che il comportamento è in sé dannoso e ingiusto</a:t>
            </a:r>
            <a:br>
              <a:rPr lang="it-IT" sz="1800" dirty="0" smtClean="0">
                <a:solidFill>
                  <a:schemeClr val="tx1"/>
                </a:solidFill>
                <a:effectLst/>
              </a:rPr>
            </a:br>
            <a:r>
              <a:rPr lang="it-IT" sz="1800" dirty="0" smtClean="0">
                <a:solidFill>
                  <a:schemeClr val="tx1"/>
                </a:solidFill>
                <a:effectLst/>
              </a:rPr>
              <a:t>                     2_indurre ad assumere un punto di vista diverso dal proprio</a:t>
            </a:r>
            <a:br>
              <a:rPr lang="it-IT" sz="1800" dirty="0" smtClean="0">
                <a:solidFill>
                  <a:schemeClr val="tx1"/>
                </a:solidFill>
                <a:effectLst/>
              </a:rPr>
            </a:br>
            <a:r>
              <a:rPr lang="it-IT" sz="1800" dirty="0" smtClean="0">
                <a:solidFill>
                  <a:schemeClr val="tx1"/>
                </a:solidFill>
                <a:effectLst/>
              </a:rPr>
              <a:t>                     3_ribadire la norma</a:t>
            </a:r>
            <a:br>
              <a:rPr lang="it-IT" sz="1800" dirty="0" smtClean="0">
                <a:solidFill>
                  <a:schemeClr val="tx1"/>
                </a:solidFill>
                <a:effectLst/>
              </a:rPr>
            </a:br>
            <a:r>
              <a:rPr lang="it-IT" sz="1800" dirty="0" smtClean="0">
                <a:solidFill>
                  <a:schemeClr val="tx1"/>
                </a:solidFill>
                <a:effectLst/>
              </a:rPr>
              <a:t>                     4_evidenziare che il comportamento è fuori luogo</a:t>
            </a:r>
            <a:br>
              <a:rPr lang="it-IT" sz="1800" dirty="0" smtClean="0">
                <a:solidFill>
                  <a:schemeClr val="tx1"/>
                </a:solidFill>
                <a:effectLst/>
              </a:rPr>
            </a:br>
            <a:r>
              <a:rPr lang="it-IT" sz="1800" dirty="0" smtClean="0">
                <a:solidFill>
                  <a:schemeClr val="tx1"/>
                </a:solidFill>
                <a:effectLst/>
              </a:rPr>
              <a:t>                     5_chiedere in modo perentorio di interrompere il 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comportamento</a:t>
            </a:r>
            <a:br>
              <a:rPr lang="it-IT" sz="2000" dirty="0" smtClean="0">
                <a:solidFill>
                  <a:schemeClr val="tx1"/>
                </a:solidFill>
                <a:effectLst/>
              </a:rPr>
            </a:br>
            <a:r>
              <a:rPr lang="it-IT" sz="2000" dirty="0" smtClean="0">
                <a:solidFill>
                  <a:schemeClr val="tx1"/>
                </a:solidFill>
              </a:rPr>
              <a:t/>
            </a:r>
            <a:br>
              <a:rPr lang="it-IT" sz="2000" dirty="0" smtClean="0">
                <a:solidFill>
                  <a:schemeClr val="tx1"/>
                </a:solidFill>
              </a:rPr>
            </a:br>
            <a:r>
              <a:rPr lang="it-IT" sz="1800" dirty="0" smtClean="0">
                <a:solidFill>
                  <a:schemeClr val="tx1"/>
                </a:solidFill>
              </a:rPr>
              <a:t/>
            </a:r>
            <a:br>
              <a:rPr lang="it-IT" sz="1800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chemeClr val="tx1"/>
                </a:solidFill>
              </a:rPr>
              <a:t/>
            </a:r>
            <a:br>
              <a:rPr lang="it-IT" dirty="0" smtClean="0">
                <a:solidFill>
                  <a:schemeClr val="tx1"/>
                </a:solidFill>
              </a:rPr>
            </a:br>
            <a:endParaRPr lang="it-IT" dirty="0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101" name="Sottotitolo 2"/>
          <p:cNvSpPr>
            <a:spLocks noGrp="1"/>
          </p:cNvSpPr>
          <p:nvPr>
            <p:ph type="subTitle" idx="1"/>
          </p:nvPr>
        </p:nvSpPr>
        <p:spPr>
          <a:xfrm>
            <a:off x="1763713" y="260350"/>
            <a:ext cx="6400800" cy="9366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/>
              <a:t>??   IN CAMPO EDUCATIVO  ??</a:t>
            </a:r>
          </a:p>
        </p:txBody>
      </p:sp>
      <p:cxnSp>
        <p:nvCxnSpPr>
          <p:cNvPr id="6" name="Connettore 1 5"/>
          <p:cNvCxnSpPr/>
          <p:nvPr/>
        </p:nvCxnSpPr>
        <p:spPr>
          <a:xfrm>
            <a:off x="2195513" y="1052513"/>
            <a:ext cx="0" cy="5032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>
            <a:off x="2195513" y="1989138"/>
            <a:ext cx="0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entagono 12"/>
          <p:cNvSpPr/>
          <p:nvPr/>
        </p:nvSpPr>
        <p:spPr>
          <a:xfrm>
            <a:off x="1258888" y="5516563"/>
            <a:ext cx="2017712" cy="720725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         </a:t>
            </a:r>
            <a:r>
              <a:rPr lang="it-IT" b="1" dirty="0">
                <a:solidFill>
                  <a:schemeClr val="tx1"/>
                </a:solidFill>
              </a:rPr>
              <a:t>situazioni</a:t>
            </a:r>
          </a:p>
        </p:txBody>
      </p:sp>
      <p:sp>
        <p:nvSpPr>
          <p:cNvPr id="14" name="Pentagono 13"/>
          <p:cNvSpPr/>
          <p:nvPr/>
        </p:nvSpPr>
        <p:spPr>
          <a:xfrm>
            <a:off x="3563938" y="5516563"/>
            <a:ext cx="2016125" cy="792162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       </a:t>
            </a:r>
            <a:r>
              <a:rPr lang="it-IT" b="1" dirty="0">
                <a:solidFill>
                  <a:schemeClr val="tx1"/>
                </a:solidFill>
              </a:rPr>
              <a:t>ambiti</a:t>
            </a:r>
          </a:p>
        </p:txBody>
      </p:sp>
      <p:sp>
        <p:nvSpPr>
          <p:cNvPr id="16" name="Diverso da 15"/>
          <p:cNvSpPr/>
          <p:nvPr/>
        </p:nvSpPr>
        <p:spPr>
          <a:xfrm>
            <a:off x="1331913" y="5732463"/>
            <a:ext cx="554037" cy="360362"/>
          </a:xfrm>
          <a:prstGeom prst="mathNotEqua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chemeClr val="tx1"/>
              </a:solidFill>
            </a:endParaRPr>
          </a:p>
        </p:txBody>
      </p:sp>
      <p:sp>
        <p:nvSpPr>
          <p:cNvPr id="17" name="Diverso da 16"/>
          <p:cNvSpPr/>
          <p:nvPr/>
        </p:nvSpPr>
        <p:spPr>
          <a:xfrm>
            <a:off x="5940425" y="5732463"/>
            <a:ext cx="554038" cy="360362"/>
          </a:xfrm>
          <a:prstGeom prst="mathNotEqua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chemeClr val="tx1"/>
              </a:solidFill>
            </a:endParaRPr>
          </a:p>
        </p:txBody>
      </p:sp>
      <p:sp>
        <p:nvSpPr>
          <p:cNvPr id="18" name="Diverso da 17"/>
          <p:cNvSpPr/>
          <p:nvPr/>
        </p:nvSpPr>
        <p:spPr>
          <a:xfrm>
            <a:off x="3657600" y="5732463"/>
            <a:ext cx="554038" cy="360362"/>
          </a:xfrm>
          <a:prstGeom prst="mathNotEqua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60350"/>
            <a:ext cx="8101012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  <a:t>Hoffman</a:t>
            </a:r>
            <a:br>
              <a:rPr lang="it-IT" sz="3200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</a:br>
            <a:r>
              <a:rPr lang="it-IT" sz="3200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VAGRounded BT" pitchFamily="34" charset="0"/>
                <a:ea typeface="Batang" pitchFamily="18" charset="-127"/>
              </a:rPr>
              <a:t>Radici affettive dello sviluppo morale</a:t>
            </a:r>
            <a:endParaRPr lang="it-IT" sz="32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2988" y="1447800"/>
            <a:ext cx="7891462" cy="5221288"/>
          </a:xfrm>
        </p:spPr>
        <p:txBody>
          <a:bodyPr>
            <a:normAutofit/>
          </a:bodyPr>
          <a:lstStyle/>
          <a:p>
            <a:pPr marL="365760" indent="-283464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/>
              <a:t>Presupposti:</a:t>
            </a:r>
          </a:p>
          <a:p>
            <a:pPr marL="365760" indent="-283464"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it-IT" sz="1800" dirty="0" smtClean="0"/>
              <a:t>Non si può comprendere la MORALE se ci si limita alla sola componente cognitiva:  occorre, infatti, tenere in conto il VISSUTO EMOZIONALE.</a:t>
            </a:r>
          </a:p>
          <a:p>
            <a:pPr marL="365760" indent="-283464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it-IT" sz="1800" dirty="0" smtClean="0"/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it-IT" sz="1800" b="1" dirty="0" smtClean="0"/>
              <a:t>  Empatia</a:t>
            </a:r>
            <a:r>
              <a:rPr lang="it-IT" sz="1800" dirty="0" smtClean="0"/>
              <a:t> è alla base delle origini affettive dello sviluppo morale.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1800" dirty="0" smtClean="0"/>
              <a:t>E’ l’attivazione di processi psicologici che fanno sì che una persona abbia sentimenti più congruenti con la situazione di un’altra persona che con la propria.</a:t>
            </a:r>
          </a:p>
        </p:txBody>
      </p:sp>
      <p:cxnSp>
        <p:nvCxnSpPr>
          <p:cNvPr id="6" name="Connettore 1 5"/>
          <p:cNvCxnSpPr/>
          <p:nvPr/>
        </p:nvCxnSpPr>
        <p:spPr>
          <a:xfrm>
            <a:off x="2124075" y="4005263"/>
            <a:ext cx="0" cy="4318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>
            <a:off x="2124075" y="4437063"/>
            <a:ext cx="647700" cy="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10"/>
          <p:cNvSpPr/>
          <p:nvPr/>
        </p:nvSpPr>
        <p:spPr>
          <a:xfrm>
            <a:off x="3059832" y="4005064"/>
            <a:ext cx="5544616" cy="2304256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accent3">
                    <a:lumMod val="75000"/>
                  </a:schemeClr>
                </a:solidFill>
              </a:rPr>
              <a:t>LO SVILUPPO DELL’EMPATIA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L’empatia si modifica durante lo sviluppo passando da modalità primitive ed automatiche a quelle più mature e sofisticate, attraverso 5 stadi.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971550" y="476250"/>
          <a:ext cx="7993063" cy="5976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578"/>
                <a:gridCol w="1569776"/>
                <a:gridCol w="1728192"/>
                <a:gridCol w="1497766"/>
                <a:gridCol w="1598578"/>
              </a:tblGrid>
              <a:tr h="410439">
                <a:tc>
                  <a:txBody>
                    <a:bodyPr/>
                    <a:lstStyle/>
                    <a:p>
                      <a:r>
                        <a:rPr lang="it-IT" dirty="0" smtClean="0"/>
                        <a:t>Stadio 0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 4</a:t>
                      </a:r>
                      <a:endParaRPr lang="it-IT" dirty="0"/>
                    </a:p>
                  </a:txBody>
                  <a:tcPr/>
                </a:tc>
              </a:tr>
              <a:tr h="5566225">
                <a:tc>
                  <a:txBody>
                    <a:bodyPr/>
                    <a:lstStyle/>
                    <a:p>
                      <a:r>
                        <a:rPr lang="it-IT" dirty="0" smtClean="0"/>
                        <a:t>Dato dal pianto reattivo del neonato.</a:t>
                      </a:r>
                      <a:r>
                        <a:rPr lang="it-IT" baseline="0" dirty="0" smtClean="0"/>
                        <a:t> Quando il neonato ascolta il pianto di un altro bambino piange a sua volta. Si parla di </a:t>
                      </a:r>
                      <a:r>
                        <a:rPr lang="it-IT" b="1" baseline="0" dirty="0" smtClean="0"/>
                        <a:t>contagio emotivo </a:t>
                      </a:r>
                      <a:r>
                        <a:rPr lang="it-IT" b="0" baseline="0" dirty="0" smtClean="0"/>
                        <a:t>attivato da un meccanismo di imitazione motoria.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</a:t>
                      </a:r>
                      <a:r>
                        <a:rPr lang="it-IT" baseline="0" dirty="0" smtClean="0"/>
                        <a:t> dell’</a:t>
                      </a:r>
                      <a:r>
                        <a:rPr lang="it-IT" b="1" baseline="0" dirty="0" smtClean="0"/>
                        <a:t>empatia egocentrica </a:t>
                      </a:r>
                      <a:r>
                        <a:rPr lang="it-IT" b="0" baseline="0" dirty="0" smtClean="0"/>
                        <a:t>(circa 6 mesi) il bambino in presenza di un coetaneo che manifesta sofferenza assume un’espressione triste e mostra segnali di disagio.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</a:t>
                      </a:r>
                      <a:r>
                        <a:rPr lang="it-IT" baseline="0" dirty="0" smtClean="0"/>
                        <a:t> dell’</a:t>
                      </a:r>
                      <a:r>
                        <a:rPr lang="it-IT" b="1" baseline="0" dirty="0" smtClean="0"/>
                        <a:t>empatia quasi egocentrica</a:t>
                      </a:r>
                      <a:r>
                        <a:rPr lang="it-IT" b="0" baseline="0" dirty="0" smtClean="0"/>
                        <a:t> (compare intorno al 2° anno di vita). L’empatia comincia a mostrare le prime connessioni con il comportamento morale, prendersi cura dell’altro.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 dell’</a:t>
                      </a:r>
                      <a:r>
                        <a:rPr lang="it-IT" b="1" dirty="0" smtClean="0"/>
                        <a:t>empatia in risposta</a:t>
                      </a:r>
                      <a:r>
                        <a:rPr lang="it-IT" b="0" dirty="0" smtClean="0"/>
                        <a:t>, permette al bambino di distinguere chiaramente fra sé e l’altro,</a:t>
                      </a:r>
                      <a:r>
                        <a:rPr lang="it-IT" b="0" baseline="0" dirty="0" smtClean="0"/>
                        <a:t> fra i propri bisogni e quelli dell’altro. (</a:t>
                      </a:r>
                      <a:r>
                        <a:rPr lang="it-IT" b="1" baseline="0" dirty="0" smtClean="0"/>
                        <a:t>empatia veridica)</a:t>
                      </a:r>
                      <a:endParaRPr lang="it-IT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Stadio dell’</a:t>
                      </a:r>
                      <a:r>
                        <a:rPr lang="it-IT" b="1" dirty="0" smtClean="0"/>
                        <a:t>empatia</a:t>
                      </a:r>
                      <a:r>
                        <a:rPr lang="it-IT" b="1" baseline="0" dirty="0" smtClean="0"/>
                        <a:t> per la condizione esistenziale</a:t>
                      </a:r>
                      <a:r>
                        <a:rPr lang="it-IT" b="0" baseline="0" dirty="0" smtClean="0"/>
                        <a:t> dell’altro. Implica la capacità di astrazione del pensiero.</a:t>
                      </a:r>
                      <a:endParaRPr lang="it-IT" b="1" baseline="0" dirty="0" smtClean="0"/>
                    </a:p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Dall’empatia alla moralit</a:t>
            </a:r>
            <a:r>
              <a:rPr lang="it-IT" dirty="0" smtClean="0">
                <a:solidFill>
                  <a:schemeClr val="tx2">
                    <a:satMod val="130000"/>
                  </a:schemeClr>
                </a:solidFill>
                <a:latin typeface="Vrinda"/>
                <a:cs typeface="Vrinda"/>
              </a:rPr>
              <a:t>à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 2"/>
              <a:buChar char=""/>
              <a:defRPr/>
            </a:pPr>
            <a:r>
              <a:rPr lang="it-IT" dirty="0" smtClean="0"/>
              <a:t>Alla base di un pensiero e di un comportamento morale c’è un’esperienza empatica. Perché ciò si verifichi è necessario che tale esperienza diventi </a:t>
            </a:r>
            <a:r>
              <a:rPr lang="it-IT" b="1" dirty="0" smtClean="0"/>
              <a:t>SIMPATIA </a:t>
            </a:r>
            <a:r>
              <a:rPr lang="it-IT" dirty="0" smtClean="0"/>
              <a:t>(sentimento che spinge a prendersi cura di una persona sofferente).</a:t>
            </a:r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 2"/>
              <a:buChar char=""/>
              <a:defRPr/>
            </a:pPr>
            <a:r>
              <a:rPr lang="it-IT" dirty="0" smtClean="0"/>
              <a:t>ATTORI: </a:t>
            </a:r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 2"/>
              <a:buNone/>
              <a:defRPr/>
            </a:pPr>
            <a:r>
              <a:rPr lang="it-IT" dirty="0" smtClean="0"/>
              <a:t>vittima (</a:t>
            </a:r>
            <a:r>
              <a:rPr lang="it-IT" b="1" dirty="0" err="1" smtClean="0"/>
              <a:t>distress</a:t>
            </a:r>
            <a:r>
              <a:rPr lang="it-IT" dirty="0" smtClean="0"/>
              <a:t>)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it-IT" dirty="0" smtClean="0"/>
              <a:t>osservatore (</a:t>
            </a:r>
            <a:r>
              <a:rPr lang="it-IT" b="1" dirty="0" err="1" smtClean="0"/>
              <a:t>distress</a:t>
            </a:r>
            <a:r>
              <a:rPr lang="it-IT" b="1" dirty="0" smtClean="0"/>
              <a:t> empatico).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it-IT" b="1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La simpatia produce elevati livelli di sviluppo morale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reccia in giù 4"/>
          <p:cNvSpPr/>
          <p:nvPr/>
        </p:nvSpPr>
        <p:spPr>
          <a:xfrm>
            <a:off x="2987675" y="3429000"/>
            <a:ext cx="215900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" name="Freccia in su 5"/>
          <p:cNvSpPr/>
          <p:nvPr/>
        </p:nvSpPr>
        <p:spPr>
          <a:xfrm rot="3013676">
            <a:off x="5005388" y="3646488"/>
            <a:ext cx="360362" cy="36036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7" name="Freccia in giù 6"/>
          <p:cNvSpPr/>
          <p:nvPr/>
        </p:nvSpPr>
        <p:spPr>
          <a:xfrm>
            <a:off x="6948488" y="3429000"/>
            <a:ext cx="188912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8888" y="333375"/>
            <a:ext cx="749935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Personal </a:t>
            </a:r>
            <a:r>
              <a:rPr lang="it-IT" dirty="0" err="1" smtClean="0">
                <a:solidFill>
                  <a:schemeClr val="tx2">
                    <a:satMod val="130000"/>
                  </a:schemeClr>
                </a:solidFill>
              </a:rPr>
              <a:t>distress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3794" name="Segnaposto contenuto 2"/>
          <p:cNvSpPr>
            <a:spLocks noGrp="1"/>
          </p:cNvSpPr>
          <p:nvPr>
            <p:ph idx="1"/>
          </p:nvPr>
        </p:nvSpPr>
        <p:spPr>
          <a:xfrm>
            <a:off x="1435100" y="1989138"/>
            <a:ext cx="7499350" cy="425926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it-IT" smtClean="0"/>
              <a:t>Quando il distress empatico è troppo elevato l’osservatore prova più sofferenza della vittima: </a:t>
            </a:r>
            <a:r>
              <a:rPr lang="it-IT" b="1" smtClean="0"/>
              <a:t>il distress empatico </a:t>
            </a:r>
            <a:r>
              <a:rPr lang="it-IT" smtClean="0"/>
              <a:t>non si trasformerà in simpatia e, quindi, non produrrà un comportamento morale prosociale.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tx2">
                    <a:satMod val="130000"/>
                  </a:schemeClr>
                </a:solidFill>
              </a:rPr>
              <a:t>Socializzazione e coscienza morale</a:t>
            </a:r>
            <a:endParaRPr lang="it-I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4818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it-IT" b="1" smtClean="0"/>
              <a:t>La socializzazione morale</a:t>
            </a:r>
            <a:r>
              <a:rPr lang="it-IT" smtClean="0"/>
              <a:t> si riferisce a quei processi cognitivi, affettivi e sociali attraverso cui i bambini </a:t>
            </a:r>
            <a:r>
              <a:rPr lang="it-IT" b="1" smtClean="0"/>
              <a:t>assimilano</a:t>
            </a:r>
            <a:r>
              <a:rPr lang="it-IT" smtClean="0"/>
              <a:t> e </a:t>
            </a:r>
            <a:r>
              <a:rPr lang="it-IT" b="1" smtClean="0"/>
              <a:t>rielaborano</a:t>
            </a:r>
            <a:r>
              <a:rPr lang="it-IT" smtClean="0"/>
              <a:t>, durante la crescita, regole e norme proprie della comunità in cui vivono. Tutto ciò accade perché c’è una </a:t>
            </a:r>
            <a:r>
              <a:rPr lang="it-IT" b="1" smtClean="0"/>
              <a:t>coscienza morale: </a:t>
            </a:r>
            <a:r>
              <a:rPr lang="it-IT" smtClean="0"/>
              <a:t>un meccanismo psicologico che guida le azioni del soggetto in assenza di controllo.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accent3">
                    <a:lumMod val="75000"/>
                  </a:schemeClr>
                </a:solidFill>
              </a:rPr>
              <a:t>SOCIALIZZAZIONE MORALE E STILI DISCIPLINARI</a:t>
            </a:r>
            <a:endParaRPr lang="it-IT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 2"/>
              <a:buChar char=""/>
              <a:defRPr/>
            </a:pPr>
            <a:r>
              <a:rPr lang="it-IT" b="1" dirty="0" smtClean="0"/>
              <a:t>Disciplina basata sul potere </a:t>
            </a:r>
            <a:r>
              <a:rPr lang="it-IT" dirty="0" smtClean="0"/>
              <a:t>(il bambino aderisce alle richieste per paura del genitore).</a:t>
            </a:r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 2"/>
              <a:buChar char=""/>
              <a:defRPr/>
            </a:pPr>
            <a:r>
              <a:rPr lang="it-IT" b="1" dirty="0" smtClean="0"/>
              <a:t>Disciplina basata sul rito dell’amore </a:t>
            </a:r>
            <a:r>
              <a:rPr lang="it-IT" dirty="0" smtClean="0"/>
              <a:t>(il bambino aderisce alle richieste per paura di perdere l’affetto dei genitori).</a:t>
            </a:r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 2"/>
              <a:buChar char=""/>
              <a:defRPr/>
            </a:pPr>
            <a:r>
              <a:rPr lang="it-IT" b="1" dirty="0" smtClean="0"/>
              <a:t>Disciplina induttiva </a:t>
            </a:r>
            <a:r>
              <a:rPr lang="it-IT" dirty="0" smtClean="0"/>
              <a:t>(il bambino è stimolato dai genitori a mettersi nei panni dell’altro e a valutare le conseguenze delle proprie azioni. Solo la terza favorisce l’INTERIORIZZAZIONE dei principi morali)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35100" y="620713"/>
            <a:ext cx="7499350" cy="5627687"/>
          </a:xfrm>
        </p:spPr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it-IT" dirty="0" smtClean="0"/>
              <a:t> La socializzazione morale non dipende solo dalle strategie dei genitori, ma anche dal modo in cui il figlio percepisce e valuta i valori dei genitori.</a:t>
            </a:r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 2"/>
              <a:buNone/>
              <a:defRPr/>
            </a:pPr>
            <a:endParaRPr lang="it-IT" dirty="0" smtClean="0"/>
          </a:p>
          <a:p>
            <a:pPr marL="365760" indent="-283464" fontAlgn="auto"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it-IT" dirty="0" smtClean="0"/>
              <a:t> Il bambino non coglie passivamente i messaggi dei genitori ma li seleziona, li elabora, li trasforma e ne viene influenzato nei modi e contenuti.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404813"/>
            <a:ext cx="7848600" cy="6192837"/>
          </a:xfrm>
        </p:spPr>
        <p:txBody>
          <a:bodyPr>
            <a:normAutofit/>
          </a:bodyPr>
          <a:lstStyle/>
          <a:p>
            <a:pPr marL="365760" indent="-283464"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3600" b="1" dirty="0" smtClean="0">
                <a:solidFill>
                  <a:schemeClr val="accent3">
                    <a:lumMod val="75000"/>
                  </a:schemeClr>
                </a:solidFill>
                <a:latin typeface="VAGRounded BT" pitchFamily="34" charset="0"/>
              </a:rPr>
              <a:t>SVILUPPO ATIPICO</a:t>
            </a:r>
          </a:p>
          <a:p>
            <a:pPr marL="365760" indent="-283464"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400" b="1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400" dirty="0" smtClean="0"/>
              <a:t> 3 situazioni differenti in differenti fasi del ciclo di vita:</a:t>
            </a:r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400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it-IT" sz="2400" b="1" dirty="0" smtClean="0">
                <a:solidFill>
                  <a:schemeClr val="accent3">
                    <a:lumMod val="75000"/>
                  </a:schemeClr>
                </a:solidFill>
              </a:rPr>
              <a:t>Bullismo a scuola</a:t>
            </a:r>
            <a:r>
              <a:rPr lang="it-IT" sz="2400" dirty="0" smtClean="0"/>
              <a:t>: messa in atto, in gruppi di pari, di ripetuti atti aggressivi verso una vittima (abuso di potere).</a:t>
            </a:r>
          </a:p>
          <a:p>
            <a:pPr marL="365760" indent="1905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400" dirty="0" smtClean="0">
                <a:sym typeface="Wingdings" pitchFamily="2" charset="2"/>
              </a:rPr>
              <a:t>    </a:t>
            </a:r>
            <a:r>
              <a:rPr lang="it-IT" sz="2400" dirty="0" smtClean="0"/>
              <a:t>possono essere intesi come una violazione dei   </a:t>
            </a:r>
          </a:p>
          <a:p>
            <a:pPr marL="365760" indent="1905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400" dirty="0" smtClean="0"/>
              <a:t>        principi morali</a:t>
            </a:r>
          </a:p>
          <a:p>
            <a:pPr marL="365760" indent="1905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400" dirty="0" smtClean="0"/>
              <a:t>   </a:t>
            </a:r>
            <a:r>
              <a:rPr lang="it-IT" sz="2400" dirty="0" smtClean="0">
                <a:sym typeface="Wingdings" pitchFamily="2" charset="2"/>
              </a:rPr>
              <a:t> portano a vantaggi materiali + simbolici </a:t>
            </a:r>
            <a:r>
              <a:rPr lang="it-IT" sz="1800" dirty="0" smtClean="0">
                <a:sym typeface="Wingdings" pitchFamily="2" charset="2"/>
              </a:rPr>
              <a:t>(dominio sociale </a:t>
            </a:r>
          </a:p>
          <a:p>
            <a:pPr marL="365760" indent="1905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1800" dirty="0" smtClean="0">
                <a:sym typeface="Wingdings" pitchFamily="2" charset="2"/>
              </a:rPr>
              <a:t>          nel gruppo)</a:t>
            </a:r>
          </a:p>
          <a:p>
            <a:pPr marL="365760" indent="1905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400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it-IT" sz="2400" b="1" dirty="0" smtClean="0">
                <a:solidFill>
                  <a:schemeClr val="accent3">
                    <a:lumMod val="75000"/>
                  </a:schemeClr>
                </a:solidFill>
              </a:rPr>
              <a:t>Componenti antisociali e delinquenziali nell’adolescenza</a:t>
            </a:r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400" b="1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ü"/>
              <a:defRPr/>
            </a:pPr>
            <a:r>
              <a:rPr lang="it-IT" sz="2400" b="1" dirty="0" smtClean="0">
                <a:solidFill>
                  <a:schemeClr val="accent3">
                    <a:lumMod val="75000"/>
                  </a:schemeClr>
                </a:solidFill>
              </a:rPr>
              <a:t>Meccanismi di disimpegno morale nell’età adulta</a:t>
            </a:r>
            <a:endParaRPr lang="it-IT" sz="24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365760" indent="-283464" algn="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260350"/>
            <a:ext cx="7848600" cy="6408738"/>
          </a:xfrm>
        </p:spPr>
        <p:txBody>
          <a:bodyPr>
            <a:normAutofit fontScale="55000" lnSpcReduction="20000"/>
          </a:bodyPr>
          <a:lstStyle/>
          <a:p>
            <a:pPr marL="365760" indent="-283464"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800" dirty="0" smtClean="0">
                <a:solidFill>
                  <a:schemeClr val="accent3">
                    <a:lumMod val="75000"/>
                  </a:schemeClr>
                </a:solidFill>
              </a:rPr>
              <a:t>Ruolo dei partecipanti</a:t>
            </a:r>
          </a:p>
          <a:p>
            <a:pPr marL="365760" indent="-283464" algn="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800" dirty="0" smtClean="0"/>
          </a:p>
          <a:p>
            <a:pPr marL="365760" indent="-283464" algn="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200" dirty="0" smtClean="0"/>
              <a:t>Il bullismo può derivare</a:t>
            </a:r>
          </a:p>
          <a:p>
            <a:pPr marL="365760" indent="-283464" algn="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200" dirty="0" smtClean="0"/>
              <a:t> da un deficit nelle</a:t>
            </a:r>
          </a:p>
          <a:p>
            <a:pPr marL="365760" indent="-283464" algn="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200" dirty="0" smtClean="0"/>
              <a:t>capacità empatiche?  </a:t>
            </a:r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800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400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endParaRPr lang="it-IT" sz="2800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endParaRPr lang="it-IT" sz="2800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endParaRPr lang="it-IT" sz="2800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 2"/>
              <a:buNone/>
              <a:defRPr/>
            </a:pPr>
            <a:endParaRPr lang="it-IT" sz="3800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 2"/>
              <a:buNone/>
              <a:defRPr/>
            </a:pPr>
            <a:endParaRPr lang="it-IT" sz="3800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Clr>
                <a:schemeClr val="accent3">
                  <a:lumMod val="75000"/>
                </a:schemeClr>
              </a:buClr>
              <a:buFont typeface="Wingdings" pitchFamily="2" charset="2"/>
              <a:buChar char="v"/>
              <a:defRPr/>
            </a:pPr>
            <a:r>
              <a:rPr lang="it-IT" sz="3800" dirty="0" smtClean="0"/>
              <a:t>Ricerche</a:t>
            </a:r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000" dirty="0" smtClean="0"/>
              <a:t>                         </a:t>
            </a:r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000" dirty="0" smtClean="0"/>
          </a:p>
          <a:p>
            <a:pPr marL="0" indent="-283464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2000" dirty="0" smtClean="0"/>
              <a:t>			</a:t>
            </a:r>
          </a:p>
          <a:p>
            <a:pPr marL="0" indent="-283464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2000" dirty="0" smtClean="0"/>
              <a:t>			</a:t>
            </a:r>
            <a:r>
              <a:rPr lang="it-IT" sz="2100" dirty="0" smtClean="0"/>
              <a:t>Componente </a:t>
            </a:r>
            <a:r>
              <a:rPr lang="it-IT" sz="2100" b="1" dirty="0" smtClean="0"/>
              <a:t>cognitiva </a:t>
            </a:r>
            <a:r>
              <a:rPr lang="it-IT" sz="2100" dirty="0" smtClean="0"/>
              <a:t>(PERSPECTIVE TAKING abilità 					nel comprendere gli stati mentali dell’altro)</a:t>
            </a:r>
          </a:p>
          <a:p>
            <a:pPr marL="0" indent="-283464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it-IT" sz="2100" dirty="0" smtClean="0"/>
              <a:t>			Componente </a:t>
            </a:r>
            <a:r>
              <a:rPr lang="it-IT" sz="2100" b="1" dirty="0" smtClean="0"/>
              <a:t>affettiva </a:t>
            </a:r>
            <a:r>
              <a:rPr lang="it-IT" sz="2100" dirty="0" smtClean="0"/>
              <a:t>(non ha la capacità di sintonizzarsi 					affettivamente con le emozioni dell’altro, con il 					grado di sofferenza inflitta)</a:t>
            </a:r>
            <a:endParaRPr lang="it-IT" sz="2100" b="1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400" b="1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400" dirty="0" smtClean="0"/>
              <a:t>Il </a:t>
            </a:r>
            <a:r>
              <a:rPr lang="it-IT" sz="2400" u="sng" dirty="0" smtClean="0"/>
              <a:t>bullo</a:t>
            </a:r>
            <a:r>
              <a:rPr lang="it-IT" sz="2400" dirty="0" smtClean="0"/>
              <a:t> = </a:t>
            </a:r>
            <a:r>
              <a:rPr lang="it-IT" sz="2400" b="1" dirty="0" smtClean="0"/>
              <a:t>NO</a:t>
            </a:r>
            <a:r>
              <a:rPr lang="it-IT" sz="2400" dirty="0" smtClean="0"/>
              <a:t> carenza nella componente cognitiva</a:t>
            </a:r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400" dirty="0" smtClean="0"/>
              <a:t>               </a:t>
            </a:r>
            <a:r>
              <a:rPr lang="it-IT" sz="2400" b="1" dirty="0" smtClean="0"/>
              <a:t>SI</a:t>
            </a:r>
            <a:r>
              <a:rPr lang="it-IT" sz="2400" dirty="0" smtClean="0"/>
              <a:t>   carenza nella componente affettiva </a:t>
            </a:r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it-IT" sz="2400" dirty="0" smtClean="0"/>
              <a:t>              </a:t>
            </a:r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1800" dirty="0" smtClean="0"/>
          </a:p>
          <a:p>
            <a:pPr marL="365760" indent="-283464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800" dirty="0" smtClean="0"/>
          </a:p>
        </p:txBody>
      </p:sp>
      <p:sp>
        <p:nvSpPr>
          <p:cNvPr id="38914" name="Oval 4"/>
          <p:cNvSpPr>
            <a:spLocks noChangeArrowheads="1"/>
          </p:cNvSpPr>
          <p:nvPr/>
        </p:nvSpPr>
        <p:spPr bwMode="auto">
          <a:xfrm>
            <a:off x="1187450" y="981075"/>
            <a:ext cx="4535488" cy="1800225"/>
          </a:xfrm>
          <a:prstGeom prst="ellipse">
            <a:avLst/>
          </a:prstGeom>
          <a:solidFill>
            <a:srgbClr val="FFFFFF">
              <a:alpha val="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Gill Sans MT" pitchFamily="34" charset="0"/>
            </a:endParaRPr>
          </a:p>
          <a:p>
            <a:endParaRPr lang="it-IT">
              <a:latin typeface="Gill Sans MT" pitchFamily="34" charset="0"/>
            </a:endParaRPr>
          </a:p>
        </p:txBody>
      </p:sp>
      <p:sp>
        <p:nvSpPr>
          <p:cNvPr id="6148" name="Oval 5"/>
          <p:cNvSpPr>
            <a:spLocks noChangeArrowheads="1"/>
          </p:cNvSpPr>
          <p:nvPr/>
        </p:nvSpPr>
        <p:spPr bwMode="auto">
          <a:xfrm>
            <a:off x="2771800" y="1700808"/>
            <a:ext cx="1368425" cy="36036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BULLO</a:t>
            </a: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3995738" y="1989138"/>
            <a:ext cx="11604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Gill Sans MT" pitchFamily="34" charset="0"/>
              </a:rPr>
              <a:t>spettatori </a:t>
            </a:r>
          </a:p>
          <a:p>
            <a:r>
              <a:rPr lang="it-IT">
                <a:latin typeface="Gill Sans MT" pitchFamily="34" charset="0"/>
              </a:rPr>
              <a:t>passivi</a:t>
            </a: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3851275" y="1268413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Gill Sans MT" pitchFamily="34" charset="0"/>
              </a:rPr>
              <a:t>difensori</a:t>
            </a:r>
          </a:p>
        </p:txBody>
      </p:sp>
      <p:sp>
        <p:nvSpPr>
          <p:cNvPr id="38918" name="Rectangle 8"/>
          <p:cNvSpPr>
            <a:spLocks noChangeArrowheads="1"/>
          </p:cNvSpPr>
          <p:nvPr/>
        </p:nvSpPr>
        <p:spPr bwMode="auto">
          <a:xfrm>
            <a:off x="1908175" y="2276475"/>
            <a:ext cx="1225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Gill Sans MT" pitchFamily="34" charset="0"/>
              </a:rPr>
              <a:t>sostenitori</a:t>
            </a:r>
          </a:p>
        </p:txBody>
      </p:sp>
      <p:sp>
        <p:nvSpPr>
          <p:cNvPr id="38919" name="Rectangle 9"/>
          <p:cNvSpPr>
            <a:spLocks noChangeArrowheads="1"/>
          </p:cNvSpPr>
          <p:nvPr/>
        </p:nvSpPr>
        <p:spPr bwMode="auto">
          <a:xfrm>
            <a:off x="1979613" y="1268413"/>
            <a:ext cx="920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latin typeface="Gill Sans MT" pitchFamily="34" charset="0"/>
              </a:rPr>
              <a:t>aiutanti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1259632" y="4221088"/>
            <a:ext cx="1512168" cy="5760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ln>
                  <a:solidFill>
                    <a:srgbClr val="C00000"/>
                  </a:solidFill>
                </a:ln>
              </a:rPr>
              <a:t>EMPATIA</a:t>
            </a:r>
            <a:endParaRPr lang="it-IT" dirty="0">
              <a:ln>
                <a:solidFill>
                  <a:srgbClr val="C00000"/>
                </a:solidFill>
              </a:ln>
            </a:endParaRPr>
          </a:p>
        </p:txBody>
      </p:sp>
      <p:cxnSp>
        <p:nvCxnSpPr>
          <p:cNvPr id="22" name="Connettore 2 21"/>
          <p:cNvCxnSpPr/>
          <p:nvPr/>
        </p:nvCxnSpPr>
        <p:spPr>
          <a:xfrm flipV="1">
            <a:off x="3059113" y="4221163"/>
            <a:ext cx="649287" cy="2873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3059113" y="4508500"/>
            <a:ext cx="649287" cy="288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zi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414</TotalTime>
  <Words>1758</Words>
  <Application>Microsoft Office PowerPoint</Application>
  <PresentationFormat>Presentazione su schermo (4:3)</PresentationFormat>
  <Paragraphs>218</Paragraphs>
  <Slides>26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Modello struttura</vt:lpstr>
      </vt:variant>
      <vt:variant>
        <vt:i4>7</vt:i4>
      </vt:variant>
      <vt:variant>
        <vt:lpstr>Titoli diapositive</vt:lpstr>
      </vt:variant>
      <vt:variant>
        <vt:i4>26</vt:i4>
      </vt:variant>
    </vt:vector>
  </HeadingPairs>
  <TitlesOfParts>
    <vt:vector size="45" baseType="lpstr">
      <vt:lpstr>Gill Sans MT</vt:lpstr>
      <vt:lpstr>Arial</vt:lpstr>
      <vt:lpstr>Wingdings 2</vt:lpstr>
      <vt:lpstr>Verdana</vt:lpstr>
      <vt:lpstr>Calibri</vt:lpstr>
      <vt:lpstr>VAGRounded BT</vt:lpstr>
      <vt:lpstr>Agent Orange</vt:lpstr>
      <vt:lpstr>Wingdings</vt:lpstr>
      <vt:lpstr>Batang</vt:lpstr>
      <vt:lpstr>Times New Roman</vt:lpstr>
      <vt:lpstr>Comic Sans MS</vt:lpstr>
      <vt:lpstr>Vrinda</vt:lpstr>
      <vt:lpstr>Solstizio</vt:lpstr>
      <vt:lpstr>Solstizio</vt:lpstr>
      <vt:lpstr>Solstizio</vt:lpstr>
      <vt:lpstr>Solstizio</vt:lpstr>
      <vt:lpstr>Solstizio</vt:lpstr>
      <vt:lpstr>Solstizio</vt:lpstr>
      <vt:lpstr>Solstizio</vt:lpstr>
      <vt:lpstr>Psicologia dello sviluppo  LO SVILUPPO MORALE </vt:lpstr>
      <vt:lpstr>Diapositiva 2</vt:lpstr>
      <vt:lpstr>Diapositiva 3</vt:lpstr>
      <vt:lpstr>Piaget (1932)  Approccio cognitivo - evolutivo</vt:lpstr>
      <vt:lpstr>Diapositiva 5</vt:lpstr>
      <vt:lpstr>Diapositiva 6</vt:lpstr>
      <vt:lpstr>Kohlberg (1976)  Teoria stadiale dello sviluppo morale</vt:lpstr>
      <vt:lpstr>Principi</vt:lpstr>
      <vt:lpstr> Metodo di ricerca: dilemmi morali  Ad un individuo vengono proposte alcune situazioni che egli deve riuscire a fronteggiare scegliendo quale tra due o più doveri (o principi morali) ritiene più giusto.    </vt:lpstr>
      <vt:lpstr>I risultati ottenuti dalle ricerche </vt:lpstr>
      <vt:lpstr> Livello Pre Convenzionale  Prevalente al di sotto dei 9-10 anni.  La norma è legata alla punizione.  Si considera prevalentemente il proprio punto di vista.  C’è consapevolezza del punto di vista dell’altro ma non dei principi che regolano il giudizio morale.   </vt:lpstr>
      <vt:lpstr> Livello Convenzionale   Dalla pre-adolescenza alla tarda adolescenza (20 anni) consapevolezza del carattere convenzionale e societario delle norme </vt:lpstr>
      <vt:lpstr>Livello Post Convenzionale   Le norme morali vanno al di là della società e sono legate ad un sistema di principi astratti ed universali </vt:lpstr>
      <vt:lpstr>Diapositiva 14</vt:lpstr>
      <vt:lpstr> Ricerche  hanno dimostrato che       Nucci e Turiel ‘93 </vt:lpstr>
      <vt:lpstr>    Interventi disciplinari: variano in funzione dello specifico ambito                                             di violazione                                               (adeguatezza o meno all’ambito morale /                                           convenzionale)               nello specifico…            A scuola           (Nucci 2011):  5 modi di intervento educativo                       1_evidenziare che il comportamento è in sé dannoso e ingiusto                      2_indurre ad assumere un punto di vista diverso dal proprio                      3_ribadire la norma                      4_evidenziare che il comportamento è fuori luogo                      5_chiedere in modo perentorio di interrompere il comportamento    </vt:lpstr>
      <vt:lpstr>Hoffman Radici affettive dello sviluppo morale</vt:lpstr>
      <vt:lpstr>Diapositiva 18</vt:lpstr>
      <vt:lpstr>Dall’empatia alla moralità</vt:lpstr>
      <vt:lpstr>La simpatia produce elevati livelli di sviluppo morale</vt:lpstr>
      <vt:lpstr>Personal distress</vt:lpstr>
      <vt:lpstr>Socializzazione e coscienza morale</vt:lpstr>
      <vt:lpstr>SOCIALIZZAZIONE MORALE E STILI DISCIPLINARI</vt:lpstr>
      <vt:lpstr>Diapositiva 24</vt:lpstr>
      <vt:lpstr>Diapositiva 25</vt:lpstr>
      <vt:lpstr>Diapositiva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 SVILUPPO MORALE</dc:title>
  <dc:creator>Emanuela</dc:creator>
  <cp:lastModifiedBy>Utente PC</cp:lastModifiedBy>
  <cp:revision>59</cp:revision>
  <dcterms:created xsi:type="dcterms:W3CDTF">2014-05-02T19:49:37Z</dcterms:created>
  <dcterms:modified xsi:type="dcterms:W3CDTF">2014-05-16T10:11:36Z</dcterms:modified>
</cp:coreProperties>
</file>