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90" r:id="rId8"/>
    <p:sldId id="29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94" r:id="rId24"/>
    <p:sldId id="293"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59" autoAdjust="0"/>
    <p:restoredTop sz="94624" autoAdjust="0"/>
  </p:normalViewPr>
  <p:slideViewPr>
    <p:cSldViewPr>
      <p:cViewPr varScale="1">
        <p:scale>
          <a:sx n="69" d="100"/>
          <a:sy n="69" d="100"/>
        </p:scale>
        <p:origin x="-145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DAC344-B010-4732-8A72-925F34F438BA}" type="datetimeFigureOut">
              <a:rPr lang="it-IT" smtClean="0"/>
              <a:pPr/>
              <a:t>10/05/2014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B0E1EB-117E-4224-B702-418611395433}"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FA8B972-0429-411F-A7FE-E6E370CC2BB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9688B1-5796-4D72-96F7-6F35A1CBCE99}" type="datetimeFigureOut">
              <a:rPr lang="it-IT" smtClean="0"/>
              <a:pPr/>
              <a:t>10/05/2014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8B972-0429-411F-A7FE-E6E370CC2BB2}"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476672"/>
            <a:ext cx="7772400" cy="2520280"/>
          </a:xfrm>
          <a:solidFill>
            <a:schemeClr val="accent5">
              <a:lumMod val="40000"/>
              <a:lumOff val="60000"/>
            </a:schemeClr>
          </a:solidFill>
        </p:spPr>
        <p:txBody>
          <a:bodyPr>
            <a:normAutofit/>
          </a:bodyPr>
          <a:lstStyle/>
          <a:p>
            <a:r>
              <a:rPr lang="it-IT" sz="4800" dirty="0" smtClean="0">
                <a:effectLst>
                  <a:outerShdw blurRad="38100" dist="38100" dir="2700000" algn="tl">
                    <a:srgbClr val="000000">
                      <a:alpha val="43137"/>
                    </a:srgbClr>
                  </a:outerShdw>
                </a:effectLst>
              </a:rPr>
              <a:t>LO  SVILUPPO FISICO E CEREBRALE</a:t>
            </a:r>
            <a:br>
              <a:rPr lang="it-IT" sz="4800" dirty="0" smtClean="0">
                <a:effectLst>
                  <a:outerShdw blurRad="38100" dist="38100" dir="2700000" algn="tl">
                    <a:srgbClr val="000000">
                      <a:alpha val="43137"/>
                    </a:srgbClr>
                  </a:outerShdw>
                </a:effectLst>
              </a:rPr>
            </a:br>
            <a:r>
              <a:rPr lang="it-IT" sz="2400" i="1" dirty="0" smtClean="0">
                <a:effectLst>
                  <a:outerShdw blurRad="38100" dist="38100" dir="2700000" algn="tl">
                    <a:srgbClr val="000000">
                      <a:alpha val="43137"/>
                    </a:srgbClr>
                  </a:outerShdw>
                </a:effectLst>
              </a:rPr>
              <a:t>Capitolo 3</a:t>
            </a:r>
            <a:endParaRPr lang="it-IT" sz="2400" i="1" dirty="0">
              <a:effectLst>
                <a:outerShdw blurRad="38100" dist="38100" dir="2700000" algn="tl">
                  <a:srgbClr val="000000">
                    <a:alpha val="43137"/>
                  </a:srgbClr>
                </a:outerShdw>
              </a:effectLst>
            </a:endParaRPr>
          </a:p>
        </p:txBody>
      </p:sp>
      <p:sp>
        <p:nvSpPr>
          <p:cNvPr id="3" name="Sottotitolo 2"/>
          <p:cNvSpPr>
            <a:spLocks noGrp="1"/>
          </p:cNvSpPr>
          <p:nvPr>
            <p:ph type="subTitle" idx="1"/>
          </p:nvPr>
        </p:nvSpPr>
        <p:spPr>
          <a:xfrm>
            <a:off x="1371600" y="3212976"/>
            <a:ext cx="6400800" cy="2425824"/>
          </a:xfrm>
          <a:solidFill>
            <a:schemeClr val="accent3">
              <a:lumMod val="40000"/>
              <a:lumOff val="60000"/>
            </a:schemeClr>
          </a:solidFill>
        </p:spPr>
        <p:txBody>
          <a:bodyPr/>
          <a:lstStyle/>
          <a:p>
            <a:pPr>
              <a:buFont typeface="Arial" pitchFamily="34" charset="0"/>
              <a:buChar char="•"/>
            </a:pPr>
            <a:endParaRPr lang="it-IT" b="1" dirty="0" smtClean="0">
              <a:solidFill>
                <a:schemeClr val="tx1"/>
              </a:solidFill>
            </a:endParaRPr>
          </a:p>
          <a:p>
            <a:pPr>
              <a:buFont typeface="Arial" pitchFamily="34" charset="0"/>
              <a:buChar char="•"/>
            </a:pPr>
            <a:r>
              <a:rPr lang="it-IT" b="1" dirty="0" smtClean="0">
                <a:solidFill>
                  <a:schemeClr val="tx1"/>
                </a:solidFill>
              </a:rPr>
              <a:t>SVILUPPO TIPICO</a:t>
            </a:r>
          </a:p>
          <a:p>
            <a:pPr>
              <a:buFont typeface="Arial" pitchFamily="34" charset="0"/>
              <a:buChar char="•"/>
            </a:pPr>
            <a:r>
              <a:rPr lang="it-IT" b="1" dirty="0" smtClean="0">
                <a:solidFill>
                  <a:schemeClr val="tx1"/>
                </a:solidFill>
              </a:rPr>
              <a:t>SVILUPPO ATIPICO</a:t>
            </a:r>
            <a:endParaRPr lang="it-IT"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0070C0"/>
                </a:solidFill>
              </a:rPr>
              <a:t>PSICOLOGIA DELLO SVILUPPO </a:t>
            </a:r>
            <a:endParaRPr lang="it-IT" dirty="0">
              <a:solidFill>
                <a:srgbClr val="0070C0"/>
              </a:solidFill>
            </a:endParaRPr>
          </a:p>
        </p:txBody>
      </p:sp>
      <p:sp>
        <p:nvSpPr>
          <p:cNvPr id="3" name="Segnaposto contenuto 2"/>
          <p:cNvSpPr>
            <a:spLocks noGrp="1"/>
          </p:cNvSpPr>
          <p:nvPr>
            <p:ph idx="1"/>
          </p:nvPr>
        </p:nvSpPr>
        <p:spPr>
          <a:solidFill>
            <a:schemeClr val="accent6">
              <a:lumMod val="20000"/>
              <a:lumOff val="80000"/>
            </a:schemeClr>
          </a:solidFill>
        </p:spPr>
        <p:txBody>
          <a:bodyPr>
            <a:normAutofit lnSpcReduction="10000"/>
          </a:bodyPr>
          <a:lstStyle/>
          <a:p>
            <a:r>
              <a:rPr lang="it-IT" sz="2400" dirty="0" smtClean="0"/>
              <a:t>Aspetto della neuroanatomia </a:t>
            </a:r>
          </a:p>
          <a:p>
            <a:r>
              <a:rPr lang="it-IT" sz="2400" dirty="0" smtClean="0"/>
              <a:t>Aspetto della embriologia</a:t>
            </a:r>
          </a:p>
          <a:p>
            <a:r>
              <a:rPr lang="it-IT" sz="2400" dirty="0" smtClean="0"/>
              <a:t>Aspetto della genetica</a:t>
            </a:r>
          </a:p>
          <a:p>
            <a:r>
              <a:rPr lang="it-IT" sz="2400" dirty="0" smtClean="0"/>
              <a:t>Aspetto della neuropsicologia</a:t>
            </a:r>
          </a:p>
          <a:p>
            <a:pPr>
              <a:buNone/>
            </a:pPr>
            <a:r>
              <a:rPr lang="it-IT" sz="2400" dirty="0" smtClean="0"/>
              <a:t>Lo sviluppo celebrale che viene preso in considerazione è quello nel feto, ovvero le modifiche che riguardano il peso, la grandezza e l’aspetto esterno. Tali caratteristiche possono ricondurre all’età gestionale del feto. Per quanto riguarda lo sviluppo cerebrale del tessuto nervoso è possibile notare una velocità maggiore rispetto a quella delle singole aree. Lo sviluppo del cervello dura fino 6 anni, momento in cui raggiunge il peso dell’adulto.</a:t>
            </a:r>
          </a:p>
          <a:p>
            <a:pPr>
              <a:buNone/>
            </a:pPr>
            <a:endParaRPr lang="it-IT" sz="2400" dirty="0"/>
          </a:p>
          <a:p>
            <a:pPr>
              <a:buNone/>
            </a:pPr>
            <a:endParaRPr lang="it-IT" sz="2400" dirty="0" smtClean="0"/>
          </a:p>
          <a:p>
            <a:pPr>
              <a:buNone/>
            </a:pPr>
            <a:endParaRPr lang="it-IT" sz="2400" dirty="0"/>
          </a:p>
          <a:p>
            <a:pPr>
              <a:buNone/>
            </a:pPr>
            <a:endParaRPr lang="it-IT" sz="2400" dirty="0" smtClean="0"/>
          </a:p>
          <a:p>
            <a:pPr>
              <a:buNone/>
            </a:pPr>
            <a:endParaRPr lang="it-IT" sz="2400" dirty="0" smtClean="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20000"/>
              <a:lumOff val="80000"/>
            </a:schemeClr>
          </a:solidFill>
        </p:spPr>
        <p:txBody>
          <a:bodyPr/>
          <a:lstStyle/>
          <a:p>
            <a:r>
              <a:rPr lang="it-IT" dirty="0" smtClean="0"/>
              <a:t>FASE DELLO SVILUPPO CELEBRALE</a:t>
            </a:r>
            <a:endParaRPr lang="it-IT" dirty="0"/>
          </a:p>
        </p:txBody>
      </p:sp>
      <p:sp>
        <p:nvSpPr>
          <p:cNvPr id="3" name="Segnaposto contenuto 2"/>
          <p:cNvSpPr>
            <a:spLocks noGrp="1"/>
          </p:cNvSpPr>
          <p:nvPr>
            <p:ph idx="1"/>
          </p:nvPr>
        </p:nvSpPr>
        <p:spPr>
          <a:solidFill>
            <a:schemeClr val="accent4">
              <a:lumMod val="20000"/>
              <a:lumOff val="80000"/>
            </a:schemeClr>
          </a:solidFill>
        </p:spPr>
        <p:txBody>
          <a:bodyPr>
            <a:normAutofit fontScale="70000" lnSpcReduction="20000"/>
          </a:bodyPr>
          <a:lstStyle/>
          <a:p>
            <a:r>
              <a:rPr lang="it-IT" dirty="0" smtClean="0"/>
              <a:t>il foglietto embrionale si inspessisce e diventa placca neurale ed inseguito tubo neurale che darà vita al sistema nervoso. Il tubo neurale è diviso nei seguenti settori: emisferi, tronco celebrale, cervelletto, diencefalo, gangli della base e midollo spinale. Nel tubo neurale i neuroni nascono, proliferano verso il 5° mese e anche dopo la nascita, vanno quindi nella corteccia e nelle strutture encefaliche dove si organizzano.</a:t>
            </a:r>
          </a:p>
          <a:p>
            <a:r>
              <a:rPr lang="it-IT" dirty="0" smtClean="0"/>
              <a:t>Come si organizzano? Dipende dalla loro morfologia, infatti alcuni producono le proteine, altri usano i neurotrasmettitori per comunicare tra loro, e altri trasmettono impulsi elettrici che, grazie alla “guaina” chiamata mielina, non vengono dispersi. </a:t>
            </a:r>
          </a:p>
          <a:p>
            <a:r>
              <a:rPr lang="it-IT" dirty="0" smtClean="0"/>
              <a:t>Importanti in questa fase sono le cellule gliali di supporto ai neuroni che regolano l’ambiente interno del cervello e le sinapsi. </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994122"/>
          </a:xfrm>
          <a:solidFill>
            <a:schemeClr val="tx2">
              <a:lumMod val="20000"/>
              <a:lumOff val="80000"/>
            </a:schemeClr>
          </a:solidFill>
        </p:spPr>
        <p:txBody>
          <a:bodyPr>
            <a:normAutofit/>
          </a:bodyPr>
          <a:lstStyle/>
          <a:p>
            <a:r>
              <a:rPr lang="it-IT" sz="4000" dirty="0" smtClean="0"/>
              <a:t>FONDAMENTI GENETICI</a:t>
            </a:r>
            <a:endParaRPr lang="it-IT" sz="4000" dirty="0"/>
          </a:p>
        </p:txBody>
      </p:sp>
      <p:sp>
        <p:nvSpPr>
          <p:cNvPr id="3" name="Segnaposto contenuto 2"/>
          <p:cNvSpPr>
            <a:spLocks noGrp="1"/>
          </p:cNvSpPr>
          <p:nvPr>
            <p:ph idx="1"/>
          </p:nvPr>
        </p:nvSpPr>
        <p:spPr>
          <a:xfrm>
            <a:off x="467544" y="1268760"/>
            <a:ext cx="8229600" cy="4608512"/>
          </a:xfrm>
        </p:spPr>
        <p:txBody>
          <a:bodyPr>
            <a:normAutofit fontScale="77500" lnSpcReduction="20000"/>
          </a:bodyPr>
          <a:lstStyle/>
          <a:p>
            <a:pPr algn="ctr"/>
            <a:r>
              <a:rPr lang="it-IT" sz="2400" dirty="0" smtClean="0"/>
              <a:t>Lo sviluppo è frutto dell’interazione tra </a:t>
            </a:r>
          </a:p>
          <a:p>
            <a:pPr algn="ctr"/>
            <a:endParaRPr lang="it-IT" sz="2400" dirty="0" smtClean="0"/>
          </a:p>
          <a:p>
            <a:pPr>
              <a:buNone/>
            </a:pPr>
            <a:r>
              <a:rPr lang="it-IT" sz="2400" dirty="0" smtClean="0"/>
              <a:t>                            Fattori genetici                    fattori ambientali</a:t>
            </a:r>
          </a:p>
          <a:p>
            <a:endParaRPr lang="it-IT" dirty="0" smtClean="0"/>
          </a:p>
          <a:p>
            <a:r>
              <a:rPr lang="it-IT" sz="2400" dirty="0" smtClean="0"/>
              <a:t>Ogni individuo ha il suo corredo cromosomico contenuto nei cromosomi che insieme prende nome di </a:t>
            </a:r>
            <a:r>
              <a:rPr lang="it-IT" sz="2400" dirty="0" smtClean="0">
                <a:solidFill>
                  <a:srgbClr val="FF0000"/>
                </a:solidFill>
              </a:rPr>
              <a:t>“cariotipo”. </a:t>
            </a:r>
          </a:p>
          <a:p>
            <a:r>
              <a:rPr lang="it-IT" sz="2400" dirty="0" smtClean="0"/>
              <a:t>Questo è costituito da 23 coppie di cromosomi diploide dovute all’unione di due cellule aventi ciascuno 23 cromosomi singoli. Le cellule da aploidi diventano diploidi con la fecondazione. La cellula che si forma avrà 22 coppie di cromosomi che si chiamano </a:t>
            </a:r>
            <a:r>
              <a:rPr lang="it-IT" sz="2400" dirty="0" smtClean="0">
                <a:solidFill>
                  <a:srgbClr val="FF0000"/>
                </a:solidFill>
              </a:rPr>
              <a:t>autosomi </a:t>
            </a:r>
            <a:r>
              <a:rPr lang="it-IT" sz="2400" dirty="0" smtClean="0"/>
              <a:t>e sono addette alla trasmissione dei tratti somatici (…), mentre l’ultima coppia determina il sesso.</a:t>
            </a:r>
          </a:p>
          <a:p>
            <a:pPr>
              <a:buNone/>
            </a:pPr>
            <a:r>
              <a:rPr lang="it-IT" sz="2400" dirty="0" smtClean="0"/>
              <a:t>Com’è fatto un cromosoma? E’ una catena di molecole del DNA che ha le informazioni per trasmettere il messaggio genetico (occhi, capelli..). Le informazioni sono trasferite dal citoplasma al nucleo, quando i geni del cromosoma sono identici allora l’individuo è </a:t>
            </a:r>
            <a:r>
              <a:rPr lang="it-IT" sz="2400" dirty="0" smtClean="0">
                <a:solidFill>
                  <a:srgbClr val="FF0000"/>
                </a:solidFill>
              </a:rPr>
              <a:t>omozigote</a:t>
            </a:r>
            <a:r>
              <a:rPr lang="it-IT" sz="2400" dirty="0" smtClean="0"/>
              <a:t>, se invece l’individuo è </a:t>
            </a:r>
            <a:r>
              <a:rPr lang="it-IT" sz="2400" dirty="0" smtClean="0">
                <a:solidFill>
                  <a:srgbClr val="FF0000"/>
                </a:solidFill>
              </a:rPr>
              <a:t>eterozigote</a:t>
            </a:r>
            <a:r>
              <a:rPr lang="it-IT" sz="2400" dirty="0" smtClean="0"/>
              <a:t> vuol dire che tra i due geni uno è dominante.</a:t>
            </a:r>
            <a:endParaRPr lang="it-IT" sz="2400" dirty="0" smtClean="0">
              <a:solidFill>
                <a:srgbClr val="FF0000"/>
              </a:solidFill>
            </a:endParaRPr>
          </a:p>
          <a:p>
            <a:endParaRPr lang="it-IT" sz="2400" dirty="0"/>
          </a:p>
        </p:txBody>
      </p:sp>
      <p:cxnSp>
        <p:nvCxnSpPr>
          <p:cNvPr id="5" name="Connettore 2 4"/>
          <p:cNvCxnSpPr/>
          <p:nvPr/>
        </p:nvCxnSpPr>
        <p:spPr>
          <a:xfrm flipH="1">
            <a:off x="3563888" y="1556792"/>
            <a:ext cx="576064"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7" name="Connettore 2 6"/>
          <p:cNvCxnSpPr/>
          <p:nvPr/>
        </p:nvCxnSpPr>
        <p:spPr>
          <a:xfrm>
            <a:off x="4427984" y="1556792"/>
            <a:ext cx="504056" cy="28803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Connettore 2 8"/>
          <p:cNvCxnSpPr/>
          <p:nvPr/>
        </p:nvCxnSpPr>
        <p:spPr>
          <a:xfrm>
            <a:off x="2915816" y="2060848"/>
            <a:ext cx="0" cy="50405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20000"/>
              <a:lumOff val="80000"/>
            </a:schemeClr>
          </a:solidFill>
        </p:spPr>
        <p:txBody>
          <a:bodyPr>
            <a:noAutofit/>
          </a:bodyPr>
          <a:lstStyle/>
          <a:p>
            <a:r>
              <a:rPr lang="it-IT" sz="4000" dirty="0" smtClean="0"/>
              <a:t>SVILUPPO PRENATALE</a:t>
            </a:r>
            <a:br>
              <a:rPr lang="it-IT" sz="4000" dirty="0" smtClean="0"/>
            </a:br>
            <a:r>
              <a:rPr lang="it-IT" sz="2800" i="1" dirty="0" smtClean="0"/>
              <a:t>LE FASI SONO</a:t>
            </a:r>
            <a:r>
              <a:rPr lang="it-IT" sz="4000" dirty="0" smtClean="0"/>
              <a:t>:</a:t>
            </a:r>
            <a:endParaRPr lang="it-IT" sz="4000" dirty="0"/>
          </a:p>
        </p:txBody>
      </p:sp>
      <p:sp>
        <p:nvSpPr>
          <p:cNvPr id="3" name="Segnaposto contenuto 2"/>
          <p:cNvSpPr>
            <a:spLocks noGrp="1"/>
          </p:cNvSpPr>
          <p:nvPr>
            <p:ph idx="1"/>
          </p:nvPr>
        </p:nvSpPr>
        <p:spPr/>
        <p:txBody>
          <a:bodyPr>
            <a:normAutofit fontScale="55000" lnSpcReduction="20000"/>
          </a:bodyPr>
          <a:lstStyle/>
          <a:p>
            <a:pPr marL="514350" indent="-514350">
              <a:buAutoNum type="arabicParenR"/>
            </a:pPr>
            <a:r>
              <a:rPr lang="it-IT" dirty="0"/>
              <a:t>F</a:t>
            </a:r>
            <a:r>
              <a:rPr lang="it-IT" dirty="0" smtClean="0"/>
              <a:t>econdazione </a:t>
            </a:r>
          </a:p>
          <a:p>
            <a:pPr marL="514350" indent="-514350">
              <a:buNone/>
            </a:pPr>
            <a:r>
              <a:rPr lang="it-IT" dirty="0" smtClean="0"/>
              <a:t>2)I nuclei dei due gameti si fondono e creano un nucleo diploide dello zigote.</a:t>
            </a:r>
          </a:p>
          <a:p>
            <a:pPr marL="514350" indent="-514350">
              <a:buNone/>
            </a:pPr>
            <a:r>
              <a:rPr lang="it-IT" dirty="0" smtClean="0"/>
              <a:t>3)Il giorno successivo lo zigote si divide e si forma la morula (massa di cellule uguali) con la mitosi. Nello stesso tempo l’uovo scende fino la cavità uterina e dopo 7 giorni assume la struttura di </a:t>
            </a:r>
            <a:r>
              <a:rPr lang="it-IT" dirty="0" smtClean="0">
                <a:solidFill>
                  <a:srgbClr val="FF0000"/>
                </a:solidFill>
              </a:rPr>
              <a:t>blastocisti</a:t>
            </a:r>
            <a:r>
              <a:rPr lang="it-IT" dirty="0" smtClean="0"/>
              <a:t>, dentro il quale si sviluppa l’embrione, in un’altra parte dello stesso si forma la placenta dove avviene lo scambio metabolico tra madre e figlio. Quando la blastocisti penetra nella mucosa uterina, avviene </a:t>
            </a:r>
            <a:r>
              <a:rPr lang="it-IT" dirty="0" smtClean="0">
                <a:solidFill>
                  <a:srgbClr val="FF0000"/>
                </a:solidFill>
              </a:rPr>
              <a:t>l’annidamento</a:t>
            </a:r>
            <a:r>
              <a:rPr lang="it-IT" dirty="0" smtClean="0"/>
              <a:t>.</a:t>
            </a:r>
          </a:p>
          <a:p>
            <a:pPr marL="514350" indent="-514350">
              <a:buNone/>
            </a:pPr>
            <a:r>
              <a:rPr lang="it-IT" dirty="0" smtClean="0"/>
              <a:t>4) Periodo embrionale: l’embrione diventa feto ovvero si creano gli arti, il tronco e la testa. Poi il tessuto muscolare nervoso quindi i globuli rossi e le cellule del cuore che inizia a funzionare. Infine si formano gli occhi, naso, orecchie, midollo spinale, reni e polmoni. Infine nella nona settimana l’embrione passa alla stato fetale che dura fino alla nascita.</a:t>
            </a:r>
          </a:p>
          <a:p>
            <a:pPr marL="514350" indent="-514350">
              <a:buNone/>
            </a:pPr>
            <a:r>
              <a:rPr lang="it-IT" dirty="0" smtClean="0">
                <a:solidFill>
                  <a:srgbClr val="FF0000"/>
                </a:solidFill>
              </a:rPr>
              <a:t>Nella nona settimana </a:t>
            </a:r>
            <a:r>
              <a:rPr lang="it-IT" dirty="0" smtClean="0"/>
              <a:t>il tronco si raddrizza e la testa assume la giusta dimensione. La testa rispetto al corpo, al momento della nascita, è un quarto rispetto al corpo. Nel sacco amniotico il feto inizia a cambiare peso, lunghezza e a muoversi, mentre i polmoni non funzionano in quanto pieni di liquido. </a:t>
            </a:r>
          </a:p>
          <a:p>
            <a:pPr marL="514350" indent="-514350">
              <a:buNone/>
            </a:pPr>
            <a:endParaRPr lang="it-IT" dirty="0"/>
          </a:p>
          <a:p>
            <a:pPr marL="514350" indent="-514350">
              <a:buNone/>
            </a:pPr>
            <a:endParaRPr lang="it-IT" dirty="0" smtClean="0"/>
          </a:p>
          <a:p>
            <a:pPr marL="514350" indent="-514350">
              <a:buNone/>
            </a:pPr>
            <a:endParaRPr lang="it-IT" dirty="0"/>
          </a:p>
          <a:p>
            <a:pPr marL="514350" indent="-514350">
              <a:buNone/>
            </a:pPr>
            <a:endParaRPr lang="it-IT" dirty="0" smtClean="0"/>
          </a:p>
          <a:p>
            <a:pPr marL="514350" indent="-514350">
              <a:buNone/>
            </a:pPr>
            <a:endParaRPr lang="it-IT" dirty="0" smtClean="0"/>
          </a:p>
          <a:p>
            <a:pPr marL="514350" indent="-514350">
              <a:buNone/>
            </a:pP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1">
              <a:lumMod val="20000"/>
              <a:lumOff val="80000"/>
            </a:schemeClr>
          </a:solidFill>
        </p:spPr>
        <p:txBody>
          <a:bodyPr/>
          <a:lstStyle/>
          <a:p>
            <a:r>
              <a:rPr lang="it-IT" dirty="0" smtClean="0"/>
              <a:t>ACCRESCIMENTO SOMATICO</a:t>
            </a:r>
            <a:endParaRPr lang="it-IT" dirty="0"/>
          </a:p>
        </p:txBody>
      </p:sp>
      <p:sp>
        <p:nvSpPr>
          <p:cNvPr id="3" name="Segnaposto contenuto 2"/>
          <p:cNvSpPr>
            <a:spLocks noGrp="1"/>
          </p:cNvSpPr>
          <p:nvPr>
            <p:ph idx="1"/>
          </p:nvPr>
        </p:nvSpPr>
        <p:spPr>
          <a:xfrm>
            <a:off x="611560" y="1412776"/>
            <a:ext cx="8229600" cy="4525963"/>
          </a:xfrm>
        </p:spPr>
        <p:txBody>
          <a:bodyPr>
            <a:normAutofit fontScale="55000" lnSpcReduction="20000"/>
          </a:bodyPr>
          <a:lstStyle/>
          <a:p>
            <a:pPr algn="just"/>
            <a:r>
              <a:rPr lang="it-IT" dirty="0" smtClean="0"/>
              <a:t>Poiché ogni specie ha un suo corredo genetico caratteristico, ci sarà un percorso di crescita comune che viene tuttavia influenzato da fattori esterni.</a:t>
            </a:r>
          </a:p>
          <a:p>
            <a:pPr algn="just"/>
            <a:r>
              <a:rPr lang="it-IT" dirty="0" smtClean="0"/>
              <a:t>Tra i fattori genetici ci sono gli ormoni che regolano la crescita e quelli steroidi sessuali. </a:t>
            </a:r>
          </a:p>
          <a:p>
            <a:pPr algn="just"/>
            <a:r>
              <a:rPr lang="it-IT" dirty="0" smtClean="0"/>
              <a:t>Tra i fattori ambientali potremmo menzionare le condizioni di salute e socio-economiche che migliorano le caratteristiche fisiche di un individuo (per es. altezza).</a:t>
            </a:r>
          </a:p>
          <a:p>
            <a:pPr algn="just"/>
            <a:r>
              <a:rPr lang="it-IT" dirty="0" smtClean="0"/>
              <a:t>Lo sviluppo </a:t>
            </a:r>
            <a:r>
              <a:rPr lang="it-IT" dirty="0" err="1" smtClean="0"/>
              <a:t>staturo-ponderale</a:t>
            </a:r>
            <a:r>
              <a:rPr lang="it-IT" dirty="0" smtClean="0"/>
              <a:t>: fino alla 35°settimana l’organismo cresce due mm al giorno, poi rallenta perché la placenta non lo contiene. Alla nascita il bambino è lungo 50 cm e pesa circa 3,4 kg. Dopo i primi 5 mesi raddoppia il propria peso e lo triplica intorno al primo anno, durante il  secondo anno cresce di un centimetro al mese. Anche il cervello aumenta da 35 cm e al primo anno arriva a 47 cm.</a:t>
            </a:r>
          </a:p>
          <a:p>
            <a:pPr algn="just"/>
            <a:r>
              <a:rPr lang="it-IT" dirty="0" smtClean="0"/>
              <a:t>La crescita troppo rapida delle ossa del cranio potrebbe causare idrocefalia o macrocefalia, il rallentamento della crescita invece è causato dalla saldatura prematura delle ossa del cranio o da un ritardo  nello sviluppo cerebrale.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1"/>
          <p:cNvSpPr txBox="1">
            <a:spLocks/>
          </p:cNvSpPr>
          <p:nvPr/>
        </p:nvSpPr>
        <p:spPr>
          <a:xfrm>
            <a:off x="467544" y="26064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effectLst/>
                <a:uLnTx/>
                <a:uFillTx/>
                <a:latin typeface="+mj-lt"/>
                <a:ea typeface="+mj-ea"/>
                <a:cs typeface="+mj-cs"/>
              </a:rPr>
              <a:t>SVILUPPO FISICO E CEREBRALE</a:t>
            </a:r>
            <a:endParaRPr kumimoji="0" lang="it-IT" sz="4400" b="0" i="0" u="none" strike="noStrike" kern="1200" cap="none" spc="0" normalizeH="0" baseline="0" noProof="0" dirty="0">
              <a:ln>
                <a:noFill/>
              </a:ln>
              <a:effectLst/>
              <a:uLnTx/>
              <a:uFillTx/>
              <a:latin typeface="+mj-lt"/>
              <a:ea typeface="+mj-ea"/>
              <a:cs typeface="+mj-cs"/>
            </a:endParaRPr>
          </a:p>
        </p:txBody>
      </p:sp>
      <p:sp>
        <p:nvSpPr>
          <p:cNvPr id="11" name="Sottotitolo 2"/>
          <p:cNvSpPr txBox="1">
            <a:spLocks/>
          </p:cNvSpPr>
          <p:nvPr/>
        </p:nvSpPr>
        <p:spPr>
          <a:xfrm>
            <a:off x="467544" y="1628800"/>
            <a:ext cx="4038600" cy="4525963"/>
          </a:xfrm>
          <a:prstGeom prst="rect">
            <a:avLst/>
          </a:prstGeom>
          <a:solidFill>
            <a:schemeClr val="accent5">
              <a:lumMod val="20000"/>
              <a:lumOff val="80000"/>
            </a:schemeClr>
          </a:solidFill>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800" b="0" i="0" u="none" strike="noStrike" kern="1200" cap="none" spc="0" normalizeH="0" baseline="0" noProof="0" dirty="0" smtClean="0">
                <a:ln>
                  <a:noFill/>
                </a:ln>
                <a:solidFill>
                  <a:schemeClr val="tx1"/>
                </a:solidFill>
                <a:effectLst/>
                <a:uLnTx/>
                <a:uFillTx/>
                <a:latin typeface="+mn-lt"/>
                <a:ea typeface="+mn-ea"/>
                <a:cs typeface="+mn-cs"/>
              </a:rPr>
              <a:t>La </a:t>
            </a:r>
            <a:r>
              <a:rPr kumimoji="0" lang="it-IT" sz="2800" b="0" i="0" u="none" strike="noStrike" kern="1200" cap="none" spc="0" normalizeH="0" baseline="0" noProof="0" dirty="0" smtClean="0">
                <a:ln>
                  <a:noFill/>
                </a:ln>
                <a:solidFill>
                  <a:schemeClr val="accent2"/>
                </a:solidFill>
                <a:effectLst/>
                <a:uLnTx/>
                <a:uFillTx/>
                <a:latin typeface="+mn-lt"/>
                <a:ea typeface="+mn-ea"/>
                <a:cs typeface="+mn-cs"/>
              </a:rPr>
              <a:t>motricità</a:t>
            </a:r>
            <a:r>
              <a:rPr kumimoji="0" lang="it-IT" sz="2800" b="0" i="0" u="none" strike="noStrike" kern="1200" cap="none" spc="0" normalizeH="0" baseline="0" noProof="0" dirty="0" smtClean="0">
                <a:ln>
                  <a:noFill/>
                </a:ln>
                <a:solidFill>
                  <a:schemeClr val="tx1"/>
                </a:solidFill>
                <a:effectLst/>
                <a:uLnTx/>
                <a:uFillTx/>
                <a:latin typeface="+mn-lt"/>
                <a:ea typeface="+mn-ea"/>
                <a:cs typeface="+mn-cs"/>
              </a:rPr>
              <a:t> pre-natale e lo sviluppo degli schemi motori: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smtClean="0">
                <a:ln>
                  <a:noFill/>
                </a:ln>
                <a:solidFill>
                  <a:schemeClr val="tx1"/>
                </a:solidFill>
                <a:effectLst/>
                <a:uLnTx/>
                <a:uFillTx/>
                <a:latin typeface="+mn-lt"/>
                <a:ea typeface="+mn-ea"/>
                <a:cs typeface="+mn-cs"/>
              </a:rPr>
              <a:t>Lente estensioni </a:t>
            </a:r>
            <a:r>
              <a:rPr kumimoji="0" lang="it-IT" sz="2400" b="0" i="0" u="none" strike="noStrike" kern="1200" cap="none" spc="0" normalizeH="0" baseline="0" noProof="0" dirty="0" smtClean="0">
                <a:ln>
                  <a:noFill/>
                </a:ln>
                <a:solidFill>
                  <a:schemeClr val="tx1"/>
                </a:solidFill>
                <a:effectLst/>
                <a:uLnTx/>
                <a:uFillTx/>
                <a:latin typeface="+mn-lt"/>
                <a:ea typeface="+mn-ea"/>
                <a:cs typeface="+mn-cs"/>
              </a:rPr>
              <a:t>del capo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mn-lt"/>
                <a:ea typeface="+mn-ea"/>
                <a:cs typeface="+mn-cs"/>
              </a:rPr>
              <a:t>Movimenti isolati degli arti, delle dita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mn-lt"/>
                <a:ea typeface="+mn-ea"/>
                <a:cs typeface="+mn-cs"/>
              </a:rPr>
              <a:t>Sbadigli, suzione e deglutizione</a:t>
            </a:r>
          </a:p>
        </p:txBody>
      </p:sp>
      <p:sp>
        <p:nvSpPr>
          <p:cNvPr id="12" name="Segnaposto contenuto 4"/>
          <p:cNvSpPr txBox="1">
            <a:spLocks/>
          </p:cNvSpPr>
          <p:nvPr/>
        </p:nvSpPr>
        <p:spPr>
          <a:xfrm>
            <a:off x="4788024" y="1628800"/>
            <a:ext cx="4038600" cy="4412704"/>
          </a:xfrm>
          <a:prstGeom prst="rect">
            <a:avLst/>
          </a:prstGeom>
          <a:solidFill>
            <a:schemeClr val="accent6">
              <a:lumMod val="20000"/>
              <a:lumOff val="80000"/>
            </a:schemeClr>
          </a:solidFill>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800" b="0" i="0" u="none" strike="noStrike" kern="1200" cap="none" spc="0" normalizeH="0" baseline="0" noProof="0" dirty="0" smtClean="0">
                <a:ln>
                  <a:noFill/>
                </a:ln>
                <a:solidFill>
                  <a:schemeClr val="tx1"/>
                </a:solidFill>
                <a:effectLst/>
                <a:uLnTx/>
                <a:uFillTx/>
                <a:latin typeface="+mn-lt"/>
                <a:ea typeface="+mn-ea"/>
                <a:cs typeface="+mn-cs"/>
              </a:rPr>
              <a:t>La </a:t>
            </a:r>
            <a:r>
              <a:rPr kumimoji="0" lang="it-IT" sz="2800" b="0" i="0" u="none" strike="noStrike" kern="1200" cap="none" spc="0" normalizeH="0" baseline="0" noProof="0" dirty="0" smtClean="0">
                <a:ln>
                  <a:noFill/>
                </a:ln>
                <a:solidFill>
                  <a:schemeClr val="accent2"/>
                </a:solidFill>
                <a:effectLst/>
                <a:uLnTx/>
                <a:uFillTx/>
                <a:latin typeface="+mn-lt"/>
                <a:ea typeface="+mn-ea"/>
                <a:cs typeface="+mn-cs"/>
              </a:rPr>
              <a:t>motricità</a:t>
            </a:r>
            <a:r>
              <a:rPr kumimoji="0" lang="it-IT" sz="2800" b="0" i="0" u="none" strike="noStrike" kern="1200" cap="none" spc="0" normalizeH="0" baseline="0" noProof="0" dirty="0" smtClean="0">
                <a:ln>
                  <a:noFill/>
                </a:ln>
                <a:solidFill>
                  <a:schemeClr val="tx1"/>
                </a:solidFill>
                <a:effectLst/>
                <a:uLnTx/>
                <a:uFillTx/>
                <a:latin typeface="+mn-lt"/>
                <a:ea typeface="+mn-ea"/>
                <a:cs typeface="+mn-cs"/>
              </a:rPr>
              <a:t> del neonato e aspetti strutturali e funzionali del movimento: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mn-lt"/>
                <a:ea typeface="+mn-ea"/>
                <a:cs typeface="+mn-cs"/>
              </a:rPr>
              <a:t>Capo ruotato di solito verso destra e arti in flessione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mn-lt"/>
                <a:ea typeface="+mn-ea"/>
                <a:cs typeface="+mn-cs"/>
              </a:rPr>
              <a:t>Respira e succhia il latte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400" b="0" i="0" u="none" strike="noStrike" kern="1200" cap="none" spc="0" normalizeH="0" baseline="0" noProof="0" dirty="0" smtClean="0">
                <a:ln>
                  <a:noFill/>
                </a:ln>
                <a:solidFill>
                  <a:schemeClr val="tx1"/>
                </a:solidFill>
                <a:effectLst/>
                <a:uLnTx/>
                <a:uFillTx/>
                <a:latin typeface="+mn-lt"/>
                <a:ea typeface="+mn-ea"/>
                <a:cs typeface="+mn-cs"/>
              </a:rPr>
              <a:t>Volge gli occhi verso uno stimolo e segue con gli occhi un oggetto che si muove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olo 3"/>
          <p:cNvSpPr txBox="1">
            <a:spLocks/>
          </p:cNvSpPr>
          <p:nvPr/>
        </p:nvSpPr>
        <p:spPr>
          <a:xfrm>
            <a:off x="691952" y="341040"/>
            <a:ext cx="8229600" cy="1143000"/>
          </a:xfrm>
          <a:prstGeom prst="rect">
            <a:avLst/>
          </a:prstGeom>
          <a:solidFill>
            <a:schemeClr val="tx2">
              <a:lumMod val="20000"/>
              <a:lumOff val="80000"/>
            </a:schemeClr>
          </a:solidFill>
        </p:spPr>
        <p:txBody>
          <a:bodyPr vert="horz" lIns="91440" tIns="45720" rIns="91440" bIns="45720" rtlCol="0" anchor="ct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0" i="0" u="none" strike="noStrike" kern="1200" cap="none" spc="0" normalizeH="0" baseline="0" noProof="0" dirty="0" smtClean="0">
                <a:ln>
                  <a:noFill/>
                </a:ln>
                <a:solidFill>
                  <a:schemeClr val="tx1"/>
                </a:solidFill>
                <a:effectLst/>
                <a:uLnTx/>
                <a:uFillTx/>
                <a:latin typeface="+mj-lt"/>
                <a:ea typeface="+mj-ea"/>
                <a:cs typeface="+mj-cs"/>
              </a:rPr>
              <a:t>IL SISTEMA NERVOSO DEL NEONATO</a:t>
            </a:r>
            <a:endParaRPr kumimoji="0" lang="it-IT"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Segnaposto contenuto 7"/>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3200" b="0" i="0" u="none" strike="noStrike" kern="1200" cap="none" spc="0" normalizeH="0" baseline="0" noProof="0" dirty="0" smtClean="0">
                <a:ln>
                  <a:noFill/>
                </a:ln>
                <a:solidFill>
                  <a:schemeClr val="tx1"/>
                </a:solidFill>
                <a:effectLst/>
                <a:uLnTx/>
                <a:uFillTx/>
                <a:latin typeface="+mn-lt"/>
                <a:ea typeface="+mn-ea"/>
                <a:cs typeface="+mn-cs"/>
              </a:rPr>
              <a:t>Lo sviluppo percettivo: tramite l’esperienza il bambino affina le proprie abilità sensoriali.</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200" b="0" i="0" u="none" strike="noStrike" kern="1200" cap="none" spc="0" normalizeH="0" baseline="0" noProof="0" dirty="0" smtClean="0">
                <a:ln>
                  <a:noFill/>
                </a:ln>
                <a:solidFill>
                  <a:schemeClr val="tx1"/>
                </a:solidFill>
                <a:effectLst/>
                <a:uLnTx/>
                <a:uFillTx/>
                <a:latin typeface="+mn-lt"/>
                <a:ea typeface="+mn-ea"/>
                <a:cs typeface="+mn-cs"/>
              </a:rPr>
              <a:t>La maturazione neurofisiologica degli apparati:</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mn-lt"/>
                <a:ea typeface="+mn-ea"/>
                <a:cs typeface="+mn-cs"/>
              </a:rPr>
              <a:t>I sistemi </a:t>
            </a:r>
            <a:r>
              <a:rPr kumimoji="0" lang="it-IT" sz="3200" b="0" i="0" u="none" strike="noStrike" kern="1200" cap="none" spc="0" normalizeH="0" baseline="0" noProof="0" dirty="0" smtClean="0">
                <a:ln>
                  <a:noFill/>
                </a:ln>
                <a:solidFill>
                  <a:srgbClr val="FF0000"/>
                </a:solidFill>
                <a:effectLst/>
                <a:uLnTx/>
                <a:uFillTx/>
                <a:latin typeface="+mn-lt"/>
                <a:ea typeface="+mn-ea"/>
                <a:cs typeface="+mn-cs"/>
              </a:rPr>
              <a:t>olfattivo e gustativo</a:t>
            </a:r>
            <a:r>
              <a:rPr kumimoji="0" lang="it-IT" sz="2400" b="0" i="0" u="none" strike="noStrike" kern="1200" cap="none" spc="0" normalizeH="0" baseline="0" noProof="0" dirty="0" smtClean="0">
                <a:ln>
                  <a:noFill/>
                </a:ln>
                <a:solidFill>
                  <a:schemeClr val="tx1"/>
                </a:solidFill>
                <a:effectLst/>
                <a:uLnTx/>
                <a:uFillTx/>
                <a:latin typeface="+mn-lt"/>
                <a:ea typeface="+mn-ea"/>
                <a:cs typeface="+mn-cs"/>
              </a:rPr>
              <a:t>(gli stimoli olfattivi integrati con le sensazioni olfattive formano la memoria olfattiva).</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mn-lt"/>
                <a:ea typeface="+mn-ea"/>
                <a:cs typeface="+mn-cs"/>
              </a:rPr>
              <a:t>Il sistema </a:t>
            </a:r>
            <a:r>
              <a:rPr kumimoji="0" lang="it-IT" sz="3200" b="0" i="0" u="none" strike="noStrike" kern="1200" cap="none" spc="0" normalizeH="0" baseline="0" noProof="0" dirty="0" smtClean="0">
                <a:ln>
                  <a:noFill/>
                </a:ln>
                <a:solidFill>
                  <a:srgbClr val="00B050"/>
                </a:solidFill>
                <a:effectLst/>
                <a:uLnTx/>
                <a:uFillTx/>
                <a:latin typeface="+mn-lt"/>
                <a:ea typeface="+mn-ea"/>
                <a:cs typeface="+mn-cs"/>
              </a:rPr>
              <a:t>uditivo</a:t>
            </a:r>
            <a:r>
              <a:rPr kumimoji="0" lang="it-IT" sz="2400" b="0" i="0" u="none" strike="noStrike" kern="1200" cap="none" spc="0" normalizeH="0" baseline="0" noProof="0" dirty="0" smtClean="0">
                <a:ln>
                  <a:noFill/>
                </a:ln>
                <a:solidFill>
                  <a:schemeClr val="tx1"/>
                </a:solidFill>
                <a:effectLst/>
                <a:uLnTx/>
                <a:uFillTx/>
                <a:latin typeface="+mn-lt"/>
                <a:ea typeface="+mn-ea"/>
                <a:cs typeface="+mn-cs"/>
              </a:rPr>
              <a:t> (è il senso sviluppato fin dalla nascita).</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t-IT" sz="3200" b="0" i="0" u="none" strike="noStrike" kern="1200" cap="none" spc="0" normalizeH="0" baseline="0" noProof="0" dirty="0" smtClean="0">
                <a:ln>
                  <a:noFill/>
                </a:ln>
                <a:solidFill>
                  <a:schemeClr val="tx1"/>
                </a:solidFill>
                <a:effectLst/>
                <a:uLnTx/>
                <a:uFillTx/>
                <a:latin typeface="+mn-lt"/>
                <a:ea typeface="+mn-ea"/>
                <a:cs typeface="+mn-cs"/>
              </a:rPr>
              <a:t>La </a:t>
            </a:r>
            <a:r>
              <a:rPr kumimoji="0" lang="it-IT" sz="3200" b="0" i="0" u="none" strike="noStrike" kern="1200" cap="none" spc="0" normalizeH="0" baseline="0" noProof="0" dirty="0" smtClean="0">
                <a:ln>
                  <a:noFill/>
                </a:ln>
                <a:solidFill>
                  <a:srgbClr val="0070C0"/>
                </a:solidFill>
                <a:effectLst/>
                <a:uLnTx/>
                <a:uFillTx/>
                <a:latin typeface="+mn-lt"/>
                <a:ea typeface="+mn-ea"/>
                <a:cs typeface="+mn-cs"/>
              </a:rPr>
              <a:t>vista</a:t>
            </a:r>
            <a:r>
              <a:rPr kumimoji="0" lang="it-IT" sz="3200" b="0" i="0" u="none" strike="noStrike" kern="1200" cap="none" spc="0" normalizeH="0" baseline="0" noProof="0" dirty="0" smtClean="0">
                <a:ln>
                  <a:noFill/>
                </a:ln>
                <a:solidFill>
                  <a:schemeClr val="tx1"/>
                </a:solidFill>
                <a:effectLst/>
                <a:uLnTx/>
                <a:uFillTx/>
                <a:latin typeface="+mn-lt"/>
                <a:ea typeface="+mn-ea"/>
                <a:cs typeface="+mn-cs"/>
              </a:rPr>
              <a:t> </a:t>
            </a:r>
            <a:r>
              <a:rPr kumimoji="0" lang="it-IT" sz="2400" b="0" i="0" u="none" strike="noStrike" kern="1200" cap="none" spc="0" normalizeH="0" baseline="0" noProof="0" dirty="0" smtClean="0">
                <a:ln>
                  <a:noFill/>
                </a:ln>
                <a:solidFill>
                  <a:schemeClr val="tx1"/>
                </a:solidFill>
                <a:effectLst/>
                <a:uLnTx/>
                <a:uFillTx/>
                <a:latin typeface="+mn-lt"/>
                <a:ea typeface="+mn-ea"/>
                <a:cs typeface="+mn-cs"/>
              </a:rPr>
              <a:t>(si sviluppa in un periodo tardivo).</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3">
              <a:lumMod val="40000"/>
              <a:lumOff val="60000"/>
            </a:schemeClr>
          </a:solidFill>
        </p:spPr>
        <p:txBody>
          <a:bodyPr>
            <a:normAutofit fontScale="90000"/>
          </a:bodyPr>
          <a:lstStyle/>
          <a:p>
            <a:r>
              <a:rPr lang="it-IT" b="1" dirty="0" smtClean="0"/>
              <a:t>SVILUPPO DELLA MEMORIA E CAPACITA’ </a:t>
            </a:r>
            <a:r>
              <a:rPr lang="it-IT" b="1" dirty="0" err="1" smtClean="0"/>
              <a:t>DI</a:t>
            </a:r>
            <a:r>
              <a:rPr lang="it-IT" b="1" dirty="0" smtClean="0"/>
              <a:t> APPRENDIMENTO</a:t>
            </a:r>
            <a:endParaRPr lang="it-IT" b="1" dirty="0"/>
          </a:p>
        </p:txBody>
      </p:sp>
      <p:sp>
        <p:nvSpPr>
          <p:cNvPr id="3" name="Segnaposto contenuto 2"/>
          <p:cNvSpPr>
            <a:spLocks noGrp="1"/>
          </p:cNvSpPr>
          <p:nvPr>
            <p:ph idx="1"/>
          </p:nvPr>
        </p:nvSpPr>
        <p:spPr/>
        <p:txBody>
          <a:bodyPr>
            <a:normAutofit/>
          </a:bodyPr>
          <a:lstStyle/>
          <a:p>
            <a:pPr>
              <a:buNone/>
            </a:pPr>
            <a:r>
              <a:rPr lang="it-IT" sz="2400" b="1" dirty="0" smtClean="0"/>
              <a:t>SVILUPPO DELLA MEMORIA </a:t>
            </a:r>
            <a:r>
              <a:rPr lang="it-IT" sz="2400" dirty="0" smtClean="0"/>
              <a:t>e </a:t>
            </a:r>
            <a:r>
              <a:rPr lang="it-IT" sz="2400" b="1" dirty="0" smtClean="0"/>
              <a:t>CAPACITA’ </a:t>
            </a:r>
            <a:r>
              <a:rPr lang="it-IT" sz="2400" b="1" dirty="0" err="1" smtClean="0"/>
              <a:t>DI</a:t>
            </a:r>
            <a:r>
              <a:rPr lang="it-IT" sz="2400" b="1" dirty="0" smtClean="0"/>
              <a:t> APPRENDIMENTO</a:t>
            </a:r>
          </a:p>
          <a:p>
            <a:pPr>
              <a:buNone/>
            </a:pPr>
            <a:endParaRPr lang="it-IT" sz="2400" b="1" dirty="0" smtClean="0"/>
          </a:p>
          <a:p>
            <a:pPr algn="ctr">
              <a:buNone/>
            </a:pPr>
            <a:r>
              <a:rPr lang="it-IT" dirty="0" smtClean="0"/>
              <a:t>Differiscono dal </a:t>
            </a:r>
            <a:r>
              <a:rPr lang="it-IT" b="1" dirty="0" smtClean="0"/>
              <a:t>FUNZIONAMENTO PSICHICO</a:t>
            </a:r>
            <a:endParaRPr lang="it-IT" dirty="0" smtClean="0"/>
          </a:p>
          <a:p>
            <a:pPr algn="ctr">
              <a:buNone/>
            </a:pPr>
            <a:r>
              <a:rPr lang="it-IT" dirty="0" err="1" smtClean="0"/>
              <a:t>perchè</a:t>
            </a:r>
            <a:endParaRPr lang="it-IT" dirty="0" smtClean="0"/>
          </a:p>
          <a:p>
            <a:pPr>
              <a:buNone/>
            </a:pPr>
            <a:endParaRPr lang="it-IT" dirty="0" smtClean="0"/>
          </a:p>
          <a:p>
            <a:pPr>
              <a:buNone/>
            </a:pPr>
            <a:r>
              <a:rPr lang="it-IT" b="1" dirty="0" smtClean="0"/>
              <a:t>Precoci dal punto di vista ONTOGENETICO e FILOGENETICO con variazioni evolutive specifiche</a:t>
            </a:r>
            <a:endParaRPr lang="it-IT"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4">
              <a:lumMod val="20000"/>
              <a:lumOff val="80000"/>
            </a:schemeClr>
          </a:solidFill>
        </p:spPr>
        <p:txBody>
          <a:bodyPr>
            <a:normAutofit fontScale="90000"/>
          </a:bodyPr>
          <a:lstStyle/>
          <a:p>
            <a:r>
              <a:rPr lang="it-IT" b="1" dirty="0" smtClean="0"/>
              <a:t>ACCRESCIMENTO </a:t>
            </a:r>
            <a:r>
              <a:rPr lang="it-IT" b="1" dirty="0" err="1" smtClean="0"/>
              <a:t>DI</a:t>
            </a:r>
            <a:r>
              <a:rPr lang="it-IT" b="1" dirty="0" smtClean="0"/>
              <a:t> CAPACITÀ RISPETTO ALLA MEMORIA</a:t>
            </a:r>
            <a:endParaRPr lang="it-IT" b="1" dirty="0"/>
          </a:p>
        </p:txBody>
      </p:sp>
      <p:sp>
        <p:nvSpPr>
          <p:cNvPr id="3" name="Segnaposto contenuto 2"/>
          <p:cNvSpPr>
            <a:spLocks noGrp="1"/>
          </p:cNvSpPr>
          <p:nvPr>
            <p:ph idx="1"/>
          </p:nvPr>
        </p:nvSpPr>
        <p:spPr>
          <a:solidFill>
            <a:schemeClr val="bg1">
              <a:lumMod val="95000"/>
            </a:schemeClr>
          </a:solidFill>
        </p:spPr>
        <p:txBody>
          <a:bodyPr>
            <a:normAutofit fontScale="92500" lnSpcReduction="20000"/>
          </a:bodyPr>
          <a:lstStyle/>
          <a:p>
            <a:r>
              <a:rPr lang="it-IT" b="1" dirty="0" smtClean="0"/>
              <a:t>Memoria a BREVE TERMINE </a:t>
            </a:r>
            <a:r>
              <a:rPr lang="it-IT" dirty="0" smtClean="0"/>
              <a:t>(accrescimento regolare in tutta l’età dello sviluppo)</a:t>
            </a:r>
          </a:p>
          <a:p>
            <a:pPr algn="ctr">
              <a:buNone/>
            </a:pPr>
            <a:r>
              <a:rPr lang="it-IT" b="1" dirty="0" smtClean="0"/>
              <a:t>INVECE</a:t>
            </a:r>
          </a:p>
          <a:p>
            <a:r>
              <a:rPr lang="it-IT" b="1" dirty="0" smtClean="0"/>
              <a:t>Memoria a LUNGO TERMINE </a:t>
            </a:r>
            <a:r>
              <a:rPr lang="it-IT" dirty="0" smtClean="0"/>
              <a:t>(legata a strategie di memoria, grado di conoscenza legato al materiale, </a:t>
            </a:r>
            <a:r>
              <a:rPr lang="it-IT" dirty="0" err="1" smtClean="0"/>
              <a:t>metamemoria</a:t>
            </a:r>
            <a:r>
              <a:rPr lang="it-IT" dirty="0" smtClean="0"/>
              <a:t>)</a:t>
            </a:r>
          </a:p>
          <a:p>
            <a:pPr algn="ctr">
              <a:buNone/>
            </a:pPr>
            <a:r>
              <a:rPr lang="it-IT" b="1" dirty="0" smtClean="0"/>
              <a:t>INOLTRE</a:t>
            </a:r>
          </a:p>
          <a:p>
            <a:pPr>
              <a:buNone/>
            </a:pPr>
            <a:r>
              <a:rPr lang="it-IT" dirty="0" smtClean="0"/>
              <a:t>    Tra i 3 e i 18 anni      </a:t>
            </a:r>
            <a:r>
              <a:rPr lang="it-IT" b="1" dirty="0" smtClean="0"/>
              <a:t>curva di accrescimento </a:t>
            </a:r>
            <a:r>
              <a:rPr lang="it-IT" dirty="0" smtClean="0"/>
              <a:t>regolare rispetto alla capacità di </a:t>
            </a:r>
            <a:r>
              <a:rPr lang="it-IT" b="1" dirty="0" smtClean="0"/>
              <a:t>ricordare </a:t>
            </a:r>
            <a:r>
              <a:rPr lang="it-IT" dirty="0" smtClean="0"/>
              <a:t>informazioni (ampliamento MB e </a:t>
            </a:r>
            <a:r>
              <a:rPr lang="it-IT" dirty="0" err="1" smtClean="0"/>
              <a:t>ML</a:t>
            </a:r>
            <a:r>
              <a:rPr lang="it-IT" dirty="0" smtClean="0"/>
              <a:t>)</a:t>
            </a:r>
            <a:endParaRPr lang="it-IT" b="1" dirty="0" smtClean="0"/>
          </a:p>
        </p:txBody>
      </p:sp>
      <p:cxnSp>
        <p:nvCxnSpPr>
          <p:cNvPr id="12" name="Connettore 2 11"/>
          <p:cNvCxnSpPr/>
          <p:nvPr/>
        </p:nvCxnSpPr>
        <p:spPr>
          <a:xfrm>
            <a:off x="3635896" y="4725144"/>
            <a:ext cx="28803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6">
              <a:lumMod val="40000"/>
              <a:lumOff val="60000"/>
            </a:schemeClr>
          </a:solidFill>
        </p:spPr>
        <p:txBody>
          <a:bodyPr>
            <a:normAutofit fontScale="90000"/>
          </a:bodyPr>
          <a:lstStyle/>
          <a:p>
            <a:r>
              <a:rPr lang="it-IT" b="1" dirty="0" smtClean="0"/>
              <a:t>ACCRESCIMENTO </a:t>
            </a:r>
            <a:r>
              <a:rPr lang="it-IT" b="1" dirty="0" err="1" smtClean="0"/>
              <a:t>DI</a:t>
            </a:r>
            <a:r>
              <a:rPr lang="it-IT" b="1" dirty="0" smtClean="0"/>
              <a:t> CAPACITÀ RISPETTO ALL’APPRENDIMENTO</a:t>
            </a:r>
            <a:endParaRPr lang="it-IT" b="1" dirty="0"/>
          </a:p>
        </p:txBody>
      </p:sp>
      <p:sp>
        <p:nvSpPr>
          <p:cNvPr id="3" name="Segnaposto contenuto 2"/>
          <p:cNvSpPr>
            <a:spLocks noGrp="1"/>
          </p:cNvSpPr>
          <p:nvPr>
            <p:ph idx="1"/>
          </p:nvPr>
        </p:nvSpPr>
        <p:spPr/>
        <p:txBody>
          <a:bodyPr>
            <a:normAutofit/>
          </a:bodyPr>
          <a:lstStyle/>
          <a:p>
            <a:r>
              <a:rPr lang="it-IT" sz="2800" b="1" dirty="0" smtClean="0"/>
              <a:t>3 mesi:</a:t>
            </a:r>
            <a:r>
              <a:rPr lang="it-IT" sz="2800" dirty="0" smtClean="0"/>
              <a:t>presenti episodi di apprendimento condizionato</a:t>
            </a:r>
          </a:p>
          <a:p>
            <a:r>
              <a:rPr lang="it-IT" sz="2800" b="1" dirty="0" smtClean="0"/>
              <a:t>10 settimane: </a:t>
            </a:r>
            <a:r>
              <a:rPr lang="it-IT" sz="2800" dirty="0" smtClean="0"/>
              <a:t>preferenza stimolo già presentato</a:t>
            </a:r>
          </a:p>
          <a:p>
            <a:r>
              <a:rPr lang="it-IT" sz="2800" b="1" dirty="0" err="1" smtClean="0"/>
              <a:t>Abituazione</a:t>
            </a:r>
            <a:r>
              <a:rPr lang="it-IT" sz="2800" b="1" dirty="0" smtClean="0"/>
              <a:t>:</a:t>
            </a:r>
            <a:r>
              <a:rPr lang="it-IT" sz="2800" dirty="0" smtClean="0"/>
              <a:t> considerata come precursore della memoria</a:t>
            </a:r>
          </a:p>
          <a:p>
            <a:r>
              <a:rPr lang="it-IT" sz="2800" b="1" dirty="0" smtClean="0"/>
              <a:t>1° anno di vita: </a:t>
            </a:r>
            <a:r>
              <a:rPr lang="it-IT" sz="2800" dirty="0" smtClean="0"/>
              <a:t>conserva informazioni per periodi più lunghi (senza esposizione prolungata), capacità di codificare un numero maggiore di informazioni</a:t>
            </a:r>
            <a:endParaRPr lang="it-IT"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229600" cy="1228998"/>
          </a:xfrm>
          <a:solidFill>
            <a:schemeClr val="bg1"/>
          </a:solidFill>
        </p:spPr>
        <p:txBody>
          <a:bodyPr>
            <a:normAutofit fontScale="90000"/>
          </a:bodyPr>
          <a:lstStyle/>
          <a:p>
            <a:r>
              <a:rPr lang="it-IT" b="1" dirty="0" smtClean="0"/>
              <a:t/>
            </a:r>
            <a:br>
              <a:rPr lang="it-IT" b="1" dirty="0" smtClean="0"/>
            </a:br>
            <a:r>
              <a:rPr lang="it-IT" b="1" dirty="0" smtClean="0"/>
              <a:t>CORRELATI NEUROANATOMICI DEI SISTEMI </a:t>
            </a:r>
            <a:r>
              <a:rPr lang="it-IT" b="1" dirty="0" err="1" smtClean="0"/>
              <a:t>DI</a:t>
            </a:r>
            <a:r>
              <a:rPr lang="it-IT" b="1" dirty="0" smtClean="0"/>
              <a:t> MEMORIA</a:t>
            </a:r>
            <a:br>
              <a:rPr lang="it-IT" b="1" dirty="0" smtClean="0"/>
            </a:br>
            <a:endParaRPr lang="it-IT" b="1" dirty="0"/>
          </a:p>
        </p:txBody>
      </p:sp>
      <p:sp>
        <p:nvSpPr>
          <p:cNvPr id="3" name="Segnaposto contenuto 2"/>
          <p:cNvSpPr>
            <a:spLocks noGrp="1"/>
          </p:cNvSpPr>
          <p:nvPr>
            <p:ph idx="1"/>
          </p:nvPr>
        </p:nvSpPr>
        <p:spPr>
          <a:solidFill>
            <a:schemeClr val="accent1">
              <a:lumMod val="20000"/>
              <a:lumOff val="80000"/>
            </a:schemeClr>
          </a:solidFill>
        </p:spPr>
        <p:txBody>
          <a:bodyPr/>
          <a:lstStyle/>
          <a:p>
            <a:pPr>
              <a:buNone/>
            </a:pPr>
            <a:r>
              <a:rPr lang="it-IT" dirty="0" smtClean="0"/>
              <a:t>Nello studio della </a:t>
            </a:r>
            <a:r>
              <a:rPr lang="it-IT" b="1" dirty="0" smtClean="0"/>
              <a:t>MEMORIA</a:t>
            </a:r>
            <a:r>
              <a:rPr lang="it-IT" dirty="0" smtClean="0"/>
              <a:t> e della </a:t>
            </a:r>
            <a:r>
              <a:rPr lang="it-IT" b="1" dirty="0" smtClean="0"/>
              <a:t>CAPACITA’</a:t>
            </a:r>
          </a:p>
          <a:p>
            <a:pPr>
              <a:buNone/>
            </a:pPr>
            <a:r>
              <a:rPr lang="it-IT" b="1" dirty="0" err="1" smtClean="0"/>
              <a:t>DI</a:t>
            </a:r>
            <a:r>
              <a:rPr lang="it-IT" b="1" dirty="0" smtClean="0"/>
              <a:t> APPRENDIMENTO</a:t>
            </a:r>
          </a:p>
          <a:p>
            <a:pPr algn="ctr">
              <a:buNone/>
            </a:pPr>
            <a:r>
              <a:rPr lang="it-IT" dirty="0" smtClean="0"/>
              <a:t>è necessario tener conto :</a:t>
            </a:r>
          </a:p>
          <a:p>
            <a:r>
              <a:rPr lang="it-IT" dirty="0" smtClean="0"/>
              <a:t>Delle molteplici </a:t>
            </a:r>
            <a:r>
              <a:rPr lang="it-IT" b="1" dirty="0" smtClean="0"/>
              <a:t>aree anatomiche </a:t>
            </a:r>
            <a:r>
              <a:rPr lang="it-IT" dirty="0" smtClean="0"/>
              <a:t>coinvolte</a:t>
            </a:r>
          </a:p>
          <a:p>
            <a:pPr algn="ctr">
              <a:buNone/>
            </a:pPr>
            <a:r>
              <a:rPr lang="it-IT" dirty="0" smtClean="0"/>
              <a:t>e soprattutto:</a:t>
            </a:r>
          </a:p>
          <a:p>
            <a:r>
              <a:rPr lang="it-IT" dirty="0" smtClean="0"/>
              <a:t>Delle reciproche </a:t>
            </a:r>
            <a:r>
              <a:rPr lang="it-IT" b="1" dirty="0" smtClean="0"/>
              <a:t>connessioni </a:t>
            </a:r>
            <a:r>
              <a:rPr lang="it-IT" dirty="0" smtClean="0"/>
              <a:t>e </a:t>
            </a:r>
            <a:r>
              <a:rPr lang="it-IT" b="1" dirty="0" smtClean="0"/>
              <a:t>sinergie</a:t>
            </a:r>
            <a:r>
              <a:rPr lang="it-IT" dirty="0" smtClean="0"/>
              <a:t> che si sviluppano tra loro</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a:solidFill>
            <a:schemeClr val="bg1">
              <a:lumMod val="95000"/>
            </a:schemeClr>
          </a:solidFill>
        </p:spPr>
        <p:txBody>
          <a:bodyPr>
            <a:normAutofit lnSpcReduction="10000"/>
          </a:bodyPr>
          <a:lstStyle/>
          <a:p>
            <a:pPr algn="ctr">
              <a:buNone/>
            </a:pPr>
            <a:r>
              <a:rPr lang="it-IT" b="1" dirty="0" smtClean="0"/>
              <a:t>Esempi:</a:t>
            </a:r>
          </a:p>
          <a:p>
            <a:r>
              <a:rPr lang="it-IT" b="1" dirty="0" smtClean="0"/>
              <a:t>MEMORIA DICHIARATIVA</a:t>
            </a:r>
          </a:p>
          <a:p>
            <a:pPr>
              <a:buNone/>
            </a:pPr>
            <a:r>
              <a:rPr lang="it-IT" dirty="0" smtClean="0"/>
              <a:t>(forma di apprendimento e di richiamo relativa</a:t>
            </a:r>
          </a:p>
          <a:p>
            <a:pPr>
              <a:buNone/>
            </a:pPr>
            <a:r>
              <a:rPr lang="it-IT" dirty="0" smtClean="0"/>
              <a:t>al bagaglio di vita dell’individuo)</a:t>
            </a:r>
          </a:p>
          <a:p>
            <a:pPr>
              <a:buNone/>
            </a:pPr>
            <a:endParaRPr lang="it-IT" dirty="0" smtClean="0"/>
          </a:p>
          <a:p>
            <a:pPr>
              <a:buNone/>
            </a:pPr>
            <a:r>
              <a:rPr lang="it-IT" dirty="0" smtClean="0"/>
              <a:t>STRUTTURE COINVOLTE dall’area del </a:t>
            </a:r>
            <a:r>
              <a:rPr lang="it-IT" b="1" dirty="0" smtClean="0"/>
              <a:t>LOBO</a:t>
            </a:r>
          </a:p>
          <a:p>
            <a:pPr>
              <a:buNone/>
            </a:pPr>
            <a:r>
              <a:rPr lang="it-IT" b="1" dirty="0" smtClean="0"/>
              <a:t>TEMPORALE</a:t>
            </a:r>
          </a:p>
          <a:p>
            <a:pPr marL="514350" indent="-514350">
              <a:buFont typeface="+mj-lt"/>
              <a:buAutoNum type="arabicPeriod"/>
            </a:pPr>
            <a:r>
              <a:rPr lang="it-IT" b="1" dirty="0" smtClean="0"/>
              <a:t>Ippocampo</a:t>
            </a:r>
          </a:p>
          <a:p>
            <a:pPr marL="514350" indent="-514350">
              <a:buFont typeface="+mj-lt"/>
              <a:buAutoNum type="arabicPeriod"/>
            </a:pPr>
            <a:r>
              <a:rPr lang="it-IT" b="1" dirty="0" smtClean="0"/>
              <a:t>Aree adiacenti</a:t>
            </a:r>
          </a:p>
          <a:p>
            <a:pPr marL="514350" indent="-514350">
              <a:buFont typeface="+mj-lt"/>
              <a:buAutoNum type="arabicPeriod"/>
            </a:pPr>
            <a:r>
              <a:rPr lang="it-IT" b="1" dirty="0" smtClean="0"/>
              <a:t>Aree associative</a:t>
            </a:r>
          </a:p>
          <a:p>
            <a:pPr>
              <a:buNone/>
            </a:pP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contenuto 6" descr="8552446_orig.jpg"/>
          <p:cNvPicPr>
            <a:picLocks noGrp="1" noChangeAspect="1"/>
          </p:cNvPicPr>
          <p:nvPr>
            <p:ph idx="1"/>
          </p:nvPr>
        </p:nvPicPr>
        <p:blipFill>
          <a:blip r:embed="rId2" cstate="print"/>
          <a:stretch>
            <a:fillRect/>
          </a:stretch>
        </p:blipFill>
        <p:spPr>
          <a:xfrm>
            <a:off x="1585912" y="1146969"/>
            <a:ext cx="5972175" cy="438150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620688"/>
            <a:ext cx="8229600" cy="5505475"/>
          </a:xfrm>
          <a:solidFill>
            <a:schemeClr val="accent6">
              <a:lumMod val="20000"/>
              <a:lumOff val="80000"/>
            </a:schemeClr>
          </a:solidFill>
        </p:spPr>
        <p:txBody>
          <a:bodyPr>
            <a:normAutofit fontScale="92500"/>
          </a:bodyPr>
          <a:lstStyle/>
          <a:p>
            <a:r>
              <a:rPr lang="it-IT" b="1" dirty="0" smtClean="0"/>
              <a:t>MEMORIA NON DICHIARATIVA</a:t>
            </a:r>
          </a:p>
          <a:p>
            <a:pPr>
              <a:buNone/>
            </a:pPr>
            <a:r>
              <a:rPr lang="it-IT" dirty="0" smtClean="0"/>
              <a:t>(non richiede processi coscienti per</a:t>
            </a:r>
          </a:p>
          <a:p>
            <a:pPr>
              <a:buNone/>
            </a:pPr>
            <a:r>
              <a:rPr lang="it-IT" dirty="0" smtClean="0"/>
              <a:t>l’organizzazione e il richiamo. Acquisizione lenta</a:t>
            </a:r>
          </a:p>
          <a:p>
            <a:pPr>
              <a:buNone/>
            </a:pPr>
            <a:r>
              <a:rPr lang="it-IT" dirty="0" smtClean="0"/>
              <a:t>e ripetitiva di comportamenti che</a:t>
            </a:r>
          </a:p>
          <a:p>
            <a:pPr>
              <a:buNone/>
            </a:pPr>
            <a:r>
              <a:rPr lang="it-IT" dirty="0" smtClean="0"/>
              <a:t>successivamente verranno eseguiti in maniera</a:t>
            </a:r>
          </a:p>
          <a:p>
            <a:pPr>
              <a:buNone/>
            </a:pPr>
            <a:r>
              <a:rPr lang="it-IT" dirty="0" smtClean="0"/>
              <a:t>autonoma)</a:t>
            </a:r>
          </a:p>
          <a:p>
            <a:r>
              <a:rPr lang="it-IT" b="1" dirty="0" smtClean="0"/>
              <a:t>ALTRE ZONE DELLA NEOCORTECCIA </a:t>
            </a:r>
            <a:r>
              <a:rPr lang="it-IT" dirty="0" smtClean="0"/>
              <a:t>coinvolte nei processi di memoria:</a:t>
            </a:r>
          </a:p>
          <a:p>
            <a:pPr>
              <a:buNone/>
            </a:pPr>
            <a:r>
              <a:rPr lang="it-IT" b="1" dirty="0" smtClean="0"/>
              <a:t>Corteccia PREFRONTALE: </a:t>
            </a:r>
            <a:r>
              <a:rPr lang="it-IT" sz="3000" dirty="0" smtClean="0"/>
              <a:t>interconnessa col LOBO</a:t>
            </a:r>
          </a:p>
          <a:p>
            <a:pPr>
              <a:buNone/>
            </a:pPr>
            <a:r>
              <a:rPr lang="it-IT" sz="3000" dirty="0" smtClean="0"/>
              <a:t>TEMPORALE MEDIALE e STRUTTURE DIENCEFALICHE</a:t>
            </a:r>
            <a:endParaRPr lang="it-IT" sz="3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corteccia_prefrontale.gif"/>
          <p:cNvPicPr>
            <a:picLocks noGrp="1" noChangeAspect="1"/>
          </p:cNvPicPr>
          <p:nvPr>
            <p:ph idx="1"/>
          </p:nvPr>
        </p:nvPicPr>
        <p:blipFill>
          <a:blip r:embed="rId2" cstate="print"/>
          <a:stretch>
            <a:fillRect/>
          </a:stretch>
        </p:blipFill>
        <p:spPr>
          <a:xfrm>
            <a:off x="1403649" y="764704"/>
            <a:ext cx="6349734" cy="5206782"/>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3">
              <a:lumMod val="20000"/>
              <a:lumOff val="80000"/>
            </a:schemeClr>
          </a:solidFill>
        </p:spPr>
        <p:txBody>
          <a:bodyPr>
            <a:normAutofit/>
          </a:bodyPr>
          <a:lstStyle/>
          <a:p>
            <a:r>
              <a:rPr lang="it-IT" b="1" dirty="0" smtClean="0"/>
              <a:t>PLASTICITA’ CEREBRALE</a:t>
            </a:r>
            <a:endParaRPr lang="it-IT" b="1" dirty="0"/>
          </a:p>
        </p:txBody>
      </p:sp>
      <p:sp>
        <p:nvSpPr>
          <p:cNvPr id="3" name="Segnaposto contenuto 2"/>
          <p:cNvSpPr>
            <a:spLocks noGrp="1"/>
          </p:cNvSpPr>
          <p:nvPr>
            <p:ph idx="1"/>
          </p:nvPr>
        </p:nvSpPr>
        <p:spPr>
          <a:xfrm>
            <a:off x="467544" y="1556792"/>
            <a:ext cx="8229600" cy="4525963"/>
          </a:xfrm>
        </p:spPr>
        <p:txBody>
          <a:bodyPr>
            <a:normAutofit/>
          </a:bodyPr>
          <a:lstStyle/>
          <a:p>
            <a:pPr>
              <a:buNone/>
            </a:pPr>
            <a:r>
              <a:rPr lang="it-IT" dirty="0" smtClean="0"/>
              <a:t>Potenzialità dinamico cerebrale di</a:t>
            </a:r>
          </a:p>
          <a:p>
            <a:pPr>
              <a:buNone/>
            </a:pPr>
            <a:r>
              <a:rPr lang="it-IT" dirty="0" smtClean="0"/>
              <a:t>riorganizzazioni, ampiamente studiata negli</a:t>
            </a:r>
          </a:p>
          <a:p>
            <a:pPr>
              <a:buNone/>
            </a:pPr>
            <a:r>
              <a:rPr lang="it-IT" dirty="0" smtClean="0"/>
              <a:t>ultimi anni grazie allo sviluppo del:</a:t>
            </a:r>
          </a:p>
          <a:p>
            <a:pPr>
              <a:buNone/>
            </a:pPr>
            <a:r>
              <a:rPr lang="it-IT" b="1" dirty="0" err="1" smtClean="0"/>
              <a:t>neuroimaging</a:t>
            </a:r>
            <a:r>
              <a:rPr lang="it-IT" b="1" dirty="0" smtClean="0"/>
              <a:t> funzionale</a:t>
            </a:r>
            <a:r>
              <a:rPr lang="it-IT" dirty="0" smtClean="0"/>
              <a:t> (</a:t>
            </a:r>
            <a:r>
              <a:rPr lang="it-IT" sz="2800" dirty="0" smtClean="0"/>
              <a:t>studia il metabolismo</a:t>
            </a:r>
          </a:p>
          <a:p>
            <a:pPr>
              <a:buNone/>
            </a:pPr>
            <a:r>
              <a:rPr lang="it-IT" sz="2800" dirty="0" smtClean="0"/>
              <a:t>cerebrale per analizzare e studiare relazioni tra attività</a:t>
            </a:r>
          </a:p>
          <a:p>
            <a:pPr>
              <a:buNone/>
            </a:pPr>
            <a:r>
              <a:rPr lang="it-IT" sz="2800" dirty="0" smtClean="0"/>
              <a:t>di  determinate aree cerebrali e specifiche funzioni</a:t>
            </a:r>
          </a:p>
          <a:p>
            <a:pPr>
              <a:buNone/>
            </a:pPr>
            <a:r>
              <a:rPr lang="it-IT" sz="2800" dirty="0" smtClean="0"/>
              <a:t>cerebrali</a:t>
            </a:r>
            <a:r>
              <a:rPr lang="it-IT" dirty="0" smtClean="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IPOTESI su MECCANISMI PATOFISIOLOGICI inerenti alla plasticità cerebrale</a:t>
            </a:r>
            <a:endParaRPr lang="it-IT" b="1" dirty="0"/>
          </a:p>
        </p:txBody>
      </p:sp>
      <p:sp>
        <p:nvSpPr>
          <p:cNvPr id="3" name="Segnaposto contenuto 2"/>
          <p:cNvSpPr>
            <a:spLocks noGrp="1"/>
          </p:cNvSpPr>
          <p:nvPr>
            <p:ph idx="1"/>
          </p:nvPr>
        </p:nvSpPr>
        <p:spPr>
          <a:xfrm>
            <a:off x="457200" y="1772816"/>
            <a:ext cx="8229600" cy="4353347"/>
          </a:xfrm>
          <a:solidFill>
            <a:schemeClr val="accent6">
              <a:lumMod val="20000"/>
              <a:lumOff val="80000"/>
            </a:schemeClr>
          </a:solidFill>
        </p:spPr>
        <p:txBody>
          <a:bodyPr/>
          <a:lstStyle/>
          <a:p>
            <a:r>
              <a:rPr lang="it-IT" b="1" dirty="0" smtClean="0"/>
              <a:t>Livello MICROSCOPICO:</a:t>
            </a:r>
          </a:p>
          <a:p>
            <a:pPr>
              <a:buNone/>
            </a:pPr>
            <a:r>
              <a:rPr lang="it-IT" dirty="0" smtClean="0"/>
              <a:t>Modulazioni dell’efficacia </a:t>
            </a:r>
            <a:r>
              <a:rPr lang="it-IT" dirty="0" err="1" smtClean="0"/>
              <a:t>sinaptica</a:t>
            </a:r>
            <a:r>
              <a:rPr lang="it-IT" dirty="0" smtClean="0"/>
              <a:t> </a:t>
            </a:r>
            <a:r>
              <a:rPr lang="it-IT" sz="2400" dirty="0" smtClean="0"/>
              <a:t>(trasferimento</a:t>
            </a:r>
          </a:p>
          <a:p>
            <a:pPr>
              <a:buNone/>
            </a:pPr>
            <a:r>
              <a:rPr lang="it-IT" sz="2400" dirty="0" smtClean="0"/>
              <a:t>di informazioni tra neuroni tramite contatto e</a:t>
            </a:r>
          </a:p>
          <a:p>
            <a:pPr>
              <a:buNone/>
            </a:pPr>
            <a:r>
              <a:rPr lang="it-IT" sz="2400" dirty="0" smtClean="0"/>
              <a:t>rigenerazione)</a:t>
            </a:r>
          </a:p>
          <a:p>
            <a:r>
              <a:rPr lang="it-IT" b="1" dirty="0" smtClean="0"/>
              <a:t>Livello MACROSCOPICO:</a:t>
            </a:r>
          </a:p>
          <a:p>
            <a:pPr>
              <a:buNone/>
            </a:pPr>
            <a:r>
              <a:rPr lang="it-IT" dirty="0" smtClean="0"/>
              <a:t>Rilevazioni di disfunzioni in aree distanti da quella cha ha subito il danno anatomico e viceversa</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1">
              <a:lumMod val="20000"/>
              <a:lumOff val="80000"/>
            </a:schemeClr>
          </a:solidFill>
        </p:spPr>
        <p:txBody>
          <a:bodyPr>
            <a:normAutofit fontScale="90000"/>
          </a:bodyPr>
          <a:lstStyle/>
          <a:p>
            <a:r>
              <a:rPr lang="it-IT" b="1" dirty="0" smtClean="0"/>
              <a:t>CARATTERISTICHE DELLA PLASTICITA’ CEREBRALE</a:t>
            </a:r>
            <a:endParaRPr lang="it-IT" b="1" dirty="0"/>
          </a:p>
        </p:txBody>
      </p:sp>
      <p:sp>
        <p:nvSpPr>
          <p:cNvPr id="3" name="Segnaposto contenuto 2"/>
          <p:cNvSpPr>
            <a:spLocks noGrp="1"/>
          </p:cNvSpPr>
          <p:nvPr>
            <p:ph idx="1"/>
          </p:nvPr>
        </p:nvSpPr>
        <p:spPr>
          <a:solidFill>
            <a:schemeClr val="bg1">
              <a:lumMod val="95000"/>
            </a:schemeClr>
          </a:solidFill>
        </p:spPr>
        <p:txBody>
          <a:bodyPr>
            <a:normAutofit/>
          </a:bodyPr>
          <a:lstStyle/>
          <a:p>
            <a:pPr marL="514350" indent="-514350">
              <a:buFont typeface="+mj-lt"/>
              <a:buAutoNum type="arabicPeriod"/>
            </a:pPr>
            <a:r>
              <a:rPr lang="it-IT" dirty="0" smtClean="0"/>
              <a:t>Determina il rimodellamento di mappe neuronali e </a:t>
            </a:r>
            <a:r>
              <a:rPr lang="it-IT" dirty="0" err="1" smtClean="0"/>
              <a:t>sinaptiche</a:t>
            </a:r>
            <a:endParaRPr lang="it-IT" dirty="0" smtClean="0"/>
          </a:p>
          <a:p>
            <a:pPr marL="514350" indent="-514350">
              <a:buFont typeface="+mj-lt"/>
              <a:buAutoNum type="arabicPeriod"/>
            </a:pPr>
            <a:r>
              <a:rPr lang="it-IT" dirty="0" smtClean="0"/>
              <a:t>Consente l’ottimizzazione del funzionamento dei sistemi neuronali grazie a:</a:t>
            </a:r>
          </a:p>
          <a:p>
            <a:pPr marL="514350" indent="-514350"/>
            <a:r>
              <a:rPr lang="it-IT" sz="2800" dirty="0" smtClean="0"/>
              <a:t>Elaborazione di nuovi circuiti (tramite apprendimento) e mantenimento di quelli già esistenti</a:t>
            </a:r>
          </a:p>
          <a:p>
            <a:pPr marL="514350" indent="-514350"/>
            <a:r>
              <a:rPr lang="it-IT" sz="2800" dirty="0" smtClean="0"/>
              <a:t>Supportare il recupero funzionale(parziale o totale)dopo il danno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20000"/>
              <a:lumOff val="80000"/>
            </a:schemeClr>
          </a:solidFill>
        </p:spPr>
        <p:txBody>
          <a:bodyPr>
            <a:normAutofit fontScale="90000"/>
          </a:bodyPr>
          <a:lstStyle/>
          <a:p>
            <a:r>
              <a:rPr lang="it-IT" b="1" dirty="0" smtClean="0"/>
              <a:t>LA PLASTICITA’ RISPETTO ALL’ESPERIENZA</a:t>
            </a:r>
            <a:endParaRPr lang="it-IT" b="1" dirty="0"/>
          </a:p>
        </p:txBody>
      </p:sp>
      <p:sp>
        <p:nvSpPr>
          <p:cNvPr id="3" name="Segnaposto contenuto 2"/>
          <p:cNvSpPr>
            <a:spLocks noGrp="1"/>
          </p:cNvSpPr>
          <p:nvPr>
            <p:ph idx="1"/>
          </p:nvPr>
        </p:nvSpPr>
        <p:spPr/>
        <p:txBody>
          <a:bodyPr>
            <a:normAutofit fontScale="55000" lnSpcReduction="20000"/>
          </a:bodyPr>
          <a:lstStyle/>
          <a:p>
            <a:r>
              <a:rPr lang="it-IT" b="1" dirty="0" smtClean="0"/>
              <a:t>Rispetto ai fattori inerenti all’esperienza:</a:t>
            </a:r>
          </a:p>
          <a:p>
            <a:pPr>
              <a:buNone/>
            </a:pPr>
            <a:r>
              <a:rPr lang="it-IT" dirty="0" smtClean="0"/>
              <a:t>processi di DEPRIVAZIONE o di APPRENDIMENTO</a:t>
            </a:r>
          </a:p>
          <a:p>
            <a:pPr>
              <a:buNone/>
            </a:pPr>
            <a:r>
              <a:rPr lang="it-IT" dirty="0" smtClean="0"/>
              <a:t>Può essere </a:t>
            </a:r>
            <a:r>
              <a:rPr lang="it-IT" b="1" dirty="0" smtClean="0"/>
              <a:t>sospesa </a:t>
            </a:r>
            <a:r>
              <a:rPr lang="it-IT" dirty="0" smtClean="0"/>
              <a:t>l’inibizione di connessioni</a:t>
            </a:r>
          </a:p>
          <a:p>
            <a:pPr>
              <a:buNone/>
            </a:pPr>
            <a:r>
              <a:rPr lang="it-IT" dirty="0" smtClean="0"/>
              <a:t>Intercorticali (permettendo così alle connessioni</a:t>
            </a:r>
          </a:p>
          <a:p>
            <a:pPr>
              <a:buNone/>
            </a:pPr>
            <a:r>
              <a:rPr lang="it-IT" dirty="0" smtClean="0"/>
              <a:t>latenti di attivarsi)</a:t>
            </a:r>
          </a:p>
          <a:p>
            <a:r>
              <a:rPr lang="it-IT" b="1" dirty="0" smtClean="0"/>
              <a:t>Plasticità esperienza-dipendente:</a:t>
            </a:r>
          </a:p>
          <a:p>
            <a:pPr>
              <a:buNone/>
            </a:pPr>
            <a:r>
              <a:rPr lang="it-IT" dirty="0" smtClean="0"/>
              <a:t>L’esperienza guida la formazione o l’eliminazione di</a:t>
            </a:r>
          </a:p>
          <a:p>
            <a:pPr>
              <a:buNone/>
            </a:pPr>
            <a:r>
              <a:rPr lang="it-IT" dirty="0" smtClean="0"/>
              <a:t>sinapsi permettendo il rimodellamento adattivo dei</a:t>
            </a:r>
          </a:p>
          <a:p>
            <a:pPr>
              <a:buNone/>
            </a:pPr>
            <a:r>
              <a:rPr lang="it-IT" dirty="0" smtClean="0"/>
              <a:t>circuiti neurali</a:t>
            </a:r>
          </a:p>
          <a:p>
            <a:r>
              <a:rPr lang="it-IT" b="1" dirty="0" smtClean="0"/>
              <a:t>Plasticità </a:t>
            </a:r>
            <a:r>
              <a:rPr lang="it-IT" b="1" dirty="0" err="1" smtClean="0"/>
              <a:t>sinaptica</a:t>
            </a:r>
            <a:r>
              <a:rPr lang="it-IT" b="1" dirty="0" smtClean="0"/>
              <a:t> neurologica:</a:t>
            </a:r>
          </a:p>
          <a:p>
            <a:pPr>
              <a:buNone/>
            </a:pPr>
            <a:r>
              <a:rPr lang="it-IT" dirty="0" smtClean="0"/>
              <a:t>Indotta da danno cerebrale</a:t>
            </a:r>
          </a:p>
          <a:p>
            <a:r>
              <a:rPr lang="it-IT" b="1" dirty="0" smtClean="0"/>
              <a:t>Strategie di compenso:</a:t>
            </a:r>
          </a:p>
          <a:p>
            <a:pPr>
              <a:buNone/>
            </a:pPr>
            <a:r>
              <a:rPr lang="it-IT" dirty="0" smtClean="0"/>
              <a:t>Quando la </a:t>
            </a:r>
            <a:r>
              <a:rPr lang="it-IT" sz="4400" dirty="0" smtClean="0"/>
              <a:t>LESIONE</a:t>
            </a:r>
            <a:r>
              <a:rPr lang="it-IT" dirty="0" smtClean="0"/>
              <a:t> coinvolge più aree all’interno di un network funzionale vengono</a:t>
            </a:r>
          </a:p>
          <a:p>
            <a:pPr>
              <a:buNone/>
            </a:pPr>
            <a:r>
              <a:rPr lang="it-IT" dirty="0" smtClean="0"/>
              <a:t>reclutate altre strutture NON appartenenti ad esso</a:t>
            </a:r>
          </a:p>
          <a:p>
            <a:pPr>
              <a:buNone/>
            </a:pPr>
            <a:r>
              <a:rPr lang="it-IT" dirty="0" smtClean="0"/>
              <a:t> ESEMPIO: nei soggetti ciechi è stato rilevato l’utilizzo della corteccia visiva per una</a:t>
            </a:r>
          </a:p>
          <a:p>
            <a:pPr>
              <a:buNone/>
            </a:pPr>
            <a:r>
              <a:rPr lang="it-IT" dirty="0" smtClean="0"/>
              <a:t>maggior sensibilità uditivo spaziale</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1">
              <a:lumMod val="20000"/>
              <a:lumOff val="80000"/>
            </a:schemeClr>
          </a:solidFill>
        </p:spPr>
        <p:txBody>
          <a:bodyPr>
            <a:normAutofit fontScale="90000"/>
          </a:bodyPr>
          <a:lstStyle/>
          <a:p>
            <a:r>
              <a:rPr lang="it-IT" b="1" dirty="0" smtClean="0"/>
              <a:t>RIABILITAZIONE DELLE FUNZIONI CEREBRALI</a:t>
            </a:r>
            <a:endParaRPr lang="it-IT" b="1" dirty="0"/>
          </a:p>
        </p:txBody>
      </p:sp>
      <p:sp>
        <p:nvSpPr>
          <p:cNvPr id="3" name="Segnaposto contenuto 2"/>
          <p:cNvSpPr>
            <a:spLocks noGrp="1"/>
          </p:cNvSpPr>
          <p:nvPr>
            <p:ph idx="1"/>
          </p:nvPr>
        </p:nvSpPr>
        <p:spPr/>
        <p:txBody>
          <a:bodyPr/>
          <a:lstStyle/>
          <a:p>
            <a:pPr algn="ctr">
              <a:buNone/>
            </a:pPr>
            <a:r>
              <a:rPr lang="it-IT" dirty="0" smtClean="0"/>
              <a:t>possibile attraverso attività di </a:t>
            </a:r>
          </a:p>
          <a:p>
            <a:pPr algn="ctr">
              <a:buNone/>
            </a:pPr>
            <a:r>
              <a:rPr lang="it-IT" b="1" dirty="0" smtClean="0"/>
              <a:t>RIADDESTRAMENTO:</a:t>
            </a:r>
          </a:p>
          <a:p>
            <a:r>
              <a:rPr lang="it-IT" dirty="0" smtClean="0"/>
              <a:t>Ripetizione di compiti            </a:t>
            </a:r>
            <a:r>
              <a:rPr lang="it-IT" sz="2400" dirty="0" smtClean="0"/>
              <a:t>Metodi che possono</a:t>
            </a:r>
            <a:endParaRPr lang="it-IT" dirty="0" smtClean="0"/>
          </a:p>
          <a:p>
            <a:r>
              <a:rPr lang="it-IT" dirty="0" smtClean="0"/>
              <a:t>Osservazione                           </a:t>
            </a:r>
            <a:r>
              <a:rPr lang="it-IT" sz="2400" dirty="0" smtClean="0"/>
              <a:t>determinare una </a:t>
            </a:r>
            <a:endParaRPr lang="it-IT" dirty="0" smtClean="0"/>
          </a:p>
          <a:p>
            <a:r>
              <a:rPr lang="it-IT" dirty="0" smtClean="0"/>
              <a:t>Training passivo                      </a:t>
            </a:r>
            <a:r>
              <a:rPr lang="it-IT" sz="2400" dirty="0" err="1" smtClean="0"/>
              <a:t>riespansione</a:t>
            </a:r>
            <a:r>
              <a:rPr lang="it-IT" sz="2400" dirty="0" smtClean="0"/>
              <a:t>  delle aree      </a:t>
            </a:r>
          </a:p>
          <a:p>
            <a:pPr>
              <a:buNone/>
            </a:pPr>
            <a:r>
              <a:rPr lang="it-IT" sz="2400" dirty="0" smtClean="0"/>
              <a:t>                                                                          corticali motorie se</a:t>
            </a:r>
          </a:p>
          <a:p>
            <a:pPr>
              <a:buNone/>
            </a:pPr>
            <a:r>
              <a:rPr lang="it-IT" sz="2400" dirty="0" smtClean="0"/>
              <a:t>                                                                          praticati  per tempi </a:t>
            </a:r>
          </a:p>
          <a:p>
            <a:pPr>
              <a:buNone/>
            </a:pPr>
            <a:r>
              <a:rPr lang="it-IT" sz="2400" dirty="0" smtClean="0"/>
              <a:t>                                                                          prolungati</a:t>
            </a:r>
            <a:endParaRPr lang="it-IT" dirty="0" smtClean="0"/>
          </a:p>
        </p:txBody>
      </p:sp>
      <p:sp>
        <p:nvSpPr>
          <p:cNvPr id="7" name="Parentesi graffa chiusa 6"/>
          <p:cNvSpPr/>
          <p:nvPr/>
        </p:nvSpPr>
        <p:spPr>
          <a:xfrm>
            <a:off x="4644008" y="2852936"/>
            <a:ext cx="720080" cy="18722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3">
              <a:lumMod val="40000"/>
              <a:lumOff val="60000"/>
            </a:schemeClr>
          </a:solidFill>
        </p:spPr>
        <p:txBody>
          <a:bodyPr>
            <a:normAutofit fontScale="90000"/>
          </a:bodyPr>
          <a:lstStyle/>
          <a:p>
            <a:r>
              <a:rPr lang="it-IT" b="1" dirty="0" smtClean="0"/>
              <a:t>Momenti migliori per una TERAPIA RIABILITATIVA</a:t>
            </a:r>
            <a:endParaRPr lang="it-IT" b="1" dirty="0"/>
          </a:p>
        </p:txBody>
      </p:sp>
      <p:sp>
        <p:nvSpPr>
          <p:cNvPr id="3" name="Segnaposto contenuto 2"/>
          <p:cNvSpPr>
            <a:spLocks noGrp="1"/>
          </p:cNvSpPr>
          <p:nvPr>
            <p:ph idx="1"/>
          </p:nvPr>
        </p:nvSpPr>
        <p:spPr>
          <a:xfrm>
            <a:off x="683568" y="1628800"/>
            <a:ext cx="7859216" cy="4525963"/>
          </a:xfrm>
          <a:solidFill>
            <a:schemeClr val="accent3">
              <a:lumMod val="20000"/>
              <a:lumOff val="80000"/>
            </a:schemeClr>
          </a:solidFill>
        </p:spPr>
        <p:txBody>
          <a:bodyPr>
            <a:normAutofit fontScale="85000" lnSpcReduction="20000"/>
          </a:bodyPr>
          <a:lstStyle/>
          <a:p>
            <a:pPr algn="ctr">
              <a:buNone/>
            </a:pPr>
            <a:r>
              <a:rPr lang="it-IT" dirty="0" smtClean="0"/>
              <a:t>PARERI DISCORDANTI:</a:t>
            </a:r>
          </a:p>
          <a:p>
            <a:r>
              <a:rPr lang="it-IT" dirty="0" smtClean="0"/>
              <a:t>Secondo alcuni studiosi un </a:t>
            </a:r>
            <a:r>
              <a:rPr lang="it-IT" b="1" dirty="0" smtClean="0"/>
              <a:t>inizio troppo precoce</a:t>
            </a:r>
            <a:r>
              <a:rPr lang="it-IT" dirty="0" smtClean="0"/>
              <a:t> potrebbe aggravare danni a causa di periodo di vulnerabilità post lesionale</a:t>
            </a:r>
          </a:p>
          <a:p>
            <a:r>
              <a:rPr lang="it-IT" dirty="0" smtClean="0"/>
              <a:t>In altri casi è suggerita la </a:t>
            </a:r>
            <a:r>
              <a:rPr lang="it-IT" b="1" dirty="0" smtClean="0"/>
              <a:t>terapia associata a farmaci</a:t>
            </a:r>
          </a:p>
          <a:p>
            <a:r>
              <a:rPr lang="it-IT" dirty="0" smtClean="0"/>
              <a:t>Nei casi di </a:t>
            </a:r>
            <a:r>
              <a:rPr lang="it-IT" b="1" dirty="0" smtClean="0"/>
              <a:t>afasia </a:t>
            </a:r>
            <a:r>
              <a:rPr lang="it-IT" dirty="0" smtClean="0"/>
              <a:t>viene consigliata</a:t>
            </a:r>
          </a:p>
          <a:p>
            <a:pPr algn="ctr">
              <a:buNone/>
            </a:pPr>
            <a:r>
              <a:rPr lang="it-IT" dirty="0" smtClean="0"/>
              <a:t>TUTTI CONCORDANO:</a:t>
            </a:r>
          </a:p>
          <a:p>
            <a:pPr>
              <a:buNone/>
            </a:pPr>
            <a:r>
              <a:rPr lang="it-IT" dirty="0" smtClean="0"/>
              <a:t>Che una </a:t>
            </a:r>
            <a:r>
              <a:rPr lang="it-IT" b="1" dirty="0" smtClean="0"/>
              <a:t>migliore comprensione </a:t>
            </a:r>
            <a:r>
              <a:rPr lang="it-IT" dirty="0" smtClean="0"/>
              <a:t>dei meccanismi</a:t>
            </a:r>
          </a:p>
          <a:p>
            <a:pPr>
              <a:buNone/>
            </a:pPr>
            <a:r>
              <a:rPr lang="it-IT" dirty="0" smtClean="0"/>
              <a:t>FISIOLOGICI e PATOLOGICI sottostanti alla plasticità</a:t>
            </a:r>
          </a:p>
          <a:p>
            <a:pPr>
              <a:buNone/>
            </a:pPr>
            <a:r>
              <a:rPr lang="it-IT" dirty="0" smtClean="0"/>
              <a:t>cerebrale </a:t>
            </a:r>
            <a:r>
              <a:rPr lang="it-IT" b="1" dirty="0" smtClean="0"/>
              <a:t>apra prospettive terapeutiche preziose </a:t>
            </a:r>
            <a:r>
              <a:rPr lang="it-IT" dirty="0" smtClean="0"/>
              <a:t>al</a:t>
            </a:r>
          </a:p>
          <a:p>
            <a:pPr>
              <a:buNone/>
            </a:pPr>
            <a:r>
              <a:rPr lang="it-IT" b="1" dirty="0" smtClean="0"/>
              <a:t>RECUPERO FUNZIONALE delle abilità cognitive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628801"/>
            <a:ext cx="7772400" cy="1368151"/>
          </a:xfrm>
          <a:solidFill>
            <a:schemeClr val="accent5">
              <a:lumMod val="40000"/>
              <a:lumOff val="60000"/>
            </a:schemeClr>
          </a:solidFill>
        </p:spPr>
        <p:txBody>
          <a:bodyPr>
            <a:normAutofit/>
          </a:bodyPr>
          <a:lstStyle/>
          <a:p>
            <a:r>
              <a:rPr lang="it-IT" dirty="0" smtClean="0"/>
              <a:t>LO SVILUPPO ATIPICO</a:t>
            </a:r>
            <a:endParaRPr lang="it-IT" dirty="0"/>
          </a:p>
        </p:txBody>
      </p:sp>
      <p:sp>
        <p:nvSpPr>
          <p:cNvPr id="3" name="Sottotitolo 2"/>
          <p:cNvSpPr>
            <a:spLocks noGrp="1"/>
          </p:cNvSpPr>
          <p:nvPr>
            <p:ph type="subTitle" idx="1"/>
          </p:nvPr>
        </p:nvSpPr>
        <p:spPr/>
        <p:txBody>
          <a:bodyPr/>
          <a:lstStyle/>
          <a:p>
            <a:r>
              <a:rPr lang="it-IT" dirty="0" smtClean="0">
                <a:solidFill>
                  <a:schemeClr val="tx1"/>
                </a:solidFill>
              </a:rPr>
              <a:t>Anomalie e patologie che possono alterare lo sviluppo fisico e cerebrale durante l’età evolutiva</a:t>
            </a:r>
            <a:endParaRPr lang="it-IT"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59632" y="908720"/>
            <a:ext cx="6858000" cy="2670048"/>
          </a:xfrm>
        </p:spPr>
        <p:txBody>
          <a:bodyPr>
            <a:normAutofit fontScale="90000"/>
          </a:bodyPr>
          <a:lstStyle/>
          <a:p>
            <a:pPr marL="342900" indent="-342900">
              <a:buFont typeface="Wingdings" panose="05000000000000000000" pitchFamily="2" charset="2"/>
              <a:buChar char="§"/>
            </a:pPr>
            <a:r>
              <a:rPr lang="it-IT" sz="3600" b="1" dirty="0" smtClean="0"/>
              <a:t>Prematurità      </a:t>
            </a:r>
            <a:r>
              <a:rPr lang="it-IT" sz="4400" b="1" dirty="0" smtClean="0"/>
              <a:t>    </a:t>
            </a:r>
            <a:r>
              <a:rPr lang="it-IT" sz="3600" b="1" dirty="0" smtClean="0"/>
              <a:t>   </a:t>
            </a:r>
            <a:r>
              <a:rPr lang="it-IT" sz="3200" b="1" dirty="0" smtClean="0"/>
              <a:t>6-15 % del totale dei parti</a:t>
            </a:r>
            <a:br>
              <a:rPr lang="it-IT" sz="3200" b="1" dirty="0" smtClean="0"/>
            </a:br>
            <a:r>
              <a:rPr lang="it-IT" sz="3200" dirty="0" smtClean="0"/>
              <a:t>Viene definito pretermine o prematuro un neonato che nasce prima della 37° settimana gestazionale . </a:t>
            </a:r>
            <a:br>
              <a:rPr lang="it-IT" sz="3200" dirty="0" smtClean="0"/>
            </a:br>
            <a:r>
              <a:rPr lang="it-IT" sz="3200" dirty="0" smtClean="0"/>
              <a:t/>
            </a:r>
            <a:br>
              <a:rPr lang="it-IT" sz="3200" dirty="0" smtClean="0"/>
            </a:br>
            <a:r>
              <a:rPr lang="it-IT" sz="3200" b="1" dirty="0" smtClean="0"/>
              <a:t>      </a:t>
            </a:r>
            <a:endParaRPr lang="it-IT" sz="3200" b="1" dirty="0"/>
          </a:p>
        </p:txBody>
      </p:sp>
      <p:sp>
        <p:nvSpPr>
          <p:cNvPr id="3" name="Sottotitolo 2"/>
          <p:cNvSpPr>
            <a:spLocks noGrp="1"/>
          </p:cNvSpPr>
          <p:nvPr>
            <p:ph type="subTitle" idx="1"/>
          </p:nvPr>
        </p:nvSpPr>
        <p:spPr>
          <a:xfrm>
            <a:off x="1187624" y="3501008"/>
            <a:ext cx="6858000" cy="2241424"/>
          </a:xfrm>
          <a:effectLst>
            <a:glow rad="63500">
              <a:schemeClr val="accent1">
                <a:satMod val="175000"/>
                <a:alpha val="40000"/>
              </a:schemeClr>
            </a:glow>
          </a:effectLst>
        </p:spPr>
        <p:txBody>
          <a:bodyPr>
            <a:normAutofit fontScale="62500" lnSpcReduction="20000"/>
          </a:bodyPr>
          <a:lstStyle/>
          <a:p>
            <a:pPr algn="just"/>
            <a:r>
              <a:rPr lang="it-IT" dirty="0" smtClean="0">
                <a:solidFill>
                  <a:schemeClr val="tx1"/>
                </a:solidFill>
              </a:rPr>
              <a:t>A causa dell’immaturità dei vari organi e apparati (</a:t>
            </a:r>
            <a:r>
              <a:rPr lang="it-IT" i="1" dirty="0" smtClean="0">
                <a:solidFill>
                  <a:schemeClr val="tx1"/>
                </a:solidFill>
              </a:rPr>
              <a:t>polmoni, cervello, intestino, retina</a:t>
            </a:r>
            <a:r>
              <a:rPr lang="it-IT" dirty="0" smtClean="0">
                <a:solidFill>
                  <a:schemeClr val="tx1"/>
                </a:solidFill>
              </a:rPr>
              <a:t>), il neonato prematuro può presentare numerosi problemi che sono tanto più frequenti quanto più nasce prima del tempo.</a:t>
            </a:r>
          </a:p>
          <a:p>
            <a:pPr algn="just"/>
            <a:endParaRPr lang="it-IT" dirty="0" smtClean="0"/>
          </a:p>
          <a:p>
            <a:pPr algn="just"/>
            <a:r>
              <a:rPr lang="it-IT" dirty="0" smtClean="0">
                <a:solidFill>
                  <a:schemeClr val="tx1"/>
                </a:solidFill>
              </a:rPr>
              <a:t>SVILUPPO TIPICO O ATIPICO   </a:t>
            </a:r>
            <a:r>
              <a:rPr lang="it-IT" sz="1400" dirty="0" smtClean="0">
                <a:solidFill>
                  <a:schemeClr val="tx1"/>
                </a:solidFill>
              </a:rPr>
              <a:t> </a:t>
            </a:r>
            <a:r>
              <a:rPr lang="it-IT" sz="1400" dirty="0" smtClean="0">
                <a:solidFill>
                  <a:schemeClr val="accent1">
                    <a:lumMod val="75000"/>
                  </a:schemeClr>
                </a:solidFill>
              </a:rPr>
              <a:t>PARAMETRI</a:t>
            </a:r>
            <a:r>
              <a:rPr lang="it-IT" sz="1400" dirty="0" smtClean="0"/>
              <a:t>                          </a:t>
            </a:r>
            <a:r>
              <a:rPr lang="it-IT" dirty="0" smtClean="0">
                <a:solidFill>
                  <a:schemeClr val="tx1"/>
                </a:solidFill>
              </a:rPr>
              <a:t>-    Età gestazionale</a:t>
            </a:r>
          </a:p>
          <a:p>
            <a:pPr algn="just"/>
            <a:r>
              <a:rPr lang="it-IT" dirty="0">
                <a:solidFill>
                  <a:schemeClr val="tx1"/>
                </a:solidFill>
              </a:rPr>
              <a:t> </a:t>
            </a:r>
            <a:r>
              <a:rPr lang="it-IT" dirty="0" smtClean="0">
                <a:solidFill>
                  <a:schemeClr val="tx1"/>
                </a:solidFill>
              </a:rPr>
              <a:t>                                                                               - peso</a:t>
            </a:r>
          </a:p>
          <a:p>
            <a:pPr algn="just"/>
            <a:endParaRPr lang="it-IT" dirty="0"/>
          </a:p>
          <a:p>
            <a:pPr algn="just"/>
            <a:endParaRPr lang="it-IT" dirty="0" smtClean="0"/>
          </a:p>
          <a:p>
            <a:pPr algn="just"/>
            <a:endParaRPr lang="it-IT" dirty="0" smtClean="0"/>
          </a:p>
        </p:txBody>
      </p:sp>
      <p:sp>
        <p:nvSpPr>
          <p:cNvPr id="10" name="Freccia a destra 9"/>
          <p:cNvSpPr/>
          <p:nvPr/>
        </p:nvSpPr>
        <p:spPr>
          <a:xfrm>
            <a:off x="4355976" y="692696"/>
            <a:ext cx="464059" cy="573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5076056" y="4941168"/>
            <a:ext cx="648072" cy="2175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angolare in su 17"/>
          <p:cNvSpPr/>
          <p:nvPr/>
        </p:nvSpPr>
        <p:spPr>
          <a:xfrm>
            <a:off x="6444208" y="5085184"/>
            <a:ext cx="635512" cy="432048"/>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xmlns="" val="3983611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1">
              <a:lumMod val="20000"/>
              <a:lumOff val="80000"/>
            </a:schemeClr>
          </a:solidFill>
        </p:spPr>
        <p:txBody>
          <a:bodyPr>
            <a:normAutofit fontScale="90000"/>
          </a:bodyPr>
          <a:lstStyle/>
          <a:p>
            <a:r>
              <a:rPr lang="it-IT" b="1" dirty="0" smtClean="0">
                <a:solidFill>
                  <a:schemeClr val="accent1">
                    <a:lumMod val="75000"/>
                  </a:schemeClr>
                </a:solidFill>
              </a:rPr>
              <a:t>Complicanze della prematurità</a:t>
            </a:r>
            <a:br>
              <a:rPr lang="it-IT" b="1" dirty="0" smtClean="0">
                <a:solidFill>
                  <a:schemeClr val="accent1">
                    <a:lumMod val="75000"/>
                  </a:schemeClr>
                </a:solidFill>
              </a:rPr>
            </a:br>
            <a:endParaRPr lang="it-IT" b="1" dirty="0">
              <a:solidFill>
                <a:schemeClr val="accent1">
                  <a:lumMod val="75000"/>
                </a:schemeClr>
              </a:solidFill>
            </a:endParaRPr>
          </a:p>
        </p:txBody>
      </p:sp>
      <p:sp>
        <p:nvSpPr>
          <p:cNvPr id="3" name="Segnaposto contenuto 2"/>
          <p:cNvSpPr>
            <a:spLocks noGrp="1"/>
          </p:cNvSpPr>
          <p:nvPr>
            <p:ph idx="1"/>
          </p:nvPr>
        </p:nvSpPr>
        <p:spPr>
          <a:xfrm>
            <a:off x="628650" y="1690688"/>
            <a:ext cx="7886700" cy="4486275"/>
          </a:xfrm>
        </p:spPr>
        <p:txBody>
          <a:bodyPr>
            <a:normAutofit fontScale="85000" lnSpcReduction="20000"/>
          </a:bodyPr>
          <a:lstStyle/>
          <a:p>
            <a:r>
              <a:rPr lang="it-IT" dirty="0" smtClean="0"/>
              <a:t>Difficoltà a mantenere un’adeguata temperatura corporea;</a:t>
            </a:r>
          </a:p>
          <a:p>
            <a:r>
              <a:rPr lang="it-IT" dirty="0" smtClean="0"/>
              <a:t>Difficoltà respiratorie (malattia delle membrane </a:t>
            </a:r>
            <a:r>
              <a:rPr lang="it-IT" dirty="0" err="1" smtClean="0"/>
              <a:t>Jaline</a:t>
            </a:r>
            <a:r>
              <a:rPr lang="it-IT" dirty="0" smtClean="0"/>
              <a:t> che costituisce il 20% delle cause di morte- asfissia e compromissione degli altri organi);</a:t>
            </a:r>
          </a:p>
          <a:p>
            <a:r>
              <a:rPr lang="it-IT" dirty="0" smtClean="0"/>
              <a:t>Difficoltà ad alimentarsi;</a:t>
            </a:r>
          </a:p>
          <a:p>
            <a:r>
              <a:rPr lang="it-IT" dirty="0" smtClean="0"/>
              <a:t>Rischio di infezioni;</a:t>
            </a:r>
          </a:p>
          <a:p>
            <a:r>
              <a:rPr lang="it-IT" dirty="0" smtClean="0"/>
              <a:t>Retinopatia;</a:t>
            </a:r>
          </a:p>
          <a:p>
            <a:r>
              <a:rPr lang="it-IT" dirty="0" smtClean="0"/>
              <a:t>Rischio emorragie cerebrali;</a:t>
            </a:r>
          </a:p>
          <a:p>
            <a:r>
              <a:rPr lang="it-IT" dirty="0" smtClean="0"/>
              <a:t>Anemia;</a:t>
            </a:r>
          </a:p>
          <a:p>
            <a:r>
              <a:rPr lang="it-IT" dirty="0" smtClean="0"/>
              <a:t>Ittero.</a:t>
            </a:r>
          </a:p>
          <a:p>
            <a:endParaRPr lang="it-IT" dirty="0" smtClean="0"/>
          </a:p>
          <a:p>
            <a:endParaRPr lang="it-IT" dirty="0"/>
          </a:p>
        </p:txBody>
      </p:sp>
    </p:spTree>
    <p:extLst>
      <p:ext uri="{BB962C8B-B14F-4D97-AF65-F5344CB8AC3E}">
        <p14:creationId xmlns:p14="http://schemas.microsoft.com/office/powerpoint/2010/main" xmlns="" val="1175482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3">
              <a:lumMod val="40000"/>
              <a:lumOff val="60000"/>
            </a:schemeClr>
          </a:solidFill>
        </p:spPr>
        <p:txBody>
          <a:bodyPr>
            <a:normAutofit fontScale="90000"/>
          </a:bodyPr>
          <a:lstStyle/>
          <a:p>
            <a:r>
              <a:rPr lang="it-IT" b="1" dirty="0" smtClean="0">
                <a:solidFill>
                  <a:schemeClr val="accent1">
                    <a:lumMod val="75000"/>
                  </a:schemeClr>
                </a:solidFill>
              </a:rPr>
              <a:t>Sviluppo neuro-comportamentale nei casi di prematurità</a:t>
            </a:r>
            <a:endParaRPr lang="it-IT" b="1" dirty="0">
              <a:solidFill>
                <a:schemeClr val="accent1">
                  <a:lumMod val="75000"/>
                </a:schemeClr>
              </a:solidFill>
            </a:endParaRPr>
          </a:p>
        </p:txBody>
      </p:sp>
      <p:sp>
        <p:nvSpPr>
          <p:cNvPr id="3" name="Segnaposto contenuto 2"/>
          <p:cNvSpPr>
            <a:spLocks noGrp="1"/>
          </p:cNvSpPr>
          <p:nvPr>
            <p:ph idx="1"/>
          </p:nvPr>
        </p:nvSpPr>
        <p:spPr/>
        <p:txBody>
          <a:bodyPr>
            <a:normAutofit fontScale="92500" lnSpcReduction="20000"/>
          </a:bodyPr>
          <a:lstStyle/>
          <a:p>
            <a:pPr>
              <a:buFont typeface="Wingdings" panose="05000000000000000000" pitchFamily="2" charset="2"/>
              <a:buChar char="§"/>
            </a:pPr>
            <a:r>
              <a:rPr lang="it-IT" dirty="0" smtClean="0"/>
              <a:t>Maggiore incidenza di deficit e disturbi dell’apprendimento;</a:t>
            </a:r>
          </a:p>
          <a:p>
            <a:pPr>
              <a:buFont typeface="Wingdings" panose="05000000000000000000" pitchFamily="2" charset="2"/>
              <a:buChar char="§"/>
            </a:pPr>
            <a:r>
              <a:rPr lang="it-IT" dirty="0" smtClean="0"/>
              <a:t>Disturbi della crescita POST-NATALE;</a:t>
            </a:r>
          </a:p>
          <a:p>
            <a:pPr>
              <a:buFont typeface="Wingdings" panose="05000000000000000000" pitchFamily="2" charset="2"/>
              <a:buChar char="§"/>
            </a:pPr>
            <a:r>
              <a:rPr lang="it-IT" dirty="0" smtClean="0"/>
              <a:t>Ritardo nell’eruzione dei denti;</a:t>
            </a:r>
          </a:p>
          <a:p>
            <a:pPr>
              <a:buFont typeface="Wingdings" panose="05000000000000000000" pitchFamily="2" charset="2"/>
              <a:buChar char="§"/>
            </a:pPr>
            <a:r>
              <a:rPr lang="it-IT" dirty="0" smtClean="0"/>
              <a:t>Aumento dell’incidenza di infezioni nei primi due anni di vita;</a:t>
            </a:r>
          </a:p>
          <a:p>
            <a:pPr marL="0" indent="0">
              <a:buNone/>
            </a:pPr>
            <a:r>
              <a:rPr lang="it-IT" dirty="0"/>
              <a:t> </a:t>
            </a:r>
            <a:endParaRPr lang="it-IT" dirty="0" smtClean="0"/>
          </a:p>
          <a:p>
            <a:pPr marL="0" indent="0">
              <a:buFont typeface="Wingdings" pitchFamily="2" charset="2"/>
              <a:buChar char="Ø"/>
            </a:pPr>
            <a:r>
              <a:rPr lang="it-IT" dirty="0" smtClean="0"/>
              <a:t>Nell’evoluzione degli aspetti </a:t>
            </a:r>
            <a:r>
              <a:rPr lang="it-IT" dirty="0" err="1" smtClean="0"/>
              <a:t>psicorelazionali</a:t>
            </a:r>
            <a:r>
              <a:rPr lang="it-IT" dirty="0" smtClean="0"/>
              <a:t> </a:t>
            </a:r>
            <a:r>
              <a:rPr lang="it-IT" dirty="0" smtClean="0"/>
              <a:t>e cognitivi, fondamentali sono LE FIGURE GENITORIALI.</a:t>
            </a:r>
            <a:endParaRPr lang="it-IT" dirty="0"/>
          </a:p>
        </p:txBody>
      </p:sp>
    </p:spTree>
    <p:extLst>
      <p:ext uri="{BB962C8B-B14F-4D97-AF65-F5344CB8AC3E}">
        <p14:creationId xmlns:p14="http://schemas.microsoft.com/office/powerpoint/2010/main" xmlns="" val="3540710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u="sng" dirty="0" smtClean="0">
                <a:solidFill>
                  <a:schemeClr val="accent1">
                    <a:lumMod val="75000"/>
                  </a:schemeClr>
                </a:solidFill>
              </a:rPr>
              <a:t>Sviluppo motorio </a:t>
            </a:r>
            <a:r>
              <a:rPr lang="it-IT" sz="2400" dirty="0" smtClean="0">
                <a:latin typeface="+mn-lt"/>
              </a:rPr>
              <a:t>influenzato dal grado di prematurità</a:t>
            </a:r>
            <a:endParaRPr lang="it-IT" dirty="0">
              <a:latin typeface="+mn-lt"/>
            </a:endParaRPr>
          </a:p>
        </p:txBody>
      </p:sp>
      <p:sp>
        <p:nvSpPr>
          <p:cNvPr id="3" name="Segnaposto contenuto 2"/>
          <p:cNvSpPr>
            <a:spLocks noGrp="1"/>
          </p:cNvSpPr>
          <p:nvPr>
            <p:ph idx="1"/>
          </p:nvPr>
        </p:nvSpPr>
        <p:spPr/>
        <p:txBody>
          <a:bodyPr/>
          <a:lstStyle/>
          <a:p>
            <a:r>
              <a:rPr lang="it-IT" dirty="0" smtClean="0"/>
              <a:t>Recupero nei due anni successivi;</a:t>
            </a:r>
          </a:p>
          <a:p>
            <a:r>
              <a:rPr lang="it-IT" dirty="0" smtClean="0"/>
              <a:t>Alterazione del tono;</a:t>
            </a:r>
          </a:p>
          <a:p>
            <a:r>
              <a:rPr lang="it-IT" dirty="0" err="1" smtClean="0"/>
              <a:t>Disprassia</a:t>
            </a:r>
            <a:r>
              <a:rPr lang="it-IT" dirty="0" smtClean="0"/>
              <a:t>.</a:t>
            </a:r>
          </a:p>
          <a:p>
            <a:pPr marL="0" indent="0">
              <a:buNone/>
            </a:pPr>
            <a:r>
              <a:rPr lang="it-IT" sz="4400" u="sng" dirty="0" smtClean="0">
                <a:solidFill>
                  <a:schemeClr val="accent1">
                    <a:lumMod val="75000"/>
                  </a:schemeClr>
                </a:solidFill>
                <a:latin typeface="+mj-lt"/>
              </a:rPr>
              <a:t>Nei prematuri con danno neurologico </a:t>
            </a:r>
          </a:p>
          <a:p>
            <a:r>
              <a:rPr lang="it-IT" sz="4400" dirty="0"/>
              <a:t> </a:t>
            </a:r>
            <a:r>
              <a:rPr lang="it-IT" sz="2400" dirty="0" smtClean="0"/>
              <a:t>Q.I. minore</a:t>
            </a:r>
          </a:p>
          <a:p>
            <a:r>
              <a:rPr lang="it-IT" sz="2400" dirty="0" smtClean="0"/>
              <a:t>Deficit dell’attenzione con iperattività</a:t>
            </a:r>
            <a:endParaRPr lang="it-IT" sz="4400" dirty="0"/>
          </a:p>
        </p:txBody>
      </p:sp>
    </p:spTree>
    <p:extLst>
      <p:ext uri="{BB962C8B-B14F-4D97-AF65-F5344CB8AC3E}">
        <p14:creationId xmlns:p14="http://schemas.microsoft.com/office/powerpoint/2010/main" xmlns="" val="4293140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34785" y="365127"/>
            <a:ext cx="7780565" cy="967285"/>
          </a:xfrm>
        </p:spPr>
        <p:txBody>
          <a:bodyPr>
            <a:normAutofit fontScale="90000"/>
          </a:bodyPr>
          <a:lstStyle/>
          <a:p>
            <a:pPr marL="228600" lvl="0" indent="-228600" algn="l">
              <a:spcBef>
                <a:spcPts val="1000"/>
              </a:spcBef>
            </a:pPr>
            <a:r>
              <a:rPr lang="it-IT" b="1" dirty="0" smtClean="0">
                <a:solidFill>
                  <a:srgbClr val="FF0000"/>
                </a:solidFill>
              </a:rPr>
              <a:t/>
            </a:r>
            <a:br>
              <a:rPr lang="it-IT" b="1" dirty="0" smtClean="0">
                <a:solidFill>
                  <a:srgbClr val="FF0000"/>
                </a:solidFill>
              </a:rPr>
            </a:br>
            <a:r>
              <a:rPr lang="it-IT" b="1" dirty="0" smtClean="0">
                <a:solidFill>
                  <a:srgbClr val="FF0000"/>
                </a:solidFill>
              </a:rPr>
              <a:t>Meningite</a:t>
            </a:r>
            <a:r>
              <a:rPr lang="it-IT" dirty="0" smtClean="0"/>
              <a:t> :</a:t>
            </a:r>
            <a:r>
              <a:rPr lang="it-IT" sz="2700" dirty="0" smtClean="0">
                <a:solidFill>
                  <a:prstClr val="black"/>
                </a:solidFill>
                <a:latin typeface="Calibri" panose="020F0502020204030204"/>
                <a:ea typeface="+mn-ea"/>
                <a:cs typeface="+mn-cs"/>
              </a:rPr>
              <a:t>Infiammazione </a:t>
            </a:r>
            <a:r>
              <a:rPr lang="it-IT" sz="2700" dirty="0">
                <a:solidFill>
                  <a:prstClr val="black"/>
                </a:solidFill>
                <a:latin typeface="Calibri" panose="020F0502020204030204"/>
                <a:ea typeface="+mn-ea"/>
                <a:cs typeface="+mn-cs"/>
              </a:rPr>
              <a:t>delle membrane intorno al cervello e al midollo spinale</a:t>
            </a:r>
            <a:r>
              <a:rPr lang="it-IT" sz="2200" dirty="0">
                <a:solidFill>
                  <a:prstClr val="black"/>
                </a:solidFill>
                <a:latin typeface="Calibri" panose="020F0502020204030204"/>
                <a:ea typeface="+mn-ea"/>
                <a:cs typeface="+mn-cs"/>
              </a:rPr>
              <a:t>.</a:t>
            </a:r>
            <a:br>
              <a:rPr lang="it-IT" sz="2200" dirty="0">
                <a:solidFill>
                  <a:prstClr val="black"/>
                </a:solidFill>
                <a:latin typeface="Calibri" panose="020F0502020204030204"/>
                <a:ea typeface="+mn-ea"/>
                <a:cs typeface="+mn-cs"/>
              </a:rPr>
            </a:br>
            <a:r>
              <a:rPr lang="it-IT" sz="2200" dirty="0">
                <a:solidFill>
                  <a:prstClr val="black"/>
                </a:solidFill>
                <a:latin typeface="Calibri" panose="020F0502020204030204"/>
                <a:ea typeface="+mn-ea"/>
                <a:cs typeface="+mn-cs"/>
              </a:rPr>
              <a:t/>
            </a:r>
            <a:br>
              <a:rPr lang="it-IT" sz="2200" dirty="0">
                <a:solidFill>
                  <a:prstClr val="black"/>
                </a:solidFill>
                <a:latin typeface="Calibri" panose="020F0502020204030204"/>
                <a:ea typeface="+mn-ea"/>
                <a:cs typeface="+mn-cs"/>
              </a:rPr>
            </a:br>
            <a:r>
              <a:rPr lang="it-IT" sz="2200" dirty="0">
                <a:solidFill>
                  <a:prstClr val="black"/>
                </a:solidFill>
                <a:latin typeface="Calibri" panose="020F0502020204030204"/>
                <a:ea typeface="+mn-ea"/>
                <a:cs typeface="+mn-cs"/>
              </a:rPr>
              <a:t/>
            </a:r>
            <a:br>
              <a:rPr lang="it-IT" sz="2200" dirty="0">
                <a:solidFill>
                  <a:prstClr val="black"/>
                </a:solidFill>
                <a:latin typeface="Calibri" panose="020F0502020204030204"/>
                <a:ea typeface="+mn-ea"/>
                <a:cs typeface="+mn-cs"/>
              </a:rPr>
            </a:br>
            <a:endParaRPr lang="it-IT" dirty="0"/>
          </a:p>
        </p:txBody>
      </p:sp>
      <p:sp>
        <p:nvSpPr>
          <p:cNvPr id="3" name="Segnaposto contenuto 2"/>
          <p:cNvSpPr>
            <a:spLocks noGrp="1"/>
          </p:cNvSpPr>
          <p:nvPr>
            <p:ph sz="half" idx="1"/>
          </p:nvPr>
        </p:nvSpPr>
        <p:spPr/>
        <p:txBody>
          <a:bodyPr>
            <a:normAutofit/>
          </a:bodyPr>
          <a:lstStyle/>
          <a:p>
            <a:r>
              <a:rPr lang="it-IT" u="sng" dirty="0" smtClean="0"/>
              <a:t>Precoce</a:t>
            </a:r>
            <a:r>
              <a:rPr lang="it-IT" dirty="0" smtClean="0"/>
              <a:t> (</a:t>
            </a:r>
            <a:r>
              <a:rPr lang="it-IT" i="1" dirty="0" smtClean="0"/>
              <a:t>entro le 48 ore di vita)</a:t>
            </a:r>
          </a:p>
          <a:p>
            <a:r>
              <a:rPr lang="it-IT" u="sng" dirty="0" smtClean="0"/>
              <a:t>Tardiva</a:t>
            </a:r>
            <a:r>
              <a:rPr lang="it-IT" dirty="0" smtClean="0"/>
              <a:t> (</a:t>
            </a:r>
            <a:r>
              <a:rPr lang="it-IT" i="1" dirty="0" smtClean="0"/>
              <a:t>dopo il 7° giorno</a:t>
            </a:r>
            <a:r>
              <a:rPr lang="it-IT" dirty="0" smtClean="0"/>
              <a:t>)</a:t>
            </a:r>
          </a:p>
          <a:p>
            <a:endParaRPr lang="it-IT" i="1" dirty="0"/>
          </a:p>
          <a:p>
            <a:pPr marL="0" indent="0">
              <a:buNone/>
            </a:pPr>
            <a:r>
              <a:rPr lang="it-IT" i="1" dirty="0" smtClean="0">
                <a:solidFill>
                  <a:srgbClr val="FF0000"/>
                </a:solidFill>
              </a:rPr>
              <a:t>Cause</a:t>
            </a:r>
            <a:r>
              <a:rPr lang="it-IT" i="1" dirty="0" smtClean="0"/>
              <a:t>:</a:t>
            </a:r>
          </a:p>
          <a:p>
            <a:r>
              <a:rPr lang="it-IT" i="1" dirty="0" smtClean="0"/>
              <a:t>Batterica;</a:t>
            </a:r>
          </a:p>
          <a:p>
            <a:r>
              <a:rPr lang="it-IT" i="1" dirty="0" smtClean="0"/>
              <a:t>Virale (più frequente);</a:t>
            </a:r>
          </a:p>
          <a:p>
            <a:r>
              <a:rPr lang="it-IT" i="1" dirty="0" smtClean="0"/>
              <a:t>Da fungo.</a:t>
            </a:r>
          </a:p>
          <a:p>
            <a:endParaRPr lang="it-IT" i="1" dirty="0"/>
          </a:p>
        </p:txBody>
      </p:sp>
      <p:sp>
        <p:nvSpPr>
          <p:cNvPr id="6" name="Segnaposto contenuto 5"/>
          <p:cNvSpPr>
            <a:spLocks noGrp="1"/>
          </p:cNvSpPr>
          <p:nvPr>
            <p:ph sz="half" idx="2"/>
          </p:nvPr>
        </p:nvSpPr>
        <p:spPr/>
        <p:txBody>
          <a:bodyPr>
            <a:normAutofit/>
          </a:bodyPr>
          <a:lstStyle/>
          <a:p>
            <a:endParaRPr lang="it-IT"/>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27984" y="1556792"/>
            <a:ext cx="4392488" cy="4674191"/>
          </a:xfrm>
          <a:prstGeom prst="rect">
            <a:avLst/>
          </a:prstGeom>
        </p:spPr>
      </p:pic>
    </p:spTree>
    <p:extLst>
      <p:ext uri="{BB962C8B-B14F-4D97-AF65-F5344CB8AC3E}">
        <p14:creationId xmlns:p14="http://schemas.microsoft.com/office/powerpoint/2010/main" xmlns="" val="1920396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2"/>
          </p:nvPr>
        </p:nvSpPr>
        <p:spPr>
          <a:xfrm>
            <a:off x="4788024" y="4142696"/>
            <a:ext cx="3886200" cy="2715304"/>
          </a:xfrm>
          <a:solidFill>
            <a:schemeClr val="accent2">
              <a:lumMod val="20000"/>
              <a:lumOff val="80000"/>
            </a:schemeClr>
          </a:solidFill>
        </p:spPr>
        <p:txBody>
          <a:bodyPr>
            <a:normAutofit fontScale="85000" lnSpcReduction="20000"/>
          </a:bodyPr>
          <a:lstStyle/>
          <a:p>
            <a:pPr marL="0" indent="0">
              <a:buNone/>
            </a:pPr>
            <a:r>
              <a:rPr lang="it-IT" dirty="0" smtClean="0">
                <a:solidFill>
                  <a:srgbClr val="FF0000"/>
                </a:solidFill>
              </a:rPr>
              <a:t>COMPLICAZIONI</a:t>
            </a:r>
          </a:p>
          <a:p>
            <a:pPr marL="0" indent="0"/>
            <a:r>
              <a:rPr lang="it-IT" dirty="0" smtClean="0"/>
              <a:t>Danni neurologici;</a:t>
            </a:r>
          </a:p>
          <a:p>
            <a:pPr marL="0" indent="0"/>
            <a:r>
              <a:rPr lang="it-IT" dirty="0" smtClean="0"/>
              <a:t>Perdita udito;</a:t>
            </a:r>
          </a:p>
          <a:p>
            <a:pPr marL="0" indent="0"/>
            <a:r>
              <a:rPr lang="it-IT" dirty="0" smtClean="0"/>
              <a:t>Perdita vista;</a:t>
            </a:r>
          </a:p>
          <a:p>
            <a:pPr marL="0" indent="0"/>
            <a:r>
              <a:rPr lang="it-IT" dirty="0" smtClean="0"/>
              <a:t>Problemi comportamentali;</a:t>
            </a:r>
          </a:p>
          <a:p>
            <a:pPr marL="0" indent="0"/>
            <a:r>
              <a:rPr lang="it-IT" dirty="0" smtClean="0"/>
              <a:t>Danni cerebrali;</a:t>
            </a:r>
          </a:p>
          <a:p>
            <a:pPr marL="0" indent="0"/>
            <a:r>
              <a:rPr lang="it-IT" dirty="0" smtClean="0"/>
              <a:t>Paralisi.</a:t>
            </a:r>
          </a:p>
          <a:p>
            <a:pPr marL="0" indent="0">
              <a:buNone/>
            </a:pPr>
            <a:endParaRPr lang="it-IT" dirty="0"/>
          </a:p>
        </p:txBody>
      </p:sp>
      <p:sp>
        <p:nvSpPr>
          <p:cNvPr id="2" name="Titolo 1"/>
          <p:cNvSpPr>
            <a:spLocks noGrp="1"/>
          </p:cNvSpPr>
          <p:nvPr>
            <p:ph type="title"/>
          </p:nvPr>
        </p:nvSpPr>
        <p:spPr>
          <a:xfrm>
            <a:off x="628650" y="365125"/>
            <a:ext cx="7886700" cy="3495923"/>
          </a:xfrm>
        </p:spPr>
        <p:txBody>
          <a:bodyPr>
            <a:noAutofit/>
          </a:bodyPr>
          <a:lstStyle/>
          <a:p>
            <a:pPr algn="ctr">
              <a:buFont typeface="Arial" pitchFamily="34" charset="0"/>
              <a:buChar char="•"/>
            </a:pPr>
            <a:r>
              <a:rPr lang="it-IT" sz="2400" dirty="0" smtClean="0"/>
              <a:t/>
            </a:r>
            <a:br>
              <a:rPr lang="it-IT" sz="2400" dirty="0" smtClean="0"/>
            </a:br>
            <a:r>
              <a:rPr lang="it-IT" sz="2400" dirty="0" smtClean="0"/>
              <a:t/>
            </a:r>
            <a:br>
              <a:rPr lang="it-IT" sz="2400" dirty="0" smtClean="0"/>
            </a:br>
            <a:r>
              <a:rPr lang="it-IT" sz="2400" dirty="0" smtClean="0"/>
              <a:t/>
            </a:r>
            <a:br>
              <a:rPr lang="it-IT" sz="2400" dirty="0" smtClean="0"/>
            </a:br>
            <a:r>
              <a:rPr lang="it-IT" sz="2400" b="1" dirty="0" smtClean="0">
                <a:solidFill>
                  <a:srgbClr val="FF0000"/>
                </a:solidFill>
              </a:rPr>
              <a:t>SINTOMATOLOGIA</a:t>
            </a:r>
            <a:r>
              <a:rPr lang="it-IT" sz="2400" dirty="0" smtClean="0">
                <a:solidFill>
                  <a:srgbClr val="FF0000"/>
                </a:solidFill>
              </a:rPr>
              <a:t> </a:t>
            </a:r>
            <a:r>
              <a:rPr lang="it-IT" sz="2400" dirty="0" smtClean="0"/>
              <a:t/>
            </a:r>
            <a:br>
              <a:rPr lang="it-IT" sz="2400" dirty="0" smtClean="0"/>
            </a:br>
            <a:r>
              <a:rPr lang="it-IT" sz="2400" dirty="0" smtClean="0"/>
              <a:t>- rigidità </a:t>
            </a:r>
            <a:r>
              <a:rPr lang="it-IT" sz="2400" dirty="0" err="1" smtClean="0"/>
              <a:t>nucale</a:t>
            </a:r>
            <a:r>
              <a:rPr lang="it-IT" sz="2400" dirty="0" smtClean="0"/>
              <a:t>;      </a:t>
            </a:r>
            <a:br>
              <a:rPr lang="it-IT" sz="2400" dirty="0" smtClean="0"/>
            </a:br>
            <a:r>
              <a:rPr lang="it-IT" sz="2400" dirty="0" smtClean="0"/>
              <a:t>- febbre alta;</a:t>
            </a:r>
            <a:br>
              <a:rPr lang="it-IT" sz="2400" dirty="0" smtClean="0"/>
            </a:br>
            <a:r>
              <a:rPr lang="it-IT" sz="2400" dirty="0" smtClean="0"/>
              <a:t>- cefalea;</a:t>
            </a:r>
            <a:br>
              <a:rPr lang="it-IT" sz="2400" dirty="0" smtClean="0"/>
            </a:br>
            <a:r>
              <a:rPr lang="it-IT" sz="2400" dirty="0" smtClean="0"/>
              <a:t>- nausea/vomito;</a:t>
            </a:r>
            <a:br>
              <a:rPr lang="it-IT" sz="2400" dirty="0" smtClean="0"/>
            </a:br>
            <a:r>
              <a:rPr lang="it-IT" sz="2400" dirty="0" smtClean="0"/>
              <a:t>- stato di coscienza alterato;</a:t>
            </a:r>
            <a:br>
              <a:rPr lang="it-IT" sz="2400" dirty="0" smtClean="0"/>
            </a:br>
            <a:r>
              <a:rPr lang="it-IT" sz="2400" dirty="0" smtClean="0"/>
              <a:t>- convulsioni;</a:t>
            </a:r>
            <a:br>
              <a:rPr lang="it-IT" sz="2400" dirty="0" smtClean="0"/>
            </a:br>
            <a:r>
              <a:rPr lang="it-IT" sz="2400" dirty="0" smtClean="0"/>
              <a:t>- gonfiore della fontanella che indica un aumento della pressione INTRACRANICA.</a:t>
            </a:r>
            <a:br>
              <a:rPr lang="it-IT" sz="2400" dirty="0" smtClean="0"/>
            </a:br>
            <a:r>
              <a:rPr lang="it-IT" sz="2400" dirty="0" smtClean="0"/>
              <a:t/>
            </a:r>
            <a:br>
              <a:rPr lang="it-IT" sz="2400" dirty="0" smtClean="0"/>
            </a:br>
            <a:endParaRPr lang="it-IT" sz="2400" dirty="0"/>
          </a:p>
        </p:txBody>
      </p:sp>
      <p:sp>
        <p:nvSpPr>
          <p:cNvPr id="3" name="Segnaposto contenuto 2"/>
          <p:cNvSpPr>
            <a:spLocks noGrp="1"/>
          </p:cNvSpPr>
          <p:nvPr>
            <p:ph sz="half" idx="1"/>
          </p:nvPr>
        </p:nvSpPr>
        <p:spPr>
          <a:xfrm>
            <a:off x="683568" y="4189607"/>
            <a:ext cx="3886200" cy="2668393"/>
          </a:xfrm>
          <a:solidFill>
            <a:schemeClr val="accent3">
              <a:lumMod val="20000"/>
              <a:lumOff val="80000"/>
            </a:schemeClr>
          </a:solidFill>
        </p:spPr>
        <p:txBody>
          <a:bodyPr>
            <a:normAutofit fontScale="85000" lnSpcReduction="20000"/>
          </a:bodyPr>
          <a:lstStyle/>
          <a:p>
            <a:pPr marL="0" indent="0">
              <a:buNone/>
            </a:pPr>
            <a:endParaRPr lang="it-IT" dirty="0" smtClean="0"/>
          </a:p>
          <a:p>
            <a:pPr marL="0" indent="0">
              <a:buNone/>
            </a:pPr>
            <a:r>
              <a:rPr lang="it-IT" dirty="0" smtClean="0">
                <a:solidFill>
                  <a:srgbClr val="FF0000"/>
                </a:solidFill>
              </a:rPr>
              <a:t>FATTORI </a:t>
            </a:r>
            <a:r>
              <a:rPr lang="it-IT" dirty="0" err="1" smtClean="0">
                <a:solidFill>
                  <a:srgbClr val="FF0000"/>
                </a:solidFill>
              </a:rPr>
              <a:t>DI</a:t>
            </a:r>
            <a:r>
              <a:rPr lang="it-IT" dirty="0" smtClean="0">
                <a:solidFill>
                  <a:srgbClr val="FF0000"/>
                </a:solidFill>
              </a:rPr>
              <a:t> RISCHIO</a:t>
            </a:r>
          </a:p>
          <a:p>
            <a:r>
              <a:rPr lang="it-IT" dirty="0" smtClean="0"/>
              <a:t>Età;</a:t>
            </a:r>
          </a:p>
          <a:p>
            <a:r>
              <a:rPr lang="it-IT" dirty="0" smtClean="0"/>
              <a:t>Vita di comunità;</a:t>
            </a:r>
          </a:p>
          <a:p>
            <a:r>
              <a:rPr lang="it-IT" dirty="0" err="1" smtClean="0"/>
              <a:t>Fumo-fumo</a:t>
            </a:r>
            <a:r>
              <a:rPr lang="it-IT" dirty="0" smtClean="0"/>
              <a:t> passivo.</a:t>
            </a:r>
          </a:p>
          <a:p>
            <a:endParaRPr lang="it-IT" dirty="0"/>
          </a:p>
        </p:txBody>
      </p:sp>
    </p:spTree>
    <p:extLst>
      <p:ext uri="{BB962C8B-B14F-4D97-AF65-F5344CB8AC3E}">
        <p14:creationId xmlns:p14="http://schemas.microsoft.com/office/powerpoint/2010/main" xmlns="" val="4202763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FF0000"/>
                </a:solidFill>
              </a:rPr>
              <a:t>ENCEFALITE</a:t>
            </a:r>
            <a:r>
              <a:rPr lang="it-IT" dirty="0" smtClean="0"/>
              <a:t>: </a:t>
            </a:r>
            <a:r>
              <a:rPr lang="it-IT" sz="3100" dirty="0" smtClean="0"/>
              <a:t>è un’infiammazione del cervello in particolare del sistema nervoso centrale.</a:t>
            </a:r>
            <a:r>
              <a:rPr lang="it-IT" dirty="0" smtClean="0"/>
              <a:t/>
            </a:r>
            <a:br>
              <a:rPr lang="it-IT" dirty="0" smtClean="0"/>
            </a:br>
            <a:endParaRPr lang="it-IT" dirty="0"/>
          </a:p>
        </p:txBody>
      </p:sp>
      <p:sp>
        <p:nvSpPr>
          <p:cNvPr id="3" name="Segnaposto contenuto 2"/>
          <p:cNvSpPr>
            <a:spLocks noGrp="1"/>
          </p:cNvSpPr>
          <p:nvPr>
            <p:ph sz="half" idx="1"/>
          </p:nvPr>
        </p:nvSpPr>
        <p:spPr>
          <a:solidFill>
            <a:schemeClr val="accent5">
              <a:lumMod val="20000"/>
              <a:lumOff val="80000"/>
            </a:schemeClr>
          </a:solidFill>
        </p:spPr>
        <p:txBody>
          <a:bodyPr>
            <a:normAutofit fontScale="92500" lnSpcReduction="10000"/>
          </a:bodyPr>
          <a:lstStyle/>
          <a:p>
            <a:pPr>
              <a:buNone/>
            </a:pPr>
            <a:r>
              <a:rPr lang="it-IT" b="1" i="1" dirty="0" smtClean="0"/>
              <a:t>Cause:</a:t>
            </a:r>
          </a:p>
          <a:p>
            <a:r>
              <a:rPr lang="it-IT" u="sng" dirty="0" smtClean="0"/>
              <a:t>Infezione virale</a:t>
            </a:r>
            <a:r>
              <a:rPr lang="it-IT" dirty="0" smtClean="0"/>
              <a:t>   </a:t>
            </a:r>
          </a:p>
          <a:p>
            <a:pPr algn="r">
              <a:buNone/>
            </a:pPr>
            <a:r>
              <a:rPr lang="it-IT" dirty="0" smtClean="0"/>
              <a:t>              rosolia                                            </a:t>
            </a:r>
          </a:p>
          <a:p>
            <a:pPr marL="0" indent="0" algn="r">
              <a:buNone/>
            </a:pPr>
            <a:r>
              <a:rPr lang="it-IT" dirty="0" smtClean="0"/>
              <a:t>Herpes simplex</a:t>
            </a:r>
          </a:p>
          <a:p>
            <a:pPr marL="0" indent="0" algn="r">
              <a:buNone/>
            </a:pPr>
            <a:r>
              <a:rPr lang="it-IT" dirty="0" smtClean="0"/>
              <a:t>Citomegalovirus</a:t>
            </a:r>
          </a:p>
          <a:p>
            <a:pPr marL="0" indent="0" algn="ctr">
              <a:buNone/>
            </a:pPr>
            <a:r>
              <a:rPr lang="it-IT" dirty="0" smtClean="0"/>
              <a:t>HIV</a:t>
            </a:r>
          </a:p>
          <a:p>
            <a:pPr marL="0" indent="0" algn="just"/>
            <a:r>
              <a:rPr lang="it-IT" u="sng" dirty="0" smtClean="0"/>
              <a:t>Batterica;</a:t>
            </a:r>
          </a:p>
          <a:p>
            <a:pPr marL="0" indent="0"/>
            <a:r>
              <a:rPr lang="it-IT" u="sng" dirty="0" smtClean="0"/>
              <a:t>Risposta immunitaria a infezioni, tumori o vaccinazioni.</a:t>
            </a:r>
            <a:endParaRPr lang="it-IT" u="sng" dirty="0"/>
          </a:p>
        </p:txBody>
      </p:sp>
      <p:sp>
        <p:nvSpPr>
          <p:cNvPr id="4" name="Segnaposto contenuto 3"/>
          <p:cNvSpPr>
            <a:spLocks noGrp="1"/>
          </p:cNvSpPr>
          <p:nvPr>
            <p:ph sz="half" idx="2"/>
          </p:nvPr>
        </p:nvSpPr>
        <p:spPr>
          <a:solidFill>
            <a:srgbClr val="92D050"/>
          </a:solidFill>
        </p:spPr>
        <p:txBody>
          <a:bodyPr>
            <a:normAutofit fontScale="92500" lnSpcReduction="10000"/>
          </a:bodyPr>
          <a:lstStyle/>
          <a:p>
            <a:pPr>
              <a:buNone/>
            </a:pPr>
            <a:r>
              <a:rPr lang="it-IT" b="1" i="1" dirty="0" smtClean="0"/>
              <a:t>Sintomatologia </a:t>
            </a:r>
            <a:r>
              <a:rPr lang="it-IT" i="1" dirty="0" smtClean="0"/>
              <a:t>legate alla sede della lesione:</a:t>
            </a:r>
          </a:p>
          <a:p>
            <a:r>
              <a:rPr lang="it-IT" dirty="0" smtClean="0"/>
              <a:t>Alterazione del livello di coscienza;</a:t>
            </a:r>
          </a:p>
          <a:p>
            <a:r>
              <a:rPr lang="it-IT" dirty="0" smtClean="0"/>
              <a:t>Crisi epilettiche;</a:t>
            </a:r>
          </a:p>
          <a:p>
            <a:r>
              <a:rPr lang="it-IT" dirty="0" smtClean="0"/>
              <a:t>Febbre;</a:t>
            </a:r>
          </a:p>
          <a:p>
            <a:r>
              <a:rPr lang="it-IT" dirty="0" smtClean="0"/>
              <a:t>Cefalea.</a:t>
            </a:r>
            <a:endParaRPr lang="it-IT" dirty="0"/>
          </a:p>
        </p:txBody>
      </p:sp>
      <p:sp>
        <p:nvSpPr>
          <p:cNvPr id="10" name="Freccia a destra 9"/>
          <p:cNvSpPr/>
          <p:nvPr/>
        </p:nvSpPr>
        <p:spPr>
          <a:xfrm rot="2355977">
            <a:off x="3024770" y="2554569"/>
            <a:ext cx="43873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0000"/>
              </a:solidFill>
            </a:endParaRPr>
          </a:p>
        </p:txBody>
      </p:sp>
      <p:sp>
        <p:nvSpPr>
          <p:cNvPr id="11" name="Freccia a destra 10"/>
          <p:cNvSpPr/>
          <p:nvPr/>
        </p:nvSpPr>
        <p:spPr>
          <a:xfrm rot="2532122">
            <a:off x="2126089" y="2630461"/>
            <a:ext cx="484424" cy="1939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it-IT" dirty="0"/>
          </a:p>
        </p:txBody>
      </p:sp>
      <p:sp>
        <p:nvSpPr>
          <p:cNvPr id="12" name="Freccia a destra 11"/>
          <p:cNvSpPr/>
          <p:nvPr/>
        </p:nvSpPr>
        <p:spPr>
          <a:xfrm rot="2781782">
            <a:off x="1565981" y="3002165"/>
            <a:ext cx="762927" cy="905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p:cNvSpPr/>
          <p:nvPr/>
        </p:nvSpPr>
        <p:spPr>
          <a:xfrm rot="2677143" flipV="1">
            <a:off x="1301449" y="3495655"/>
            <a:ext cx="906527" cy="103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tx2">
              <a:lumMod val="20000"/>
              <a:lumOff val="80000"/>
            </a:schemeClr>
          </a:solidFill>
        </p:spPr>
        <p:txBody>
          <a:bodyPr/>
          <a:lstStyle/>
          <a:p>
            <a:r>
              <a:rPr lang="it-IT" b="1" dirty="0" smtClean="0">
                <a:solidFill>
                  <a:srgbClr val="FF0000"/>
                </a:solidFill>
              </a:rPr>
              <a:t>CONSEGUENZE DELLE ENCEFALITI:</a:t>
            </a:r>
            <a:endParaRPr lang="it-IT" b="1" dirty="0">
              <a:solidFill>
                <a:srgbClr val="FF0000"/>
              </a:solidFill>
            </a:endParaRPr>
          </a:p>
        </p:txBody>
      </p:sp>
      <p:sp>
        <p:nvSpPr>
          <p:cNvPr id="5" name="Segnaposto contenuto 4"/>
          <p:cNvSpPr>
            <a:spLocks noGrp="1"/>
          </p:cNvSpPr>
          <p:nvPr>
            <p:ph idx="1"/>
          </p:nvPr>
        </p:nvSpPr>
        <p:spPr/>
        <p:txBody>
          <a:bodyPr>
            <a:normAutofit lnSpcReduction="10000"/>
          </a:bodyPr>
          <a:lstStyle/>
          <a:p>
            <a:r>
              <a:rPr lang="it-IT" u="sng" dirty="0" smtClean="0"/>
              <a:t>Calcificazioni cerebrali</a:t>
            </a:r>
            <a:r>
              <a:rPr lang="it-IT" dirty="0" smtClean="0"/>
              <a:t>;</a:t>
            </a:r>
          </a:p>
          <a:p>
            <a:r>
              <a:rPr lang="it-IT" u="sng" dirty="0" err="1" smtClean="0"/>
              <a:t>Disprassia</a:t>
            </a:r>
            <a:r>
              <a:rPr lang="it-IT" u="sng" dirty="0" smtClean="0"/>
              <a:t> corticale </a:t>
            </a:r>
            <a:r>
              <a:rPr lang="it-IT" dirty="0" smtClean="0"/>
              <a:t>sviluppo anomalo dei neuroni nella corteccia cerebrale;</a:t>
            </a:r>
          </a:p>
          <a:p>
            <a:r>
              <a:rPr lang="it-IT" dirty="0" smtClean="0"/>
              <a:t>Vengono danneggiate quelle strutture </a:t>
            </a:r>
            <a:r>
              <a:rPr lang="it-IT" dirty="0" err="1" smtClean="0"/>
              <a:t>metabolicamente</a:t>
            </a:r>
            <a:r>
              <a:rPr lang="it-IT" dirty="0" smtClean="0"/>
              <a:t> più attive ;</a:t>
            </a:r>
          </a:p>
          <a:p>
            <a:pPr algn="just"/>
            <a:r>
              <a:rPr lang="it-IT" dirty="0" smtClean="0"/>
              <a:t>Se l’infezione avviene prima della 17° settimana,nel periodo in cui si formano i neuroni                  </a:t>
            </a:r>
            <a:r>
              <a:rPr lang="it-IT" dirty="0" smtClean="0">
                <a:solidFill>
                  <a:schemeClr val="accent1">
                    <a:lumMod val="50000"/>
                  </a:schemeClr>
                </a:solidFill>
              </a:rPr>
              <a:t>LISSENCEFALIA</a:t>
            </a:r>
            <a:r>
              <a:rPr lang="it-IT" dirty="0" smtClean="0"/>
              <a:t> cioè con emisferi cerebrali a superfici lisce.</a:t>
            </a:r>
            <a:endParaRPr lang="it-IT" dirty="0"/>
          </a:p>
        </p:txBody>
      </p:sp>
      <p:sp>
        <p:nvSpPr>
          <p:cNvPr id="11" name="Freccia a destra 10"/>
          <p:cNvSpPr/>
          <p:nvPr/>
        </p:nvSpPr>
        <p:spPr>
          <a:xfrm>
            <a:off x="2771800" y="5085184"/>
            <a:ext cx="1584176" cy="2216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chemeClr val="accent6">
              <a:lumMod val="20000"/>
              <a:lumOff val="80000"/>
            </a:schemeClr>
          </a:solidFill>
        </p:spPr>
        <p:txBody>
          <a:bodyPr/>
          <a:lstStyle/>
          <a:p>
            <a:r>
              <a:rPr lang="it-IT" dirty="0" smtClean="0">
                <a:solidFill>
                  <a:srgbClr val="FF0000"/>
                </a:solidFill>
              </a:rPr>
              <a:t>DISTURBI DEL SONNO</a:t>
            </a:r>
            <a:endParaRPr lang="it-IT" dirty="0">
              <a:solidFill>
                <a:srgbClr val="FF0000"/>
              </a:solidFill>
            </a:endParaRPr>
          </a:p>
        </p:txBody>
      </p:sp>
      <p:sp>
        <p:nvSpPr>
          <p:cNvPr id="3" name="Segnaposto contenuto 2"/>
          <p:cNvSpPr>
            <a:spLocks noGrp="1"/>
          </p:cNvSpPr>
          <p:nvPr>
            <p:ph idx="1"/>
          </p:nvPr>
        </p:nvSpPr>
        <p:spPr/>
        <p:txBody>
          <a:bodyPr>
            <a:normAutofit/>
          </a:bodyPr>
          <a:lstStyle/>
          <a:p>
            <a:r>
              <a:rPr lang="it-IT" dirty="0" smtClean="0"/>
              <a:t>Il sonno cambia durante lo sviluppo</a:t>
            </a:r>
          </a:p>
          <a:p>
            <a:r>
              <a:rPr lang="it-IT" dirty="0" smtClean="0"/>
              <a:t>Tempo e ritmo sonno veglia</a:t>
            </a:r>
          </a:p>
          <a:p>
            <a:r>
              <a:rPr lang="it-IT" dirty="0" smtClean="0"/>
              <a:t>Fase REM si allunga con la crescita</a:t>
            </a:r>
          </a:p>
          <a:p>
            <a:endParaRPr lang="it-IT" dirty="0" smtClean="0"/>
          </a:p>
          <a:p>
            <a:pPr>
              <a:buNone/>
            </a:pPr>
            <a:r>
              <a:rPr lang="it-IT" dirty="0" smtClean="0">
                <a:solidFill>
                  <a:srgbClr val="FF0000"/>
                </a:solidFill>
              </a:rPr>
              <a:t>INSONNIA</a:t>
            </a:r>
            <a:r>
              <a:rPr lang="it-IT" dirty="0" smtClean="0"/>
              <a:t> compare nel primo anno di vita, esprime un disagio relazionale tra bambino e ambiente </a:t>
            </a:r>
            <a:r>
              <a:rPr lang="it-IT" i="1" dirty="0" smtClean="0"/>
              <a:t>(orari dei pasti troppo rigidi o troppo abbondanti).</a:t>
            </a:r>
            <a:endParaRPr lang="it-IT" i="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29841" y="166256"/>
            <a:ext cx="7886700" cy="1524433"/>
          </a:xfrm>
        </p:spPr>
        <p:txBody>
          <a:bodyPr>
            <a:normAutofit fontScale="90000"/>
          </a:bodyPr>
          <a:lstStyle/>
          <a:p>
            <a:pPr algn="ctr"/>
            <a:r>
              <a:rPr lang="it-IT" dirty="0" smtClean="0">
                <a:solidFill>
                  <a:srgbClr val="FF0000"/>
                </a:solidFill>
              </a:rPr>
              <a:t/>
            </a:r>
            <a:br>
              <a:rPr lang="it-IT" dirty="0" smtClean="0">
                <a:solidFill>
                  <a:srgbClr val="FF0000"/>
                </a:solidFill>
              </a:rPr>
            </a:br>
            <a:r>
              <a:rPr lang="it-IT" sz="4000" dirty="0" smtClean="0">
                <a:solidFill>
                  <a:srgbClr val="FF0000"/>
                </a:solidFill>
              </a:rPr>
              <a:t>INSONNIA PRECOCE SEVERA</a:t>
            </a:r>
            <a:r>
              <a:rPr lang="it-IT" sz="3100" dirty="0" smtClean="0">
                <a:solidFill>
                  <a:srgbClr val="FF0000"/>
                </a:solidFill>
              </a:rPr>
              <a:t/>
            </a:r>
            <a:br>
              <a:rPr lang="it-IT" sz="3100" dirty="0" smtClean="0">
                <a:solidFill>
                  <a:srgbClr val="FF0000"/>
                </a:solidFill>
              </a:rPr>
            </a:br>
            <a:r>
              <a:rPr lang="it-IT" sz="3100" i="1" u="sng" dirty="0" smtClean="0"/>
              <a:t>cause</a:t>
            </a:r>
            <a:r>
              <a:rPr lang="it-IT" sz="3100" dirty="0" smtClean="0"/>
              <a:t> :mancanza di un immagine rassicurante madre-bambino.</a:t>
            </a:r>
            <a:r>
              <a:rPr lang="it-IT" dirty="0" smtClean="0"/>
              <a:t/>
            </a:r>
            <a:br>
              <a:rPr lang="it-IT" dirty="0" smtClean="0"/>
            </a:br>
            <a:endParaRPr lang="it-IT" dirty="0">
              <a:solidFill>
                <a:srgbClr val="FF0000"/>
              </a:solidFill>
            </a:endParaRPr>
          </a:p>
        </p:txBody>
      </p:sp>
      <p:sp>
        <p:nvSpPr>
          <p:cNvPr id="4" name="Segnaposto testo 3"/>
          <p:cNvSpPr>
            <a:spLocks noGrp="1"/>
          </p:cNvSpPr>
          <p:nvPr>
            <p:ph type="body" idx="1"/>
          </p:nvPr>
        </p:nvSpPr>
        <p:spPr>
          <a:xfrm>
            <a:off x="467544" y="1916832"/>
            <a:ext cx="4040188" cy="639762"/>
          </a:xfrm>
          <a:solidFill>
            <a:srgbClr val="FFFF00"/>
          </a:solidFill>
        </p:spPr>
        <p:txBody>
          <a:bodyPr/>
          <a:lstStyle/>
          <a:p>
            <a:pPr algn="ctr"/>
            <a:r>
              <a:rPr lang="it-IT" dirty="0" smtClean="0"/>
              <a:t>Calma </a:t>
            </a:r>
            <a:endParaRPr lang="it-IT" dirty="0"/>
          </a:p>
        </p:txBody>
      </p:sp>
      <p:sp>
        <p:nvSpPr>
          <p:cNvPr id="3" name="Segnaposto contenuto 2"/>
          <p:cNvSpPr>
            <a:spLocks noGrp="1"/>
          </p:cNvSpPr>
          <p:nvPr>
            <p:ph sz="half" idx="2"/>
          </p:nvPr>
        </p:nvSpPr>
        <p:spPr>
          <a:xfrm>
            <a:off x="467544" y="2564904"/>
            <a:ext cx="4040188" cy="4062437"/>
          </a:xfrm>
        </p:spPr>
        <p:txBody>
          <a:bodyPr>
            <a:normAutofit/>
          </a:bodyPr>
          <a:lstStyle/>
          <a:p>
            <a:pPr marL="0" indent="0">
              <a:buNone/>
            </a:pPr>
            <a:r>
              <a:rPr lang="it-IT" dirty="0" smtClean="0"/>
              <a:t>Il bambino è immobile ,occhi spalancati,senza agitazione,  impassibilità inquietante.</a:t>
            </a:r>
          </a:p>
          <a:p>
            <a:pPr marL="0" indent="0">
              <a:buNone/>
            </a:pPr>
            <a:endParaRPr lang="it-IT" dirty="0" smtClean="0"/>
          </a:p>
          <a:p>
            <a:pPr marL="0" indent="0">
              <a:buNone/>
            </a:pPr>
            <a:endParaRPr lang="it-IT" dirty="0" smtClean="0"/>
          </a:p>
          <a:p>
            <a:pPr marL="0" indent="0">
              <a:buNone/>
            </a:pPr>
            <a:r>
              <a:rPr lang="it-IT" dirty="0" smtClean="0"/>
              <a:t>Possibile correlazione con </a:t>
            </a:r>
            <a:r>
              <a:rPr lang="it-IT" i="1" dirty="0" smtClean="0"/>
              <a:t>Autismo o Psicosi</a:t>
            </a:r>
            <a:r>
              <a:rPr lang="it-IT" dirty="0" smtClean="0"/>
              <a:t>.</a:t>
            </a:r>
          </a:p>
          <a:p>
            <a:pPr marL="0" indent="0" algn="ctr">
              <a:buNone/>
            </a:pPr>
            <a:endParaRPr lang="it-IT" dirty="0"/>
          </a:p>
        </p:txBody>
      </p:sp>
      <p:sp>
        <p:nvSpPr>
          <p:cNvPr id="5" name="Segnaposto testo 4"/>
          <p:cNvSpPr>
            <a:spLocks noGrp="1"/>
          </p:cNvSpPr>
          <p:nvPr>
            <p:ph type="body" sz="quarter" idx="3"/>
          </p:nvPr>
        </p:nvSpPr>
        <p:spPr>
          <a:xfrm>
            <a:off x="4716016" y="1916832"/>
            <a:ext cx="4041775" cy="639762"/>
          </a:xfrm>
          <a:solidFill>
            <a:srgbClr val="92D050"/>
          </a:solidFill>
        </p:spPr>
        <p:txBody>
          <a:bodyPr/>
          <a:lstStyle/>
          <a:p>
            <a:pPr algn="ctr"/>
            <a:r>
              <a:rPr lang="it-IT" dirty="0" smtClean="0"/>
              <a:t>Agitata</a:t>
            </a:r>
            <a:endParaRPr lang="it-IT" dirty="0"/>
          </a:p>
        </p:txBody>
      </p:sp>
      <p:sp>
        <p:nvSpPr>
          <p:cNvPr id="6" name="Segnaposto contenuto 5"/>
          <p:cNvSpPr>
            <a:spLocks noGrp="1"/>
          </p:cNvSpPr>
          <p:nvPr>
            <p:ph sz="quarter" idx="4"/>
          </p:nvPr>
        </p:nvSpPr>
        <p:spPr>
          <a:xfrm>
            <a:off x="4572000" y="2564904"/>
            <a:ext cx="4572000" cy="3951288"/>
          </a:xfrm>
        </p:spPr>
        <p:txBody>
          <a:bodyPr/>
          <a:lstStyle/>
          <a:p>
            <a:pPr>
              <a:buNone/>
            </a:pPr>
            <a:r>
              <a:rPr lang="it-IT" dirty="0" smtClean="0"/>
              <a:t>il bambino urla,si placa solo allo sfinimento, condotte auto-aggressive,movimenti convulsi,violenti,dondolamenti.</a:t>
            </a:r>
            <a:endParaRPr lang="it-IT" dirty="0"/>
          </a:p>
        </p:txBody>
      </p:sp>
      <p:sp>
        <p:nvSpPr>
          <p:cNvPr id="7" name="Freccia in giù 6"/>
          <p:cNvSpPr/>
          <p:nvPr/>
        </p:nvSpPr>
        <p:spPr>
          <a:xfrm>
            <a:off x="2123728" y="3861048"/>
            <a:ext cx="207818" cy="6927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solidFill>
                  <a:srgbClr val="FF0000"/>
                </a:solidFill>
              </a:rPr>
              <a:t>DIFFICOLTÀ</a:t>
            </a:r>
            <a:r>
              <a:rPr lang="it-IT" dirty="0" smtClean="0"/>
              <a:t> </a:t>
            </a:r>
            <a:r>
              <a:rPr lang="it-IT" sz="4000" dirty="0" smtClean="0">
                <a:solidFill>
                  <a:srgbClr val="FF0000"/>
                </a:solidFill>
              </a:rPr>
              <a:t>NELL’ADDORMENTAMENTO</a:t>
            </a:r>
            <a:r>
              <a:rPr lang="it-IT" dirty="0" smtClean="0"/>
              <a:t> </a:t>
            </a:r>
            <a:r>
              <a:rPr lang="it-IT" sz="2000" dirty="0" smtClean="0"/>
              <a:t>compare tra i 2 e i 6 anni, nel momento di andare al letto                           </a:t>
            </a:r>
            <a:r>
              <a:rPr lang="it-IT" sz="2000" i="1" u="sng" dirty="0" smtClean="0"/>
              <a:t> agitazione,</a:t>
            </a:r>
            <a:r>
              <a:rPr lang="it-IT" sz="2000" i="1" u="sng" dirty="0" err="1" smtClean="0"/>
              <a:t>evitamento</a:t>
            </a:r>
            <a:r>
              <a:rPr lang="it-IT" sz="2000" dirty="0" smtClean="0"/>
              <a:t>.</a:t>
            </a:r>
            <a:endParaRPr lang="it-IT" dirty="0"/>
          </a:p>
        </p:txBody>
      </p:sp>
      <p:sp>
        <p:nvSpPr>
          <p:cNvPr id="3" name="Segnaposto testo 2"/>
          <p:cNvSpPr>
            <a:spLocks noGrp="1"/>
          </p:cNvSpPr>
          <p:nvPr>
            <p:ph type="body" idx="1"/>
          </p:nvPr>
        </p:nvSpPr>
        <p:spPr>
          <a:xfrm>
            <a:off x="629842" y="1772816"/>
            <a:ext cx="3868340" cy="1829366"/>
          </a:xfrm>
          <a:solidFill>
            <a:schemeClr val="accent1">
              <a:lumMod val="40000"/>
              <a:lumOff val="60000"/>
            </a:schemeClr>
          </a:solidFill>
        </p:spPr>
        <p:txBody>
          <a:bodyPr>
            <a:normAutofit/>
          </a:bodyPr>
          <a:lstStyle/>
          <a:p>
            <a:r>
              <a:rPr lang="it-IT" dirty="0" smtClean="0"/>
              <a:t>Cause:</a:t>
            </a:r>
            <a:endParaRPr lang="it-IT" b="0" dirty="0" smtClean="0"/>
          </a:p>
          <a:p>
            <a:pPr>
              <a:buFont typeface="Arial" pitchFamily="34" charset="0"/>
              <a:buChar char="•"/>
            </a:pPr>
            <a:r>
              <a:rPr lang="it-IT" b="0" dirty="0" smtClean="0"/>
              <a:t>Rigidità negli orari;</a:t>
            </a:r>
          </a:p>
          <a:p>
            <a:pPr>
              <a:buFont typeface="Arial" pitchFamily="34" charset="0"/>
              <a:buChar char="•"/>
            </a:pPr>
            <a:r>
              <a:rPr lang="it-IT" b="0" dirty="0" smtClean="0"/>
              <a:t>Rumori nell’ambiente;</a:t>
            </a:r>
          </a:p>
          <a:p>
            <a:pPr>
              <a:buFont typeface="Arial" pitchFamily="34" charset="0"/>
              <a:buChar char="•"/>
            </a:pPr>
            <a:r>
              <a:rPr lang="it-IT" b="0" dirty="0" smtClean="0"/>
              <a:t>Personalità del bambino.</a:t>
            </a:r>
            <a:endParaRPr lang="it-IT" dirty="0"/>
          </a:p>
        </p:txBody>
      </p:sp>
      <p:sp>
        <p:nvSpPr>
          <p:cNvPr id="4" name="Segnaposto contenuto 3"/>
          <p:cNvSpPr>
            <a:spLocks noGrp="1"/>
          </p:cNvSpPr>
          <p:nvPr>
            <p:ph sz="half" idx="2"/>
          </p:nvPr>
        </p:nvSpPr>
        <p:spPr>
          <a:xfrm>
            <a:off x="629842" y="3990109"/>
            <a:ext cx="3868340" cy="2199554"/>
          </a:xfrm>
          <a:solidFill>
            <a:schemeClr val="accent4">
              <a:lumMod val="40000"/>
              <a:lumOff val="60000"/>
            </a:schemeClr>
          </a:solidFill>
        </p:spPr>
        <p:txBody>
          <a:bodyPr>
            <a:normAutofit fontScale="92500" lnSpcReduction="10000"/>
          </a:bodyPr>
          <a:lstStyle/>
          <a:p>
            <a:pPr>
              <a:buNone/>
            </a:pPr>
            <a:r>
              <a:rPr lang="it-IT" sz="2400" b="1" dirty="0" smtClean="0"/>
              <a:t>Strategie</a:t>
            </a:r>
            <a:r>
              <a:rPr lang="it-IT" sz="2400" dirty="0" smtClean="0"/>
              <a:t>: </a:t>
            </a:r>
          </a:p>
          <a:p>
            <a:r>
              <a:rPr lang="it-IT" sz="2400" dirty="0" smtClean="0"/>
              <a:t>Oggetto consolatorio;</a:t>
            </a:r>
          </a:p>
          <a:p>
            <a:r>
              <a:rPr lang="it-IT" sz="2400" dirty="0" smtClean="0"/>
              <a:t>Rispettare un determinato rituale (</a:t>
            </a:r>
            <a:r>
              <a:rPr lang="it-IT" sz="2400" i="1" dirty="0" smtClean="0"/>
              <a:t>ascoltare lo stesso racconto ogni sera,o allineare i giochi sul lettino)</a:t>
            </a:r>
            <a:endParaRPr lang="it-IT" sz="2400" i="1" dirty="0"/>
          </a:p>
        </p:txBody>
      </p:sp>
      <p:sp>
        <p:nvSpPr>
          <p:cNvPr id="5" name="Segnaposto testo 4"/>
          <p:cNvSpPr>
            <a:spLocks noGrp="1"/>
          </p:cNvSpPr>
          <p:nvPr>
            <p:ph type="body" sz="quarter" idx="3"/>
          </p:nvPr>
        </p:nvSpPr>
        <p:spPr>
          <a:xfrm>
            <a:off x="4629150" y="1681164"/>
            <a:ext cx="3887391" cy="106073"/>
          </a:xfrm>
        </p:spPr>
        <p:txBody>
          <a:bodyPr>
            <a:normAutofit fontScale="25000" lnSpcReduction="20000"/>
          </a:bodyPr>
          <a:lstStyle/>
          <a:p>
            <a:endParaRPr lang="it-IT" dirty="0" smtClean="0"/>
          </a:p>
          <a:p>
            <a:endParaRPr lang="it-IT" dirty="0" smtClean="0"/>
          </a:p>
          <a:p>
            <a:endParaRPr lang="it-IT" dirty="0" smtClean="0"/>
          </a:p>
          <a:p>
            <a:endParaRPr lang="it-IT" dirty="0" smtClean="0"/>
          </a:p>
          <a:p>
            <a:endParaRPr lang="it-IT" dirty="0" smtClean="0"/>
          </a:p>
          <a:p>
            <a:endParaRPr lang="it-IT" dirty="0"/>
          </a:p>
        </p:txBody>
      </p:sp>
      <p:sp>
        <p:nvSpPr>
          <p:cNvPr id="6" name="Segnaposto contenuto 5"/>
          <p:cNvSpPr>
            <a:spLocks noGrp="1"/>
          </p:cNvSpPr>
          <p:nvPr>
            <p:ph sz="quarter" idx="4"/>
          </p:nvPr>
        </p:nvSpPr>
        <p:spPr>
          <a:xfrm>
            <a:off x="4629150" y="1787237"/>
            <a:ext cx="3887391" cy="4402427"/>
          </a:xfrm>
          <a:solidFill>
            <a:schemeClr val="accent6">
              <a:lumMod val="40000"/>
              <a:lumOff val="60000"/>
            </a:schemeClr>
          </a:solidFill>
        </p:spPr>
        <p:txBody>
          <a:bodyPr/>
          <a:lstStyle/>
          <a:p>
            <a:pPr>
              <a:buNone/>
            </a:pPr>
            <a:r>
              <a:rPr lang="it-IT" b="1" dirty="0" smtClean="0"/>
              <a:t>Manifestazioni</a:t>
            </a:r>
            <a:endParaRPr lang="it-IT" dirty="0" smtClean="0"/>
          </a:p>
          <a:p>
            <a:pPr>
              <a:buNone/>
            </a:pPr>
            <a:r>
              <a:rPr lang="it-IT" dirty="0" smtClean="0"/>
              <a:t>Tra i 6-15 anni  possono insorgere sensazioni </a:t>
            </a:r>
            <a:r>
              <a:rPr lang="it-IT" dirty="0" err="1" smtClean="0"/>
              <a:t>cinestetiche</a:t>
            </a:r>
            <a:r>
              <a:rPr lang="it-IT" dirty="0" smtClean="0"/>
              <a:t> spiacevoli:</a:t>
            </a:r>
          </a:p>
          <a:p>
            <a:r>
              <a:rPr lang="it-IT" dirty="0" smtClean="0"/>
              <a:t>Senso di caduta;</a:t>
            </a:r>
          </a:p>
          <a:p>
            <a:r>
              <a:rPr lang="it-IT" dirty="0" smtClean="0"/>
              <a:t>Soprassalti;</a:t>
            </a:r>
          </a:p>
          <a:p>
            <a:r>
              <a:rPr lang="it-IT" dirty="0" smtClean="0"/>
              <a:t>Vertigini.</a:t>
            </a:r>
          </a:p>
          <a:p>
            <a:endParaRPr lang="it-IT" dirty="0"/>
          </a:p>
        </p:txBody>
      </p:sp>
      <p:sp>
        <p:nvSpPr>
          <p:cNvPr id="12" name="Freccia a destra 11"/>
          <p:cNvSpPr/>
          <p:nvPr/>
        </p:nvSpPr>
        <p:spPr>
          <a:xfrm>
            <a:off x="2123728" y="1196752"/>
            <a:ext cx="1007918" cy="1801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b="1" dirty="0" smtClean="0">
                <a:solidFill>
                  <a:srgbClr val="FF0000"/>
                </a:solidFill>
              </a:rPr>
              <a:t>CONDOTTE PATOLOGICHE</a:t>
            </a:r>
            <a:endParaRPr lang="it-IT" sz="3600" b="1" dirty="0">
              <a:solidFill>
                <a:srgbClr val="FF0000"/>
              </a:solidFill>
            </a:endParaRPr>
          </a:p>
        </p:txBody>
      </p:sp>
      <p:sp>
        <p:nvSpPr>
          <p:cNvPr id="3" name="Segnaposto testo 2"/>
          <p:cNvSpPr>
            <a:spLocks noGrp="1"/>
          </p:cNvSpPr>
          <p:nvPr>
            <p:ph type="body" idx="1"/>
          </p:nvPr>
        </p:nvSpPr>
        <p:spPr>
          <a:xfrm>
            <a:off x="577888" y="1690255"/>
            <a:ext cx="3868340" cy="2189018"/>
          </a:xfrm>
          <a:solidFill>
            <a:schemeClr val="accent1">
              <a:lumMod val="20000"/>
              <a:lumOff val="80000"/>
            </a:schemeClr>
          </a:solidFill>
        </p:spPr>
        <p:txBody>
          <a:bodyPr>
            <a:normAutofit fontScale="92500" lnSpcReduction="10000"/>
          </a:bodyPr>
          <a:lstStyle/>
          <a:p>
            <a:r>
              <a:rPr lang="it-IT" sz="2000" dirty="0" smtClean="0"/>
              <a:t>TERRORE NOTTURNO </a:t>
            </a:r>
            <a:r>
              <a:rPr lang="it-IT" sz="2000" b="0" dirty="0" smtClean="0"/>
              <a:t>3 anni, il bambino si sveglia all’improvviso,poco dopo essersi addormentato,terrorizzato ,urlando, incapace di ragionare,pallido, sudato,tachicardico, con difficoltà a riconoscere la mamma. Al risveglio non ricorda l’episodio.</a:t>
            </a:r>
            <a:endParaRPr lang="it-IT" sz="2000" dirty="0"/>
          </a:p>
        </p:txBody>
      </p:sp>
      <p:sp>
        <p:nvSpPr>
          <p:cNvPr id="4" name="Segnaposto contenuto 3"/>
          <p:cNvSpPr>
            <a:spLocks noGrp="1"/>
          </p:cNvSpPr>
          <p:nvPr>
            <p:ph sz="half" idx="2"/>
          </p:nvPr>
        </p:nvSpPr>
        <p:spPr>
          <a:xfrm>
            <a:off x="567496" y="4167621"/>
            <a:ext cx="3868340" cy="2025361"/>
          </a:xfrm>
          <a:solidFill>
            <a:schemeClr val="accent3">
              <a:lumMod val="60000"/>
              <a:lumOff val="40000"/>
            </a:schemeClr>
          </a:solidFill>
        </p:spPr>
        <p:txBody>
          <a:bodyPr>
            <a:normAutofit lnSpcReduction="10000"/>
          </a:bodyPr>
          <a:lstStyle/>
          <a:p>
            <a:pPr>
              <a:buNone/>
            </a:pPr>
            <a:r>
              <a:rPr lang="it-IT" sz="2000" b="1" dirty="0" smtClean="0"/>
              <a:t>SONNO </a:t>
            </a:r>
            <a:r>
              <a:rPr lang="it-IT" sz="2000" b="1" dirty="0" err="1" smtClean="0"/>
              <a:t>D’ANGOSCIA</a:t>
            </a:r>
            <a:r>
              <a:rPr lang="it-IT" sz="2000" b="1" dirty="0" smtClean="0"/>
              <a:t> </a:t>
            </a:r>
            <a:r>
              <a:rPr lang="it-IT" sz="2000" dirty="0" smtClean="0"/>
              <a:t>compare con l’insorgere della fase rem.</a:t>
            </a:r>
          </a:p>
          <a:p>
            <a:pPr>
              <a:buNone/>
            </a:pPr>
            <a:r>
              <a:rPr lang="it-IT" sz="2000" i="1" u="sng" dirty="0" smtClean="0"/>
              <a:t>Sintomi </a:t>
            </a:r>
            <a:r>
              <a:rPr lang="it-IT" sz="2000" dirty="0" smtClean="0"/>
              <a:t>:pianto ,urla d’aiuto e grida.</a:t>
            </a:r>
          </a:p>
          <a:p>
            <a:pPr marL="0" indent="0"/>
            <a:r>
              <a:rPr lang="it-IT" sz="2000" dirty="0" smtClean="0"/>
              <a:t>Se si ripete nel tempo è indice di un’organizzazione nevrotica o psicotica</a:t>
            </a:r>
            <a:r>
              <a:rPr lang="it-IT" dirty="0" smtClean="0"/>
              <a:t>.</a:t>
            </a:r>
            <a:endParaRPr lang="it-IT" dirty="0"/>
          </a:p>
        </p:txBody>
      </p:sp>
      <p:sp>
        <p:nvSpPr>
          <p:cNvPr id="5" name="Segnaposto testo 4"/>
          <p:cNvSpPr>
            <a:spLocks noGrp="1"/>
          </p:cNvSpPr>
          <p:nvPr>
            <p:ph type="body" sz="quarter" idx="3"/>
          </p:nvPr>
        </p:nvSpPr>
        <p:spPr>
          <a:xfrm>
            <a:off x="4629150" y="1149927"/>
            <a:ext cx="3887391" cy="2854037"/>
          </a:xfrm>
          <a:solidFill>
            <a:schemeClr val="accent4">
              <a:lumMod val="20000"/>
              <a:lumOff val="80000"/>
            </a:schemeClr>
          </a:solidFill>
        </p:spPr>
        <p:txBody>
          <a:bodyPr>
            <a:normAutofit fontScale="85000" lnSpcReduction="20000"/>
          </a:bodyPr>
          <a:lstStyle/>
          <a:p>
            <a:r>
              <a:rPr lang="it-IT" dirty="0" smtClean="0"/>
              <a:t>Sonnambulismo -</a:t>
            </a:r>
            <a:r>
              <a:rPr lang="it-IT" b="0" dirty="0" smtClean="0"/>
              <a:t>Fattore ereditario;</a:t>
            </a:r>
          </a:p>
          <a:p>
            <a:r>
              <a:rPr lang="it-IT" b="0" dirty="0" smtClean="0"/>
              <a:t>-Maggiore incidenza nei soggetti maschili tra i 7 e i 12 anni;</a:t>
            </a:r>
          </a:p>
          <a:p>
            <a:r>
              <a:rPr lang="it-IT" b="0" dirty="0" smtClean="0"/>
              <a:t>Compare nella prima parte della notte:</a:t>
            </a:r>
          </a:p>
          <a:p>
            <a:pPr>
              <a:buFont typeface="Arial" pitchFamily="34" charset="0"/>
              <a:buChar char="•"/>
            </a:pPr>
            <a:r>
              <a:rPr lang="it-IT" b="0" dirty="0" smtClean="0"/>
              <a:t>Sonnambulismo;</a:t>
            </a:r>
          </a:p>
          <a:p>
            <a:pPr>
              <a:buFont typeface="Arial" pitchFamily="34" charset="0"/>
              <a:buChar char="•"/>
            </a:pPr>
            <a:r>
              <a:rPr lang="it-IT" b="0" dirty="0" smtClean="0"/>
              <a:t>Sonnambulismo a rischio;</a:t>
            </a:r>
          </a:p>
          <a:p>
            <a:pPr>
              <a:buFont typeface="Arial" pitchFamily="34" charset="0"/>
              <a:buChar char="•"/>
            </a:pPr>
            <a:r>
              <a:rPr lang="it-IT" b="0" dirty="0" smtClean="0"/>
              <a:t>Sonnambulismo terrore        aggressività</a:t>
            </a:r>
            <a:endParaRPr lang="it-IT" b="0" dirty="0"/>
          </a:p>
        </p:txBody>
      </p:sp>
      <p:sp>
        <p:nvSpPr>
          <p:cNvPr id="6" name="Segnaposto contenuto 5"/>
          <p:cNvSpPr>
            <a:spLocks noGrp="1"/>
          </p:cNvSpPr>
          <p:nvPr>
            <p:ph sz="quarter" idx="4"/>
          </p:nvPr>
        </p:nvSpPr>
        <p:spPr>
          <a:xfrm>
            <a:off x="4566805" y="4087091"/>
            <a:ext cx="3887391" cy="2576946"/>
          </a:xfrm>
          <a:solidFill>
            <a:schemeClr val="accent6">
              <a:lumMod val="40000"/>
              <a:lumOff val="60000"/>
            </a:schemeClr>
          </a:solidFill>
        </p:spPr>
        <p:txBody>
          <a:bodyPr>
            <a:normAutofit fontScale="77500" lnSpcReduction="20000"/>
          </a:bodyPr>
          <a:lstStyle/>
          <a:p>
            <a:pPr algn="just">
              <a:buNone/>
            </a:pPr>
            <a:r>
              <a:rPr lang="it-IT" sz="2000" b="1" dirty="0" smtClean="0"/>
              <a:t>AUTOMATISMI MOTORI: </a:t>
            </a:r>
            <a:r>
              <a:rPr lang="it-IT" sz="2000" dirty="0" smtClean="0"/>
              <a:t>compaiono a metà  notte,</a:t>
            </a:r>
            <a:r>
              <a:rPr lang="it-IT" sz="2000" b="1" dirty="0" smtClean="0"/>
              <a:t> </a:t>
            </a:r>
            <a:r>
              <a:rPr lang="it-IT" sz="2000" dirty="0" smtClean="0"/>
              <a:t>insorgono tra i 3 e i 4 anni.</a:t>
            </a:r>
          </a:p>
          <a:p>
            <a:pPr algn="just"/>
            <a:r>
              <a:rPr lang="it-IT" sz="2000" u="sng" dirty="0" smtClean="0"/>
              <a:t>Frequenza</a:t>
            </a:r>
            <a:r>
              <a:rPr lang="it-IT" sz="2000" dirty="0" smtClean="0"/>
              <a:t> 3- 4 volte.</a:t>
            </a:r>
          </a:p>
          <a:p>
            <a:pPr algn="just"/>
            <a:r>
              <a:rPr lang="it-IT" sz="2000" u="sng" dirty="0" smtClean="0"/>
              <a:t>Sintom</a:t>
            </a:r>
            <a:r>
              <a:rPr lang="it-IT" sz="2000" dirty="0" smtClean="0"/>
              <a:t>i</a:t>
            </a:r>
          </a:p>
          <a:p>
            <a:pPr algn="just">
              <a:buFont typeface="Wingdings" pitchFamily="2" charset="2"/>
              <a:buChar char="ü"/>
            </a:pPr>
            <a:r>
              <a:rPr lang="it-IT" sz="2000" dirty="0" err="1" smtClean="0"/>
              <a:t>Ruotamento</a:t>
            </a:r>
            <a:r>
              <a:rPr lang="it-IT" sz="2000" dirty="0" smtClean="0"/>
              <a:t> della testa da destra a sinistra;</a:t>
            </a:r>
          </a:p>
          <a:p>
            <a:pPr algn="just">
              <a:buFont typeface="Wingdings" pitchFamily="2" charset="2"/>
              <a:buChar char="ü"/>
            </a:pPr>
            <a:r>
              <a:rPr lang="it-IT" sz="2000" dirty="0" smtClean="0"/>
              <a:t>Dondolamento del ginocchio o gamba;</a:t>
            </a:r>
          </a:p>
          <a:p>
            <a:pPr algn="just">
              <a:buNone/>
            </a:pPr>
            <a:r>
              <a:rPr lang="it-IT" sz="2000" dirty="0" smtClean="0"/>
              <a:t>In genere scompaiono in maniera spontanea.</a:t>
            </a:r>
            <a:endParaRPr lang="it-IT"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323528" y="1196752"/>
            <a:ext cx="8229600" cy="5472608"/>
          </a:xfrm>
          <a:solidFill>
            <a:schemeClr val="tx2">
              <a:lumMod val="20000"/>
              <a:lumOff val="80000"/>
            </a:schemeClr>
          </a:solidFill>
        </p:spPr>
        <p:txBody>
          <a:bodyPr>
            <a:normAutofit fontScale="90000"/>
          </a:bodyPr>
          <a:lstStyle/>
          <a:p>
            <a:r>
              <a:rPr lang="it-IT" b="1" dirty="0" smtClean="0">
                <a:latin typeface="Aldhabi" pitchFamily="2" charset="-78"/>
                <a:cs typeface="Aldhabi" pitchFamily="2" charset="-78"/>
              </a:rPr>
              <a:t/>
            </a:r>
            <a:br>
              <a:rPr lang="it-IT" b="1" dirty="0" smtClean="0">
                <a:latin typeface="Aldhabi" pitchFamily="2" charset="-78"/>
                <a:cs typeface="Aldhabi" pitchFamily="2" charset="-78"/>
              </a:rPr>
            </a:br>
            <a:r>
              <a:rPr lang="it-IT" b="1" dirty="0" smtClean="0">
                <a:latin typeface="Aldhabi" pitchFamily="2" charset="-78"/>
                <a:cs typeface="Aldhabi" pitchFamily="2" charset="-78"/>
              </a:rPr>
              <a:t>Presentazione del capitolo 3 realizzata da:</a:t>
            </a:r>
            <a:br>
              <a:rPr lang="it-IT" b="1" dirty="0" smtClean="0">
                <a:latin typeface="Aldhabi" pitchFamily="2" charset="-78"/>
                <a:cs typeface="Aldhabi" pitchFamily="2" charset="-78"/>
              </a:rPr>
            </a:br>
            <a:r>
              <a:rPr lang="it-IT" b="1" dirty="0" smtClean="0">
                <a:latin typeface="Aldhabi" pitchFamily="2" charset="-78"/>
                <a:cs typeface="Aldhabi" pitchFamily="2" charset="-78"/>
              </a:rPr>
              <a:t/>
            </a:r>
            <a:br>
              <a:rPr lang="it-IT" b="1" dirty="0" smtClean="0">
                <a:latin typeface="Aldhabi" pitchFamily="2" charset="-78"/>
                <a:cs typeface="Aldhabi" pitchFamily="2" charset="-78"/>
              </a:rPr>
            </a:br>
            <a:r>
              <a:rPr lang="it-IT" b="1" dirty="0" smtClean="0">
                <a:solidFill>
                  <a:schemeClr val="tx2">
                    <a:lumMod val="75000"/>
                  </a:schemeClr>
                </a:solidFill>
                <a:latin typeface="Angsana New" pitchFamily="18" charset="-34"/>
                <a:cs typeface="Angsana New" pitchFamily="18" charset="-34"/>
              </a:rPr>
              <a:t>Antinori Silvia</a:t>
            </a:r>
            <a:br>
              <a:rPr lang="it-IT" b="1" dirty="0" smtClean="0">
                <a:solidFill>
                  <a:schemeClr val="tx2">
                    <a:lumMod val="75000"/>
                  </a:schemeClr>
                </a:solidFill>
                <a:latin typeface="Angsana New" pitchFamily="18" charset="-34"/>
                <a:cs typeface="Angsana New" pitchFamily="18" charset="-34"/>
              </a:rPr>
            </a:br>
            <a:r>
              <a:rPr lang="it-IT" b="1" dirty="0" smtClean="0">
                <a:solidFill>
                  <a:schemeClr val="tx2">
                    <a:lumMod val="75000"/>
                  </a:schemeClr>
                </a:solidFill>
                <a:latin typeface="Angsana New" pitchFamily="18" charset="-34"/>
                <a:cs typeface="Angsana New" pitchFamily="18" charset="-34"/>
              </a:rPr>
              <a:t>Bini Federica</a:t>
            </a:r>
            <a:br>
              <a:rPr lang="it-IT" b="1" dirty="0" smtClean="0">
                <a:solidFill>
                  <a:schemeClr val="tx2">
                    <a:lumMod val="75000"/>
                  </a:schemeClr>
                </a:solidFill>
                <a:latin typeface="Angsana New" pitchFamily="18" charset="-34"/>
                <a:cs typeface="Angsana New" pitchFamily="18" charset="-34"/>
              </a:rPr>
            </a:br>
            <a:r>
              <a:rPr lang="it-IT" b="1" dirty="0" err="1" smtClean="0">
                <a:solidFill>
                  <a:schemeClr val="tx2">
                    <a:lumMod val="75000"/>
                  </a:schemeClr>
                </a:solidFill>
                <a:latin typeface="Angsana New" pitchFamily="18" charset="-34"/>
                <a:cs typeface="Angsana New" pitchFamily="18" charset="-34"/>
              </a:rPr>
              <a:t>Bonetti</a:t>
            </a:r>
            <a:r>
              <a:rPr lang="it-IT" b="1" dirty="0" smtClean="0">
                <a:solidFill>
                  <a:schemeClr val="tx2">
                    <a:lumMod val="75000"/>
                  </a:schemeClr>
                </a:solidFill>
                <a:latin typeface="Angsana New" pitchFamily="18" charset="-34"/>
                <a:cs typeface="Angsana New" pitchFamily="18" charset="-34"/>
              </a:rPr>
              <a:t> Caterina</a:t>
            </a:r>
            <a:br>
              <a:rPr lang="it-IT" b="1" dirty="0" smtClean="0">
                <a:solidFill>
                  <a:schemeClr val="tx2">
                    <a:lumMod val="75000"/>
                  </a:schemeClr>
                </a:solidFill>
                <a:latin typeface="Angsana New" pitchFamily="18" charset="-34"/>
                <a:cs typeface="Angsana New" pitchFamily="18" charset="-34"/>
              </a:rPr>
            </a:br>
            <a:r>
              <a:rPr lang="it-IT" b="1" dirty="0" err="1" smtClean="0">
                <a:solidFill>
                  <a:schemeClr val="tx2">
                    <a:lumMod val="75000"/>
                  </a:schemeClr>
                </a:solidFill>
                <a:latin typeface="Angsana New" pitchFamily="18" charset="-34"/>
                <a:cs typeface="Angsana New" pitchFamily="18" charset="-34"/>
              </a:rPr>
              <a:t>Lubrani</a:t>
            </a:r>
            <a:r>
              <a:rPr lang="it-IT" b="1" dirty="0" smtClean="0">
                <a:solidFill>
                  <a:schemeClr val="tx2">
                    <a:lumMod val="75000"/>
                  </a:schemeClr>
                </a:solidFill>
                <a:latin typeface="Angsana New" pitchFamily="18" charset="-34"/>
                <a:cs typeface="Angsana New" pitchFamily="18" charset="-34"/>
              </a:rPr>
              <a:t> Arianna</a:t>
            </a:r>
            <a:br>
              <a:rPr lang="it-IT" b="1" dirty="0" smtClean="0">
                <a:solidFill>
                  <a:schemeClr val="tx2">
                    <a:lumMod val="75000"/>
                  </a:schemeClr>
                </a:solidFill>
                <a:latin typeface="Angsana New" pitchFamily="18" charset="-34"/>
                <a:cs typeface="Angsana New" pitchFamily="18" charset="-34"/>
              </a:rPr>
            </a:br>
            <a:r>
              <a:rPr lang="it-IT" b="1" dirty="0" err="1" smtClean="0">
                <a:solidFill>
                  <a:schemeClr val="tx2">
                    <a:lumMod val="75000"/>
                  </a:schemeClr>
                </a:solidFill>
                <a:latin typeface="Angsana New" pitchFamily="18" charset="-34"/>
                <a:cs typeface="Angsana New" pitchFamily="18" charset="-34"/>
              </a:rPr>
              <a:t>Ortenzi</a:t>
            </a:r>
            <a:r>
              <a:rPr lang="it-IT" b="1" dirty="0" smtClean="0">
                <a:solidFill>
                  <a:schemeClr val="tx2">
                    <a:lumMod val="75000"/>
                  </a:schemeClr>
                </a:solidFill>
                <a:latin typeface="Angsana New" pitchFamily="18" charset="-34"/>
                <a:cs typeface="Angsana New" pitchFamily="18" charset="-34"/>
              </a:rPr>
              <a:t> Manila</a:t>
            </a:r>
            <a:br>
              <a:rPr lang="it-IT" b="1" dirty="0" smtClean="0">
                <a:solidFill>
                  <a:schemeClr val="tx2">
                    <a:lumMod val="75000"/>
                  </a:schemeClr>
                </a:solidFill>
                <a:latin typeface="Angsana New" pitchFamily="18" charset="-34"/>
                <a:cs typeface="Angsana New" pitchFamily="18" charset="-34"/>
              </a:rPr>
            </a:br>
            <a:r>
              <a:rPr lang="it-IT" b="1" dirty="0" err="1" smtClean="0">
                <a:solidFill>
                  <a:schemeClr val="tx2">
                    <a:lumMod val="75000"/>
                  </a:schemeClr>
                </a:solidFill>
                <a:latin typeface="Angsana New" pitchFamily="18" charset="-34"/>
                <a:cs typeface="Angsana New" pitchFamily="18" charset="-34"/>
              </a:rPr>
              <a:t>Mandolesi</a:t>
            </a:r>
            <a:r>
              <a:rPr lang="it-IT" b="1" dirty="0" smtClean="0">
                <a:solidFill>
                  <a:schemeClr val="tx2">
                    <a:lumMod val="75000"/>
                  </a:schemeClr>
                </a:solidFill>
                <a:latin typeface="Angsana New" pitchFamily="18" charset="-34"/>
                <a:cs typeface="Angsana New" pitchFamily="18" charset="-34"/>
              </a:rPr>
              <a:t> Susanna</a:t>
            </a:r>
            <a:br>
              <a:rPr lang="it-IT" b="1" dirty="0" smtClean="0">
                <a:solidFill>
                  <a:schemeClr val="tx2">
                    <a:lumMod val="75000"/>
                  </a:schemeClr>
                </a:solidFill>
                <a:latin typeface="Angsana New" pitchFamily="18" charset="-34"/>
                <a:cs typeface="Angsana New" pitchFamily="18" charset="-34"/>
              </a:rPr>
            </a:br>
            <a:r>
              <a:rPr lang="it-IT" b="1" dirty="0" smtClean="0">
                <a:solidFill>
                  <a:schemeClr val="tx2">
                    <a:lumMod val="75000"/>
                  </a:schemeClr>
                </a:solidFill>
                <a:latin typeface="Angsana New" pitchFamily="18" charset="-34"/>
                <a:cs typeface="Angsana New" pitchFamily="18" charset="-34"/>
              </a:rPr>
              <a:t>Sacchi Simona</a:t>
            </a:r>
            <a:br>
              <a:rPr lang="it-IT" b="1" dirty="0" smtClean="0">
                <a:solidFill>
                  <a:schemeClr val="tx2">
                    <a:lumMod val="75000"/>
                  </a:schemeClr>
                </a:solidFill>
                <a:latin typeface="Angsana New" pitchFamily="18" charset="-34"/>
                <a:cs typeface="Angsana New" pitchFamily="18" charset="-34"/>
              </a:rPr>
            </a:br>
            <a:r>
              <a:rPr lang="it-IT" b="1" dirty="0" err="1" smtClean="0">
                <a:solidFill>
                  <a:schemeClr val="tx2">
                    <a:lumMod val="75000"/>
                  </a:schemeClr>
                </a:solidFill>
                <a:latin typeface="Angsana New" pitchFamily="18" charset="-34"/>
                <a:cs typeface="Angsana New" pitchFamily="18" charset="-34"/>
              </a:rPr>
              <a:t>Talevi</a:t>
            </a:r>
            <a:r>
              <a:rPr lang="it-IT" b="1" dirty="0" smtClean="0">
                <a:solidFill>
                  <a:schemeClr val="tx2">
                    <a:lumMod val="75000"/>
                  </a:schemeClr>
                </a:solidFill>
                <a:latin typeface="Angsana New" pitchFamily="18" charset="-34"/>
                <a:cs typeface="Angsana New" pitchFamily="18" charset="-34"/>
              </a:rPr>
              <a:t> Claudia</a:t>
            </a:r>
            <a:r>
              <a:rPr lang="it-IT" b="1" dirty="0" smtClean="0">
                <a:latin typeface="Angsana New" pitchFamily="18" charset="-34"/>
                <a:cs typeface="Angsana New" pitchFamily="18" charset="-34"/>
              </a:rPr>
              <a:t/>
            </a:r>
            <a:br>
              <a:rPr lang="it-IT" b="1" dirty="0" smtClean="0">
                <a:latin typeface="Angsana New" pitchFamily="18" charset="-34"/>
                <a:cs typeface="Angsana New" pitchFamily="18" charset="-34"/>
              </a:rPr>
            </a:br>
            <a:r>
              <a:rPr lang="it-IT" b="1" dirty="0" smtClean="0"/>
              <a:t/>
            </a:r>
            <a:br>
              <a:rPr lang="it-IT" b="1" dirty="0" smtClean="0"/>
            </a:br>
            <a:endParaRPr lang="it-IT" b="1"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TotalTime>
  <Words>2208</Words>
  <Application>Microsoft Office PowerPoint</Application>
  <PresentationFormat>Presentazione su schermo (4:3)</PresentationFormat>
  <Paragraphs>277</Paragraphs>
  <Slides>36</Slides>
  <Notes>0</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Tema di Office</vt:lpstr>
      <vt:lpstr>LO  SVILUPPO FISICO E CEREBRALE Capitolo 3</vt:lpstr>
      <vt:lpstr>PSICOLOGIA DELLO SVILUPPO </vt:lpstr>
      <vt:lpstr>FASE DELLO SVILUPPO CELEBRALE</vt:lpstr>
      <vt:lpstr>FONDAMENTI GENETICI</vt:lpstr>
      <vt:lpstr>SVILUPPO PRENATALE LE FASI SONO:</vt:lpstr>
      <vt:lpstr>ACCRESCIMENTO SOMATICO</vt:lpstr>
      <vt:lpstr>Diapositiva 7</vt:lpstr>
      <vt:lpstr>Diapositiva 8</vt:lpstr>
      <vt:lpstr>SVILUPPO DELLA MEMORIA E CAPACITA’ DI APPRENDIMENTO</vt:lpstr>
      <vt:lpstr>ACCRESCIMENTO DI CAPACITÀ RISPETTO ALLA MEMORIA</vt:lpstr>
      <vt:lpstr>ACCRESCIMENTO DI CAPACITÀ RISPETTO ALL’APPRENDIMENTO</vt:lpstr>
      <vt:lpstr> CORRELATI NEUROANATOMICI DEI SISTEMI DI MEMORIA </vt:lpstr>
      <vt:lpstr>Diapositiva 13</vt:lpstr>
      <vt:lpstr>Diapositiva 14</vt:lpstr>
      <vt:lpstr>Diapositiva 15</vt:lpstr>
      <vt:lpstr>Diapositiva 16</vt:lpstr>
      <vt:lpstr>PLASTICITA’ CEREBRALE</vt:lpstr>
      <vt:lpstr>IPOTESI su MECCANISMI PATOFISIOLOGICI inerenti alla plasticità cerebrale</vt:lpstr>
      <vt:lpstr>CARATTERISTICHE DELLA PLASTICITA’ CEREBRALE</vt:lpstr>
      <vt:lpstr>LA PLASTICITA’ RISPETTO ALL’ESPERIENZA</vt:lpstr>
      <vt:lpstr>RIABILITAZIONE DELLE FUNZIONI CEREBRALI</vt:lpstr>
      <vt:lpstr>Momenti migliori per una TERAPIA RIABILITATIVA</vt:lpstr>
      <vt:lpstr>LO SVILUPPO ATIPICO</vt:lpstr>
      <vt:lpstr>Prematurità             6-15 % del totale dei parti Viene definito pretermine o prematuro un neonato che nasce prima della 37° settimana gestazionale .         </vt:lpstr>
      <vt:lpstr>Complicanze della prematurità </vt:lpstr>
      <vt:lpstr>Sviluppo neuro-comportamentale nei casi di prematurità</vt:lpstr>
      <vt:lpstr>Sviluppo motorio influenzato dal grado di prematurità</vt:lpstr>
      <vt:lpstr> Meningite :Infiammazione delle membrane intorno al cervello e al midollo spinale.   </vt:lpstr>
      <vt:lpstr>   SINTOMATOLOGIA  - rigidità nucale;       - febbre alta; - cefalea; - nausea/vomito; - stato di coscienza alterato; - convulsioni; - gonfiore della fontanella che indica un aumento della pressione INTRACRANICA.  </vt:lpstr>
      <vt:lpstr>ENCEFALITE: è un’infiammazione del cervello in particolare del sistema nervoso centrale. </vt:lpstr>
      <vt:lpstr>CONSEGUENZE DELLE ENCEFALITI:</vt:lpstr>
      <vt:lpstr>DISTURBI DEL SONNO</vt:lpstr>
      <vt:lpstr> INSONNIA PRECOCE SEVERA cause :mancanza di un immagine rassicurante madre-bambino. </vt:lpstr>
      <vt:lpstr>DIFFICOLTÀ NELL’ADDORMENTAMENTO compare tra i 2 e i 6 anni, nel momento di andare al letto                            agitazione,evitamento.</vt:lpstr>
      <vt:lpstr>CONDOTTE PATOLOGICHE</vt:lpstr>
      <vt:lpstr> Presentazione del capitolo 3 realizzata da:  Antinori Silvia Bini Federica Bonetti Caterina Lubrani Arianna Ortenzi Manila Mandolesi Susanna Sacchi Simona Talevi Claudia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  sviluppo fisico e cerebrale</dc:title>
  <dc:creator>Claudia Talevi</dc:creator>
  <cp:lastModifiedBy>Claudia Talevi</cp:lastModifiedBy>
  <cp:revision>77</cp:revision>
  <dcterms:created xsi:type="dcterms:W3CDTF">2014-05-03T12:09:03Z</dcterms:created>
  <dcterms:modified xsi:type="dcterms:W3CDTF">2014-05-10T14:12:17Z</dcterms:modified>
</cp:coreProperties>
</file>