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</p:sldIdLst>
  <p:sldSz cx="10080625" cy="7559675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1206" y="-96"/>
      </p:cViewPr>
      <p:guideLst>
        <p:guide orient="horz" pos="2381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/>
          <p:cNvSpPr/>
          <p:nvPr/>
        </p:nvSpPr>
        <p:spPr>
          <a:xfrm>
            <a:off x="0" y="0"/>
            <a:ext cx="7559673" cy="1069181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1440" tIns="45720" rIns="91440" bIns="45720" anchor="ctr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"/>
              <a:cs typeface=""/>
            </a:endParaRPr>
          </a:p>
        </p:txBody>
      </p:sp>
      <p:sp>
        <p:nvSpPr>
          <p:cNvPr id="3" name="AutoShape 2"/>
          <p:cNvSpPr/>
          <p:nvPr/>
        </p:nvSpPr>
        <p:spPr>
          <a:xfrm>
            <a:off x="0" y="0"/>
            <a:ext cx="7559673" cy="1069181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1440" tIns="45720" rIns="91440" bIns="45720" anchor="ctr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"/>
              <a:cs typeface=""/>
            </a:endParaRPr>
          </a:p>
        </p:txBody>
      </p:sp>
      <p:sp>
        <p:nvSpPr>
          <p:cNvPr id="4" name="AutoShape 3"/>
          <p:cNvSpPr/>
          <p:nvPr/>
        </p:nvSpPr>
        <p:spPr>
          <a:xfrm>
            <a:off x="0" y="0"/>
            <a:ext cx="7559673" cy="1069181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1440" tIns="45720" rIns="91440" bIns="45720" anchor="ctr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"/>
              <a:cs typeface=""/>
            </a:endParaRPr>
          </a:p>
        </p:txBody>
      </p:sp>
      <p:sp>
        <p:nvSpPr>
          <p:cNvPr id="5" name="AutoShape 4"/>
          <p:cNvSpPr/>
          <p:nvPr/>
        </p:nvSpPr>
        <p:spPr>
          <a:xfrm>
            <a:off x="0" y="0"/>
            <a:ext cx="7559673" cy="1069181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1440" tIns="45720" rIns="91440" bIns="45720" anchor="ctr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"/>
              <a:cs typeface=""/>
            </a:endParaRPr>
          </a:p>
        </p:txBody>
      </p:sp>
      <p:sp>
        <p:nvSpPr>
          <p:cNvPr id="6" name="AutoShape 5"/>
          <p:cNvSpPr/>
          <p:nvPr/>
        </p:nvSpPr>
        <p:spPr>
          <a:xfrm>
            <a:off x="0" y="0"/>
            <a:ext cx="7559673" cy="1069181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1440" tIns="45720" rIns="91440" bIns="45720" anchor="ctr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"/>
              <a:cs typeface=""/>
            </a:endParaRPr>
          </a:p>
        </p:txBody>
      </p:sp>
      <p:sp>
        <p:nvSpPr>
          <p:cNvPr id="7" name="AutoShape 6"/>
          <p:cNvSpPr/>
          <p:nvPr/>
        </p:nvSpPr>
        <p:spPr>
          <a:xfrm>
            <a:off x="0" y="0"/>
            <a:ext cx="7559673" cy="1069181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4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1440" tIns="45720" rIns="91440" bIns="45720" anchor="ctr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"/>
              <a:cs typeface=""/>
            </a:endParaRPr>
          </a:p>
        </p:txBody>
      </p:sp>
      <p:sp>
        <p:nvSpPr>
          <p:cNvPr id="8" name="Rectangle 7"/>
          <p:cNvSpPr>
            <a:spLocks noGrp="1" noRot="1" noChangeAspect="1"/>
          </p:cNvSpPr>
          <p:nvPr>
            <p:ph type="sldImg" idx="2"/>
          </p:nvPr>
        </p:nvSpPr>
        <p:spPr>
          <a:xfrm>
            <a:off x="1312858" y="1027108"/>
            <a:ext cx="4922836" cy="3689347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9" name="Rectangle 8"/>
          <p:cNvSpPr txBox="1">
            <a:spLocks noGrp="1"/>
          </p:cNvSpPr>
          <p:nvPr>
            <p:ph type="body" sz="quarter" idx="3"/>
          </p:nvPr>
        </p:nvSpPr>
        <p:spPr>
          <a:xfrm>
            <a:off x="1169983" y="5086349"/>
            <a:ext cx="5214932" cy="40957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449263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it-IT" sz="1200" b="0" i="0" u="none" strike="noStrike" kern="1200" cap="none" spc="0" baseline="0">
        <a:solidFill>
          <a:srgbClr val="000000"/>
        </a:solidFill>
        <a:uFillTx/>
        <a:latin typeface="Times New Roman" pitchFamily="16"/>
        <a:ea typeface=""/>
        <a:cs typeface="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312858" y="1027108"/>
            <a:ext cx="4933946" cy="3700457"/>
          </a:xfrm>
          <a:prstGeom prst="rect">
            <a:avLst/>
          </a:pr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ctr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"/>
              <a:cs typeface=""/>
            </a:endParaRPr>
          </a:p>
        </p:txBody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312858" y="1027108"/>
            <a:ext cx="4933946" cy="3700457"/>
          </a:xfrm>
          <a:prstGeom prst="rect">
            <a:avLst/>
          </a:pr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ctr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"/>
              <a:cs typeface=""/>
            </a:endParaRPr>
          </a:p>
        </p:txBody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312858" y="1027108"/>
            <a:ext cx="4933946" cy="3700457"/>
          </a:xfrm>
          <a:prstGeom prst="rect">
            <a:avLst/>
          </a:pr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ctr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"/>
              <a:cs typeface=""/>
            </a:endParaRPr>
          </a:p>
        </p:txBody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312858" y="1027108"/>
            <a:ext cx="4933946" cy="3700457"/>
          </a:xfrm>
          <a:prstGeom prst="rect">
            <a:avLst/>
          </a:pr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ctr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"/>
              <a:cs typeface=""/>
            </a:endParaRPr>
          </a:p>
        </p:txBody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312858" y="1027108"/>
            <a:ext cx="4933946" cy="3700457"/>
          </a:xfrm>
          <a:prstGeom prst="rect">
            <a:avLst/>
          </a:pr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ctr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"/>
              <a:cs typeface=""/>
            </a:endParaRPr>
          </a:p>
        </p:txBody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312858" y="1027108"/>
            <a:ext cx="4933946" cy="3700457"/>
          </a:xfrm>
          <a:prstGeom prst="rect">
            <a:avLst/>
          </a:pr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ctr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"/>
              <a:cs typeface=""/>
            </a:endParaRPr>
          </a:p>
        </p:txBody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312858" y="1027108"/>
            <a:ext cx="4933946" cy="3700457"/>
          </a:xfrm>
          <a:prstGeom prst="rect">
            <a:avLst/>
          </a:pr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1440" tIns="45720" rIns="91440" bIns="45720" anchor="ctr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>
              <a:solidFill>
                <a:srgbClr val="FFFFFF"/>
              </a:solidFill>
              <a:uFillTx/>
              <a:latin typeface="Arial"/>
              <a:ea typeface=""/>
              <a:cs typeface=""/>
            </a:endParaRPr>
          </a:p>
        </p:txBody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2365" cy="3698876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2365" cy="3698876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29182" cy="3695703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2365" cy="3698876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2365" cy="3698876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2365" cy="3698876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0773" cy="3697284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2863" y="1027113"/>
            <a:ext cx="4929187" cy="3695700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2863" y="1027113"/>
            <a:ext cx="4929187" cy="3695700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2863" y="1027113"/>
            <a:ext cx="4929187" cy="3695700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2863" y="1027113"/>
            <a:ext cx="4929187" cy="3695700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2863" y="1027113"/>
            <a:ext cx="4929187" cy="3695700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2863" y="1027113"/>
            <a:ext cx="4929187" cy="3695700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2863" y="1027113"/>
            <a:ext cx="4929187" cy="3695700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2863" y="1027113"/>
            <a:ext cx="4929187" cy="3695700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2863" y="1027113"/>
            <a:ext cx="4929187" cy="3695700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2863" y="1027113"/>
            <a:ext cx="4929187" cy="3695700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4450" y="1027113"/>
            <a:ext cx="4924425" cy="3694112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4449" y="1027108"/>
            <a:ext cx="4924428" cy="3694111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4450" y="1027113"/>
            <a:ext cx="4924425" cy="3694112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4450" y="1027113"/>
            <a:ext cx="4924425" cy="3694112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4449" y="1027108"/>
            <a:ext cx="4924428" cy="3694111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4449" y="1027108"/>
            <a:ext cx="4922836" cy="3692520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4449" y="1027108"/>
            <a:ext cx="4924428" cy="3694111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4449" y="1027108"/>
            <a:ext cx="4924428" cy="3694111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4449" y="1027108"/>
            <a:ext cx="4924428" cy="3694111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4449" y="1027108"/>
            <a:ext cx="4924428" cy="3694111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314449" y="1027108"/>
            <a:ext cx="4924428" cy="3694111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1169983" y="5086349"/>
            <a:ext cx="5216523" cy="4097334"/>
          </a:xfrm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ctrTitle"/>
          </p:nvPr>
        </p:nvSpPr>
        <p:spPr>
          <a:xfrm>
            <a:off x="755651" y="2347914"/>
            <a:ext cx="8569327" cy="1620838"/>
          </a:xfrm>
        </p:spPr>
        <p:txBody>
          <a:bodyPr/>
          <a:lstStyle>
            <a:lvl1pPr>
              <a:defRPr lang="it-IT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 txBox="1">
            <a:spLocks noGrp="1"/>
          </p:cNvSpPr>
          <p:nvPr>
            <p:ph type="subTitle" idx="1"/>
          </p:nvPr>
        </p:nvSpPr>
        <p:spPr>
          <a:xfrm>
            <a:off x="1512883" y="4283077"/>
            <a:ext cx="7056433" cy="1931990"/>
          </a:xfrm>
        </p:spPr>
        <p:txBody>
          <a:bodyPr anchorCtr="1"/>
          <a:lstStyle>
            <a:lvl1pPr marL="0" indent="0" algn="ctr">
              <a:defRPr lang="it-IT"/>
            </a:lvl1pPr>
          </a:lstStyle>
          <a:p>
            <a:pPr lvl="0"/>
            <a:r>
              <a:rPr lang="it-IT"/>
              <a:t>Fare clic per modificare lo stile del sottotitolo dello schema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it-IT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it-IT"/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796927" y="4857749"/>
            <a:ext cx="8567735" cy="1501773"/>
          </a:xfrm>
        </p:spPr>
        <p:txBody>
          <a:bodyPr anchor="t" anchorCtr="0"/>
          <a:lstStyle>
            <a:lvl1pPr algn="l">
              <a:defRPr lang="it-IT" cap="all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1"/>
          </p:nvPr>
        </p:nvSpPr>
        <p:spPr>
          <a:xfrm>
            <a:off x="796927" y="3203572"/>
            <a:ext cx="8567735" cy="1654177"/>
          </a:xfrm>
        </p:spPr>
        <p:txBody>
          <a:bodyPr anchor="b"/>
          <a:lstStyle>
            <a:lvl1pPr marL="0" indent="0">
              <a:defRPr lang="it-IT" sz="20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it-IT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822329" y="2138360"/>
            <a:ext cx="4127501" cy="4751386"/>
          </a:xfrm>
        </p:spPr>
        <p:txBody>
          <a:bodyPr/>
          <a:lstStyle>
            <a:lvl1pPr>
              <a:defRPr lang="it-IT" sz="2800"/>
            </a:lvl1pPr>
            <a:lvl2pPr>
              <a:defRPr lang="it-IT" sz="2400"/>
            </a:lvl2pPr>
            <a:lvl3pPr>
              <a:defRPr lang="it-IT" sz="2000"/>
            </a:lvl3pPr>
            <a:lvl4pPr>
              <a:defRPr lang="it-IT" sz="1800"/>
            </a:lvl4pPr>
            <a:lvl5pPr>
              <a:defRPr lang="it-IT" sz="18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 txBox="1">
            <a:spLocks noGrp="1"/>
          </p:cNvSpPr>
          <p:nvPr>
            <p:ph idx="2"/>
          </p:nvPr>
        </p:nvSpPr>
        <p:spPr>
          <a:xfrm>
            <a:off x="5102223" y="2138360"/>
            <a:ext cx="4127501" cy="4751386"/>
          </a:xfrm>
        </p:spPr>
        <p:txBody>
          <a:bodyPr/>
          <a:lstStyle>
            <a:lvl1pPr>
              <a:defRPr lang="it-IT" sz="2800"/>
            </a:lvl1pPr>
            <a:lvl2pPr>
              <a:defRPr lang="it-IT" sz="2400"/>
            </a:lvl2pPr>
            <a:lvl3pPr>
              <a:defRPr lang="it-IT" sz="2000"/>
            </a:lvl3pPr>
            <a:lvl4pPr>
              <a:defRPr lang="it-IT" sz="1800"/>
            </a:lvl4pPr>
            <a:lvl5pPr>
              <a:defRPr lang="it-IT" sz="18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504821" y="303215"/>
            <a:ext cx="9072567" cy="1258891"/>
          </a:xfrm>
        </p:spPr>
        <p:txBody>
          <a:bodyPr/>
          <a:lstStyle>
            <a:lvl1pPr>
              <a:defRPr lang="it-IT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1"/>
          </p:nvPr>
        </p:nvSpPr>
        <p:spPr>
          <a:xfrm>
            <a:off x="504821" y="1692270"/>
            <a:ext cx="4452935" cy="704846"/>
          </a:xfrm>
        </p:spPr>
        <p:txBody>
          <a:bodyPr anchor="b"/>
          <a:lstStyle>
            <a:lvl1pPr marL="0" indent="0">
              <a:defRPr lang="it-IT"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 txBox="1">
            <a:spLocks noGrp="1"/>
          </p:cNvSpPr>
          <p:nvPr>
            <p:ph idx="2"/>
          </p:nvPr>
        </p:nvSpPr>
        <p:spPr>
          <a:xfrm>
            <a:off x="504821" y="2397127"/>
            <a:ext cx="4452935" cy="4356101"/>
          </a:xfrm>
        </p:spPr>
        <p:txBody>
          <a:bodyPr/>
          <a:lstStyle>
            <a:lvl1pPr>
              <a:defRPr lang="it-IT" sz="2400"/>
            </a:lvl1pPr>
            <a:lvl2pPr>
              <a:defRPr lang="it-IT" sz="2000"/>
            </a:lvl2pPr>
            <a:lvl3pPr>
              <a:defRPr lang="it-IT" sz="1800"/>
            </a:lvl3pPr>
            <a:lvl4pPr>
              <a:defRPr lang="it-IT" sz="1600"/>
            </a:lvl4pPr>
            <a:lvl5pPr>
              <a:defRPr lang="it-IT" sz="16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 txBox="1">
            <a:spLocks noGrp="1"/>
          </p:cNvSpPr>
          <p:nvPr>
            <p:ph type="body" idx="3"/>
          </p:nvPr>
        </p:nvSpPr>
        <p:spPr>
          <a:xfrm>
            <a:off x="5121270" y="1692270"/>
            <a:ext cx="4456108" cy="704846"/>
          </a:xfrm>
        </p:spPr>
        <p:txBody>
          <a:bodyPr anchor="b"/>
          <a:lstStyle>
            <a:lvl1pPr marL="0" indent="0">
              <a:defRPr lang="it-IT"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 txBox="1">
            <a:spLocks noGrp="1"/>
          </p:cNvSpPr>
          <p:nvPr>
            <p:ph idx="4"/>
          </p:nvPr>
        </p:nvSpPr>
        <p:spPr>
          <a:xfrm>
            <a:off x="5121270" y="2397127"/>
            <a:ext cx="4456108" cy="4356101"/>
          </a:xfrm>
        </p:spPr>
        <p:txBody>
          <a:bodyPr/>
          <a:lstStyle>
            <a:lvl1pPr>
              <a:defRPr lang="it-IT" sz="2400"/>
            </a:lvl1pPr>
            <a:lvl2pPr>
              <a:defRPr lang="it-IT" sz="2000"/>
            </a:lvl2pPr>
            <a:lvl3pPr>
              <a:defRPr lang="it-IT" sz="1800"/>
            </a:lvl3pPr>
            <a:lvl4pPr>
              <a:defRPr lang="it-IT" sz="1600"/>
            </a:lvl4pPr>
            <a:lvl5pPr>
              <a:defRPr lang="it-IT" sz="16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it-IT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504821" y="301623"/>
            <a:ext cx="3316291" cy="1279529"/>
          </a:xfrm>
        </p:spPr>
        <p:txBody>
          <a:bodyPr anchor="b" anchorCtr="0"/>
          <a:lstStyle>
            <a:lvl1pPr algn="l">
              <a:defRPr lang="it-IT" sz="2000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3941758" y="301623"/>
            <a:ext cx="5635620" cy="6451604"/>
          </a:xfrm>
        </p:spPr>
        <p:txBody>
          <a:bodyPr/>
          <a:lstStyle>
            <a:lvl1pPr>
              <a:defRPr lang="it-IT"/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 txBox="1">
            <a:spLocks noGrp="1"/>
          </p:cNvSpPr>
          <p:nvPr>
            <p:ph type="body" idx="2"/>
          </p:nvPr>
        </p:nvSpPr>
        <p:spPr>
          <a:xfrm>
            <a:off x="504821" y="1581153"/>
            <a:ext cx="3316291" cy="5172075"/>
          </a:xfrm>
        </p:spPr>
        <p:txBody>
          <a:bodyPr/>
          <a:lstStyle>
            <a:lvl1pPr marL="0" indent="0">
              <a:defRPr lang="it-IT" sz="14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1976439" y="5291139"/>
            <a:ext cx="6048371" cy="625477"/>
          </a:xfrm>
        </p:spPr>
        <p:txBody>
          <a:bodyPr anchor="b" anchorCtr="0"/>
          <a:lstStyle>
            <a:lvl1pPr algn="l">
              <a:defRPr lang="it-IT" sz="2000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 txBox="1">
            <a:spLocks noGrp="1"/>
          </p:cNvSpPr>
          <p:nvPr>
            <p:ph type="pic" idx="1"/>
          </p:nvPr>
        </p:nvSpPr>
        <p:spPr>
          <a:xfrm>
            <a:off x="1976439" y="674690"/>
            <a:ext cx="6048371" cy="4537079"/>
          </a:xfrm>
        </p:spPr>
        <p:txBody>
          <a:bodyPr/>
          <a:lstStyle>
            <a:lvl1pPr marL="0" indent="0">
              <a:defRPr lang="it-IT"/>
            </a:lvl1pPr>
          </a:lstStyle>
          <a:p>
            <a:pPr lvl="0"/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/>
          <p:cNvSpPr txBox="1">
            <a:spLocks noGrp="1"/>
          </p:cNvSpPr>
          <p:nvPr>
            <p:ph type="body" idx="2"/>
          </p:nvPr>
        </p:nvSpPr>
        <p:spPr>
          <a:xfrm>
            <a:off x="1976439" y="5916616"/>
            <a:ext cx="6048371" cy="887416"/>
          </a:xfrm>
        </p:spPr>
        <p:txBody>
          <a:bodyPr/>
          <a:lstStyle>
            <a:lvl1pPr marL="0" indent="0">
              <a:defRPr lang="it-IT" sz="14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it-IT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lang="it-IT"/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 txBox="1">
            <a:spLocks noGrp="1"/>
          </p:cNvSpPr>
          <p:nvPr>
            <p:ph type="title" orient="vert"/>
          </p:nvPr>
        </p:nvSpPr>
        <p:spPr>
          <a:xfrm>
            <a:off x="7189790" y="700092"/>
            <a:ext cx="2147889" cy="6189665"/>
          </a:xfrm>
        </p:spPr>
        <p:txBody>
          <a:bodyPr vert="eaVert"/>
          <a:lstStyle>
            <a:lvl1pPr>
              <a:defRPr lang="it-IT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 txBox="1">
            <a:spLocks noGrp="1"/>
          </p:cNvSpPr>
          <p:nvPr>
            <p:ph type="body" orient="vert" idx="1"/>
          </p:nvPr>
        </p:nvSpPr>
        <p:spPr>
          <a:xfrm>
            <a:off x="741358" y="700092"/>
            <a:ext cx="6296028" cy="6189665"/>
          </a:xfrm>
        </p:spPr>
        <p:txBody>
          <a:bodyPr vert="eaVert"/>
          <a:lstStyle>
            <a:lvl1pPr>
              <a:defRPr lang="it-IT"/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it-IT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</p:spTree>
  </p:cSld>
  <p:clrMapOvr>
    <a:masterClrMapping/>
  </p:clrMapOvr>
  <p:transition/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olo, ClipArt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it-IT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ClipArt 2"/>
          <p:cNvSpPr txBox="1">
            <a:spLocks noGrp="1"/>
          </p:cNvSpPr>
          <p:nvPr>
            <p:ph type="pic" idx="4294967295"/>
          </p:nvPr>
        </p:nvSpPr>
        <p:spPr>
          <a:xfrm>
            <a:off x="822329" y="2138360"/>
            <a:ext cx="4127501" cy="4751386"/>
          </a:xfrm>
        </p:spPr>
        <p:txBody>
          <a:bodyPr/>
          <a:lstStyle>
            <a:lvl1pPr>
              <a:defRPr lang="it-IT"/>
            </a:lvl1pPr>
          </a:lstStyle>
          <a:p>
            <a:pPr lvl="0"/>
            <a:r>
              <a:rPr lang="it-IT"/>
              <a:t>Fare clic sull'icona per inserire un'immagine ClipArt</a:t>
            </a:r>
          </a:p>
        </p:txBody>
      </p:sp>
      <p:sp>
        <p:nvSpPr>
          <p:cNvPr id="4" name="Segnaposto testo 3"/>
          <p:cNvSpPr txBox="1">
            <a:spLocks noGrp="1"/>
          </p:cNvSpPr>
          <p:nvPr>
            <p:ph type="body" idx="2"/>
          </p:nvPr>
        </p:nvSpPr>
        <p:spPr>
          <a:xfrm>
            <a:off x="5102223" y="2138360"/>
            <a:ext cx="4127501" cy="4751386"/>
          </a:xfrm>
        </p:spPr>
        <p:txBody>
          <a:bodyPr/>
          <a:lstStyle>
            <a:lvl1pPr>
              <a:defRPr lang="it-IT"/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</p:cSld>
  <p:clrMapOvr>
    <a:masterClrMapping/>
  </p:clrMapOvr>
  <p:transition/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>
          <a:xfrm>
            <a:off x="0" y="0"/>
            <a:ext cx="10080629" cy="75596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741358" y="700092"/>
            <a:ext cx="8596310" cy="125095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/>
          <a:lstStyle/>
          <a:p>
            <a:pPr lvl="0"/>
            <a:r>
              <a:rPr lang="en-GB"/>
              <a:t>Cliccate per modificare il formato del testo del titolo</a:t>
            </a:r>
          </a:p>
        </p:txBody>
      </p:sp>
      <p:sp>
        <p:nvSpPr>
          <p:cNvPr id="4" name="Rectangle 3"/>
          <p:cNvSpPr txBox="1">
            <a:spLocks noGrp="1"/>
          </p:cNvSpPr>
          <p:nvPr>
            <p:ph type="body" idx="1"/>
          </p:nvPr>
        </p:nvSpPr>
        <p:spPr>
          <a:xfrm>
            <a:off x="822329" y="2138360"/>
            <a:ext cx="8407395" cy="47513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28081" rIns="0" bIns="0" anchor="t" anchorCtr="0" compatLnSpc="1"/>
          <a:lstStyle/>
          <a:p>
            <a:pPr lvl="0"/>
            <a:r>
              <a:rPr lang="en-GB"/>
              <a:t>Cliccate per modificare il formato del testo della struttura</a:t>
            </a:r>
          </a:p>
          <a:p>
            <a:pPr lvl="1"/>
            <a:r>
              <a:rPr lang="en-GB"/>
              <a:t>Secondo livello struttura</a:t>
            </a:r>
          </a:p>
          <a:p>
            <a:pPr lvl="2"/>
            <a:r>
              <a:rPr lang="en-GB"/>
              <a:t>Terzo livello struttura</a:t>
            </a:r>
          </a:p>
          <a:p>
            <a:pPr lvl="3"/>
            <a:r>
              <a:rPr lang="en-GB"/>
              <a:t>Quarto livello struttura</a:t>
            </a:r>
          </a:p>
          <a:p>
            <a:pPr lvl="4"/>
            <a:r>
              <a:rPr lang="en-GB"/>
              <a:t>Quinto livello struttura</a:t>
            </a:r>
          </a:p>
          <a:p>
            <a:pPr lvl="4"/>
            <a:r>
              <a:rPr lang="en-GB"/>
              <a:t>Sesto livello struttura</a:t>
            </a:r>
          </a:p>
          <a:p>
            <a:pPr lvl="4"/>
            <a:r>
              <a:rPr lang="en-GB"/>
              <a:t>Settimo livello struttura</a:t>
            </a:r>
          </a:p>
          <a:p>
            <a:pPr lvl="4"/>
            <a:r>
              <a:rPr lang="en-GB"/>
              <a:t>Ottavo livello struttura</a:t>
            </a:r>
          </a:p>
          <a:p>
            <a:pPr lvl="4"/>
            <a:r>
              <a:rPr lang="en-GB"/>
              <a:t>Nono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/>
  <p:txStyles>
    <p:titleStyle>
      <a:lvl1pPr marL="0" marR="0" lvl="0" indent="0" algn="ctr" defTabSz="449263" rtl="0" fontAlgn="auto" hangingPunct="1">
        <a:lnSpc>
          <a:spcPct val="93000"/>
        </a:lnSpc>
        <a:spcBef>
          <a:spcPts val="0"/>
        </a:spcBef>
        <a:spcAft>
          <a:spcPts val="0"/>
        </a:spcAft>
        <a:buNone/>
        <a:tabLst/>
        <a:defRPr lang="en-GB" sz="4000" b="1" i="1" u="none" strike="noStrike" kern="0" cap="none" spc="0" baseline="0">
          <a:solidFill>
            <a:srgbClr val="99284C"/>
          </a:solidFill>
          <a:uFillTx/>
          <a:latin typeface="Arial"/>
          <a:ea typeface="msmincho"/>
          <a:cs typeface="msmincho"/>
        </a:defRPr>
      </a:lvl1pPr>
    </p:titleStyle>
    <p:bodyStyle>
      <a:lvl1pPr marL="342900" marR="0" lvl="0" indent="-342900" algn="l" defTabSz="449263" rtl="0" fontAlgn="auto" hangingPunct="1">
        <a:lnSpc>
          <a:spcPct val="93000"/>
        </a:lnSpc>
        <a:spcBef>
          <a:spcPts val="0"/>
        </a:spcBef>
        <a:spcAft>
          <a:spcPts val="0"/>
        </a:spcAft>
        <a:buNone/>
        <a:tabLst/>
        <a:defRPr lang="en-GB" sz="3200" b="0" i="0" u="none" strike="noStrike" kern="0" cap="none" spc="0" baseline="0">
          <a:solidFill>
            <a:srgbClr val="333333"/>
          </a:solidFill>
          <a:uFillTx/>
          <a:latin typeface="Arial"/>
          <a:ea typeface="msmincho"/>
          <a:cs typeface="msmincho"/>
        </a:defRPr>
      </a:lvl1pPr>
      <a:lvl2pPr marL="742950" marR="0" lvl="1" indent="-285750" algn="l" defTabSz="449263" rtl="0" fontAlgn="auto" hangingPunct="1">
        <a:lnSpc>
          <a:spcPct val="93000"/>
        </a:lnSpc>
        <a:spcBef>
          <a:spcPts val="0"/>
        </a:spcBef>
        <a:spcAft>
          <a:spcPts val="0"/>
        </a:spcAft>
        <a:buNone/>
        <a:tabLst/>
        <a:defRPr lang="en-GB" sz="2800" b="0" i="0" u="none" strike="noStrike" kern="0" cap="none" spc="0" baseline="0">
          <a:solidFill>
            <a:srgbClr val="333333"/>
          </a:solidFill>
          <a:uFillTx/>
          <a:latin typeface="Arial"/>
          <a:ea typeface="msmincho"/>
          <a:cs typeface="msmincho"/>
        </a:defRPr>
      </a:lvl2pPr>
      <a:lvl3pPr marL="1143000" marR="0" lvl="2" indent="-228600" algn="l" defTabSz="449263" rtl="0" fontAlgn="auto" hangingPunct="1">
        <a:lnSpc>
          <a:spcPct val="93000"/>
        </a:lnSpc>
        <a:spcBef>
          <a:spcPts val="0"/>
        </a:spcBef>
        <a:spcAft>
          <a:spcPts val="0"/>
        </a:spcAft>
        <a:buNone/>
        <a:tabLst/>
        <a:defRPr lang="en-GB" sz="2400" b="0" i="0" u="none" strike="noStrike" kern="0" cap="none" spc="0" baseline="0">
          <a:solidFill>
            <a:srgbClr val="333333"/>
          </a:solidFill>
          <a:uFillTx/>
          <a:latin typeface="Arial"/>
          <a:ea typeface="msmincho"/>
          <a:cs typeface="msmincho"/>
        </a:defRPr>
      </a:lvl3pPr>
      <a:lvl4pPr marL="1600200" marR="0" lvl="3" indent="-228600" algn="l" defTabSz="449263" rtl="0" fontAlgn="auto" hangingPunct="1">
        <a:lnSpc>
          <a:spcPct val="93000"/>
        </a:lnSpc>
        <a:spcBef>
          <a:spcPts val="0"/>
        </a:spcBef>
        <a:spcAft>
          <a:spcPts val="0"/>
        </a:spcAft>
        <a:buNone/>
        <a:tabLst/>
        <a:defRPr lang="en-GB" sz="2000" b="0" i="0" u="none" strike="noStrike" kern="0" cap="none" spc="0" baseline="0">
          <a:solidFill>
            <a:srgbClr val="333333"/>
          </a:solidFill>
          <a:uFillTx/>
          <a:latin typeface="Arial"/>
          <a:ea typeface="msmincho"/>
          <a:cs typeface="msmincho"/>
        </a:defRPr>
      </a:lvl4pPr>
      <a:lvl5pPr marL="2057400" marR="0" lvl="4" indent="-228600" algn="l" defTabSz="449263" rtl="0" fontAlgn="auto" hangingPunct="1">
        <a:lnSpc>
          <a:spcPct val="93000"/>
        </a:lnSpc>
        <a:spcBef>
          <a:spcPts val="0"/>
        </a:spcBef>
        <a:spcAft>
          <a:spcPts val="0"/>
        </a:spcAft>
        <a:buNone/>
        <a:tabLst/>
        <a:defRPr lang="en-GB" sz="2000" b="0" i="0" u="none" strike="noStrike" kern="0" cap="none" spc="0" baseline="0">
          <a:solidFill>
            <a:srgbClr val="333333"/>
          </a:solidFill>
          <a:uFillTx/>
          <a:latin typeface="Arial"/>
          <a:ea typeface="msmincho"/>
          <a:cs typeface="msmincho"/>
        </a:defRPr>
      </a:lvl5pPr>
      <a:lvl6pPr marL="2057400" marR="0" lvl="4" indent="-228600" algn="l" defTabSz="449263" rtl="0" fontAlgn="auto" hangingPunct="1">
        <a:lnSpc>
          <a:spcPct val="93000"/>
        </a:lnSpc>
        <a:spcBef>
          <a:spcPts val="0"/>
        </a:spcBef>
        <a:spcAft>
          <a:spcPts val="0"/>
        </a:spcAft>
        <a:buNone/>
        <a:tabLst/>
        <a:defRPr lang="en-GB" sz="2000" b="0" i="0" u="none" strike="noStrike" kern="0" cap="none" spc="0" baseline="0">
          <a:solidFill>
            <a:srgbClr val="333333"/>
          </a:solidFill>
          <a:uFillTx/>
          <a:latin typeface="Arial"/>
          <a:ea typeface="msmincho"/>
          <a:cs typeface="msmincho"/>
        </a:defRPr>
      </a:lvl6pPr>
      <a:lvl7pPr marL="2057400" marR="0" lvl="4" indent="-228600" algn="l" defTabSz="449263" rtl="0" fontAlgn="auto" hangingPunct="1">
        <a:lnSpc>
          <a:spcPct val="93000"/>
        </a:lnSpc>
        <a:spcBef>
          <a:spcPts val="0"/>
        </a:spcBef>
        <a:spcAft>
          <a:spcPts val="0"/>
        </a:spcAft>
        <a:buNone/>
        <a:tabLst/>
        <a:defRPr lang="en-GB" sz="2000" b="0" i="0" u="none" strike="noStrike" kern="0" cap="none" spc="0" baseline="0">
          <a:solidFill>
            <a:srgbClr val="333333"/>
          </a:solidFill>
          <a:uFillTx/>
          <a:latin typeface="Arial"/>
          <a:ea typeface="msmincho"/>
          <a:cs typeface="msmincho"/>
        </a:defRPr>
      </a:lvl7pPr>
      <a:lvl8pPr marL="2057400" marR="0" lvl="4" indent="-228600" algn="l" defTabSz="449263" rtl="0" fontAlgn="auto" hangingPunct="1">
        <a:lnSpc>
          <a:spcPct val="93000"/>
        </a:lnSpc>
        <a:spcBef>
          <a:spcPts val="0"/>
        </a:spcBef>
        <a:spcAft>
          <a:spcPts val="0"/>
        </a:spcAft>
        <a:buNone/>
        <a:tabLst/>
        <a:defRPr lang="en-GB" sz="2000" b="0" i="0" u="none" strike="noStrike" kern="0" cap="none" spc="0" baseline="0">
          <a:solidFill>
            <a:srgbClr val="333333"/>
          </a:solidFill>
          <a:uFillTx/>
          <a:latin typeface="Arial"/>
          <a:ea typeface="msmincho"/>
          <a:cs typeface="msmincho"/>
        </a:defRPr>
      </a:lvl8pPr>
      <a:lvl9pPr marL="2057400" marR="0" lvl="4" indent="-228600" algn="l" defTabSz="449263" rtl="0" fontAlgn="auto" hangingPunct="1">
        <a:lnSpc>
          <a:spcPct val="93000"/>
        </a:lnSpc>
        <a:spcBef>
          <a:spcPts val="0"/>
        </a:spcBef>
        <a:spcAft>
          <a:spcPts val="0"/>
        </a:spcAft>
        <a:buNone/>
        <a:tabLst/>
        <a:defRPr lang="en-GB" sz="2000" b="0" i="0" u="none" strike="noStrike" kern="0" cap="none" spc="0" baseline="0">
          <a:solidFill>
            <a:srgbClr val="333333"/>
          </a:solidFill>
          <a:uFillTx/>
          <a:latin typeface="Arial"/>
          <a:ea typeface="msmincho"/>
          <a:cs typeface="msmincho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628650"/>
            <a:ext cx="8607420" cy="1404939"/>
          </a:xfrm>
        </p:spPr>
        <p:txBody>
          <a:bodyPr tIns="15837"/>
          <a:lstStyle/>
          <a:p>
            <a:pPr lvl="0">
              <a:lnSpc>
                <a:spcPct val="95000"/>
              </a:lnSpc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3200"/>
              <a:t>MANUALE DI PSICOLOGIA DELLO SVILUPPO</a:t>
            </a:r>
            <a:br>
              <a:rPr lang="it-IT" sz="3200"/>
            </a:br>
            <a:r>
              <a:rPr lang="en-US" sz="3200">
                <a:latin typeface="Times New Roman" pitchFamily="16"/>
              </a:rPr>
              <a:t>CAP 5 LO SVILUPPO COGNITIVO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type="subTitle" idx="4294967295"/>
          </p:nvPr>
        </p:nvSpPr>
        <p:spPr>
          <a:xfrm>
            <a:off x="761996" y="2160590"/>
            <a:ext cx="8418515" cy="4043357"/>
          </a:xfrm>
        </p:spPr>
        <p:txBody>
          <a:bodyPr tIns="35277" anchor="ctr"/>
          <a:lstStyle/>
          <a:p>
            <a:pPr marL="215898" lvl="0" indent="-206370" algn="ctr">
              <a:tabLst>
                <a:tab pos="215898" algn="l"/>
                <a:tab pos="320669" algn="l"/>
                <a:tab pos="769932" algn="l"/>
                <a:tab pos="1219195" algn="l"/>
                <a:tab pos="1668458" algn="l"/>
                <a:tab pos="2117721" algn="l"/>
                <a:tab pos="2566984" algn="l"/>
                <a:tab pos="3016248" algn="l"/>
                <a:tab pos="3465511" algn="l"/>
                <a:tab pos="3914774" algn="l"/>
                <a:tab pos="4364037" algn="l"/>
                <a:tab pos="4813300" algn="l"/>
                <a:tab pos="5262563" algn="l"/>
                <a:tab pos="5711826" algn="l"/>
                <a:tab pos="6161089" algn="l"/>
                <a:tab pos="6610352" algn="l"/>
                <a:tab pos="7059615" algn="l"/>
                <a:tab pos="7508868" algn="l"/>
                <a:tab pos="7958131" algn="l"/>
                <a:tab pos="8407394" algn="l"/>
                <a:tab pos="8856657" algn="l"/>
              </a:tabLst>
            </a:pPr>
            <a:r>
              <a:rPr lang="it-IT" sz="4000">
                <a:solidFill>
                  <a:srgbClr val="99284C"/>
                </a:solidFill>
              </a:rPr>
              <a:t>Lo sviluppo cognitivo comprende:</a:t>
            </a:r>
          </a:p>
          <a:p>
            <a:pPr marL="215898" lvl="0" indent="-206370" algn="just">
              <a:buClr>
                <a:srgbClr val="000000"/>
              </a:buClr>
              <a:buSzPct val="45000"/>
              <a:buFont typeface="Wingdings"/>
              <a:buChar char=""/>
              <a:tabLst>
                <a:tab pos="215898" algn="l"/>
                <a:tab pos="320669" algn="l"/>
                <a:tab pos="769932" algn="l"/>
                <a:tab pos="1219195" algn="l"/>
                <a:tab pos="1668458" algn="l"/>
                <a:tab pos="2117721" algn="l"/>
                <a:tab pos="2566984" algn="l"/>
                <a:tab pos="3016248" algn="l"/>
                <a:tab pos="3465511" algn="l"/>
                <a:tab pos="3914774" algn="l"/>
                <a:tab pos="4364037" algn="l"/>
                <a:tab pos="4813300" algn="l"/>
                <a:tab pos="5262563" algn="l"/>
                <a:tab pos="5711826" algn="l"/>
                <a:tab pos="6161089" algn="l"/>
                <a:tab pos="6610352" algn="l"/>
                <a:tab pos="7059615" algn="l"/>
                <a:tab pos="7508868" algn="l"/>
                <a:tab pos="7958131" algn="l"/>
                <a:tab pos="8407394" algn="l"/>
                <a:tab pos="8856657" algn="l"/>
              </a:tabLst>
            </a:pPr>
            <a:r>
              <a:rPr lang="it-IT">
                <a:solidFill>
                  <a:srgbClr val="99284C"/>
                </a:solidFill>
              </a:rPr>
              <a:t>sviluppo della percezione</a:t>
            </a:r>
          </a:p>
          <a:p>
            <a:pPr marL="215898" lvl="0" indent="-206370" algn="just">
              <a:buClr>
                <a:srgbClr val="000000"/>
              </a:buClr>
              <a:buSzPct val="45000"/>
              <a:buFont typeface="Wingdings"/>
              <a:buChar char=""/>
              <a:tabLst>
                <a:tab pos="215898" algn="l"/>
                <a:tab pos="320669" algn="l"/>
                <a:tab pos="769932" algn="l"/>
                <a:tab pos="1219195" algn="l"/>
                <a:tab pos="1668458" algn="l"/>
                <a:tab pos="2117721" algn="l"/>
                <a:tab pos="2566984" algn="l"/>
                <a:tab pos="3016248" algn="l"/>
                <a:tab pos="3465511" algn="l"/>
                <a:tab pos="3914774" algn="l"/>
                <a:tab pos="4364037" algn="l"/>
                <a:tab pos="4813300" algn="l"/>
                <a:tab pos="5262563" algn="l"/>
                <a:tab pos="5711826" algn="l"/>
                <a:tab pos="6161089" algn="l"/>
                <a:tab pos="6610352" algn="l"/>
                <a:tab pos="7059615" algn="l"/>
                <a:tab pos="7508868" algn="l"/>
                <a:tab pos="7958131" algn="l"/>
                <a:tab pos="8407394" algn="l"/>
                <a:tab pos="8856657" algn="l"/>
              </a:tabLst>
            </a:pPr>
            <a:r>
              <a:rPr lang="it-IT">
                <a:solidFill>
                  <a:srgbClr val="99284C"/>
                </a:solidFill>
              </a:rPr>
              <a:t>sviluppo del linguaggio</a:t>
            </a:r>
          </a:p>
          <a:p>
            <a:pPr marL="215898" lvl="0" indent="-206370" algn="just">
              <a:buClr>
                <a:srgbClr val="000000"/>
              </a:buClr>
              <a:buSzPct val="45000"/>
              <a:buFont typeface="Wingdings"/>
              <a:buChar char=""/>
              <a:tabLst>
                <a:tab pos="215898" algn="l"/>
                <a:tab pos="320669" algn="l"/>
                <a:tab pos="769932" algn="l"/>
                <a:tab pos="1219195" algn="l"/>
                <a:tab pos="1668458" algn="l"/>
                <a:tab pos="2117721" algn="l"/>
                <a:tab pos="2566984" algn="l"/>
                <a:tab pos="3016248" algn="l"/>
                <a:tab pos="3465511" algn="l"/>
                <a:tab pos="3914774" algn="l"/>
                <a:tab pos="4364037" algn="l"/>
                <a:tab pos="4813300" algn="l"/>
                <a:tab pos="5262563" algn="l"/>
                <a:tab pos="5711826" algn="l"/>
                <a:tab pos="6161089" algn="l"/>
                <a:tab pos="6610352" algn="l"/>
                <a:tab pos="7059615" algn="l"/>
                <a:tab pos="7508868" algn="l"/>
                <a:tab pos="7958131" algn="l"/>
                <a:tab pos="8407394" algn="l"/>
                <a:tab pos="8856657" algn="l"/>
              </a:tabLst>
            </a:pPr>
            <a:r>
              <a:rPr lang="it-IT">
                <a:solidFill>
                  <a:srgbClr val="99284C"/>
                </a:solidFill>
              </a:rPr>
              <a:t>sviluppo della memoria</a:t>
            </a:r>
          </a:p>
          <a:p>
            <a:pPr marL="215898" lvl="0" indent="-206370" algn="just">
              <a:buClr>
                <a:srgbClr val="000000"/>
              </a:buClr>
              <a:buSzPct val="45000"/>
              <a:buFont typeface="Wingdings"/>
              <a:buChar char=""/>
              <a:tabLst>
                <a:tab pos="215898" algn="l"/>
                <a:tab pos="320669" algn="l"/>
                <a:tab pos="769932" algn="l"/>
                <a:tab pos="1219195" algn="l"/>
                <a:tab pos="1668458" algn="l"/>
                <a:tab pos="2117721" algn="l"/>
                <a:tab pos="2566984" algn="l"/>
                <a:tab pos="3016248" algn="l"/>
                <a:tab pos="3465511" algn="l"/>
                <a:tab pos="3914774" algn="l"/>
                <a:tab pos="4364037" algn="l"/>
                <a:tab pos="4813300" algn="l"/>
                <a:tab pos="5262563" algn="l"/>
                <a:tab pos="5711826" algn="l"/>
                <a:tab pos="6161089" algn="l"/>
                <a:tab pos="6610352" algn="l"/>
                <a:tab pos="7059615" algn="l"/>
                <a:tab pos="7508868" algn="l"/>
                <a:tab pos="7958131" algn="l"/>
                <a:tab pos="8407394" algn="l"/>
                <a:tab pos="8856657" algn="l"/>
              </a:tabLst>
            </a:pPr>
            <a:r>
              <a:rPr lang="it-IT">
                <a:solidFill>
                  <a:srgbClr val="99284C"/>
                </a:solidFill>
              </a:rPr>
              <a:t>sviluppo dell'apprendimento</a:t>
            </a:r>
          </a:p>
          <a:p>
            <a:pPr marL="215898" lvl="0" indent="-206370" algn="just">
              <a:buClr>
                <a:srgbClr val="000000"/>
              </a:buClr>
              <a:buSzPct val="45000"/>
              <a:buFont typeface="Wingdings"/>
              <a:buChar char=""/>
              <a:tabLst>
                <a:tab pos="215898" algn="l"/>
                <a:tab pos="320669" algn="l"/>
                <a:tab pos="769932" algn="l"/>
                <a:tab pos="1219195" algn="l"/>
                <a:tab pos="1668458" algn="l"/>
                <a:tab pos="2117721" algn="l"/>
                <a:tab pos="2566984" algn="l"/>
                <a:tab pos="3016248" algn="l"/>
                <a:tab pos="3465511" algn="l"/>
                <a:tab pos="3914774" algn="l"/>
                <a:tab pos="4364037" algn="l"/>
                <a:tab pos="4813300" algn="l"/>
                <a:tab pos="5262563" algn="l"/>
                <a:tab pos="5711826" algn="l"/>
                <a:tab pos="6161089" algn="l"/>
                <a:tab pos="6610352" algn="l"/>
                <a:tab pos="7059615" algn="l"/>
                <a:tab pos="7508868" algn="l"/>
                <a:tab pos="7958131" algn="l"/>
                <a:tab pos="8407394" algn="l"/>
                <a:tab pos="8856657" algn="l"/>
              </a:tabLst>
            </a:pPr>
            <a:r>
              <a:rPr lang="it-IT">
                <a:solidFill>
                  <a:srgbClr val="99284C"/>
                </a:solidFill>
              </a:rPr>
              <a:t>sviluppo dell'azione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00092"/>
            <a:ext cx="8607420" cy="1262064"/>
          </a:xfrm>
        </p:spPr>
        <p:txBody>
          <a:bodyPr tIns="35277"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/>
              <a:t>FILOSOFIA E TEORIE COGNITIVE</a:t>
            </a:r>
            <a:br>
              <a:rPr lang="it-IT"/>
            </a:br>
            <a:endParaRPr lang="it-IT"/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1800225"/>
            <a:ext cx="8418515" cy="6262689"/>
          </a:xfrm>
        </p:spPr>
        <p:txBody>
          <a:bodyPr/>
          <a:lstStyle/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3000"/>
              <a:t>Diverse concezioni filosofiche hanno contribuito a fondare diverse teorie psicologiche e dello sviluppo cognitivo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3000" b="1"/>
              <a:t> </a:t>
            </a:r>
            <a:r>
              <a:rPr lang="it-IT" sz="3000" b="1">
                <a:solidFill>
                  <a:srgbClr val="7E0021"/>
                </a:solidFill>
              </a:rPr>
              <a:t>APPROCCIO EMPIRISTA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3000"/>
              <a:t>La conoscenza induttiva deriva dall'esperienza. 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3000"/>
              <a:t>Il </a:t>
            </a:r>
            <a:r>
              <a:rPr lang="it-IT" sz="3000" b="1"/>
              <a:t>comportamentismo</a:t>
            </a:r>
            <a:r>
              <a:rPr lang="it-IT" sz="3000"/>
              <a:t> </a:t>
            </a:r>
            <a:r>
              <a:rPr lang="it-IT" sz="3000" b="1"/>
              <a:t>spiega il formarsi di abilità complesse tramite le associazioni tra stimoli e risposte: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3000" b="1"/>
              <a:t>Le differenze fra individui sono dovute a 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3000" b="1"/>
              <a:t>differenze di ambienti ed esperienze.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it-IT" sz="3000"/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it-IT"/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it-IT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00092"/>
            <a:ext cx="8607420" cy="1262064"/>
          </a:xfrm>
        </p:spPr>
        <p:txBody>
          <a:bodyPr tIns="35277"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3600"/>
              <a:t>IL LIMITE DEL COMPORTAMENTISMO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900117" y="1800225"/>
            <a:ext cx="8418515" cy="4786317"/>
          </a:xfrm>
        </p:spPr>
        <p:txBody>
          <a:bodyPr tIns="24844"/>
          <a:lstStyle/>
          <a:p>
            <a:pPr marL="493711" lvl="0" indent="-423860">
              <a:buClr>
                <a:srgbClr val="99284C"/>
              </a:buClr>
              <a:buSzPct val="75000"/>
              <a:buFont typeface="Wingdings"/>
              <a:buChar char=""/>
              <a:tabLst>
                <a:tab pos="493711" algn="l"/>
                <a:tab pos="598482" algn="l"/>
                <a:tab pos="1047745" algn="l"/>
                <a:tab pos="1497008" algn="l"/>
                <a:tab pos="1946271" algn="l"/>
                <a:tab pos="2395534" algn="l"/>
                <a:tab pos="2844797" algn="l"/>
                <a:tab pos="3294061" algn="l"/>
                <a:tab pos="3743324" algn="l"/>
                <a:tab pos="4192587" algn="l"/>
                <a:tab pos="4641850" algn="l"/>
                <a:tab pos="5091113" algn="l"/>
                <a:tab pos="5540376" algn="l"/>
                <a:tab pos="5989639" algn="l"/>
                <a:tab pos="6438902" algn="l"/>
                <a:tab pos="6888165" algn="l"/>
                <a:tab pos="7337418" algn="l"/>
                <a:tab pos="7786681" algn="l"/>
                <a:tab pos="8235944" algn="l"/>
                <a:tab pos="8685207" algn="l"/>
                <a:tab pos="9134470" algn="l"/>
              </a:tabLst>
            </a:pPr>
            <a:r>
              <a:rPr lang="it-IT" sz="2800" b="1"/>
              <a:t>Il limite del comportamentismo</a:t>
            </a:r>
            <a:r>
              <a:rPr lang="it-IT" sz="2800"/>
              <a:t>:mancanza di una buona teoria dell'apprendimento e dell'elaborazione delle informazioni  </a:t>
            </a:r>
          </a:p>
          <a:p>
            <a:pPr marL="493711" lvl="0" indent="-423860">
              <a:tabLst>
                <a:tab pos="493711" algn="l"/>
                <a:tab pos="598482" algn="l"/>
                <a:tab pos="1047745" algn="l"/>
                <a:tab pos="1497008" algn="l"/>
                <a:tab pos="1946271" algn="l"/>
                <a:tab pos="2395534" algn="l"/>
                <a:tab pos="2844797" algn="l"/>
                <a:tab pos="3294061" algn="l"/>
                <a:tab pos="3743324" algn="l"/>
                <a:tab pos="4192587" algn="l"/>
                <a:tab pos="4641850" algn="l"/>
                <a:tab pos="5091113" algn="l"/>
                <a:tab pos="5540376" algn="l"/>
                <a:tab pos="5989639" algn="l"/>
                <a:tab pos="6438902" algn="l"/>
                <a:tab pos="6888165" algn="l"/>
                <a:tab pos="7337418" algn="l"/>
                <a:tab pos="7786681" algn="l"/>
                <a:tab pos="8235944" algn="l"/>
                <a:tab pos="8685207" algn="l"/>
                <a:tab pos="9134470" algn="l"/>
              </a:tabLst>
            </a:pPr>
            <a:r>
              <a:rPr lang="it-IT" sz="2800"/>
              <a:t>. </a:t>
            </a:r>
          </a:p>
          <a:p>
            <a:pPr marL="493711" lvl="0" indent="-423860">
              <a:buClr>
                <a:srgbClr val="99284C"/>
              </a:buClr>
              <a:buSzPct val="75000"/>
              <a:buFont typeface="Wingdings"/>
              <a:buChar char=""/>
              <a:tabLst>
                <a:tab pos="493711" algn="l"/>
                <a:tab pos="598482" algn="l"/>
                <a:tab pos="1047745" algn="l"/>
                <a:tab pos="1497008" algn="l"/>
                <a:tab pos="1946271" algn="l"/>
                <a:tab pos="2395534" algn="l"/>
                <a:tab pos="2844797" algn="l"/>
                <a:tab pos="3294061" algn="l"/>
                <a:tab pos="3743324" algn="l"/>
                <a:tab pos="4192587" algn="l"/>
                <a:tab pos="4641850" algn="l"/>
                <a:tab pos="5091113" algn="l"/>
                <a:tab pos="5540376" algn="l"/>
                <a:tab pos="5989639" algn="l"/>
                <a:tab pos="6438902" algn="l"/>
                <a:tab pos="6888165" algn="l"/>
                <a:tab pos="7337418" algn="l"/>
                <a:tab pos="7786681" algn="l"/>
                <a:tab pos="8235944" algn="l"/>
                <a:tab pos="8685207" algn="l"/>
                <a:tab pos="9134470" algn="l"/>
              </a:tabLst>
            </a:pPr>
            <a:r>
              <a:rPr lang="it-IT" sz="2800"/>
              <a:t>Oggi tale approccio teorico è superato</a:t>
            </a:r>
          </a:p>
          <a:p>
            <a:pPr marL="493711" lvl="0" indent="-423860">
              <a:tabLst>
                <a:tab pos="493711" algn="l"/>
                <a:tab pos="598482" algn="l"/>
                <a:tab pos="1047745" algn="l"/>
                <a:tab pos="1497008" algn="l"/>
                <a:tab pos="1946271" algn="l"/>
                <a:tab pos="2395534" algn="l"/>
                <a:tab pos="2844797" algn="l"/>
                <a:tab pos="3294061" algn="l"/>
                <a:tab pos="3743324" algn="l"/>
                <a:tab pos="4192587" algn="l"/>
                <a:tab pos="4641850" algn="l"/>
                <a:tab pos="5091113" algn="l"/>
                <a:tab pos="5540376" algn="l"/>
                <a:tab pos="5989639" algn="l"/>
                <a:tab pos="6438902" algn="l"/>
                <a:tab pos="6888165" algn="l"/>
                <a:tab pos="7337418" algn="l"/>
                <a:tab pos="7786681" algn="l"/>
                <a:tab pos="8235944" algn="l"/>
                <a:tab pos="8685207" algn="l"/>
                <a:tab pos="9134470" algn="l"/>
              </a:tabLst>
            </a:pPr>
            <a:endParaRPr lang="it-IT" sz="2800"/>
          </a:p>
          <a:p>
            <a:pPr marL="493711" lvl="0" indent="-423860">
              <a:buClr>
                <a:srgbClr val="99284C"/>
              </a:buClr>
              <a:buSzPct val="75000"/>
              <a:buFont typeface="Wingdings"/>
              <a:buChar char=""/>
              <a:tabLst>
                <a:tab pos="493711" algn="l"/>
                <a:tab pos="598482" algn="l"/>
                <a:tab pos="1047745" algn="l"/>
                <a:tab pos="1497008" algn="l"/>
                <a:tab pos="1946271" algn="l"/>
                <a:tab pos="2395534" algn="l"/>
                <a:tab pos="2844797" algn="l"/>
                <a:tab pos="3294061" algn="l"/>
                <a:tab pos="3743324" algn="l"/>
                <a:tab pos="4192587" algn="l"/>
                <a:tab pos="4641850" algn="l"/>
                <a:tab pos="5091113" algn="l"/>
                <a:tab pos="5540376" algn="l"/>
                <a:tab pos="5989639" algn="l"/>
                <a:tab pos="6438902" algn="l"/>
                <a:tab pos="6888165" algn="l"/>
                <a:tab pos="7337418" algn="l"/>
                <a:tab pos="7786681" algn="l"/>
                <a:tab pos="8235944" algn="l"/>
                <a:tab pos="8685207" algn="l"/>
                <a:tab pos="9134470" algn="l"/>
              </a:tabLst>
            </a:pPr>
            <a:r>
              <a:rPr lang="it-IT" sz="2800"/>
              <a:t>Tuttavia alcuni teorici cognitivisti risentono di una matrice filosofica empiristica in quanto privilegiano il ruolo dell'esperienza nelle loro ricerche.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179386" y="720720"/>
            <a:ext cx="8607420" cy="1262064"/>
          </a:xfrm>
        </p:spPr>
        <p:txBody>
          <a:bodyPr tIns="35277"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/>
              <a:t>APPROCCIO RAZIONALISTA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900117" y="1800225"/>
            <a:ext cx="8418515" cy="5013326"/>
          </a:xfrm>
        </p:spPr>
        <p:txBody>
          <a:bodyPr/>
          <a:lstStyle/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it-IT" b="1"/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/>
              <a:t>L'approccio razionalista </a:t>
            </a:r>
            <a:r>
              <a:rPr lang="it-IT" b="1"/>
              <a:t>rivaluta il pensiero deduttivo</a:t>
            </a:r>
            <a:r>
              <a:rPr lang="it-IT"/>
              <a:t> ed esamina le forme della conoscenza imposte dall'intelletto. 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b="1"/>
              <a:t>La Gestalt dimostrò che i fenomeni psicologici</a:t>
            </a:r>
            <a:r>
              <a:rPr lang="it-IT"/>
              <a:t> </a:t>
            </a:r>
            <a:r>
              <a:rPr lang="it-IT" b="1"/>
              <a:t>dalla percezione e del ragionamento, comportano strutture mentali più complesse</a:t>
            </a:r>
            <a:r>
              <a:rPr lang="it-IT"/>
              <a:t> dove vi sono relazioni fra il tutto e le sue parti: </a:t>
            </a:r>
            <a:r>
              <a:rPr lang="it-IT" b="1"/>
              <a:t>il tutto è molto più della somma dei singoli</a:t>
            </a:r>
            <a:r>
              <a:rPr lang="it-IT"/>
              <a:t>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20720" y="720720"/>
            <a:ext cx="8607420" cy="2301873"/>
          </a:xfrm>
        </p:spPr>
        <p:txBody>
          <a:bodyPr tIns="35277"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/>
              <a:t>IL PIÙ IMPORTANTE RICERCATORE DELLE STRUTTURE DELLE MENTE :</a:t>
            </a:r>
            <a:br>
              <a:rPr lang="it-IT"/>
            </a:br>
            <a:r>
              <a:rPr lang="it-IT"/>
              <a:t>JEAN PIAGET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761996" y="3419471"/>
            <a:ext cx="8418515" cy="4740277"/>
          </a:xfrm>
        </p:spPr>
        <p:txBody>
          <a:bodyPr/>
          <a:lstStyle/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it-IT"/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/>
              <a:t>Piaget ritiene che l'attività mentale assimila le informazioni disponibili alle strutture della mente. 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/>
              <a:t>Tali strutture si sviluppano attraverso 4 stadi successivi legati allo sviluppo del bambino.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it-IT"/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it-IT"/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it-IT"/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it-IT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00092"/>
            <a:ext cx="8607420" cy="1262064"/>
          </a:xfrm>
        </p:spPr>
        <p:txBody>
          <a:bodyPr tIns="35277"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/>
              <a:t>PIAGET:GLI STADI DI SVILUPPO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1006470" y="1800225"/>
            <a:ext cx="8418515" cy="5295903"/>
          </a:xfrm>
        </p:spPr>
        <p:txBody>
          <a:bodyPr/>
          <a:lstStyle/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800" b="1"/>
              <a:t>1)S</a:t>
            </a:r>
            <a:r>
              <a:rPr lang="it-IT" sz="2800" b="1" i="1"/>
              <a:t>TADIO SENSO-MOTORIO (0-2 ANNI)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400" i="1"/>
              <a:t>caratterizzato da </a:t>
            </a:r>
            <a:r>
              <a:rPr lang="it-IT" sz="2400"/>
              <a:t> </a:t>
            </a:r>
            <a:r>
              <a:rPr lang="it-IT" sz="2400" b="1"/>
              <a:t> schemi percettivi e motori con i quali il bambino esplora l'ambiente</a:t>
            </a:r>
            <a:r>
              <a:rPr lang="it-IT" sz="2400"/>
              <a:t> apprende abitudini, combina più schemi per risolvere problemi pratici. Il sapere usare simboli segna il passaggio dal primo al secondo stadio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800" b="1"/>
              <a:t>2) STADIO PREOPERATORIO ( 2 -7ANNI)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400"/>
              <a:t>Il bambino usa simboli e possiede semplici regole e concetti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600" b="1"/>
              <a:t>3) STADIO  OPERAZIONI CONCRETE ( 7 – 12 ANNI)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/>
              <a:t>i</a:t>
            </a:r>
            <a:r>
              <a:rPr lang="it-IT" sz="2400"/>
              <a:t>l bambino interpreta la realtà seguendo schemi logici di classificazione e di seriazione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600" b="1"/>
              <a:t>4) STADIO PREADOLESCENZA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400"/>
              <a:t>il bambino fa complessi ragionamenti ipotetici che utilizzano schemi logici: la disgiunzione di proposizioni, l'implicazione (se...allora) e l'implicazione reciproca (se e solo se...)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00092"/>
            <a:ext cx="8607420" cy="1262064"/>
          </a:xfrm>
        </p:spPr>
        <p:txBody>
          <a:bodyPr tIns="35277"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/>
              <a:t>ALTRE TEORIE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941383" y="1979611"/>
            <a:ext cx="8418515" cy="4762496"/>
          </a:xfrm>
        </p:spPr>
        <p:txBody>
          <a:bodyPr/>
          <a:lstStyle/>
          <a:p>
            <a:pPr lvl="0" indent="-334963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dirty="0">
                <a:solidFill>
                  <a:srgbClr val="7E0021"/>
                </a:solidFill>
              </a:rPr>
              <a:t>TEORIE </a:t>
            </a:r>
            <a:r>
              <a:rPr lang="it-IT" dirty="0" smtClean="0">
                <a:solidFill>
                  <a:srgbClr val="7E0021"/>
                </a:solidFill>
              </a:rPr>
              <a:t>INNATISTE</a:t>
            </a:r>
            <a:endParaRPr lang="it-IT" dirty="0">
              <a:solidFill>
                <a:srgbClr val="7E0021"/>
              </a:solidFill>
            </a:endParaRPr>
          </a:p>
          <a:p>
            <a:pPr lvl="0" indent="-334963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dirty="0"/>
              <a:t>L'idea di base di queste teorie è che la mente umana sia suddivisa in moduli che presiedono ad ambiti diversi di conoscenza già presenti alla nascita.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900117" y="900117"/>
            <a:ext cx="8605839" cy="1169983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/>
              <a:t>APPROCCIO COSTRUTTIVISTA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1979611"/>
            <a:ext cx="8416923" cy="4859341"/>
          </a:xfrm>
        </p:spPr>
        <p:txBody>
          <a:bodyPr/>
          <a:lstStyle/>
          <a:p>
            <a:pPr lvl="0" indent="-334963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400"/>
              <a:t>La</a:t>
            </a:r>
            <a:r>
              <a:rPr lang="it-IT" sz="2400" b="1"/>
              <a:t> filosofia dialettica</a:t>
            </a:r>
            <a:r>
              <a:rPr lang="it-IT" sz="2400"/>
              <a:t> (Marx Hegel) spiega i processi di cambiamento della realtà  attraverso le contraddizioni e il loro conflitto (tesi-antitesi).</a:t>
            </a:r>
          </a:p>
          <a:p>
            <a:pPr lvl="0" indent="-334963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400"/>
              <a:t>I</a:t>
            </a:r>
            <a:r>
              <a:rPr lang="it-IT" sz="2400" b="1"/>
              <a:t>l superamento del conflitto porta ai cambiamenti della realtà sociale.</a:t>
            </a:r>
          </a:p>
          <a:p>
            <a:pPr lvl="0" indent="-334963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400" b="1"/>
              <a:t>Questo stesso modello viene applicato ai cambiamenti della conoscenza umana.</a:t>
            </a:r>
          </a:p>
          <a:p>
            <a:pPr lvl="0" indent="-334963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400" b="1"/>
              <a:t>Il costruttivismo teorizza che</a:t>
            </a:r>
            <a:r>
              <a:rPr lang="it-IT" sz="2400"/>
              <a:t> la conoscenza non proviene da una realtà oggettiva esterna e neppure da un' imposizione della nostra mente sulla realtà </a:t>
            </a:r>
          </a:p>
          <a:p>
            <a:pPr lvl="0" indent="-334963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400"/>
              <a:t>(visione oggettiva/visione soggettiva).</a:t>
            </a:r>
          </a:p>
          <a:p>
            <a:pPr lvl="0" indent="-334963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400" b="1"/>
              <a:t>La conoscenza è il prodotto delle operazioni</a:t>
            </a:r>
            <a:r>
              <a:rPr lang="it-IT" b="1"/>
              <a:t> </a:t>
            </a:r>
            <a:r>
              <a:rPr lang="it-IT" sz="2400" b="1"/>
              <a:t>che il soggetto conoscente compie per conoscere la realtà. 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44541"/>
            <a:ext cx="8605839" cy="1169983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/>
              <a:t>Posizione delle teorie di Piaget razionalismo/costruttivismo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2138360"/>
            <a:ext cx="8416923" cy="4789490"/>
          </a:xfrm>
        </p:spPr>
        <p:txBody>
          <a:bodyPr/>
          <a:lstStyle/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800" b="1"/>
              <a:t>Piaget si trova ad essere, per le sue idee sulle strutture della mente, vicino alla tradizione razionalista mentre le sue idee riguardo ai cambiamenti di struttura che lui chiama : accomodamento ed equilibrazione si riferiscono direttamente alla dialettica e all'epistemologia costruttivista</a:t>
            </a:r>
            <a:r>
              <a:rPr lang="it-IT" sz="2800"/>
              <a:t>.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800"/>
              <a:t>La struttura nuova si crea grazie al ruolo dell'attività del soggetto che sarà tanto più corporea e concreta quanto più il soggetto è un bambino piccolo.</a:t>
            </a:r>
          </a:p>
          <a:p>
            <a:pPr lvl="0" indent="-333371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it-IT" sz="280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44541"/>
            <a:ext cx="8602666" cy="1166810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4800"/>
              <a:t> TEORIE NEOPIAGETIANE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946147" y="2143125"/>
            <a:ext cx="8413751" cy="4695828"/>
          </a:xfrm>
        </p:spPr>
        <p:txBody>
          <a:bodyPr/>
          <a:lstStyle/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200" b="1"/>
              <a:t>Un gruppo di teorie neopiagetiane mantengono alcune parti del pensiero di Piaget superandone altre</a:t>
            </a:r>
            <a:r>
              <a:rPr lang="it-IT" sz="2200"/>
              <a:t>.</a:t>
            </a:r>
          </a:p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200" b="1"/>
              <a:t>I neopiagetiani teorizzano che lo sviluppo del pensiero non consiste nell'acquisire strutture logiche, ma di elaborare una capacità crescente di informazioni e</a:t>
            </a:r>
            <a:r>
              <a:rPr lang="it-IT" sz="2200"/>
              <a:t> sottolineano che il concetto di una capacità limitata di memoria di lavoro o risorse attentive era assente nella teoria di Piaget.</a:t>
            </a:r>
          </a:p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it-IT" sz="2200"/>
          </a:p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200"/>
              <a:t>Il</a:t>
            </a:r>
            <a:r>
              <a:rPr lang="it-IT" sz="2200" b="1"/>
              <a:t> neocostruttivismo affermando che la mente umana sia suddivisa in moduli al contrario degli innatisti nega che tale organizzazione modulare sia già presente alla nascita</a:t>
            </a:r>
            <a:r>
              <a:rPr lang="it-IT" sz="2200"/>
              <a:t>, ma invece la mente si modularizza attraverso percorsi evolutivi.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44541"/>
            <a:ext cx="8605839" cy="1169983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3600"/>
              <a:t>APPROCCIO STORICO-CULTURALE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720720" y="2160590"/>
            <a:ext cx="8518522" cy="4929182"/>
          </a:xfrm>
        </p:spPr>
        <p:txBody>
          <a:bodyPr/>
          <a:lstStyle/>
          <a:p>
            <a:pPr lvl="0" indent="-334963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it-IT" sz="2600"/>
          </a:p>
          <a:p>
            <a:pPr lvl="0" indent="-334963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b="1"/>
              <a:t>Vygotskij</a:t>
            </a:r>
            <a:r>
              <a:rPr lang="it-IT"/>
              <a:t>  da giovane partecipò, ai cambiamenti sociali  proposti dalla rivoluzione russa marxista occupandosi di istruzione e studiò persone con disabilità sensoriali o ritardo mentale.</a:t>
            </a:r>
          </a:p>
          <a:p>
            <a:pPr lvl="0" indent="-334963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/>
              <a:t>Insieme a Lurija e Leontjev </a:t>
            </a:r>
            <a:r>
              <a:rPr lang="it-IT" b="1"/>
              <a:t>fece parte della “scuola storico-culturale”che enfatizzava l'importanza di ciò che è culturale storico e sociale nello sviluppo psichico del bambino</a:t>
            </a:r>
            <a:r>
              <a:rPr lang="it-IT"/>
              <a:t>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44541"/>
            <a:ext cx="8605839" cy="1169983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4400"/>
              <a:t>GLI STRUMENTI CULTURALI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1800225"/>
            <a:ext cx="8416923" cy="5037136"/>
          </a:xfrm>
        </p:spPr>
        <p:txBody>
          <a:bodyPr/>
          <a:lstStyle/>
          <a:p>
            <a:pPr lvl="0" indent="-334963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US" sz="2200" b="1"/>
              <a:t>Secondo Vygotskij lo sviluppo cognitivo parte da “tendenze naturali” e prosegue tramite l'utilizzo di strumenti,segni  o mediatori culturali prodotti dalle</a:t>
            </a:r>
            <a:r>
              <a:rPr lang="en-US" sz="2400"/>
              <a:t> </a:t>
            </a:r>
            <a:r>
              <a:rPr lang="en-US" sz="2400" b="1"/>
              <a:t>culture umane nel loro sviluppo storico  </a:t>
            </a:r>
            <a:r>
              <a:rPr lang="en-US" sz="2400"/>
              <a:t> dalla ruota alla scrittura.   </a:t>
            </a:r>
          </a:p>
          <a:p>
            <a:pPr lvl="0" indent="-334963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US" sz="2400"/>
              <a:t>Attraverso l'interiorizzazione di tali strumenti si passa da processi psichici elementari a funzioni psichiche superiori.</a:t>
            </a:r>
          </a:p>
          <a:p>
            <a:pPr lvl="0" indent="-334963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US" sz="2400" b="1"/>
              <a:t>Grande importanza ha il linguaggio poiché è un potente strumento di regolazione del comportamento altrui e proprio,contribuisce allo sviluppo del pensiero, alla formazione dei concetti, al funzionamento della coscienza</a:t>
            </a:r>
            <a:r>
              <a:rPr lang="en-US" sz="2400"/>
              <a:t>. </a:t>
            </a:r>
          </a:p>
          <a:p>
            <a:pPr lvl="0" indent="-334963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US" sz="2400" b="1"/>
              <a:t> Grande importanza ha anche la scolarizzazione </a:t>
            </a:r>
            <a:r>
              <a:rPr lang="en-US" sz="2400"/>
              <a:t>che induce la capacità di ragionare astrattamente anche grazie </a:t>
            </a:r>
            <a:r>
              <a:rPr lang="en-US" sz="2400" b="1"/>
              <a:t>all'acquisizione della scrittura</a:t>
            </a:r>
            <a:r>
              <a:rPr lang="en-US" sz="2400"/>
              <a:t>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00092"/>
            <a:ext cx="8604247" cy="1258891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/>
              <a:t>Vygotskji/Bruner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2138360"/>
            <a:ext cx="8415342" cy="4787898"/>
          </a:xfrm>
        </p:spPr>
        <p:txBody>
          <a:bodyPr/>
          <a:lstStyle/>
          <a:p>
            <a:pPr lvl="0" indent="-334963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400" b="1"/>
              <a:t>Bruner</a:t>
            </a:r>
            <a:r>
              <a:rPr lang="it-IT" sz="2400"/>
              <a:t> anch'egli</a:t>
            </a:r>
            <a:r>
              <a:rPr lang="it-IT" sz="2400" b="1"/>
              <a:t> influenzato dalla scuola storico culturale propone tre diverse forme di presentazione o sistemi di codifica che possono comparire in successione ma che una volta presenti e ben sviluppati non eliminano i precedenti ma coesistono</a:t>
            </a:r>
            <a:r>
              <a:rPr lang="it-IT" sz="2400"/>
              <a:t>.</a:t>
            </a:r>
          </a:p>
          <a:p>
            <a:pPr lvl="0" indent="-334963">
              <a:buClr>
                <a:srgbClr val="000000"/>
              </a:buClr>
              <a:buSzPct val="100000"/>
              <a:buFont typeface="Times New Roman" pitchFamily="16"/>
              <a:buChar char="•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400" b="1"/>
              <a:t>Rappresentazioni “esecutive”</a:t>
            </a:r>
            <a:r>
              <a:rPr lang="it-IT" sz="2400"/>
              <a:t> si basano su procedure d'azione motoria.</a:t>
            </a:r>
          </a:p>
          <a:p>
            <a:pPr lvl="0" indent="-334963">
              <a:buClr>
                <a:srgbClr val="000000"/>
              </a:buClr>
              <a:buSzPct val="100000"/>
              <a:buFont typeface="Times New Roman" pitchFamily="16"/>
              <a:buChar char="•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400" b="1"/>
              <a:t>Rappresentazioni “iconiche”</a:t>
            </a:r>
            <a:r>
              <a:rPr lang="it-IT" sz="2400"/>
              <a:t> immagini mentali che mantengono una forte somiglianza con la realtà (compaiono verso i 12 mesi).</a:t>
            </a:r>
          </a:p>
          <a:p>
            <a:pPr lvl="0" indent="-334963">
              <a:buClr>
                <a:srgbClr val="000000"/>
              </a:buClr>
              <a:buSzPct val="100000"/>
              <a:buFont typeface="Times New Roman" pitchFamily="16"/>
              <a:buChar char="•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400" b="1"/>
              <a:t>Rappresentazioni “simboliche”</a:t>
            </a:r>
            <a:r>
              <a:rPr lang="it-IT" sz="2400"/>
              <a:t> (iniziano verso i 18 mesi) utilizzano segni convenzionali arbitrariamente connessi con quello che rappresentano.</a:t>
            </a:r>
          </a:p>
          <a:p>
            <a:pPr lvl="0" indent="-334963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it-IT" sz="240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44541"/>
            <a:ext cx="8604247" cy="1169983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/>
              <a:t>Bruner/ Vygotskij: centralità del linguaggio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765179" y="2143125"/>
            <a:ext cx="8415342" cy="4697409"/>
          </a:xfrm>
        </p:spPr>
        <p:txBody>
          <a:bodyPr/>
          <a:lstStyle/>
          <a:p>
            <a:pPr lvl="0" indent="-336554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b="1"/>
              <a:t>Bruner condivide con Vygotskij l'idea della centralità del linguaggio nel costruire le rappresentazioni simboliche e ne condivide lo sviluppo cognitivo</a:t>
            </a:r>
            <a:r>
              <a:rPr lang="it-IT"/>
              <a:t> come una sorta di apprendistato degli strumenti culturali da parte del bambino. </a:t>
            </a:r>
          </a:p>
          <a:p>
            <a:pPr lvl="0" indent="-336554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/>
              <a:t>Un'aspetto che </a:t>
            </a:r>
            <a:r>
              <a:rPr lang="it-IT" b="1"/>
              <a:t>Bruner studia</a:t>
            </a:r>
            <a:r>
              <a:rPr lang="it-IT"/>
              <a:t> è </a:t>
            </a:r>
            <a:r>
              <a:rPr lang="it-IT" b="1"/>
              <a:t>l'interazione tra bambino e adulti </a:t>
            </a:r>
            <a:r>
              <a:rPr lang="it-IT"/>
              <a:t>e nella loro importanza di creare il cosiddetto sostegno o </a:t>
            </a:r>
            <a:r>
              <a:rPr lang="it-IT" b="1"/>
              <a:t>scaffolding</a:t>
            </a:r>
            <a:r>
              <a:rPr lang="it-IT"/>
              <a:t>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US" sz="3600" i="0" dirty="0" smtClean="0">
                <a:latin typeface="Arial" pitchFamily="34" charset="0"/>
                <a:cs typeface="Arial" pitchFamily="34" charset="0"/>
              </a:rPr>
              <a:t>LO SVILUPPO TIPICO</a:t>
            </a:r>
            <a:endParaRPr lang="en-US" sz="3600" i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336554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b="1" i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indent="-336554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 </a:t>
            </a:r>
            <a:r>
              <a:rPr lang="en-GB" b="1" i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SVILUPPO PRECOCE E LA PRIMA </a:t>
            </a:r>
            <a:r>
              <a:rPr lang="en-GB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INFANZIA</a:t>
            </a:r>
            <a:endParaRPr lang="en-GB" b="1" dirty="0">
              <a:latin typeface="Arial" pitchFamily="34" charset="0"/>
              <a:cs typeface="Arial" pitchFamily="34" charset="0"/>
            </a:endParaRPr>
          </a:p>
          <a:p>
            <a:pPr lvl="0" indent="-336554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I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primi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due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anni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di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vita del bambino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coincidono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con il primo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stadio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di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sviluppo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cognitivo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che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Piaget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chiama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senso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motorio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. 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pPr lvl="0" indent="-336554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Lo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stadio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senso-motorio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è a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sua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volta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articolato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sei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sottostadi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.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pPr lvl="0" indent="-336554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dirty="0"/>
          </a:p>
          <a:p>
            <a:pPr lvl="0" indent="-336554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44541"/>
            <a:ext cx="4803010" cy="1019072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3200" dirty="0" err="1" smtClean="0"/>
              <a:t>Stadio</a:t>
            </a:r>
            <a:r>
              <a:rPr lang="en-GB" sz="3200" dirty="0" smtClean="0"/>
              <a:t> </a:t>
            </a:r>
            <a:r>
              <a:rPr lang="en-GB" sz="3200" dirty="0" err="1" smtClean="0"/>
              <a:t>senso-motorio</a:t>
            </a:r>
            <a:endParaRPr lang="en-GB" sz="3200" dirty="0"/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766760" y="1691606"/>
            <a:ext cx="8413751" cy="5509294"/>
          </a:xfrm>
        </p:spPr>
        <p:txBody>
          <a:bodyPr/>
          <a:lstStyle/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sz="2000" b="1" dirty="0"/>
          </a:p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b="1" u="sng" dirty="0"/>
              <a:t>Primo </a:t>
            </a:r>
            <a:r>
              <a:rPr lang="en-GB" sz="2200" b="1" u="sng" dirty="0" err="1" smtClean="0"/>
              <a:t>sottostadio</a:t>
            </a:r>
            <a:r>
              <a:rPr lang="en-GB" sz="2200" b="1" u="sng" dirty="0" smtClean="0"/>
              <a:t> </a:t>
            </a:r>
            <a:r>
              <a:rPr lang="en-GB" sz="2200" b="1" dirty="0" smtClean="0"/>
              <a:t>(</a:t>
            </a:r>
            <a:r>
              <a:rPr lang="en-GB" sz="2200" b="1" dirty="0" err="1" smtClean="0"/>
              <a:t>dalla</a:t>
            </a:r>
            <a:r>
              <a:rPr lang="en-GB" sz="2200" b="1" dirty="0" smtClean="0"/>
              <a:t> </a:t>
            </a:r>
            <a:r>
              <a:rPr lang="en-GB" sz="2200" b="1" dirty="0" err="1" smtClean="0"/>
              <a:t>nascita</a:t>
            </a:r>
            <a:r>
              <a:rPr lang="en-GB" sz="2200" b="1" dirty="0" smtClean="0"/>
              <a:t> al 1° </a:t>
            </a:r>
            <a:r>
              <a:rPr lang="en-GB" sz="2200" b="1" dirty="0" err="1"/>
              <a:t>mese</a:t>
            </a:r>
            <a:r>
              <a:rPr lang="en-GB" sz="2200" b="1" dirty="0"/>
              <a:t> </a:t>
            </a:r>
            <a:r>
              <a:rPr lang="en-GB" sz="2200" b="1" dirty="0" err="1"/>
              <a:t>di</a:t>
            </a:r>
            <a:r>
              <a:rPr lang="en-GB" sz="2200" b="1" dirty="0"/>
              <a:t> vita)</a:t>
            </a:r>
          </a:p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dirty="0">
                <a:latin typeface="Candara" pitchFamily="16"/>
              </a:rPr>
              <a:t>I </a:t>
            </a:r>
            <a:r>
              <a:rPr lang="en-GB" sz="2200" dirty="0" err="1">
                <a:latin typeface="Candara" pitchFamily="16"/>
              </a:rPr>
              <a:t>comportamenti</a:t>
            </a:r>
            <a:r>
              <a:rPr lang="en-GB" sz="2200" dirty="0">
                <a:latin typeface="Candara" pitchFamily="16"/>
              </a:rPr>
              <a:t> del bambino </a:t>
            </a:r>
            <a:r>
              <a:rPr lang="en-GB" sz="2200" dirty="0" err="1">
                <a:latin typeface="Candara" pitchFamily="16"/>
              </a:rPr>
              <a:t>si</a:t>
            </a:r>
            <a:r>
              <a:rPr lang="en-GB" sz="2200" dirty="0">
                <a:latin typeface="Candara" pitchFamily="16"/>
              </a:rPr>
              <a:t> </a:t>
            </a:r>
            <a:r>
              <a:rPr lang="en-GB" sz="2200" dirty="0" err="1">
                <a:latin typeface="Candara" pitchFamily="16"/>
              </a:rPr>
              <a:t>basano</a:t>
            </a:r>
            <a:r>
              <a:rPr lang="en-GB" sz="2200" dirty="0">
                <a:latin typeface="Candara" pitchFamily="16"/>
              </a:rPr>
              <a:t> </a:t>
            </a:r>
            <a:r>
              <a:rPr lang="en-GB" sz="2200" dirty="0" err="1">
                <a:latin typeface="Candara" pitchFamily="16"/>
              </a:rPr>
              <a:t>su</a:t>
            </a:r>
            <a:r>
              <a:rPr lang="en-GB" sz="2200" dirty="0">
                <a:latin typeface="Candara" pitchFamily="16"/>
              </a:rPr>
              <a:t> un </a:t>
            </a:r>
            <a:r>
              <a:rPr lang="en-GB" sz="2200" dirty="0" err="1">
                <a:latin typeface="Candara" pitchFamily="16"/>
              </a:rPr>
              <a:t>insieme</a:t>
            </a:r>
            <a:r>
              <a:rPr lang="en-GB" sz="2200" dirty="0">
                <a:latin typeface="Candara" pitchFamily="16"/>
              </a:rPr>
              <a:t> </a:t>
            </a:r>
            <a:r>
              <a:rPr lang="en-GB" sz="2200" dirty="0" err="1">
                <a:latin typeface="Candara" pitchFamily="16"/>
              </a:rPr>
              <a:t>di</a:t>
            </a:r>
            <a:r>
              <a:rPr lang="en-GB" sz="2200" b="1" dirty="0">
                <a:latin typeface="Candara" pitchFamily="16"/>
              </a:rPr>
              <a:t> </a:t>
            </a:r>
            <a:r>
              <a:rPr lang="en-GB" sz="2200" b="1" dirty="0" err="1" smtClean="0">
                <a:latin typeface="Candara" pitchFamily="16"/>
              </a:rPr>
              <a:t>riflessi</a:t>
            </a:r>
            <a:r>
              <a:rPr lang="en-GB" sz="2200" b="1" dirty="0" smtClean="0">
                <a:latin typeface="Candara" pitchFamily="16"/>
              </a:rPr>
              <a:t> </a:t>
            </a:r>
            <a:r>
              <a:rPr lang="en-GB" sz="2200" dirty="0" smtClean="0">
                <a:latin typeface="Candara" pitchFamily="16"/>
              </a:rPr>
              <a:t>(</a:t>
            </a:r>
            <a:r>
              <a:rPr lang="en-GB" sz="2200" dirty="0" err="1" smtClean="0">
                <a:latin typeface="Candara" pitchFamily="16"/>
              </a:rPr>
              <a:t>suzione</a:t>
            </a:r>
            <a:r>
              <a:rPr lang="en-GB" sz="2200" dirty="0">
                <a:latin typeface="Candara" pitchFamily="16"/>
              </a:rPr>
              <a:t>, </a:t>
            </a:r>
            <a:r>
              <a:rPr lang="en-GB" sz="2200" dirty="0" err="1">
                <a:latin typeface="Candara" pitchFamily="16"/>
              </a:rPr>
              <a:t>prensione</a:t>
            </a:r>
            <a:r>
              <a:rPr lang="en-GB" sz="2200" dirty="0">
                <a:latin typeface="Candara" pitchFamily="16"/>
              </a:rPr>
              <a:t> con la </a:t>
            </a:r>
            <a:r>
              <a:rPr lang="en-GB" sz="2200" dirty="0" err="1">
                <a:latin typeface="Candara" pitchFamily="16"/>
              </a:rPr>
              <a:t>mano</a:t>
            </a:r>
            <a:r>
              <a:rPr lang="en-GB" sz="2200" dirty="0">
                <a:latin typeface="Candara" pitchFamily="16"/>
              </a:rPr>
              <a:t>,…) </a:t>
            </a:r>
            <a:r>
              <a:rPr lang="en-GB" sz="2200" dirty="0" err="1">
                <a:latin typeface="Candara" pitchFamily="16"/>
              </a:rPr>
              <a:t>già</a:t>
            </a:r>
            <a:r>
              <a:rPr lang="en-GB" sz="2200" dirty="0">
                <a:latin typeface="Candara" pitchFamily="16"/>
              </a:rPr>
              <a:t> </a:t>
            </a:r>
            <a:r>
              <a:rPr lang="en-GB" sz="2200" dirty="0" err="1">
                <a:latin typeface="Candara" pitchFamily="16"/>
              </a:rPr>
              <a:t>presenti</a:t>
            </a:r>
            <a:r>
              <a:rPr lang="en-GB" sz="2200" dirty="0">
                <a:latin typeface="Candara" pitchFamily="16"/>
              </a:rPr>
              <a:t> </a:t>
            </a:r>
            <a:r>
              <a:rPr lang="en-GB" sz="2200" dirty="0" err="1">
                <a:latin typeface="Candara" pitchFamily="16"/>
              </a:rPr>
              <a:t>dalla</a:t>
            </a:r>
            <a:r>
              <a:rPr lang="en-GB" sz="2200" dirty="0">
                <a:latin typeface="Candara" pitchFamily="16"/>
              </a:rPr>
              <a:t> </a:t>
            </a:r>
            <a:r>
              <a:rPr lang="en-GB" sz="2200" dirty="0" err="1">
                <a:latin typeface="Candara" pitchFamily="16"/>
              </a:rPr>
              <a:t>nascita</a:t>
            </a:r>
            <a:r>
              <a:rPr lang="en-GB" sz="2200" dirty="0">
                <a:latin typeface="Candara" pitchFamily="16"/>
              </a:rPr>
              <a:t> </a:t>
            </a:r>
            <a:r>
              <a:rPr lang="en-GB" sz="2200" dirty="0" err="1">
                <a:latin typeface="Candara" pitchFamily="16"/>
              </a:rPr>
              <a:t>che</a:t>
            </a:r>
            <a:r>
              <a:rPr lang="en-GB" sz="2200" dirty="0">
                <a:latin typeface="Candara" pitchFamily="16"/>
              </a:rPr>
              <a:t>, con </a:t>
            </a:r>
            <a:r>
              <a:rPr lang="en-GB" sz="2200" dirty="0" err="1">
                <a:latin typeface="Candara" pitchFamily="16"/>
              </a:rPr>
              <a:t>l’esercizio</a:t>
            </a:r>
            <a:r>
              <a:rPr lang="en-GB" sz="2200" dirty="0">
                <a:latin typeface="Candara" pitchFamily="16"/>
              </a:rPr>
              <a:t>, </a:t>
            </a:r>
            <a:r>
              <a:rPr lang="en-GB" sz="2200" dirty="0" err="1">
                <a:latin typeface="Candara" pitchFamily="16"/>
              </a:rPr>
              <a:t>si</a:t>
            </a:r>
            <a:r>
              <a:rPr lang="en-GB" sz="2200" dirty="0">
                <a:latin typeface="Candara" pitchFamily="16"/>
              </a:rPr>
              <a:t> </a:t>
            </a:r>
            <a:r>
              <a:rPr lang="en-GB" sz="2200" dirty="0" err="1">
                <a:latin typeface="Candara" pitchFamily="16"/>
              </a:rPr>
              <a:t>perfezionano</a:t>
            </a:r>
            <a:r>
              <a:rPr lang="en-GB" sz="2200" dirty="0">
                <a:latin typeface="Candara" pitchFamily="16"/>
              </a:rPr>
              <a:t>.</a:t>
            </a:r>
          </a:p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b="1" u="sng" dirty="0"/>
              <a:t>Secondo </a:t>
            </a:r>
            <a:r>
              <a:rPr lang="en-GB" sz="2200" b="1" u="sng" dirty="0" err="1" smtClean="0"/>
              <a:t>sottostadio</a:t>
            </a:r>
            <a:r>
              <a:rPr lang="en-GB" sz="2200" b="1" u="sng" dirty="0" smtClean="0"/>
              <a:t> </a:t>
            </a:r>
            <a:r>
              <a:rPr lang="en-GB" sz="2200" b="1" dirty="0"/>
              <a:t>(</a:t>
            </a:r>
            <a:r>
              <a:rPr lang="en-GB" sz="2200" b="1" dirty="0" err="1"/>
              <a:t>tra</a:t>
            </a:r>
            <a:r>
              <a:rPr lang="en-GB" sz="2200" b="1" dirty="0"/>
              <a:t> il 1° e il 4°  </a:t>
            </a:r>
            <a:r>
              <a:rPr lang="en-GB" sz="2200" b="1" dirty="0" err="1"/>
              <a:t>mese</a:t>
            </a:r>
            <a:r>
              <a:rPr lang="en-GB" sz="2200" b="1" dirty="0"/>
              <a:t> </a:t>
            </a:r>
            <a:r>
              <a:rPr lang="en-GB" sz="2200" b="1" dirty="0" err="1"/>
              <a:t>di</a:t>
            </a:r>
            <a:r>
              <a:rPr lang="en-GB" sz="2200" b="1" dirty="0"/>
              <a:t> vita)</a:t>
            </a:r>
          </a:p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dirty="0" smtClean="0">
                <a:latin typeface="Candara" pitchFamily="16"/>
              </a:rPr>
              <a:t>Il bambino </a:t>
            </a:r>
            <a:r>
              <a:rPr lang="en-GB" sz="2200" dirty="0" err="1" smtClean="0">
                <a:latin typeface="Candara" pitchFamily="16"/>
              </a:rPr>
              <a:t>comincia</a:t>
            </a:r>
            <a:r>
              <a:rPr lang="en-GB" sz="2200" dirty="0" smtClean="0">
                <a:latin typeface="Candara" pitchFamily="16"/>
              </a:rPr>
              <a:t> a </a:t>
            </a:r>
            <a:r>
              <a:rPr lang="en-GB" sz="2200" dirty="0" err="1" smtClean="0">
                <a:latin typeface="Candara" pitchFamily="16"/>
              </a:rPr>
              <a:t>coordinare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gli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schemi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di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azione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tra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loro</a:t>
            </a:r>
            <a:r>
              <a:rPr lang="en-GB" sz="2200" dirty="0" smtClean="0">
                <a:latin typeface="Candara" pitchFamily="16"/>
              </a:rPr>
              <a:t> (</a:t>
            </a:r>
            <a:r>
              <a:rPr lang="en-GB" sz="2200" dirty="0" err="1" smtClean="0">
                <a:latin typeface="Candara" pitchFamily="16"/>
              </a:rPr>
              <a:t>mano-bocca</a:t>
            </a:r>
            <a:r>
              <a:rPr lang="en-GB" sz="2200" dirty="0" smtClean="0">
                <a:latin typeface="Candara" pitchFamily="16"/>
              </a:rPr>
              <a:t>, </a:t>
            </a:r>
            <a:r>
              <a:rPr lang="en-GB" sz="2200" dirty="0" err="1" smtClean="0">
                <a:latin typeface="Candara" pitchFamily="16"/>
              </a:rPr>
              <a:t>sguardo-udito</a:t>
            </a:r>
            <a:r>
              <a:rPr lang="en-GB" sz="2200" dirty="0" smtClean="0">
                <a:latin typeface="Candara" pitchFamily="16"/>
              </a:rPr>
              <a:t>, </a:t>
            </a:r>
            <a:r>
              <a:rPr lang="en-GB" sz="2200" dirty="0" err="1" smtClean="0">
                <a:latin typeface="Candara" pitchFamily="16"/>
              </a:rPr>
              <a:t>mano-sguardo</a:t>
            </a:r>
            <a:r>
              <a:rPr lang="en-GB" sz="2200" dirty="0" smtClean="0">
                <a:latin typeface="Candara" pitchFamily="16"/>
              </a:rPr>
              <a:t>) e </a:t>
            </a:r>
            <a:r>
              <a:rPr lang="en-GB" sz="2200" dirty="0">
                <a:latin typeface="Candara" pitchFamily="16"/>
              </a:rPr>
              <a:t>compare </a:t>
            </a:r>
            <a:r>
              <a:rPr lang="en-GB" sz="2200" b="1" dirty="0" smtClean="0">
                <a:latin typeface="Candara" pitchFamily="16"/>
              </a:rPr>
              <a:t>la </a:t>
            </a:r>
            <a:r>
              <a:rPr lang="en-GB" sz="2200" b="1" dirty="0" err="1" smtClean="0">
                <a:latin typeface="Candara" pitchFamily="16"/>
              </a:rPr>
              <a:t>reazione</a:t>
            </a:r>
            <a:r>
              <a:rPr lang="en-GB" sz="2200" b="1" dirty="0" smtClean="0">
                <a:latin typeface="Candara" pitchFamily="16"/>
              </a:rPr>
              <a:t> </a:t>
            </a:r>
            <a:r>
              <a:rPr lang="en-GB" sz="2200" b="1" dirty="0" err="1">
                <a:latin typeface="Candara" pitchFamily="16"/>
              </a:rPr>
              <a:t>circolare</a:t>
            </a:r>
            <a:r>
              <a:rPr lang="en-GB" sz="2200" b="1" dirty="0">
                <a:latin typeface="Candara" pitchFamily="16"/>
              </a:rPr>
              <a:t> </a:t>
            </a:r>
            <a:r>
              <a:rPr lang="en-GB" sz="2200" b="1" dirty="0" err="1">
                <a:latin typeface="Candara" pitchFamily="16"/>
              </a:rPr>
              <a:t>primaria</a:t>
            </a:r>
            <a:r>
              <a:rPr lang="en-GB" sz="2200" b="1" dirty="0">
                <a:latin typeface="Candara" pitchFamily="16"/>
              </a:rPr>
              <a:t> </a:t>
            </a:r>
            <a:r>
              <a:rPr lang="en-GB" sz="2200" dirty="0" err="1">
                <a:latin typeface="Candara" pitchFamily="16"/>
              </a:rPr>
              <a:t>che</a:t>
            </a:r>
            <a:r>
              <a:rPr lang="en-GB" sz="2200" dirty="0">
                <a:latin typeface="Candara" pitchFamily="16"/>
              </a:rPr>
              <a:t> </a:t>
            </a:r>
            <a:r>
              <a:rPr lang="en-GB" sz="2200" dirty="0" err="1">
                <a:latin typeface="Candara" pitchFamily="16"/>
              </a:rPr>
              <a:t>consiste</a:t>
            </a:r>
            <a:r>
              <a:rPr lang="en-GB" sz="2200" dirty="0">
                <a:latin typeface="Candara" pitchFamily="16"/>
              </a:rPr>
              <a:t> in </a:t>
            </a:r>
            <a:r>
              <a:rPr lang="en-GB" sz="2200" dirty="0" err="1">
                <a:latin typeface="Candara" pitchFamily="16"/>
              </a:rPr>
              <a:t>una</a:t>
            </a:r>
            <a:r>
              <a:rPr lang="en-GB" sz="2200" dirty="0">
                <a:latin typeface="Candara" pitchFamily="16"/>
              </a:rPr>
              <a:t> </a:t>
            </a:r>
            <a:r>
              <a:rPr lang="en-GB" sz="2200" dirty="0" err="1">
                <a:latin typeface="Candara" pitchFamily="16"/>
              </a:rPr>
              <a:t>serie</a:t>
            </a:r>
            <a:r>
              <a:rPr lang="en-GB" sz="2200" dirty="0">
                <a:latin typeface="Candara" pitchFamily="16"/>
              </a:rPr>
              <a:t> </a:t>
            </a:r>
            <a:r>
              <a:rPr lang="en-GB" sz="2200" dirty="0" err="1">
                <a:latin typeface="Candara" pitchFamily="16"/>
              </a:rPr>
              <a:t>di</a:t>
            </a:r>
            <a:r>
              <a:rPr lang="en-GB" sz="2200" dirty="0">
                <a:latin typeface="Candara" pitchFamily="16"/>
              </a:rPr>
              <a:t> </a:t>
            </a:r>
            <a:r>
              <a:rPr lang="en-GB" sz="2200" dirty="0" err="1">
                <a:latin typeface="Candara" pitchFamily="16"/>
              </a:rPr>
              <a:t>ripetizioni</a:t>
            </a:r>
            <a:r>
              <a:rPr lang="en-GB" sz="2200" dirty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di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atti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motivati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dal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piacere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di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agire</a:t>
            </a:r>
            <a:r>
              <a:rPr lang="en-GB" sz="2200" dirty="0" smtClean="0">
                <a:latin typeface="Candara" pitchFamily="16"/>
              </a:rPr>
              <a:t>; </a:t>
            </a:r>
            <a:r>
              <a:rPr lang="en-GB" sz="2200" dirty="0" err="1" smtClean="0">
                <a:latin typeface="Candara" pitchFamily="16"/>
              </a:rPr>
              <a:t>centro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di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interesse</a:t>
            </a:r>
            <a:r>
              <a:rPr lang="en-GB" sz="2200" dirty="0" smtClean="0">
                <a:latin typeface="Candara" pitchFamily="16"/>
              </a:rPr>
              <a:t> è il </a:t>
            </a:r>
            <a:r>
              <a:rPr lang="en-GB" sz="2200" dirty="0" err="1" smtClean="0">
                <a:latin typeface="Candara" pitchFamily="16"/>
              </a:rPr>
              <a:t>proprio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corpo</a:t>
            </a:r>
            <a:r>
              <a:rPr lang="en-GB" sz="2200" dirty="0" smtClean="0">
                <a:latin typeface="Candara" pitchFamily="16"/>
              </a:rPr>
              <a:t>. </a:t>
            </a:r>
            <a:endParaRPr lang="en-GB" sz="2200" dirty="0">
              <a:latin typeface="Candara" pitchFamily="16"/>
            </a:endParaRPr>
          </a:p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b="1" u="sng" dirty="0" err="1"/>
              <a:t>Terzo</a:t>
            </a:r>
            <a:r>
              <a:rPr lang="en-GB" sz="2200" b="1" u="sng" dirty="0"/>
              <a:t> </a:t>
            </a:r>
            <a:r>
              <a:rPr lang="en-GB" sz="2200" b="1" u="sng" dirty="0" err="1"/>
              <a:t>sottostadio</a:t>
            </a:r>
            <a:r>
              <a:rPr lang="en-GB" sz="2200" b="1" u="sng" dirty="0"/>
              <a:t> </a:t>
            </a:r>
            <a:r>
              <a:rPr lang="en-GB" sz="2200" b="1" dirty="0"/>
              <a:t>(</a:t>
            </a:r>
            <a:r>
              <a:rPr lang="en-GB" sz="2200" b="1" dirty="0" err="1"/>
              <a:t>dai</a:t>
            </a:r>
            <a:r>
              <a:rPr lang="en-GB" sz="2200" b="1" dirty="0"/>
              <a:t> 4 </a:t>
            </a:r>
            <a:r>
              <a:rPr lang="en-GB" sz="2200" b="1" dirty="0" err="1"/>
              <a:t>agli</a:t>
            </a:r>
            <a:r>
              <a:rPr lang="en-GB" sz="2200" b="1" dirty="0"/>
              <a:t> 8 </a:t>
            </a:r>
            <a:r>
              <a:rPr lang="en-GB" sz="2200" b="1" dirty="0" err="1" smtClean="0"/>
              <a:t>mesi</a:t>
            </a:r>
            <a:r>
              <a:rPr lang="en-GB" sz="2200" b="1" dirty="0" smtClean="0"/>
              <a:t>)</a:t>
            </a:r>
          </a:p>
          <a:p>
            <a:pPr lvl="0" indent="-338135">
              <a:buFontTx/>
              <a:buChar char="-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b="1" dirty="0" err="1" smtClean="0">
                <a:latin typeface="Candara" pitchFamily="16"/>
              </a:rPr>
              <a:t>I</a:t>
            </a:r>
            <a:r>
              <a:rPr lang="en-GB" sz="2200" dirty="0" err="1" smtClean="0">
                <a:latin typeface="Candara" pitchFamily="16"/>
              </a:rPr>
              <a:t>nteresse</a:t>
            </a:r>
            <a:r>
              <a:rPr lang="en-GB" sz="2200" dirty="0" smtClean="0">
                <a:latin typeface="Candara" pitchFamily="16"/>
              </a:rPr>
              <a:t> per la </a:t>
            </a:r>
            <a:r>
              <a:rPr lang="en-GB" sz="2200" dirty="0" err="1" smtClean="0">
                <a:latin typeface="Candara" pitchFamily="16"/>
              </a:rPr>
              <a:t>realtà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esterna</a:t>
            </a:r>
            <a:r>
              <a:rPr lang="en-GB" sz="2200" dirty="0" smtClean="0">
                <a:latin typeface="Candara" pitchFamily="16"/>
              </a:rPr>
              <a:t>; </a:t>
            </a:r>
          </a:p>
          <a:p>
            <a:pPr lvl="0" indent="-338135">
              <a:buFontTx/>
              <a:buChar char="-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dirty="0" err="1" smtClean="0">
                <a:latin typeface="Candara" pitchFamily="16"/>
              </a:rPr>
              <a:t>una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migliore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coordinazione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tra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gli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schemi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senso-motori</a:t>
            </a:r>
            <a:r>
              <a:rPr lang="en-GB" sz="2200" dirty="0" smtClean="0">
                <a:latin typeface="Candara" pitchFamily="16"/>
              </a:rPr>
              <a:t>;</a:t>
            </a:r>
          </a:p>
          <a:p>
            <a:pPr lvl="0" indent="-338135">
              <a:buFontTx/>
              <a:buChar char="-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dirty="0" err="1" smtClean="0">
                <a:latin typeface="Candara" pitchFamily="16"/>
              </a:rPr>
              <a:t>comparsa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delle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b="1" dirty="0" err="1" smtClean="0">
                <a:latin typeface="Candara" pitchFamily="16"/>
              </a:rPr>
              <a:t>reazioni</a:t>
            </a:r>
            <a:r>
              <a:rPr lang="en-GB" sz="2200" b="1" dirty="0" smtClean="0">
                <a:latin typeface="Candara" pitchFamily="16"/>
              </a:rPr>
              <a:t> </a:t>
            </a:r>
            <a:r>
              <a:rPr lang="en-GB" sz="2200" b="1" dirty="0" err="1">
                <a:latin typeface="Candara" pitchFamily="16"/>
              </a:rPr>
              <a:t>circolari</a:t>
            </a:r>
            <a:r>
              <a:rPr lang="en-GB" sz="2200" b="1" dirty="0">
                <a:latin typeface="Candara" pitchFamily="16"/>
              </a:rPr>
              <a:t> </a:t>
            </a:r>
            <a:r>
              <a:rPr lang="en-GB" sz="2200" b="1" dirty="0" err="1" smtClean="0">
                <a:latin typeface="Candara" pitchFamily="16"/>
              </a:rPr>
              <a:t>secondarie</a:t>
            </a:r>
            <a:r>
              <a:rPr lang="en-GB" sz="2200" dirty="0" smtClean="0">
                <a:latin typeface="Candara" pitchFamily="16"/>
              </a:rPr>
              <a:t> (</a:t>
            </a:r>
            <a:r>
              <a:rPr lang="en-GB" sz="2200" dirty="0" err="1" smtClean="0">
                <a:latin typeface="Candara" pitchFamily="16"/>
              </a:rPr>
              <a:t>vengono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ripetute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quelle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risposte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che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hanno</a:t>
            </a:r>
            <a:r>
              <a:rPr lang="en-GB" sz="2200" dirty="0" smtClean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prodotto</a:t>
            </a:r>
            <a:r>
              <a:rPr lang="en-GB" sz="2200" dirty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uno</a:t>
            </a:r>
            <a:r>
              <a:rPr lang="en-GB" sz="2200" dirty="0" smtClean="0">
                <a:latin typeface="Candara" pitchFamily="16"/>
              </a:rPr>
              <a:t> “</a:t>
            </a:r>
            <a:r>
              <a:rPr lang="en-GB" sz="2200" dirty="0" err="1" smtClean="0">
                <a:latin typeface="Candara" pitchFamily="16"/>
              </a:rPr>
              <a:t>spettacolo</a:t>
            </a:r>
            <a:r>
              <a:rPr lang="en-GB" sz="2200" dirty="0" smtClean="0">
                <a:latin typeface="Candara" pitchFamily="16"/>
              </a:rPr>
              <a:t>” </a:t>
            </a:r>
            <a:r>
              <a:rPr lang="en-GB" sz="2200" dirty="0" err="1" smtClean="0">
                <a:latin typeface="Candara" pitchFamily="16"/>
              </a:rPr>
              <a:t>interessante</a:t>
            </a:r>
            <a:r>
              <a:rPr lang="en-GB" sz="2200" dirty="0">
                <a:latin typeface="Candara" pitchFamily="16"/>
              </a:rPr>
              <a:t> </a:t>
            </a:r>
            <a:r>
              <a:rPr lang="en-GB" sz="2200" dirty="0" err="1" smtClean="0">
                <a:latin typeface="Candara" pitchFamily="16"/>
              </a:rPr>
              <a:t>nell’ambiente</a:t>
            </a:r>
            <a:r>
              <a:rPr lang="en-GB" sz="2200" dirty="0" smtClean="0">
                <a:latin typeface="Candara" pitchFamily="16"/>
              </a:rPr>
              <a:t>).</a:t>
            </a:r>
            <a:endParaRPr lang="en-GB" sz="2000" dirty="0">
              <a:latin typeface="Candara" pitchFamily="16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idx="1"/>
          </p:nvPr>
        </p:nvSpPr>
        <p:spPr>
          <a:xfrm>
            <a:off x="822329" y="900117"/>
            <a:ext cx="8413751" cy="6364288"/>
          </a:xfrm>
        </p:spPr>
        <p:txBody>
          <a:bodyPr/>
          <a:lstStyle/>
          <a:p>
            <a:pPr lvl="0" indent="-338135" algn="just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b="1" u="sng" dirty="0">
                <a:latin typeface="Arial" pitchFamily="34" charset="0"/>
                <a:cs typeface="Arial" pitchFamily="34" charset="0"/>
              </a:rPr>
              <a:t>Quarto </a:t>
            </a:r>
            <a:r>
              <a:rPr lang="en-GB" sz="2200" b="1" u="sng" dirty="0" err="1">
                <a:latin typeface="Arial" pitchFamily="34" charset="0"/>
                <a:cs typeface="Arial" pitchFamily="34" charset="0"/>
              </a:rPr>
              <a:t>sottostadio</a:t>
            </a:r>
            <a:r>
              <a:rPr lang="en-GB" sz="22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>
                <a:latin typeface="Arial" pitchFamily="34" charset="0"/>
                <a:cs typeface="Arial" pitchFamily="34" charset="0"/>
              </a:rPr>
              <a:t>(</a:t>
            </a:r>
            <a:r>
              <a:rPr lang="en-GB" sz="2200" b="1" dirty="0" err="1">
                <a:latin typeface="Arial" pitchFamily="34" charset="0"/>
                <a:cs typeface="Arial" pitchFamily="34" charset="0"/>
              </a:rPr>
              <a:t>dagli</a:t>
            </a:r>
            <a:r>
              <a:rPr lang="en-GB" sz="2200" b="1" dirty="0">
                <a:latin typeface="Arial" pitchFamily="34" charset="0"/>
                <a:cs typeface="Arial" pitchFamily="34" charset="0"/>
              </a:rPr>
              <a:t> 8 </a:t>
            </a:r>
            <a:r>
              <a:rPr lang="en-GB" sz="2200" b="1" dirty="0" err="1">
                <a:latin typeface="Arial" pitchFamily="34" charset="0"/>
                <a:cs typeface="Arial" pitchFamily="34" charset="0"/>
              </a:rPr>
              <a:t>ai</a:t>
            </a:r>
            <a:r>
              <a:rPr lang="en-GB" sz="2200" b="1" dirty="0">
                <a:latin typeface="Arial" pitchFamily="34" charset="0"/>
                <a:cs typeface="Arial" pitchFamily="34" charset="0"/>
              </a:rPr>
              <a:t> 12 </a:t>
            </a: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mesi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GB" sz="2200" b="1" dirty="0">
              <a:latin typeface="Arial" pitchFamily="34" charset="0"/>
              <a:cs typeface="Arial" pitchFamily="34" charset="0"/>
            </a:endParaRPr>
          </a:p>
          <a:p>
            <a:pPr lvl="0" indent="-338135" algn="just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E’ il 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sottostadio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del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comportamento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intenzionale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, il bambino.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può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rimuovere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un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ostacolo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che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gli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impedisce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di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afferrare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un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oggetto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(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coordinazione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intenzionale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tra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mezzi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e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fini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); </a:t>
            </a:r>
          </a:p>
          <a:p>
            <a:pPr lvl="0" indent="-338135" algn="just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000" dirty="0" err="1">
                <a:latin typeface="Arial" pitchFamily="34" charset="0"/>
                <a:cs typeface="Arial" pitchFamily="34" charset="0"/>
              </a:rPr>
              <a:t>un’altra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acquisizione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importante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è la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capacità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di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utilizzare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segnali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per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prevedere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gli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eventi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(il b.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potrebbe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piangere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vedendo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la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madre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indossare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il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cappello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perché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lo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associa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ad un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suo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allontanamento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)</a:t>
            </a:r>
          </a:p>
          <a:p>
            <a:pPr lvl="0" indent="-338135" algn="just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b="1" u="sng" dirty="0" err="1">
                <a:latin typeface="Arial" pitchFamily="34" charset="0"/>
                <a:cs typeface="Arial" pitchFamily="34" charset="0"/>
              </a:rPr>
              <a:t>Quinto</a:t>
            </a:r>
            <a:r>
              <a:rPr lang="en-GB" sz="22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u="sng" dirty="0" err="1">
                <a:latin typeface="Arial" pitchFamily="34" charset="0"/>
                <a:cs typeface="Arial" pitchFamily="34" charset="0"/>
              </a:rPr>
              <a:t>sottostadio</a:t>
            </a:r>
            <a:r>
              <a:rPr lang="en-GB" sz="22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>
                <a:latin typeface="Arial" pitchFamily="34" charset="0"/>
                <a:cs typeface="Arial" pitchFamily="34" charset="0"/>
              </a:rPr>
              <a:t>(</a:t>
            </a:r>
            <a:r>
              <a:rPr lang="en-GB" sz="2200" b="1" dirty="0" err="1">
                <a:latin typeface="Arial" pitchFamily="34" charset="0"/>
                <a:cs typeface="Arial" pitchFamily="34" charset="0"/>
              </a:rPr>
              <a:t>dai</a:t>
            </a:r>
            <a:r>
              <a:rPr lang="en-GB" sz="2200" b="1" dirty="0">
                <a:latin typeface="Arial" pitchFamily="34" charset="0"/>
                <a:cs typeface="Arial" pitchFamily="34" charset="0"/>
              </a:rPr>
              <a:t> 12 </a:t>
            </a:r>
            <a:r>
              <a:rPr lang="en-GB" sz="2200" b="1" dirty="0" err="1">
                <a:latin typeface="Arial" pitchFamily="34" charset="0"/>
                <a:cs typeface="Arial" pitchFamily="34" charset="0"/>
              </a:rPr>
              <a:t>ai</a:t>
            </a:r>
            <a:r>
              <a:rPr lang="en-GB" sz="2200" b="1" dirty="0">
                <a:latin typeface="Arial" pitchFamily="34" charset="0"/>
                <a:cs typeface="Arial" pitchFamily="34" charset="0"/>
              </a:rPr>
              <a:t> 18 </a:t>
            </a:r>
            <a:r>
              <a:rPr lang="en-GB" sz="2200" b="1" dirty="0" err="1" smtClean="0">
                <a:latin typeface="Arial" pitchFamily="34" charset="0"/>
                <a:cs typeface="Arial" pitchFamily="34" charset="0"/>
              </a:rPr>
              <a:t>mesi</a:t>
            </a:r>
            <a:r>
              <a:rPr lang="en-GB" sz="2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GB" sz="2200" b="1" dirty="0">
              <a:latin typeface="Arial" pitchFamily="34" charset="0"/>
              <a:cs typeface="Arial" pitchFamily="34" charset="0"/>
            </a:endParaRPr>
          </a:p>
          <a:p>
            <a:pPr lvl="0" indent="-338135" algn="just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000" dirty="0" err="1">
                <a:latin typeface="Arial" pitchFamily="34" charset="0"/>
                <a:cs typeface="Arial" pitchFamily="34" charset="0"/>
              </a:rPr>
              <a:t>Caratterizzato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dalle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reazioni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circolari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terziarie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, il b. non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ripetere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un’azione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 in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modo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sempre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uguale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, ma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introduce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variazioni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per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scoprire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nuovi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effetti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.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Si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tratta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di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esperienze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motivate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dalla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curiosità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 lvl="0" indent="-338135" algn="just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b="1" u="sng" dirty="0" err="1">
                <a:latin typeface="Arial" pitchFamily="34" charset="0"/>
                <a:cs typeface="Arial" pitchFamily="34" charset="0"/>
              </a:rPr>
              <a:t>Sesto</a:t>
            </a:r>
            <a:r>
              <a:rPr lang="en-GB" sz="22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u="sng" dirty="0" err="1">
                <a:latin typeface="Arial" pitchFamily="34" charset="0"/>
                <a:cs typeface="Arial" pitchFamily="34" charset="0"/>
              </a:rPr>
              <a:t>sottostadio</a:t>
            </a:r>
            <a:r>
              <a:rPr lang="en-GB" sz="22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>
                <a:latin typeface="Arial" pitchFamily="34" charset="0"/>
                <a:cs typeface="Arial" pitchFamily="34" charset="0"/>
              </a:rPr>
              <a:t>(</a:t>
            </a:r>
            <a:r>
              <a:rPr lang="en-GB" sz="2200" b="1" dirty="0" err="1">
                <a:latin typeface="Arial" pitchFamily="34" charset="0"/>
                <a:cs typeface="Arial" pitchFamily="34" charset="0"/>
              </a:rPr>
              <a:t>dai</a:t>
            </a:r>
            <a:r>
              <a:rPr lang="en-GB" sz="2200" b="1" dirty="0">
                <a:latin typeface="Arial" pitchFamily="34" charset="0"/>
                <a:cs typeface="Arial" pitchFamily="34" charset="0"/>
              </a:rPr>
              <a:t> 18 </a:t>
            </a:r>
            <a:r>
              <a:rPr lang="en-GB" sz="2200" b="1" dirty="0" err="1">
                <a:latin typeface="Arial" pitchFamily="34" charset="0"/>
                <a:cs typeface="Arial" pitchFamily="34" charset="0"/>
              </a:rPr>
              <a:t>ai</a:t>
            </a:r>
            <a:r>
              <a:rPr lang="en-GB" sz="2200" b="1" dirty="0">
                <a:latin typeface="Arial" pitchFamily="34" charset="0"/>
                <a:cs typeface="Arial" pitchFamily="34" charset="0"/>
              </a:rPr>
              <a:t> 24 </a:t>
            </a:r>
            <a:r>
              <a:rPr lang="en-GB" sz="2200" b="1" dirty="0" err="1">
                <a:latin typeface="Arial" pitchFamily="34" charset="0"/>
                <a:cs typeface="Arial" pitchFamily="34" charset="0"/>
              </a:rPr>
              <a:t>mesi</a:t>
            </a:r>
            <a:r>
              <a:rPr lang="en-GB" sz="2200" b="1" dirty="0">
                <a:latin typeface="Arial" pitchFamily="34" charset="0"/>
                <a:cs typeface="Arial" pitchFamily="34" charset="0"/>
              </a:rPr>
              <a:t> ca.)</a:t>
            </a:r>
          </a:p>
          <a:p>
            <a:pPr lvl="0" indent="-338135" algn="just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Caratterizzato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dalla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cs typeface="Arial" pitchFamily="34" charset="0"/>
              </a:rPr>
              <a:t>funzione</a:t>
            </a:r>
            <a:r>
              <a:rPr lang="en-GB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 smtClean="0">
                <a:latin typeface="Arial" pitchFamily="34" charset="0"/>
                <a:cs typeface="Arial" pitchFamily="34" charset="0"/>
              </a:rPr>
              <a:t>simbolica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Iniziano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comparire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le prime,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semplici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rappresentazioni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interne. Il bambino non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procede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più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casualmente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per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tentativi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ed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errori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, ma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si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rappresenta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mentalmente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l’azione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e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ne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anticipa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gli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effetti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Gli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schemi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di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azione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diventano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schemi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mentali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GB" sz="2000" i="1" dirty="0">
              <a:latin typeface="Arial" pitchFamily="34" charset="0"/>
              <a:cs typeface="Arial" pitchFamily="34" charset="0"/>
            </a:endParaRPr>
          </a:p>
          <a:p>
            <a:pPr lvl="0" indent="-338135" algn="just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000" b="1" dirty="0" err="1">
                <a:latin typeface="Arial" pitchFamily="34" charset="0"/>
                <a:cs typeface="Arial" pitchFamily="34" charset="0"/>
              </a:rPr>
              <a:t>Anche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altre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ricerche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condotte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in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seguito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, con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metodi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osservativi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simili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a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quelli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piagettiani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hanno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confermato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una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certa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universalità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dei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processi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di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sviluppo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nei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primi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due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anni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di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vita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44541"/>
            <a:ext cx="7035258" cy="947064"/>
          </a:xfrm>
        </p:spPr>
        <p:txBody>
          <a:bodyPr/>
          <a:lstStyle/>
          <a:p>
            <a:pPr lvl="0" algn="l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3200" dirty="0" err="1" smtClean="0"/>
              <a:t>Ricerca</a:t>
            </a:r>
            <a:r>
              <a:rPr lang="en-GB" sz="3200" dirty="0" smtClean="0"/>
              <a:t> </a:t>
            </a:r>
            <a:r>
              <a:rPr lang="en-GB" sz="3200" dirty="0" err="1" smtClean="0"/>
              <a:t>Sperimentale</a:t>
            </a:r>
            <a:r>
              <a:rPr lang="en-GB" sz="3200" dirty="0" smtClean="0"/>
              <a:t>: </a:t>
            </a:r>
            <a:br>
              <a:rPr lang="en-GB" sz="3200" dirty="0" smtClean="0"/>
            </a:br>
            <a:r>
              <a:rPr lang="en-GB" sz="3200" dirty="0" err="1" smtClean="0"/>
              <a:t>fenomeno</a:t>
            </a:r>
            <a:r>
              <a:rPr lang="en-GB" sz="3200" dirty="0" smtClean="0"/>
              <a:t> dell’ “</a:t>
            </a:r>
            <a:r>
              <a:rPr lang="en-GB" sz="3200" dirty="0" err="1" smtClean="0"/>
              <a:t>errore</a:t>
            </a:r>
            <a:r>
              <a:rPr lang="en-GB" sz="3200" dirty="0" smtClean="0"/>
              <a:t> A-non-B”</a:t>
            </a:r>
            <a:endParaRPr lang="en-GB" sz="3200" dirty="0"/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2051645"/>
            <a:ext cx="8413751" cy="4782543"/>
          </a:xfrm>
        </p:spPr>
        <p:txBody>
          <a:bodyPr/>
          <a:lstStyle/>
          <a:p>
            <a:pPr lvl="0" indent="-336554">
              <a:lnSpc>
                <a:spcPct val="100000"/>
              </a:lnSpc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300" dirty="0" smtClean="0"/>
              <a:t>Piaget spiega il concetto </a:t>
            </a:r>
            <a:r>
              <a:rPr lang="en-GB" sz="2300" dirty="0" err="1" smtClean="0"/>
              <a:t>di</a:t>
            </a:r>
            <a:r>
              <a:rPr lang="en-GB" sz="2300" dirty="0" smtClean="0"/>
              <a:t> </a:t>
            </a:r>
            <a:r>
              <a:rPr lang="en-GB" sz="2300" b="1" dirty="0" err="1" smtClean="0"/>
              <a:t>permanenza</a:t>
            </a:r>
            <a:r>
              <a:rPr lang="en-GB" sz="2300" b="1" dirty="0" smtClean="0"/>
              <a:t> </a:t>
            </a:r>
            <a:r>
              <a:rPr lang="en-GB" sz="2300" b="1" dirty="0" err="1" smtClean="0"/>
              <a:t>dell’oggetto</a:t>
            </a:r>
            <a:r>
              <a:rPr lang="en-GB" sz="2300" b="1" dirty="0" smtClean="0"/>
              <a:t> </a:t>
            </a:r>
            <a:r>
              <a:rPr lang="en-GB" sz="2300" dirty="0" smtClean="0"/>
              <a:t>attraverso lo studio del fenomeno </a:t>
            </a:r>
            <a:r>
              <a:rPr lang="en-GB" sz="2300" dirty="0" err="1" smtClean="0"/>
              <a:t>dell’”errore</a:t>
            </a:r>
            <a:r>
              <a:rPr lang="en-GB" sz="2300" dirty="0" smtClean="0"/>
              <a:t> A non B”. </a:t>
            </a:r>
          </a:p>
          <a:p>
            <a:pPr lvl="0" indent="-336554">
              <a:lnSpc>
                <a:spcPct val="100000"/>
              </a:lnSpc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300" dirty="0" err="1" smtClean="0"/>
              <a:t>Secondo</a:t>
            </a:r>
            <a:r>
              <a:rPr lang="en-GB" sz="2300" dirty="0" smtClean="0"/>
              <a:t> il quale se </a:t>
            </a:r>
            <a:r>
              <a:rPr lang="en-GB" sz="2300" dirty="0"/>
              <a:t>il b. ha </a:t>
            </a:r>
            <a:r>
              <a:rPr lang="en-GB" sz="2300" dirty="0" err="1"/>
              <a:t>trovato</a:t>
            </a:r>
            <a:r>
              <a:rPr lang="en-GB" sz="2300" dirty="0"/>
              <a:t> </a:t>
            </a:r>
            <a:r>
              <a:rPr lang="en-GB" sz="2300" dirty="0" err="1"/>
              <a:t>più</a:t>
            </a:r>
            <a:r>
              <a:rPr lang="en-GB" sz="2300" dirty="0"/>
              <a:t> </a:t>
            </a:r>
            <a:r>
              <a:rPr lang="en-GB" sz="2300" dirty="0" err="1"/>
              <a:t>volte</a:t>
            </a:r>
            <a:r>
              <a:rPr lang="en-GB" sz="2300" dirty="0"/>
              <a:t> </a:t>
            </a:r>
            <a:r>
              <a:rPr lang="en-GB" sz="2300" dirty="0" smtClean="0"/>
              <a:t>un </a:t>
            </a:r>
            <a:r>
              <a:rPr lang="en-GB" sz="2300" dirty="0" err="1"/>
              <a:t>giocattolo</a:t>
            </a:r>
            <a:r>
              <a:rPr lang="en-GB" sz="2300" dirty="0"/>
              <a:t> nascosto </a:t>
            </a:r>
            <a:r>
              <a:rPr lang="en-GB" sz="2300" dirty="0" smtClean="0"/>
              <a:t>nel </a:t>
            </a:r>
            <a:r>
              <a:rPr lang="en-GB" sz="2300" dirty="0"/>
              <a:t>luogo </a:t>
            </a:r>
            <a:r>
              <a:rPr lang="en-GB" sz="2300" dirty="0" smtClean="0"/>
              <a:t>A, </a:t>
            </a:r>
            <a:r>
              <a:rPr lang="en-GB" sz="2300" dirty="0" err="1" smtClean="0"/>
              <a:t>continuerà</a:t>
            </a:r>
            <a:r>
              <a:rPr lang="en-GB" sz="2300" dirty="0" smtClean="0"/>
              <a:t> </a:t>
            </a:r>
            <a:r>
              <a:rPr lang="en-GB" sz="2300" dirty="0"/>
              <a:t>a </a:t>
            </a:r>
            <a:r>
              <a:rPr lang="en-GB" sz="2300" dirty="0" err="1"/>
              <a:t>cercarlo</a:t>
            </a:r>
            <a:r>
              <a:rPr lang="en-GB" sz="2300" dirty="0"/>
              <a:t> </a:t>
            </a:r>
            <a:r>
              <a:rPr lang="en-GB" sz="2300" dirty="0" err="1"/>
              <a:t>nello</a:t>
            </a:r>
            <a:r>
              <a:rPr lang="en-GB" sz="2300" dirty="0"/>
              <a:t> </a:t>
            </a:r>
            <a:r>
              <a:rPr lang="en-GB" sz="2300" dirty="0" err="1"/>
              <a:t>stesso</a:t>
            </a:r>
            <a:r>
              <a:rPr lang="en-GB" sz="2300" dirty="0"/>
              <a:t> luogo </a:t>
            </a:r>
            <a:r>
              <a:rPr lang="en-GB" sz="2300" dirty="0" err="1"/>
              <a:t>anche</a:t>
            </a:r>
            <a:r>
              <a:rPr lang="en-GB" sz="2300" dirty="0"/>
              <a:t> se </a:t>
            </a:r>
            <a:r>
              <a:rPr lang="en-GB" sz="2300" dirty="0" err="1"/>
              <a:t>vede</a:t>
            </a:r>
            <a:r>
              <a:rPr lang="en-GB" sz="2300" dirty="0"/>
              <a:t> lo </a:t>
            </a:r>
            <a:r>
              <a:rPr lang="en-GB" sz="2300" dirty="0" err="1"/>
              <a:t>spostamento</a:t>
            </a:r>
            <a:r>
              <a:rPr lang="en-GB" sz="2300" dirty="0"/>
              <a:t> del </a:t>
            </a:r>
            <a:r>
              <a:rPr lang="en-GB" sz="2300" dirty="0" err="1"/>
              <a:t>giocattolo</a:t>
            </a:r>
            <a:r>
              <a:rPr lang="en-GB" sz="2300" dirty="0"/>
              <a:t> nel luogo B. </a:t>
            </a:r>
            <a:r>
              <a:rPr lang="en-GB" sz="2300" dirty="0" err="1"/>
              <a:t>Questo</a:t>
            </a:r>
            <a:r>
              <a:rPr lang="en-GB" sz="2300" dirty="0"/>
              <a:t> </a:t>
            </a:r>
            <a:r>
              <a:rPr lang="en-GB" sz="2300" dirty="0" smtClean="0"/>
              <a:t>“</a:t>
            </a:r>
            <a:r>
              <a:rPr lang="en-GB" sz="2300" dirty="0" err="1"/>
              <a:t>errore</a:t>
            </a:r>
            <a:r>
              <a:rPr lang="en-GB" sz="2300" dirty="0"/>
              <a:t> A-non-B</a:t>
            </a:r>
            <a:r>
              <a:rPr lang="en-GB" sz="2300" dirty="0" smtClean="0"/>
              <a:t>” </a:t>
            </a:r>
            <a:r>
              <a:rPr lang="en-GB" sz="2300" dirty="0" err="1"/>
              <a:t>viene</a:t>
            </a:r>
            <a:r>
              <a:rPr lang="en-GB" sz="2300" dirty="0"/>
              <a:t> </a:t>
            </a:r>
            <a:r>
              <a:rPr lang="en-GB" sz="2300" dirty="0" err="1"/>
              <a:t>superato</a:t>
            </a:r>
            <a:r>
              <a:rPr lang="en-GB" sz="2300" dirty="0"/>
              <a:t> </a:t>
            </a:r>
            <a:r>
              <a:rPr lang="en-GB" sz="2300" dirty="0" smtClean="0"/>
              <a:t>nel </a:t>
            </a:r>
            <a:r>
              <a:rPr lang="en-GB" sz="2300" dirty="0" err="1" smtClean="0"/>
              <a:t>quinto</a:t>
            </a:r>
            <a:r>
              <a:rPr lang="en-GB" sz="2300" dirty="0" smtClean="0"/>
              <a:t> </a:t>
            </a:r>
            <a:r>
              <a:rPr lang="en-GB" sz="2300" dirty="0" err="1" smtClean="0"/>
              <a:t>sottostadio</a:t>
            </a:r>
            <a:r>
              <a:rPr lang="en-GB" sz="2300" dirty="0" smtClean="0"/>
              <a:t> </a:t>
            </a:r>
            <a:r>
              <a:rPr lang="en-GB" sz="2300" dirty="0" err="1" smtClean="0"/>
              <a:t>quando</a:t>
            </a:r>
            <a:r>
              <a:rPr lang="en-GB" sz="2300" dirty="0" smtClean="0"/>
              <a:t> </a:t>
            </a:r>
            <a:r>
              <a:rPr lang="en-GB" sz="2300" dirty="0"/>
              <a:t>il </a:t>
            </a:r>
            <a:r>
              <a:rPr lang="en-GB" sz="2300" dirty="0" smtClean="0"/>
              <a:t>b. </a:t>
            </a:r>
            <a:r>
              <a:rPr lang="en-GB" sz="2300" dirty="0" err="1" smtClean="0"/>
              <a:t>sviluppa</a:t>
            </a:r>
            <a:r>
              <a:rPr lang="en-GB" sz="2300" dirty="0" smtClean="0"/>
              <a:t> il concetto </a:t>
            </a:r>
            <a:r>
              <a:rPr lang="en-GB" sz="2300" dirty="0" err="1" smtClean="0"/>
              <a:t>di</a:t>
            </a:r>
            <a:r>
              <a:rPr lang="en-GB" sz="2300" dirty="0" smtClean="0"/>
              <a:t> </a:t>
            </a:r>
            <a:r>
              <a:rPr lang="en-GB" sz="2300" dirty="0" err="1" smtClean="0"/>
              <a:t>permanenza</a:t>
            </a:r>
            <a:r>
              <a:rPr lang="en-GB" sz="2300" dirty="0" smtClean="0"/>
              <a:t> </a:t>
            </a:r>
            <a:r>
              <a:rPr lang="en-GB" sz="2300" dirty="0" err="1" smtClean="0"/>
              <a:t>dell’oggetto</a:t>
            </a:r>
            <a:r>
              <a:rPr lang="en-GB" sz="2300" dirty="0" smtClean="0"/>
              <a:t>. </a:t>
            </a:r>
            <a:r>
              <a:rPr lang="en-GB" sz="2300" dirty="0" err="1" smtClean="0"/>
              <a:t>Egli</a:t>
            </a:r>
            <a:r>
              <a:rPr lang="en-GB" sz="2300" dirty="0" smtClean="0"/>
              <a:t> </a:t>
            </a:r>
            <a:r>
              <a:rPr lang="en-GB" sz="2300" dirty="0" err="1" smtClean="0"/>
              <a:t>comprende</a:t>
            </a:r>
            <a:r>
              <a:rPr lang="en-GB" sz="2300" dirty="0" smtClean="0"/>
              <a:t> </a:t>
            </a:r>
            <a:r>
              <a:rPr lang="en-GB" sz="2300" dirty="0" err="1" smtClean="0"/>
              <a:t>che</a:t>
            </a:r>
            <a:r>
              <a:rPr lang="en-GB" sz="2300" dirty="0" smtClean="0"/>
              <a:t> </a:t>
            </a:r>
            <a:r>
              <a:rPr lang="en-GB" sz="2300" b="1" dirty="0" err="1" smtClean="0"/>
              <a:t>gli</a:t>
            </a:r>
            <a:r>
              <a:rPr lang="en-GB" sz="2300" b="1" dirty="0" smtClean="0"/>
              <a:t> </a:t>
            </a:r>
            <a:r>
              <a:rPr lang="en-GB" sz="2300" b="1" dirty="0" err="1" smtClean="0"/>
              <a:t>oggetti</a:t>
            </a:r>
            <a:r>
              <a:rPr lang="en-GB" sz="2300" b="1" dirty="0" smtClean="0"/>
              <a:t> </a:t>
            </a:r>
            <a:r>
              <a:rPr lang="en-GB" sz="2300" b="1" dirty="0" err="1" smtClean="0"/>
              <a:t>esterni</a:t>
            </a:r>
            <a:r>
              <a:rPr lang="en-GB" sz="2300" b="1" dirty="0" smtClean="0"/>
              <a:t> </a:t>
            </a:r>
            <a:r>
              <a:rPr lang="en-GB" sz="2300" b="1" dirty="0" err="1" smtClean="0"/>
              <a:t>sono</a:t>
            </a:r>
            <a:r>
              <a:rPr lang="en-GB" sz="2300" b="1" dirty="0" smtClean="0"/>
              <a:t> </a:t>
            </a:r>
            <a:r>
              <a:rPr lang="en-GB" sz="2300" b="1" dirty="0" err="1" smtClean="0"/>
              <a:t>entità</a:t>
            </a:r>
            <a:r>
              <a:rPr lang="en-GB" sz="2300" b="1" dirty="0" smtClean="0"/>
              <a:t> </a:t>
            </a:r>
            <a:r>
              <a:rPr lang="en-GB" sz="2300" b="1" dirty="0" err="1" smtClean="0"/>
              <a:t>autonome</a:t>
            </a:r>
            <a:r>
              <a:rPr lang="en-GB" sz="2300" dirty="0" smtClean="0"/>
              <a:t>, </a:t>
            </a:r>
            <a:r>
              <a:rPr lang="en-GB" sz="2300" dirty="0" err="1" smtClean="0"/>
              <a:t>indipendenti</a:t>
            </a:r>
            <a:r>
              <a:rPr lang="en-GB" sz="2300" dirty="0" smtClean="0"/>
              <a:t> </a:t>
            </a:r>
            <a:r>
              <a:rPr lang="en-GB" sz="2300" dirty="0" err="1" smtClean="0"/>
              <a:t>dalle</a:t>
            </a:r>
            <a:r>
              <a:rPr lang="en-GB" sz="2300" dirty="0" smtClean="0"/>
              <a:t> </a:t>
            </a:r>
            <a:r>
              <a:rPr lang="en-GB" sz="2300" dirty="0" err="1" smtClean="0"/>
              <a:t>azioni</a:t>
            </a:r>
            <a:r>
              <a:rPr lang="en-GB" sz="2300" dirty="0" smtClean="0"/>
              <a:t> e </a:t>
            </a:r>
            <a:r>
              <a:rPr lang="en-GB" sz="2300" dirty="0" err="1" smtClean="0"/>
              <a:t>percezioni</a:t>
            </a:r>
            <a:r>
              <a:rPr lang="en-GB" sz="2300" dirty="0" smtClean="0"/>
              <a:t> e </a:t>
            </a:r>
            <a:r>
              <a:rPr lang="en-GB" sz="2300" dirty="0" err="1" smtClean="0"/>
              <a:t>quindi</a:t>
            </a:r>
            <a:r>
              <a:rPr lang="en-GB" sz="2300" dirty="0" smtClean="0"/>
              <a:t> </a:t>
            </a:r>
            <a:r>
              <a:rPr lang="en-GB" sz="2300" b="1" dirty="0" err="1" smtClean="0"/>
              <a:t>hanno</a:t>
            </a:r>
            <a:r>
              <a:rPr lang="en-GB" sz="2300" b="1" dirty="0" smtClean="0"/>
              <a:t> </a:t>
            </a:r>
            <a:r>
              <a:rPr lang="en-GB" sz="2300" b="1" dirty="0" err="1" smtClean="0"/>
              <a:t>un’esistenza</a:t>
            </a:r>
            <a:r>
              <a:rPr lang="en-GB" sz="2300" b="1" dirty="0" smtClean="0"/>
              <a:t> </a:t>
            </a:r>
            <a:r>
              <a:rPr lang="en-GB" sz="2300" b="1" dirty="0" err="1" smtClean="0"/>
              <a:t>propria</a:t>
            </a:r>
            <a:r>
              <a:rPr lang="en-GB" sz="2300" dirty="0" smtClean="0"/>
              <a:t> e </a:t>
            </a:r>
            <a:r>
              <a:rPr lang="en-GB" sz="2300" dirty="0" err="1" smtClean="0"/>
              <a:t>continuano</a:t>
            </a:r>
            <a:r>
              <a:rPr lang="en-GB" sz="2300" dirty="0" smtClean="0"/>
              <a:t> ad </a:t>
            </a:r>
            <a:r>
              <a:rPr lang="en-GB" sz="2300" dirty="0" err="1" smtClean="0"/>
              <a:t>esistere</a:t>
            </a:r>
            <a:r>
              <a:rPr lang="en-GB" sz="2300" dirty="0" smtClean="0"/>
              <a:t> </a:t>
            </a:r>
            <a:r>
              <a:rPr lang="en-GB" sz="2300" dirty="0" err="1" smtClean="0"/>
              <a:t>anche</a:t>
            </a:r>
            <a:r>
              <a:rPr lang="en-GB" sz="2300" dirty="0" smtClean="0"/>
              <a:t> </a:t>
            </a:r>
            <a:r>
              <a:rPr lang="en-GB" sz="2300" dirty="0" err="1" smtClean="0"/>
              <a:t>quando</a:t>
            </a:r>
            <a:r>
              <a:rPr lang="en-GB" sz="2300" dirty="0" smtClean="0"/>
              <a:t> non </a:t>
            </a:r>
            <a:r>
              <a:rPr lang="en-GB" sz="2300" dirty="0" err="1" smtClean="0"/>
              <a:t>sono</a:t>
            </a:r>
            <a:r>
              <a:rPr lang="en-GB" sz="2300" dirty="0" smtClean="0"/>
              <a:t> </a:t>
            </a:r>
            <a:r>
              <a:rPr lang="en-GB" sz="2300" dirty="0" err="1" smtClean="0"/>
              <a:t>più</a:t>
            </a:r>
            <a:r>
              <a:rPr lang="en-GB" sz="2300" dirty="0" smtClean="0"/>
              <a:t> </a:t>
            </a:r>
            <a:r>
              <a:rPr lang="en-GB" sz="2300" dirty="0" err="1" smtClean="0"/>
              <a:t>visibili</a:t>
            </a:r>
            <a:r>
              <a:rPr lang="en-GB" sz="2300" dirty="0" smtClean="0"/>
              <a:t>.</a:t>
            </a:r>
            <a:endParaRPr lang="en-GB" sz="2300" dirty="0"/>
          </a:p>
          <a:p>
            <a:pPr lvl="0" indent="-336554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sz="2000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1043533"/>
            <a:ext cx="5811122" cy="867818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3200" dirty="0" err="1" smtClean="0"/>
              <a:t>Critiche</a:t>
            </a:r>
            <a:r>
              <a:rPr lang="en-GB" sz="3200" dirty="0" smtClean="0"/>
              <a:t> </a:t>
            </a:r>
            <a:r>
              <a:rPr lang="en-GB" sz="3200" dirty="0" err="1" smtClean="0"/>
              <a:t>alla</a:t>
            </a:r>
            <a:r>
              <a:rPr lang="en-GB" sz="3200" dirty="0" smtClean="0"/>
              <a:t> </a:t>
            </a:r>
            <a:r>
              <a:rPr lang="en-GB" sz="3200" dirty="0" err="1" smtClean="0"/>
              <a:t>teoria</a:t>
            </a:r>
            <a:r>
              <a:rPr lang="en-GB" sz="3200" dirty="0" smtClean="0"/>
              <a:t> </a:t>
            </a:r>
            <a:r>
              <a:rPr lang="en-GB" sz="3200" dirty="0" err="1" smtClean="0"/>
              <a:t>di</a:t>
            </a:r>
            <a:r>
              <a:rPr lang="en-GB" sz="3200" dirty="0" smtClean="0"/>
              <a:t> Piaget</a:t>
            </a:r>
            <a:endParaRPr lang="en-GB" sz="3200" dirty="0"/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2123653"/>
            <a:ext cx="8413751" cy="4710535"/>
          </a:xfrm>
        </p:spPr>
        <p:txBody>
          <a:bodyPr/>
          <a:lstStyle/>
          <a:p>
            <a:r>
              <a:rPr lang="en-GB" sz="2800" dirty="0" smtClean="0"/>
              <a:t>A </a:t>
            </a:r>
            <a:r>
              <a:rPr lang="en-GB" sz="2800" dirty="0" err="1" smtClean="0"/>
              <a:t>questa</a:t>
            </a:r>
            <a:r>
              <a:rPr lang="en-GB" sz="2800" dirty="0" smtClean="0"/>
              <a:t> </a:t>
            </a:r>
            <a:r>
              <a:rPr lang="en-GB" sz="2800" dirty="0" err="1" smtClean="0"/>
              <a:t>ricerca</a:t>
            </a:r>
            <a:r>
              <a:rPr lang="en-GB" sz="2800" dirty="0" smtClean="0"/>
              <a:t> </a:t>
            </a:r>
            <a:r>
              <a:rPr lang="en-GB" sz="2800" dirty="0" err="1" smtClean="0"/>
              <a:t>sono</a:t>
            </a:r>
            <a:r>
              <a:rPr lang="en-GB" sz="2800" dirty="0" smtClean="0"/>
              <a:t> </a:t>
            </a:r>
            <a:r>
              <a:rPr lang="en-GB" sz="2800" dirty="0" err="1" smtClean="0"/>
              <a:t>seguite</a:t>
            </a:r>
            <a:r>
              <a:rPr lang="en-GB" sz="2800" dirty="0" smtClean="0"/>
              <a:t> </a:t>
            </a:r>
            <a:r>
              <a:rPr lang="en-GB" sz="2800" dirty="0" err="1" smtClean="0"/>
              <a:t>critiche</a:t>
            </a:r>
            <a:r>
              <a:rPr lang="en-GB" sz="2800" dirty="0" smtClean="0"/>
              <a:t> e </a:t>
            </a:r>
            <a:r>
              <a:rPr lang="en-GB" sz="2800" dirty="0" err="1" smtClean="0"/>
              <a:t>spiegazioni</a:t>
            </a:r>
            <a:r>
              <a:rPr lang="en-GB" sz="2800" dirty="0" smtClean="0"/>
              <a:t> alternative. </a:t>
            </a:r>
          </a:p>
          <a:p>
            <a:pPr lvl="0" indent="-336554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800" b="1" dirty="0" err="1" smtClean="0"/>
              <a:t>Renèe</a:t>
            </a:r>
            <a:r>
              <a:rPr lang="en-GB" sz="2800" b="1" dirty="0" smtClean="0"/>
              <a:t> </a:t>
            </a:r>
            <a:r>
              <a:rPr lang="en-GB" sz="2800" b="1" dirty="0" err="1" smtClean="0"/>
              <a:t>Baillargeon</a:t>
            </a:r>
            <a:r>
              <a:rPr lang="en-GB" sz="2800" dirty="0" smtClean="0"/>
              <a:t> attraverso il </a:t>
            </a:r>
            <a:r>
              <a:rPr lang="en-GB" sz="2800" dirty="0" err="1" smtClean="0"/>
              <a:t>paradigma</a:t>
            </a:r>
            <a:r>
              <a:rPr lang="en-GB" sz="2800" dirty="0" smtClean="0"/>
              <a:t> </a:t>
            </a:r>
            <a:r>
              <a:rPr lang="en-GB" sz="2800" dirty="0" err="1" smtClean="0"/>
              <a:t>della</a:t>
            </a:r>
            <a:r>
              <a:rPr lang="en-GB" sz="2800" dirty="0" smtClean="0"/>
              <a:t> “</a:t>
            </a:r>
            <a:r>
              <a:rPr lang="en-GB" sz="2800" dirty="0" err="1" smtClean="0"/>
              <a:t>violazione</a:t>
            </a:r>
            <a:r>
              <a:rPr lang="en-GB" sz="2800" dirty="0" smtClean="0"/>
              <a:t> </a:t>
            </a:r>
            <a:r>
              <a:rPr lang="en-GB" sz="2800" dirty="0" err="1" smtClean="0"/>
              <a:t>dell’aspettativa</a:t>
            </a:r>
            <a:r>
              <a:rPr lang="en-GB" sz="2800" dirty="0" smtClean="0"/>
              <a:t>”, </a:t>
            </a:r>
            <a:r>
              <a:rPr lang="en-GB" sz="2800" dirty="0" err="1" smtClean="0"/>
              <a:t>sostiene</a:t>
            </a:r>
            <a:r>
              <a:rPr lang="en-GB" sz="2800" dirty="0" smtClean="0"/>
              <a:t> </a:t>
            </a:r>
            <a:r>
              <a:rPr lang="en-GB" sz="2800" dirty="0" err="1" smtClean="0"/>
              <a:t>che</a:t>
            </a:r>
            <a:r>
              <a:rPr lang="en-GB" sz="2800" dirty="0" smtClean="0"/>
              <a:t> </a:t>
            </a:r>
            <a:r>
              <a:rPr lang="en-GB" sz="2800" dirty="0" err="1" smtClean="0"/>
              <a:t>i</a:t>
            </a:r>
            <a:r>
              <a:rPr lang="en-GB" sz="2800" dirty="0" smtClean="0"/>
              <a:t> bambini </a:t>
            </a:r>
            <a:r>
              <a:rPr lang="en-GB" sz="2800" dirty="0" err="1" smtClean="0"/>
              <a:t>di</a:t>
            </a:r>
            <a:r>
              <a:rPr lang="en-GB" sz="2800" dirty="0" smtClean="0"/>
              <a:t> 4 </a:t>
            </a:r>
            <a:r>
              <a:rPr lang="en-GB" sz="2800" dirty="0" err="1" smtClean="0"/>
              <a:t>mesi</a:t>
            </a:r>
            <a:r>
              <a:rPr lang="en-GB" sz="2800" dirty="0" smtClean="0"/>
              <a:t> </a:t>
            </a:r>
            <a:r>
              <a:rPr lang="en-GB" sz="2800" dirty="0" err="1" smtClean="0"/>
              <a:t>possiedono</a:t>
            </a:r>
            <a:r>
              <a:rPr lang="en-GB" sz="2800" dirty="0" smtClean="0"/>
              <a:t> </a:t>
            </a:r>
            <a:r>
              <a:rPr lang="en-GB" sz="2800" dirty="0" err="1" smtClean="0"/>
              <a:t>già</a:t>
            </a:r>
            <a:r>
              <a:rPr lang="en-GB" sz="2800" dirty="0" smtClean="0"/>
              <a:t> un concetto </a:t>
            </a:r>
            <a:r>
              <a:rPr lang="en-GB" sz="2800" dirty="0" err="1" smtClean="0"/>
              <a:t>di</a:t>
            </a:r>
            <a:r>
              <a:rPr lang="en-GB" sz="2800" dirty="0" smtClean="0"/>
              <a:t> </a:t>
            </a:r>
            <a:r>
              <a:rPr lang="en-GB" sz="2800" dirty="0" err="1" smtClean="0"/>
              <a:t>oggetto</a:t>
            </a:r>
            <a:r>
              <a:rPr lang="en-GB" sz="2800" dirty="0" smtClean="0"/>
              <a:t> </a:t>
            </a:r>
            <a:r>
              <a:rPr lang="en-GB" sz="2800" dirty="0" err="1" smtClean="0"/>
              <a:t>permanente</a:t>
            </a:r>
            <a:r>
              <a:rPr lang="en-GB" sz="2800" dirty="0" smtClean="0"/>
              <a:t> nel tempo e </a:t>
            </a:r>
            <a:r>
              <a:rPr lang="en-GB" sz="2800" dirty="0" err="1" smtClean="0"/>
              <a:t>nello</a:t>
            </a:r>
            <a:r>
              <a:rPr lang="en-GB" sz="2800" dirty="0" smtClean="0"/>
              <a:t> </a:t>
            </a:r>
            <a:r>
              <a:rPr lang="en-GB" sz="2800" dirty="0" err="1" smtClean="0"/>
              <a:t>spazio</a:t>
            </a:r>
            <a:r>
              <a:rPr lang="en-GB" sz="2800" dirty="0" smtClean="0"/>
              <a:t> </a:t>
            </a:r>
            <a:r>
              <a:rPr lang="en-GB" sz="2800" dirty="0" err="1" smtClean="0"/>
              <a:t>che</a:t>
            </a:r>
            <a:r>
              <a:rPr lang="en-GB" sz="2800" dirty="0" smtClean="0"/>
              <a:t> Piaget </a:t>
            </a:r>
            <a:r>
              <a:rPr lang="en-GB" sz="2800" dirty="0" err="1" smtClean="0"/>
              <a:t>riteneva</a:t>
            </a:r>
            <a:r>
              <a:rPr lang="en-GB" sz="2800" dirty="0" smtClean="0"/>
              <a:t> </a:t>
            </a:r>
            <a:r>
              <a:rPr lang="en-GB" sz="2800" dirty="0" err="1" smtClean="0"/>
              <a:t>acquisito</a:t>
            </a:r>
            <a:r>
              <a:rPr lang="en-GB" sz="2800" dirty="0" smtClean="0"/>
              <a:t> solo a 12 </a:t>
            </a:r>
            <a:r>
              <a:rPr lang="en-GB" sz="2800" dirty="0" err="1" smtClean="0"/>
              <a:t>mesi</a:t>
            </a:r>
            <a:r>
              <a:rPr lang="en-GB" sz="2800" dirty="0" smtClean="0"/>
              <a:t>. </a:t>
            </a:r>
          </a:p>
          <a:p>
            <a:pPr lvl="0" indent="-336554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it-IT" sz="2800" dirty="0" err="1" smtClean="0"/>
              <a:t>Piaget</a:t>
            </a:r>
            <a:r>
              <a:rPr lang="it-IT" sz="2800" dirty="0" smtClean="0"/>
              <a:t> aveva dunque ragione a parlare di sequenze di sviluppo, ma probabilmente aveva torto nel riferirsi agli stadi come a strutture globali e coerenti. </a:t>
            </a:r>
            <a:endParaRPr lang="en-GB" sz="2800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44541"/>
            <a:ext cx="4803010" cy="1166810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3200" dirty="0">
                <a:solidFill>
                  <a:schemeClr val="accent2">
                    <a:lumMod val="75000"/>
                  </a:schemeClr>
                </a:solidFill>
              </a:rPr>
              <a:t>L’ETA’ PRESCOLARE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1835621"/>
            <a:ext cx="8413751" cy="4998567"/>
          </a:xfrm>
        </p:spPr>
        <p:txBody>
          <a:bodyPr/>
          <a:lstStyle/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300" dirty="0" smtClean="0"/>
              <a:t>Ad  </a:t>
            </a:r>
            <a:r>
              <a:rPr lang="en-GB" sz="2300" dirty="0"/>
              <a:t>un </a:t>
            </a:r>
            <a:r>
              <a:rPr lang="en-GB" sz="2300" dirty="0" err="1"/>
              <a:t>anno</a:t>
            </a:r>
            <a:r>
              <a:rPr lang="en-GB" sz="2300" dirty="0"/>
              <a:t> e mezzo emerge</a:t>
            </a:r>
            <a:r>
              <a:rPr lang="en-GB" sz="2300" b="1" dirty="0"/>
              <a:t> la </a:t>
            </a:r>
            <a:r>
              <a:rPr lang="en-GB" sz="2300" b="1" dirty="0" err="1"/>
              <a:t>funzione</a:t>
            </a:r>
            <a:r>
              <a:rPr lang="en-GB" sz="2300" b="1" dirty="0"/>
              <a:t> </a:t>
            </a:r>
            <a:r>
              <a:rPr lang="en-GB" sz="2300" b="1" dirty="0" err="1"/>
              <a:t>simbolica</a:t>
            </a:r>
            <a:r>
              <a:rPr lang="en-GB" sz="2300" dirty="0"/>
              <a:t> </a:t>
            </a:r>
            <a:r>
              <a:rPr lang="en-GB" sz="2300" dirty="0" smtClean="0"/>
              <a:t>attraverso </a:t>
            </a:r>
            <a:r>
              <a:rPr lang="en-GB" sz="2300" dirty="0" err="1" smtClean="0"/>
              <a:t>l’imitazione</a:t>
            </a:r>
            <a:r>
              <a:rPr lang="en-GB" sz="2300" dirty="0" smtClean="0"/>
              <a:t> </a:t>
            </a:r>
            <a:r>
              <a:rPr lang="en-GB" sz="2300" dirty="0" err="1"/>
              <a:t>differita</a:t>
            </a:r>
            <a:r>
              <a:rPr lang="en-GB" sz="2300" dirty="0"/>
              <a:t>, </a:t>
            </a:r>
            <a:r>
              <a:rPr lang="en-GB" sz="2300" dirty="0" smtClean="0"/>
              <a:t>il </a:t>
            </a:r>
            <a:r>
              <a:rPr lang="en-GB" sz="2300" dirty="0" err="1" smtClean="0"/>
              <a:t>gioco</a:t>
            </a:r>
            <a:r>
              <a:rPr lang="en-GB" sz="2300" dirty="0" smtClean="0"/>
              <a:t> </a:t>
            </a:r>
            <a:r>
              <a:rPr lang="en-GB" sz="2300" dirty="0" err="1"/>
              <a:t>di</a:t>
            </a:r>
            <a:r>
              <a:rPr lang="en-GB" sz="2300" dirty="0"/>
              <a:t> </a:t>
            </a:r>
            <a:r>
              <a:rPr lang="en-GB" sz="2300" dirty="0" err="1"/>
              <a:t>finzione</a:t>
            </a:r>
            <a:r>
              <a:rPr lang="en-GB" sz="2300" dirty="0"/>
              <a:t>, </a:t>
            </a:r>
            <a:r>
              <a:rPr lang="en-GB" sz="2300" dirty="0" err="1" smtClean="0"/>
              <a:t>linguaggio</a:t>
            </a:r>
            <a:r>
              <a:rPr lang="en-GB" sz="2300" dirty="0" smtClean="0"/>
              <a:t> e il </a:t>
            </a:r>
            <a:r>
              <a:rPr lang="en-GB" sz="2300" dirty="0" err="1" smtClean="0"/>
              <a:t>segno</a:t>
            </a:r>
            <a:r>
              <a:rPr lang="en-GB" sz="2300" dirty="0" smtClean="0"/>
              <a:t> </a:t>
            </a:r>
            <a:r>
              <a:rPr lang="en-GB" sz="2300" dirty="0" err="1" smtClean="0"/>
              <a:t>grafico</a:t>
            </a:r>
            <a:r>
              <a:rPr lang="en-GB" sz="2300" dirty="0" smtClean="0"/>
              <a:t>.</a:t>
            </a:r>
            <a:endParaRPr lang="en-GB" sz="2300" dirty="0"/>
          </a:p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300" dirty="0"/>
              <a:t> Dai due </a:t>
            </a:r>
            <a:r>
              <a:rPr lang="en-GB" sz="2300" dirty="0" err="1"/>
              <a:t>ai</a:t>
            </a:r>
            <a:r>
              <a:rPr lang="en-GB" sz="2300" dirty="0"/>
              <a:t> </a:t>
            </a:r>
            <a:r>
              <a:rPr lang="en-GB" sz="2300" dirty="0" err="1"/>
              <a:t>cinque</a:t>
            </a:r>
            <a:r>
              <a:rPr lang="en-GB" sz="2300" dirty="0"/>
              <a:t> </a:t>
            </a:r>
            <a:r>
              <a:rPr lang="en-GB" sz="2300" dirty="0" err="1"/>
              <a:t>anni</a:t>
            </a:r>
            <a:r>
              <a:rPr lang="en-GB" sz="2300" dirty="0"/>
              <a:t> </a:t>
            </a:r>
            <a:r>
              <a:rPr lang="en-GB" sz="2300" dirty="0" err="1"/>
              <a:t>queste</a:t>
            </a:r>
            <a:r>
              <a:rPr lang="en-GB" sz="2300" dirty="0"/>
              <a:t> </a:t>
            </a:r>
            <a:r>
              <a:rPr lang="en-GB" sz="2300" dirty="0" err="1"/>
              <a:t>rappresentazioni</a:t>
            </a:r>
            <a:r>
              <a:rPr lang="en-GB" sz="2300" dirty="0"/>
              <a:t> </a:t>
            </a:r>
            <a:r>
              <a:rPr lang="en-GB" sz="2300" dirty="0" err="1"/>
              <a:t>simboliche</a:t>
            </a:r>
            <a:r>
              <a:rPr lang="en-GB" sz="2300" dirty="0"/>
              <a:t> </a:t>
            </a:r>
            <a:r>
              <a:rPr lang="en-GB" sz="2300" dirty="0" err="1"/>
              <a:t>diventano</a:t>
            </a:r>
            <a:r>
              <a:rPr lang="en-GB" sz="2300" dirty="0"/>
              <a:t> </a:t>
            </a:r>
            <a:r>
              <a:rPr lang="en-GB" sz="2300" dirty="0" err="1"/>
              <a:t>ricche</a:t>
            </a:r>
            <a:r>
              <a:rPr lang="en-GB" sz="2300" dirty="0"/>
              <a:t> e </a:t>
            </a:r>
            <a:r>
              <a:rPr lang="en-GB" sz="2300" dirty="0" err="1"/>
              <a:t>complesse</a:t>
            </a:r>
            <a:r>
              <a:rPr lang="en-GB" sz="2300" dirty="0"/>
              <a:t>. </a:t>
            </a:r>
            <a:r>
              <a:rPr lang="en-GB" sz="2300" dirty="0" err="1"/>
              <a:t>Importantissimo</a:t>
            </a:r>
            <a:r>
              <a:rPr lang="en-GB" sz="2300" dirty="0"/>
              <a:t> il </a:t>
            </a:r>
            <a:r>
              <a:rPr lang="en-GB" sz="2300" dirty="0" err="1"/>
              <a:t>disegno</a:t>
            </a:r>
            <a:r>
              <a:rPr lang="en-GB" sz="2300" dirty="0"/>
              <a:t> </a:t>
            </a:r>
            <a:r>
              <a:rPr lang="en-GB" sz="2300" dirty="0" err="1"/>
              <a:t>che</a:t>
            </a:r>
            <a:r>
              <a:rPr lang="en-GB" sz="2300" dirty="0"/>
              <a:t> </a:t>
            </a:r>
            <a:r>
              <a:rPr lang="en-GB" sz="2300" dirty="0" err="1"/>
              <a:t>deriva</a:t>
            </a:r>
            <a:r>
              <a:rPr lang="en-GB" sz="2300" dirty="0"/>
              <a:t> </a:t>
            </a:r>
            <a:r>
              <a:rPr lang="en-GB" sz="2300" dirty="0" err="1"/>
              <a:t>dallo</a:t>
            </a:r>
            <a:r>
              <a:rPr lang="en-GB" sz="2300" dirty="0"/>
              <a:t> “</a:t>
            </a:r>
            <a:r>
              <a:rPr lang="en-GB" sz="2300" dirty="0" err="1"/>
              <a:t>scarabocchio</a:t>
            </a:r>
            <a:r>
              <a:rPr lang="en-GB" sz="2300" dirty="0"/>
              <a:t>” (</a:t>
            </a:r>
            <a:r>
              <a:rPr lang="en-GB" sz="2300" dirty="0" err="1"/>
              <a:t>tra</a:t>
            </a:r>
            <a:r>
              <a:rPr lang="en-GB" sz="2300" dirty="0"/>
              <a:t> il </a:t>
            </a:r>
            <a:r>
              <a:rPr lang="en-GB" sz="2300" dirty="0" err="1"/>
              <a:t>quinto</a:t>
            </a:r>
            <a:r>
              <a:rPr lang="en-GB" sz="2300" dirty="0"/>
              <a:t> e il </a:t>
            </a:r>
            <a:r>
              <a:rPr lang="en-GB" sz="2300" dirty="0" err="1"/>
              <a:t>sesto</a:t>
            </a:r>
            <a:r>
              <a:rPr lang="en-GB" sz="2300" dirty="0"/>
              <a:t> </a:t>
            </a:r>
            <a:r>
              <a:rPr lang="en-GB" sz="2300" dirty="0" err="1"/>
              <a:t>sottostadio</a:t>
            </a:r>
            <a:r>
              <a:rPr lang="en-GB" sz="2300" dirty="0" smtClean="0"/>
              <a:t>). </a:t>
            </a:r>
            <a:endParaRPr lang="en-GB" sz="2300" dirty="0"/>
          </a:p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300" dirty="0"/>
              <a:t>Lo </a:t>
            </a:r>
            <a:r>
              <a:rPr lang="en-GB" sz="2300" b="1" dirty="0"/>
              <a:t>“</a:t>
            </a:r>
            <a:r>
              <a:rPr lang="en-GB" sz="2300" b="1" dirty="0" err="1"/>
              <a:t>scarabocchio</a:t>
            </a:r>
            <a:r>
              <a:rPr lang="en-GB" sz="2300" b="1" dirty="0"/>
              <a:t>” </a:t>
            </a:r>
            <a:r>
              <a:rPr lang="en-GB" sz="2300" dirty="0"/>
              <a:t>è </a:t>
            </a:r>
            <a:r>
              <a:rPr lang="en-GB" sz="2300" dirty="0" err="1"/>
              <a:t>un’importante</a:t>
            </a:r>
            <a:r>
              <a:rPr lang="en-GB" sz="2300" dirty="0"/>
              <a:t> </a:t>
            </a:r>
            <a:r>
              <a:rPr lang="en-GB" sz="2300" dirty="0" err="1"/>
              <a:t>attività</a:t>
            </a:r>
            <a:r>
              <a:rPr lang="en-GB" sz="2300" dirty="0"/>
              <a:t> </a:t>
            </a:r>
            <a:r>
              <a:rPr lang="en-GB" sz="2300" dirty="0" err="1"/>
              <a:t>percettivo-motoria</a:t>
            </a:r>
            <a:r>
              <a:rPr lang="en-GB" sz="2300" dirty="0"/>
              <a:t> </a:t>
            </a:r>
            <a:r>
              <a:rPr lang="en-GB" sz="2300" dirty="0" err="1"/>
              <a:t>che</a:t>
            </a:r>
            <a:r>
              <a:rPr lang="en-GB" sz="2300" dirty="0"/>
              <a:t> </a:t>
            </a:r>
            <a:r>
              <a:rPr lang="en-GB" sz="2300" b="1" dirty="0" err="1"/>
              <a:t>richiede</a:t>
            </a:r>
            <a:r>
              <a:rPr lang="en-GB" sz="2300" b="1" dirty="0"/>
              <a:t> </a:t>
            </a:r>
            <a:r>
              <a:rPr lang="en-GB" sz="2300" b="1" dirty="0" err="1"/>
              <a:t>di</a:t>
            </a:r>
            <a:r>
              <a:rPr lang="en-GB" sz="2300" b="1" dirty="0"/>
              <a:t> </a:t>
            </a:r>
            <a:r>
              <a:rPr lang="en-GB" sz="2300" b="1" dirty="0" err="1"/>
              <a:t>coordinare</a:t>
            </a:r>
            <a:r>
              <a:rPr lang="en-GB" sz="2300" b="1" dirty="0"/>
              <a:t> </a:t>
            </a:r>
            <a:r>
              <a:rPr lang="en-GB" sz="2300" b="1" dirty="0" err="1"/>
              <a:t>vari</a:t>
            </a:r>
            <a:r>
              <a:rPr lang="en-GB" sz="2300" b="1" dirty="0"/>
              <a:t> </a:t>
            </a:r>
            <a:r>
              <a:rPr lang="en-GB" sz="2300" b="1" dirty="0" err="1"/>
              <a:t>schemi</a:t>
            </a:r>
            <a:r>
              <a:rPr lang="en-GB" sz="2300" dirty="0"/>
              <a:t> </a:t>
            </a:r>
            <a:r>
              <a:rPr lang="en-GB" sz="2300" dirty="0" err="1"/>
              <a:t>relativi</a:t>
            </a:r>
            <a:r>
              <a:rPr lang="en-GB" sz="2300" dirty="0"/>
              <a:t> </a:t>
            </a:r>
            <a:r>
              <a:rPr lang="en-GB" sz="2300" dirty="0" err="1"/>
              <a:t>alla</a:t>
            </a:r>
            <a:r>
              <a:rPr lang="en-GB" sz="2300" dirty="0"/>
              <a:t> </a:t>
            </a:r>
            <a:r>
              <a:rPr lang="en-GB" sz="2300" dirty="0" err="1"/>
              <a:t>prensione</a:t>
            </a:r>
            <a:r>
              <a:rPr lang="en-GB" sz="2300" dirty="0"/>
              <a:t> </a:t>
            </a:r>
            <a:r>
              <a:rPr lang="en-GB" sz="2300" dirty="0" err="1"/>
              <a:t>della</a:t>
            </a:r>
            <a:r>
              <a:rPr lang="en-GB" sz="2300" dirty="0"/>
              <a:t> </a:t>
            </a:r>
            <a:r>
              <a:rPr lang="en-GB" sz="2300" dirty="0" err="1"/>
              <a:t>matita</a:t>
            </a:r>
            <a:r>
              <a:rPr lang="en-GB" sz="2300" dirty="0"/>
              <a:t>, al </a:t>
            </a:r>
            <a:r>
              <a:rPr lang="en-GB" sz="2300" dirty="0" err="1"/>
              <a:t>movimento</a:t>
            </a:r>
            <a:r>
              <a:rPr lang="en-GB" sz="2300" dirty="0"/>
              <a:t> del </a:t>
            </a:r>
            <a:r>
              <a:rPr lang="en-GB" sz="2300" dirty="0" err="1"/>
              <a:t>braccio</a:t>
            </a:r>
            <a:r>
              <a:rPr lang="en-GB" sz="2300" dirty="0"/>
              <a:t>, e </a:t>
            </a:r>
            <a:r>
              <a:rPr lang="en-GB" sz="2300" dirty="0" err="1" smtClean="0"/>
              <a:t>all’uso</a:t>
            </a:r>
            <a:r>
              <a:rPr lang="en-GB" sz="2300" dirty="0" smtClean="0"/>
              <a:t> </a:t>
            </a:r>
            <a:r>
              <a:rPr lang="en-GB" sz="2300" dirty="0"/>
              <a:t>del feedback </a:t>
            </a:r>
            <a:r>
              <a:rPr lang="en-GB" sz="2300" dirty="0" err="1"/>
              <a:t>visivo</a:t>
            </a:r>
            <a:r>
              <a:rPr lang="en-GB" sz="2300" dirty="0"/>
              <a:t> per </a:t>
            </a:r>
            <a:r>
              <a:rPr lang="en-GB" sz="2300" dirty="0" err="1"/>
              <a:t>regolare</a:t>
            </a:r>
            <a:r>
              <a:rPr lang="en-GB" sz="2300" dirty="0"/>
              <a:t> il </a:t>
            </a:r>
            <a:r>
              <a:rPr lang="en-GB" sz="2300" dirty="0" err="1"/>
              <a:t>movimento</a:t>
            </a:r>
            <a:r>
              <a:rPr lang="en-GB" sz="2300" dirty="0"/>
              <a:t>.</a:t>
            </a:r>
          </a:p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300" dirty="0" err="1"/>
              <a:t>Intorno</a:t>
            </a:r>
            <a:r>
              <a:rPr lang="en-GB" sz="2300" dirty="0"/>
              <a:t> </a:t>
            </a:r>
            <a:r>
              <a:rPr lang="en-GB" sz="2300" dirty="0" err="1"/>
              <a:t>ai</a:t>
            </a:r>
            <a:r>
              <a:rPr lang="en-GB" sz="2300" dirty="0"/>
              <a:t> due </a:t>
            </a:r>
            <a:r>
              <a:rPr lang="en-GB" sz="2300" dirty="0" err="1"/>
              <a:t>anni</a:t>
            </a:r>
            <a:r>
              <a:rPr lang="en-GB" sz="2300" dirty="0"/>
              <a:t> e mezzo emerge </a:t>
            </a:r>
            <a:r>
              <a:rPr lang="en-GB" sz="2300" dirty="0" err="1"/>
              <a:t>un’intenzione</a:t>
            </a:r>
            <a:r>
              <a:rPr lang="en-GB" sz="2300" dirty="0"/>
              <a:t> </a:t>
            </a:r>
            <a:r>
              <a:rPr lang="en-GB" sz="2300" dirty="0" err="1"/>
              <a:t>rappresentativa</a:t>
            </a:r>
            <a:r>
              <a:rPr lang="en-GB" sz="2300" dirty="0"/>
              <a:t>, </a:t>
            </a:r>
            <a:r>
              <a:rPr lang="en-GB" sz="2300" dirty="0" err="1"/>
              <a:t>mentre</a:t>
            </a:r>
            <a:r>
              <a:rPr lang="en-GB" sz="2300" dirty="0"/>
              <a:t> le prime </a:t>
            </a:r>
            <a:r>
              <a:rPr lang="en-GB" sz="2300" dirty="0" err="1"/>
              <a:t>forme</a:t>
            </a:r>
            <a:r>
              <a:rPr lang="en-GB" sz="2300" dirty="0"/>
              <a:t> </a:t>
            </a:r>
            <a:r>
              <a:rPr lang="en-GB" sz="2300" dirty="0" err="1"/>
              <a:t>schematiche</a:t>
            </a:r>
            <a:r>
              <a:rPr lang="en-GB" sz="2300" dirty="0"/>
              <a:t> (“</a:t>
            </a:r>
            <a:r>
              <a:rPr lang="en-GB" sz="2300" dirty="0" err="1"/>
              <a:t>pupazzo</a:t>
            </a:r>
            <a:r>
              <a:rPr lang="en-GB" sz="2300" dirty="0"/>
              <a:t> </a:t>
            </a:r>
            <a:r>
              <a:rPr lang="en-GB" sz="2300" dirty="0" err="1"/>
              <a:t>testone</a:t>
            </a:r>
            <a:r>
              <a:rPr lang="en-GB" sz="2300" dirty="0"/>
              <a:t>”) </a:t>
            </a:r>
            <a:r>
              <a:rPr lang="en-GB" sz="2300" dirty="0" err="1"/>
              <a:t>compaiono</a:t>
            </a:r>
            <a:r>
              <a:rPr lang="en-GB" sz="2300" dirty="0"/>
              <a:t> </a:t>
            </a:r>
            <a:r>
              <a:rPr lang="en-GB" sz="2300" dirty="0" err="1"/>
              <a:t>intorno</a:t>
            </a:r>
            <a:r>
              <a:rPr lang="en-GB" sz="2300" dirty="0"/>
              <a:t> </a:t>
            </a:r>
            <a:r>
              <a:rPr lang="en-GB" sz="2300" dirty="0" err="1"/>
              <a:t>ai</a:t>
            </a:r>
            <a:r>
              <a:rPr lang="en-GB" sz="2300" dirty="0"/>
              <a:t> 3-4 </a:t>
            </a:r>
            <a:r>
              <a:rPr lang="en-GB" sz="2300" dirty="0" err="1"/>
              <a:t>anni</a:t>
            </a:r>
            <a:r>
              <a:rPr lang="en-GB" sz="2300" dirty="0"/>
              <a:t>.</a:t>
            </a:r>
          </a:p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sz="2200" b="1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833439"/>
            <a:ext cx="7683330" cy="1166810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3200" dirty="0" err="1"/>
              <a:t>A</a:t>
            </a:r>
            <a:r>
              <a:rPr lang="en-GB" sz="3200" dirty="0" err="1" smtClean="0"/>
              <a:t>nimismo</a:t>
            </a:r>
            <a:r>
              <a:rPr lang="en-GB" sz="3200" dirty="0"/>
              <a:t>, </a:t>
            </a:r>
            <a:r>
              <a:rPr lang="en-GB" sz="3200" dirty="0" err="1"/>
              <a:t>A</a:t>
            </a:r>
            <a:r>
              <a:rPr lang="en-GB" sz="3200" dirty="0" err="1" smtClean="0"/>
              <a:t>rtificialismo</a:t>
            </a:r>
            <a:r>
              <a:rPr lang="en-GB" sz="3200" dirty="0" smtClean="0"/>
              <a:t> </a:t>
            </a:r>
            <a:r>
              <a:rPr lang="en-GB" sz="3200" dirty="0"/>
              <a:t>e </a:t>
            </a:r>
            <a:r>
              <a:rPr lang="en-GB" sz="3200" dirty="0" err="1"/>
              <a:t>F</a:t>
            </a:r>
            <a:r>
              <a:rPr lang="en-GB" sz="3200" dirty="0" err="1" smtClean="0"/>
              <a:t>inalismo</a:t>
            </a:r>
            <a:endParaRPr lang="en-GB" sz="3200" dirty="0"/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539752" y="2160590"/>
            <a:ext cx="8413751" cy="4695828"/>
          </a:xfrm>
        </p:spPr>
        <p:txBody>
          <a:bodyPr/>
          <a:lstStyle/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800" dirty="0" smtClean="0"/>
              <a:t>Per </a:t>
            </a:r>
            <a:r>
              <a:rPr lang="en-GB" sz="2800" dirty="0" err="1"/>
              <a:t>spiegare</a:t>
            </a:r>
            <a:r>
              <a:rPr lang="en-GB" sz="2800" dirty="0"/>
              <a:t> come </a:t>
            </a:r>
            <a:r>
              <a:rPr lang="en-GB" sz="2800" dirty="0" err="1"/>
              <a:t>i</a:t>
            </a:r>
            <a:r>
              <a:rPr lang="en-GB" sz="2800" dirty="0"/>
              <a:t> bambini </a:t>
            </a:r>
            <a:r>
              <a:rPr lang="en-GB" sz="2800" dirty="0" err="1"/>
              <a:t>rappresentano</a:t>
            </a:r>
            <a:r>
              <a:rPr lang="en-GB" sz="2800" dirty="0"/>
              <a:t> il </a:t>
            </a:r>
            <a:r>
              <a:rPr lang="en-GB" sz="2800" dirty="0" err="1"/>
              <a:t>mondo</a:t>
            </a:r>
            <a:r>
              <a:rPr lang="en-GB" sz="2800" dirty="0"/>
              <a:t>,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fenomeni</a:t>
            </a:r>
            <a:r>
              <a:rPr lang="en-GB" sz="2800" dirty="0"/>
              <a:t> </a:t>
            </a:r>
            <a:r>
              <a:rPr lang="en-GB" sz="2800" dirty="0" err="1"/>
              <a:t>naturali</a:t>
            </a:r>
            <a:r>
              <a:rPr lang="en-GB" sz="2800" dirty="0"/>
              <a:t> e  le </a:t>
            </a:r>
            <a:r>
              <a:rPr lang="en-GB" sz="2800" dirty="0" err="1"/>
              <a:t>relazioni</a:t>
            </a:r>
            <a:r>
              <a:rPr lang="en-GB" sz="2800" dirty="0"/>
              <a:t> </a:t>
            </a:r>
            <a:r>
              <a:rPr lang="en-GB" sz="2800" dirty="0" err="1"/>
              <a:t>causa-effetto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Piaget introduce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i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concetti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di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animismo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artificialismo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 e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finalismo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en-GB" sz="2800" dirty="0">
              <a:latin typeface="Arial" pitchFamily="34" charset="0"/>
              <a:cs typeface="Arial" pitchFamily="34" charset="0"/>
            </a:endParaRPr>
          </a:p>
          <a:p>
            <a:pPr lvl="0" indent="-338135">
              <a:buClr>
                <a:srgbClr val="333333"/>
              </a:buClr>
              <a:buSzPct val="45000"/>
              <a:buFont typeface="Wingdings" pitchFamily="2" charset="2"/>
              <a:buChar char="Ø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800" b="1" u="sng" dirty="0" err="1">
                <a:latin typeface="Arial" pitchFamily="34" charset="0"/>
                <a:cs typeface="Arial" pitchFamily="34" charset="0"/>
              </a:rPr>
              <a:t>Animismo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: dare 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vita,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coscienza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 o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intenzioni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 a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ciò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che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 è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inanimato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lvl="0" indent="-338135">
              <a:buClr>
                <a:srgbClr val="333333"/>
              </a:buClr>
              <a:buSzPct val="45000"/>
              <a:buFont typeface="Wingdings" pitchFamily="2" charset="2"/>
              <a:buChar char="Ø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800" b="1" u="sng" dirty="0" err="1" smtClean="0">
                <a:latin typeface="Arial" pitchFamily="34" charset="0"/>
                <a:cs typeface="Arial" pitchFamily="34" charset="0"/>
              </a:rPr>
              <a:t>Artificialismo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credere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che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piante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animali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 o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corpi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celesti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siano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prodotti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dall’uomo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lvl="0" indent="-338135">
              <a:buClr>
                <a:srgbClr val="333333"/>
              </a:buClr>
              <a:buSzPct val="45000"/>
              <a:buFont typeface="Wingdings" pitchFamily="2" charset="2"/>
              <a:buChar char="Ø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800" b="1" u="sng" dirty="0" err="1" smtClean="0">
                <a:latin typeface="Arial" pitchFamily="34" charset="0"/>
                <a:cs typeface="Arial" pitchFamily="34" charset="0"/>
              </a:rPr>
              <a:t>Finalismo</a:t>
            </a:r>
            <a:r>
              <a:rPr lang="en-GB" sz="2800" b="1" u="sng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GB" sz="2800" dirty="0" err="1" smtClean="0">
                <a:latin typeface="Arial" pitchFamily="34" charset="0"/>
                <a:cs typeface="Arial" pitchFamily="34" charset="0"/>
              </a:rPr>
              <a:t>confondere</a:t>
            </a:r>
            <a:r>
              <a:rPr lang="en-GB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la </a:t>
            </a:r>
            <a:r>
              <a:rPr lang="en-GB" sz="2800" dirty="0" err="1">
                <a:latin typeface="Arial" pitchFamily="34" charset="0"/>
                <a:cs typeface="Arial" pitchFamily="34" charset="0"/>
              </a:rPr>
              <a:t>causa</a:t>
            </a:r>
            <a:r>
              <a:rPr lang="en-GB" sz="2800" dirty="0">
                <a:latin typeface="Arial" pitchFamily="34" charset="0"/>
                <a:cs typeface="Arial" pitchFamily="34" charset="0"/>
              </a:rPr>
              <a:t> con il fine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44541"/>
            <a:ext cx="3650882" cy="731040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3200" dirty="0" err="1" smtClean="0"/>
              <a:t>L’età</a:t>
            </a:r>
            <a:r>
              <a:rPr lang="en-GB" sz="3200" dirty="0" smtClean="0"/>
              <a:t> </a:t>
            </a:r>
            <a:r>
              <a:rPr lang="en-GB" sz="3200" dirty="0" err="1" smtClean="0"/>
              <a:t>prescolare</a:t>
            </a:r>
            <a:endParaRPr lang="en-GB" sz="3200" dirty="0"/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719832" y="1475581"/>
            <a:ext cx="8413751" cy="5400600"/>
          </a:xfrm>
        </p:spPr>
        <p:txBody>
          <a:bodyPr/>
          <a:lstStyle/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Secondo Piaget il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pensiero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infantile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nell’età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prescolare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sarebbe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caratterizzato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sz="2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indent="-338135">
              <a:buFont typeface="Wingdings" pitchFamily="2" charset="2"/>
              <a:buChar char="q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Egocentrismo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difficoltà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adottare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un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punto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vista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diverso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dal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proprio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lvl="0" indent="-338135">
              <a:buFont typeface="Wingdings" pitchFamily="2" charset="2"/>
              <a:buChar char="q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Capacità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comprendere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maniera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corretta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aspetti</a:t>
            </a:r>
            <a:r>
              <a:rPr lang="en-GB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del </a:t>
            </a:r>
            <a:r>
              <a:rPr lang="en-GB" sz="22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mondo</a:t>
            </a:r>
            <a:r>
              <a:rPr lang="en-GB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fisico</a:t>
            </a:r>
            <a:r>
              <a:rPr lang="en-GB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GB" sz="2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naturale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indent="-338135">
              <a:buFont typeface="Wingdings" pitchFamily="2" charset="2"/>
              <a:buChar char="q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Acquisizione</a:t>
            </a:r>
            <a:r>
              <a:rPr lang="en-GB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un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vasto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repertorio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script (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copioni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cioè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schemi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mentali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GB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sequenze</a:t>
            </a:r>
            <a:r>
              <a:rPr lang="en-GB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GB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eventi</a:t>
            </a:r>
            <a:r>
              <a:rPr lang="en-GB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tipiche</a:t>
            </a:r>
            <a:r>
              <a:rPr lang="en-GB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I bambini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sanno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prevedere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cosa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accadrà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dopo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un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determinato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evento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 ad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quando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ci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alza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al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mattino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quando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pranza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all’asilo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ecc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.)</a:t>
            </a:r>
          </a:p>
          <a:p>
            <a:pPr lvl="0" indent="-338135">
              <a:buFont typeface="Wingdings" pitchFamily="2" charset="2"/>
              <a:buChar char="q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Crescente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capacità</a:t>
            </a:r>
            <a:r>
              <a:rPr lang="en-GB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</a:t>
            </a:r>
            <a:r>
              <a:rPr lang="en-GB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comprendere</a:t>
            </a:r>
            <a:r>
              <a:rPr lang="en-GB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importanti</a:t>
            </a:r>
            <a:r>
              <a:rPr lang="en-GB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proprietà</a:t>
            </a:r>
            <a:r>
              <a:rPr lang="en-GB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della</a:t>
            </a:r>
            <a:r>
              <a:rPr lang="en-GB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mente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lvl="0" indent="-338135">
              <a:buFont typeface="Wingdings" pitchFamily="2" charset="2"/>
              <a:buChar char="§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anni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fanno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riferimento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alle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intenzioni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desideri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dell’altro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r>
              <a:rPr lang="en-GB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0" indent="-338135">
              <a:buFont typeface="Wingdings" pitchFamily="2" charset="2"/>
              <a:buChar char="§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anni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emerge la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comprensione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delle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rappresentazioni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mentali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delle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credenze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altrui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(come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evidenziato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dagli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esperimenti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sulle</a:t>
            </a:r>
            <a:r>
              <a:rPr lang="en-GB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“false </a:t>
            </a:r>
            <a:r>
              <a:rPr lang="en-GB" sz="2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credenze</a:t>
            </a:r>
            <a:r>
              <a:rPr lang="en-GB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”).</a:t>
            </a:r>
            <a:endParaRPr lang="en-GB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592138"/>
            <a:ext cx="8403410" cy="883443"/>
          </a:xfrm>
        </p:spPr>
        <p:txBody>
          <a:bodyPr/>
          <a:lstStyle/>
          <a:p>
            <a:pPr lvl="0" algn="just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3200" dirty="0" smtClean="0"/>
              <a:t>La </a:t>
            </a:r>
            <a:r>
              <a:rPr lang="en-GB" sz="3200" dirty="0" err="1" smtClean="0"/>
              <a:t>Conoscenza</a:t>
            </a:r>
            <a:r>
              <a:rPr lang="en-GB" sz="3200" dirty="0" smtClean="0"/>
              <a:t> </a:t>
            </a:r>
            <a:r>
              <a:rPr lang="en-GB" sz="3200" dirty="0" err="1" smtClean="0"/>
              <a:t>dei</a:t>
            </a:r>
            <a:r>
              <a:rPr lang="en-GB" sz="3200" dirty="0" smtClean="0"/>
              <a:t> </a:t>
            </a:r>
            <a:r>
              <a:rPr lang="en-GB" sz="3200" dirty="0" err="1" smtClean="0"/>
              <a:t>numeri</a:t>
            </a:r>
            <a:r>
              <a:rPr lang="en-GB" sz="3200" dirty="0" smtClean="0"/>
              <a:t> e </a:t>
            </a:r>
            <a:r>
              <a:rPr lang="en-GB" sz="3200" dirty="0" err="1" smtClean="0"/>
              <a:t>della</a:t>
            </a:r>
            <a:r>
              <a:rPr lang="en-GB" sz="3200" dirty="0" smtClean="0"/>
              <a:t> </a:t>
            </a:r>
            <a:r>
              <a:rPr lang="en-GB" sz="3200" dirty="0" err="1" smtClean="0"/>
              <a:t>quantità</a:t>
            </a:r>
            <a:endParaRPr lang="en-GB" sz="3200" dirty="0"/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1475581"/>
            <a:ext cx="8413751" cy="5507827"/>
          </a:xfrm>
        </p:spPr>
        <p:txBody>
          <a:bodyPr/>
          <a:lstStyle/>
          <a:p>
            <a:pPr lvl="0" indent="-336554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dirty="0" err="1"/>
              <a:t>Già</a:t>
            </a:r>
            <a:r>
              <a:rPr lang="en-GB" sz="2400" dirty="0"/>
              <a:t> </a:t>
            </a:r>
            <a:r>
              <a:rPr lang="en-GB" sz="2400" dirty="0" err="1"/>
              <a:t>dalla</a:t>
            </a:r>
            <a:r>
              <a:rPr lang="en-GB" sz="2400" dirty="0"/>
              <a:t> prima </a:t>
            </a:r>
            <a:r>
              <a:rPr lang="en-GB" sz="2400" dirty="0" err="1"/>
              <a:t>infanzia</a:t>
            </a:r>
            <a:r>
              <a:rPr lang="en-GB" sz="2400" dirty="0"/>
              <a:t> il bambino </a:t>
            </a:r>
            <a:r>
              <a:rPr lang="en-GB" sz="2400" dirty="0" err="1"/>
              <a:t>riesce</a:t>
            </a:r>
            <a:r>
              <a:rPr lang="en-GB" sz="2400" dirty="0"/>
              <a:t> a </a:t>
            </a:r>
            <a:r>
              <a:rPr lang="en-GB" sz="2400" dirty="0" err="1"/>
              <a:t>discriminare</a:t>
            </a:r>
            <a:r>
              <a:rPr lang="en-GB" sz="2400" dirty="0"/>
              <a:t> </a:t>
            </a:r>
            <a:r>
              <a:rPr lang="en-GB" sz="2400" dirty="0" err="1"/>
              <a:t>sul</a:t>
            </a:r>
            <a:r>
              <a:rPr lang="en-GB" sz="2400" dirty="0"/>
              <a:t> piano </a:t>
            </a:r>
            <a:r>
              <a:rPr lang="en-GB" sz="2400" dirty="0" err="1"/>
              <a:t>percettivo</a:t>
            </a:r>
            <a:r>
              <a:rPr lang="en-GB" sz="2400" dirty="0"/>
              <a:t> </a:t>
            </a:r>
            <a:r>
              <a:rPr lang="en-GB" sz="2400" dirty="0" err="1"/>
              <a:t>insiemi</a:t>
            </a:r>
            <a:r>
              <a:rPr lang="en-GB" sz="2400" dirty="0"/>
              <a:t> </a:t>
            </a:r>
            <a:r>
              <a:rPr lang="en-GB" sz="2400" dirty="0" err="1"/>
              <a:t>di</a:t>
            </a:r>
            <a:r>
              <a:rPr lang="en-GB" sz="2400" dirty="0"/>
              <a:t> </a:t>
            </a:r>
            <a:r>
              <a:rPr lang="en-GB" sz="2400" dirty="0" err="1"/>
              <a:t>oggetti</a:t>
            </a:r>
            <a:r>
              <a:rPr lang="en-GB" sz="2400" dirty="0"/>
              <a:t> </a:t>
            </a:r>
            <a:r>
              <a:rPr lang="en-GB" sz="2400" dirty="0" err="1"/>
              <a:t>di</a:t>
            </a:r>
            <a:r>
              <a:rPr lang="en-GB" sz="2400" dirty="0"/>
              <a:t> </a:t>
            </a:r>
            <a:r>
              <a:rPr lang="en-GB" sz="2400" dirty="0" err="1"/>
              <a:t>diversa</a:t>
            </a:r>
            <a:r>
              <a:rPr lang="en-GB" sz="2400" dirty="0"/>
              <a:t> </a:t>
            </a:r>
            <a:r>
              <a:rPr lang="en-GB" sz="2400" dirty="0" err="1"/>
              <a:t>numerosità</a:t>
            </a:r>
            <a:r>
              <a:rPr lang="en-GB" sz="2400" dirty="0"/>
              <a:t> (</a:t>
            </a:r>
            <a:r>
              <a:rPr lang="en-GB" sz="2400" dirty="0" err="1"/>
              <a:t>numeri</a:t>
            </a:r>
            <a:r>
              <a:rPr lang="en-GB" sz="2400" dirty="0"/>
              <a:t> </a:t>
            </a:r>
            <a:r>
              <a:rPr lang="en-GB" sz="2400" dirty="0" err="1"/>
              <a:t>piccoli</a:t>
            </a:r>
            <a:r>
              <a:rPr lang="en-GB" sz="2400" dirty="0"/>
              <a:t> e </a:t>
            </a:r>
            <a:r>
              <a:rPr lang="en-GB" sz="2400" dirty="0" err="1"/>
              <a:t>differenze</a:t>
            </a:r>
            <a:r>
              <a:rPr lang="en-GB" sz="2400" dirty="0"/>
              <a:t> </a:t>
            </a:r>
            <a:r>
              <a:rPr lang="en-GB" sz="2400" dirty="0" err="1"/>
              <a:t>molto</a:t>
            </a:r>
            <a:r>
              <a:rPr lang="en-GB" sz="2400" dirty="0"/>
              <a:t> </a:t>
            </a:r>
            <a:r>
              <a:rPr lang="en-GB" sz="2400" dirty="0" err="1"/>
              <a:t>alte</a:t>
            </a:r>
            <a:r>
              <a:rPr lang="en-GB" sz="2400" dirty="0"/>
              <a:t>).  </a:t>
            </a:r>
          </a:p>
          <a:p>
            <a:pPr lvl="0" indent="-336554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dirty="0" err="1"/>
              <a:t>Intorno</a:t>
            </a:r>
            <a:r>
              <a:rPr lang="en-GB" sz="2400" dirty="0"/>
              <a:t>  </a:t>
            </a:r>
            <a:r>
              <a:rPr lang="en-GB" sz="2400" dirty="0" err="1"/>
              <a:t>ai</a:t>
            </a:r>
            <a:r>
              <a:rPr lang="en-GB" sz="2400" dirty="0"/>
              <a:t> 3-4 </a:t>
            </a:r>
            <a:r>
              <a:rPr lang="en-GB" sz="2400" dirty="0" err="1"/>
              <a:t>anni</a:t>
            </a:r>
            <a:r>
              <a:rPr lang="en-GB" sz="2400" dirty="0"/>
              <a:t> </a:t>
            </a:r>
            <a:r>
              <a:rPr lang="en-GB" sz="2400" dirty="0" err="1"/>
              <a:t>inizia</a:t>
            </a:r>
            <a:r>
              <a:rPr lang="en-GB" sz="2400" dirty="0"/>
              <a:t> </a:t>
            </a:r>
            <a:r>
              <a:rPr lang="en-GB" sz="2400" dirty="0" err="1"/>
              <a:t>una</a:t>
            </a:r>
            <a:r>
              <a:rPr lang="en-GB" sz="2400" dirty="0"/>
              <a:t> </a:t>
            </a:r>
            <a:r>
              <a:rPr lang="en-GB" sz="2400" dirty="0" err="1"/>
              <a:t>conoscenza</a:t>
            </a:r>
            <a:r>
              <a:rPr lang="en-GB" sz="2400" dirty="0"/>
              <a:t> </a:t>
            </a:r>
            <a:r>
              <a:rPr lang="en-GB" sz="2400" dirty="0" err="1"/>
              <a:t>dei</a:t>
            </a:r>
            <a:r>
              <a:rPr lang="en-GB" sz="2400" dirty="0"/>
              <a:t> </a:t>
            </a:r>
            <a:r>
              <a:rPr lang="en-GB" sz="2400" dirty="0" err="1"/>
              <a:t>numeri</a:t>
            </a:r>
            <a:r>
              <a:rPr lang="en-GB" sz="2400" dirty="0"/>
              <a:t> come </a:t>
            </a:r>
            <a:r>
              <a:rPr lang="en-GB" sz="2400" dirty="0" err="1"/>
              <a:t>tali</a:t>
            </a:r>
            <a:r>
              <a:rPr lang="en-GB" sz="2400" dirty="0"/>
              <a:t>.</a:t>
            </a:r>
          </a:p>
          <a:p>
            <a:pPr lvl="0" indent="-336554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dirty="0" err="1"/>
              <a:t>L’abilità</a:t>
            </a:r>
            <a:r>
              <a:rPr lang="en-GB" sz="2400" dirty="0"/>
              <a:t> </a:t>
            </a:r>
            <a:r>
              <a:rPr lang="en-GB" sz="2400" dirty="0" err="1"/>
              <a:t>di</a:t>
            </a:r>
            <a:r>
              <a:rPr lang="en-GB" sz="2400" dirty="0"/>
              <a:t> </a:t>
            </a:r>
            <a:r>
              <a:rPr lang="en-GB" sz="2400" dirty="0" err="1"/>
              <a:t>contare</a:t>
            </a:r>
            <a:r>
              <a:rPr lang="en-GB" sz="2400" dirty="0"/>
              <a:t> </a:t>
            </a:r>
            <a:r>
              <a:rPr lang="en-GB" sz="2400" dirty="0" err="1"/>
              <a:t>richiede</a:t>
            </a:r>
            <a:r>
              <a:rPr lang="en-GB" sz="2400" dirty="0"/>
              <a:t> </a:t>
            </a:r>
            <a:r>
              <a:rPr lang="en-GB" sz="2400" dirty="0" err="1"/>
              <a:t>di</a:t>
            </a:r>
            <a:r>
              <a:rPr lang="en-GB" sz="2400" dirty="0"/>
              <a:t> </a:t>
            </a:r>
            <a:r>
              <a:rPr lang="en-GB" sz="2400" dirty="0" err="1"/>
              <a:t>acquisire</a:t>
            </a:r>
            <a:r>
              <a:rPr lang="en-GB" sz="2400" dirty="0"/>
              <a:t> </a:t>
            </a:r>
            <a:r>
              <a:rPr lang="en-GB" sz="2400" dirty="0" err="1"/>
              <a:t>alcuni</a:t>
            </a:r>
            <a:r>
              <a:rPr lang="en-GB" sz="2400" dirty="0"/>
              <a:t> </a:t>
            </a:r>
            <a:r>
              <a:rPr lang="en-GB" sz="2400" dirty="0" err="1"/>
              <a:t>principi</a:t>
            </a:r>
            <a:r>
              <a:rPr lang="en-GB" sz="2400" dirty="0"/>
              <a:t> e </a:t>
            </a:r>
            <a:r>
              <a:rPr lang="en-GB" sz="2400" dirty="0" err="1"/>
              <a:t>di</a:t>
            </a:r>
            <a:r>
              <a:rPr lang="en-GB" sz="2400" dirty="0"/>
              <a:t> </a:t>
            </a:r>
            <a:r>
              <a:rPr lang="en-GB" sz="2400" dirty="0" err="1"/>
              <a:t>saperli</a:t>
            </a:r>
            <a:r>
              <a:rPr lang="en-GB" sz="2400" dirty="0"/>
              <a:t> </a:t>
            </a:r>
            <a:r>
              <a:rPr lang="en-GB" sz="2400" dirty="0" err="1"/>
              <a:t>coordinare</a:t>
            </a:r>
            <a:r>
              <a:rPr lang="en-GB" sz="2400" dirty="0"/>
              <a:t> </a:t>
            </a:r>
            <a:r>
              <a:rPr lang="en-GB" sz="2400" dirty="0" err="1"/>
              <a:t>tra</a:t>
            </a:r>
            <a:r>
              <a:rPr lang="en-GB" sz="2400" dirty="0"/>
              <a:t> </a:t>
            </a:r>
            <a:r>
              <a:rPr lang="en-GB" sz="2400" dirty="0" err="1"/>
              <a:t>loro</a:t>
            </a:r>
            <a:r>
              <a:rPr lang="en-GB" sz="2400" dirty="0"/>
              <a:t>. </a:t>
            </a:r>
          </a:p>
          <a:p>
            <a:pPr lvl="0" indent="-336554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b="1" dirty="0" err="1"/>
              <a:t>Gelman</a:t>
            </a:r>
            <a:r>
              <a:rPr lang="en-GB" sz="2400" b="1" dirty="0"/>
              <a:t> e </a:t>
            </a:r>
            <a:r>
              <a:rPr lang="en-GB" sz="2400" b="1" dirty="0" err="1"/>
              <a:t>Gallistel</a:t>
            </a:r>
            <a:r>
              <a:rPr lang="en-GB" sz="2400" dirty="0"/>
              <a:t> </a:t>
            </a:r>
            <a:r>
              <a:rPr lang="en-GB" sz="2400" dirty="0" err="1"/>
              <a:t>descrivono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principi</a:t>
            </a:r>
            <a:r>
              <a:rPr lang="en-GB" sz="2400" dirty="0"/>
              <a:t> del </a:t>
            </a:r>
            <a:r>
              <a:rPr lang="en-GB" sz="2400" dirty="0" err="1"/>
              <a:t>conteggio</a:t>
            </a:r>
            <a:r>
              <a:rPr lang="en-GB" sz="2400" dirty="0"/>
              <a:t>:</a:t>
            </a:r>
          </a:p>
          <a:p>
            <a:pPr lvl="0" indent="-336554">
              <a:buFont typeface="Wingdings" pitchFamily="2" charset="2"/>
              <a:buChar char="§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b="1" dirty="0" err="1"/>
              <a:t>Sequenza</a:t>
            </a:r>
            <a:r>
              <a:rPr lang="en-GB" sz="2400" dirty="0"/>
              <a:t> </a:t>
            </a:r>
            <a:r>
              <a:rPr lang="en-GB" sz="2400" dirty="0" err="1"/>
              <a:t>dei</a:t>
            </a:r>
            <a:r>
              <a:rPr lang="en-GB" sz="2400" dirty="0"/>
              <a:t> </a:t>
            </a:r>
            <a:r>
              <a:rPr lang="en-GB" sz="2400" dirty="0" err="1"/>
              <a:t>numeri</a:t>
            </a:r>
            <a:r>
              <a:rPr lang="en-GB" sz="2400" dirty="0"/>
              <a:t> </a:t>
            </a:r>
            <a:r>
              <a:rPr lang="en-GB" sz="2400" dirty="0" err="1"/>
              <a:t>pronunciata</a:t>
            </a:r>
            <a:r>
              <a:rPr lang="en-GB" sz="2400" dirty="0"/>
              <a:t> </a:t>
            </a:r>
            <a:r>
              <a:rPr lang="en-GB" sz="2400" dirty="0" err="1"/>
              <a:t>sempre</a:t>
            </a:r>
            <a:r>
              <a:rPr lang="en-GB" sz="2400" dirty="0"/>
              <a:t> </a:t>
            </a:r>
            <a:r>
              <a:rPr lang="en-GB" sz="2400" dirty="0" err="1"/>
              <a:t>nello</a:t>
            </a:r>
            <a:r>
              <a:rPr lang="en-GB" sz="2400" dirty="0"/>
              <a:t> </a:t>
            </a:r>
            <a:r>
              <a:rPr lang="en-GB" sz="2400" dirty="0" err="1"/>
              <a:t>stesso</a:t>
            </a:r>
            <a:r>
              <a:rPr lang="en-GB" sz="2400" dirty="0"/>
              <a:t> </a:t>
            </a:r>
            <a:r>
              <a:rPr lang="en-GB" sz="2400" dirty="0" err="1"/>
              <a:t>modo</a:t>
            </a:r>
            <a:r>
              <a:rPr lang="en-GB" sz="2400" dirty="0"/>
              <a:t>;</a:t>
            </a:r>
          </a:p>
          <a:p>
            <a:pPr lvl="0" indent="-336554">
              <a:buFont typeface="Wingdings" pitchFamily="2" charset="2"/>
              <a:buChar char="§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b="1" dirty="0" err="1"/>
              <a:t>Corrispondenza</a:t>
            </a:r>
            <a:r>
              <a:rPr lang="en-GB" sz="2400" dirty="0"/>
              <a:t> </a:t>
            </a:r>
            <a:r>
              <a:rPr lang="en-GB" sz="2400" dirty="0" err="1"/>
              <a:t>tra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numeri</a:t>
            </a:r>
            <a:r>
              <a:rPr lang="en-GB" sz="2400" dirty="0"/>
              <a:t> </a:t>
            </a:r>
            <a:r>
              <a:rPr lang="en-GB" sz="2400" dirty="0" err="1"/>
              <a:t>pronunciati</a:t>
            </a:r>
            <a:r>
              <a:rPr lang="en-GB" sz="2400" dirty="0"/>
              <a:t> e </a:t>
            </a:r>
            <a:r>
              <a:rPr lang="en-GB" sz="2400" dirty="0" err="1"/>
              <a:t>gli</a:t>
            </a:r>
            <a:r>
              <a:rPr lang="en-GB" sz="2400" dirty="0"/>
              <a:t> </a:t>
            </a:r>
            <a:r>
              <a:rPr lang="en-GB" sz="2400" dirty="0" err="1"/>
              <a:t>oggetti</a:t>
            </a:r>
            <a:r>
              <a:rPr lang="en-GB" sz="2400" dirty="0"/>
              <a:t> </a:t>
            </a:r>
            <a:r>
              <a:rPr lang="en-GB" sz="2400" dirty="0" err="1"/>
              <a:t>contati</a:t>
            </a:r>
            <a:r>
              <a:rPr lang="en-GB" sz="2400" dirty="0"/>
              <a:t>;</a:t>
            </a:r>
          </a:p>
          <a:p>
            <a:pPr lvl="0" indent="-336554">
              <a:buFont typeface="Wingdings" pitchFamily="2" charset="2"/>
              <a:buChar char="§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b="1" dirty="0" err="1" smtClean="0"/>
              <a:t>Numerosità</a:t>
            </a:r>
            <a:r>
              <a:rPr lang="en-GB" sz="2400" b="1" dirty="0" smtClean="0"/>
              <a:t> </a:t>
            </a:r>
            <a:r>
              <a:rPr lang="en-GB" sz="2400" b="1" dirty="0"/>
              <a:t>: </a:t>
            </a:r>
            <a:r>
              <a:rPr lang="en-GB" sz="2400" b="1" dirty="0" err="1"/>
              <a:t>l</a:t>
            </a:r>
            <a:r>
              <a:rPr lang="en-GB" sz="2400" dirty="0" err="1"/>
              <a:t>’ultima</a:t>
            </a:r>
            <a:r>
              <a:rPr lang="en-GB" sz="2400" dirty="0"/>
              <a:t> </a:t>
            </a:r>
            <a:r>
              <a:rPr lang="en-GB" sz="2400" dirty="0" err="1"/>
              <a:t>cifra</a:t>
            </a:r>
            <a:r>
              <a:rPr lang="en-GB" sz="2400" dirty="0"/>
              <a:t> </a:t>
            </a:r>
            <a:r>
              <a:rPr lang="en-GB" sz="2400" dirty="0" err="1"/>
              <a:t>pronunciata</a:t>
            </a:r>
            <a:r>
              <a:rPr lang="en-GB" sz="2400" dirty="0"/>
              <a:t> </a:t>
            </a:r>
            <a:r>
              <a:rPr lang="en-GB" sz="2400" dirty="0" err="1"/>
              <a:t>si</a:t>
            </a:r>
            <a:r>
              <a:rPr lang="en-GB" sz="2400" dirty="0"/>
              <a:t> </a:t>
            </a:r>
            <a:r>
              <a:rPr lang="en-GB" sz="2400" dirty="0" err="1"/>
              <a:t>riferisce</a:t>
            </a:r>
            <a:r>
              <a:rPr lang="en-GB" sz="2400" dirty="0"/>
              <a:t> al </a:t>
            </a:r>
            <a:r>
              <a:rPr lang="en-GB" sz="2400" dirty="0" err="1"/>
              <a:t>totale</a:t>
            </a:r>
            <a:r>
              <a:rPr lang="en-GB" sz="2400" dirty="0"/>
              <a:t> </a:t>
            </a:r>
            <a:r>
              <a:rPr lang="en-GB" sz="2400" dirty="0" err="1"/>
              <a:t>degli</a:t>
            </a:r>
            <a:r>
              <a:rPr lang="en-GB" sz="2400" dirty="0"/>
              <a:t> </a:t>
            </a:r>
            <a:r>
              <a:rPr lang="en-GB" sz="2400" dirty="0" err="1"/>
              <a:t>oggetti</a:t>
            </a:r>
            <a:r>
              <a:rPr lang="en-GB" sz="2400" dirty="0"/>
              <a:t> </a:t>
            </a:r>
            <a:r>
              <a:rPr lang="en-GB" sz="2400" dirty="0" err="1"/>
              <a:t>contati</a:t>
            </a:r>
            <a:r>
              <a:rPr lang="en-GB" sz="2400" dirty="0"/>
              <a:t> (</a:t>
            </a:r>
            <a:r>
              <a:rPr lang="en-GB" sz="2400" dirty="0" err="1"/>
              <a:t>tutto</a:t>
            </a:r>
            <a:r>
              <a:rPr lang="en-GB" sz="2400" dirty="0"/>
              <a:t> </a:t>
            </a:r>
            <a:r>
              <a:rPr lang="en-GB" sz="2400" dirty="0" err="1"/>
              <a:t>l’insieme</a:t>
            </a:r>
            <a:r>
              <a:rPr lang="en-GB" sz="2400" dirty="0"/>
              <a:t>)</a:t>
            </a:r>
          </a:p>
          <a:p>
            <a:pPr lvl="0" indent="-336554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sz="2000" dirty="0"/>
          </a:p>
          <a:p>
            <a:pPr lvl="0" indent="-336554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sz="2000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44541"/>
            <a:ext cx="7755338" cy="874715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3400" dirty="0" err="1" smtClean="0"/>
              <a:t>Crescita</a:t>
            </a:r>
            <a:r>
              <a:rPr lang="en-GB" sz="3400" dirty="0" smtClean="0"/>
              <a:t> </a:t>
            </a:r>
            <a:r>
              <a:rPr lang="en-GB" sz="3400" dirty="0" err="1" smtClean="0"/>
              <a:t>della</a:t>
            </a:r>
            <a:r>
              <a:rPr lang="en-GB" sz="3400" dirty="0" smtClean="0"/>
              <a:t> </a:t>
            </a:r>
            <a:r>
              <a:rPr lang="en-GB" sz="3400" dirty="0" err="1" smtClean="0"/>
              <a:t>capacità</a:t>
            </a:r>
            <a:r>
              <a:rPr lang="en-GB" sz="3400" dirty="0" smtClean="0"/>
              <a:t> </a:t>
            </a:r>
            <a:r>
              <a:rPr lang="en-GB" sz="3400" dirty="0" err="1" smtClean="0"/>
              <a:t>della</a:t>
            </a:r>
            <a:r>
              <a:rPr lang="en-GB" sz="3400" dirty="0" smtClean="0"/>
              <a:t> </a:t>
            </a:r>
            <a:r>
              <a:rPr lang="en-GB" sz="3400" dirty="0" err="1" smtClean="0"/>
              <a:t>memoria</a:t>
            </a:r>
            <a:endParaRPr lang="en-GB" sz="3400" dirty="0"/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1763613"/>
            <a:ext cx="8413751" cy="5070575"/>
          </a:xfrm>
        </p:spPr>
        <p:txBody>
          <a:bodyPr/>
          <a:lstStyle/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dirty="0" err="1"/>
              <a:t>Nell’età</a:t>
            </a:r>
            <a:r>
              <a:rPr lang="en-GB" sz="2400" dirty="0"/>
              <a:t> </a:t>
            </a:r>
            <a:r>
              <a:rPr lang="en-GB" sz="2400" dirty="0" err="1"/>
              <a:t>prescolare</a:t>
            </a:r>
            <a:r>
              <a:rPr lang="en-GB" sz="2400" dirty="0"/>
              <a:t> il bambino </a:t>
            </a:r>
            <a:r>
              <a:rPr lang="en-GB" sz="2400" dirty="0" err="1"/>
              <a:t>acquisisce</a:t>
            </a:r>
            <a:r>
              <a:rPr lang="en-GB" sz="2400" dirty="0"/>
              <a:t> un </a:t>
            </a:r>
            <a:r>
              <a:rPr lang="en-GB" sz="2400" dirty="0" err="1"/>
              <a:t>ricco</a:t>
            </a:r>
            <a:r>
              <a:rPr lang="en-GB" sz="2400" dirty="0"/>
              <a:t> </a:t>
            </a:r>
            <a:r>
              <a:rPr lang="en-GB" sz="2400" dirty="0" err="1"/>
              <a:t>patrimonio</a:t>
            </a:r>
            <a:r>
              <a:rPr lang="en-GB" sz="2400" dirty="0"/>
              <a:t> </a:t>
            </a:r>
            <a:r>
              <a:rPr lang="en-GB" sz="2400" dirty="0" err="1"/>
              <a:t>di</a:t>
            </a:r>
            <a:r>
              <a:rPr lang="en-GB" sz="2400" dirty="0"/>
              <a:t> </a:t>
            </a:r>
            <a:r>
              <a:rPr lang="en-GB" sz="2400" dirty="0" err="1"/>
              <a:t>concetti</a:t>
            </a:r>
            <a:r>
              <a:rPr lang="en-GB" sz="2400" dirty="0"/>
              <a:t>, </a:t>
            </a:r>
            <a:r>
              <a:rPr lang="en-GB" sz="2400" dirty="0" err="1"/>
              <a:t>simboli</a:t>
            </a:r>
            <a:r>
              <a:rPr lang="en-GB" sz="2400" dirty="0"/>
              <a:t>, </a:t>
            </a:r>
            <a:r>
              <a:rPr lang="en-GB" sz="2400" dirty="0" err="1"/>
              <a:t>regole</a:t>
            </a:r>
            <a:r>
              <a:rPr lang="en-GB" sz="2400" dirty="0"/>
              <a:t> e </a:t>
            </a:r>
            <a:r>
              <a:rPr lang="en-GB" sz="2400" dirty="0" err="1"/>
              <a:t>altri</a:t>
            </a:r>
            <a:r>
              <a:rPr lang="en-GB" sz="2400" dirty="0"/>
              <a:t> </a:t>
            </a:r>
            <a:r>
              <a:rPr lang="en-GB" sz="2400" dirty="0" err="1"/>
              <a:t>schemi</a:t>
            </a:r>
            <a:r>
              <a:rPr lang="en-GB" sz="2400" dirty="0"/>
              <a:t> </a:t>
            </a:r>
            <a:r>
              <a:rPr lang="en-GB" sz="2400" dirty="0" err="1" smtClean="0"/>
              <a:t>mentali</a:t>
            </a:r>
            <a:r>
              <a:rPr lang="en-GB" sz="2400" dirty="0" smtClean="0"/>
              <a:t>;</a:t>
            </a:r>
            <a:r>
              <a:rPr lang="en-GB" sz="2400" dirty="0"/>
              <a:t> </a:t>
            </a:r>
            <a:r>
              <a:rPr lang="en-GB" sz="2400" dirty="0" smtClean="0"/>
              <a:t>la </a:t>
            </a:r>
            <a:r>
              <a:rPr lang="en-GB" sz="2400" b="1" dirty="0" err="1" smtClean="0"/>
              <a:t>crescita</a:t>
            </a:r>
            <a:r>
              <a:rPr lang="en-GB" sz="2400" b="1" dirty="0" smtClean="0"/>
              <a:t> </a:t>
            </a:r>
            <a:r>
              <a:rPr lang="en-GB" sz="2400" b="1" dirty="0" err="1"/>
              <a:t>della</a:t>
            </a:r>
            <a:r>
              <a:rPr lang="en-GB" sz="2400" b="1" dirty="0"/>
              <a:t> </a:t>
            </a:r>
            <a:r>
              <a:rPr lang="en-GB" sz="2400" b="1" dirty="0" err="1"/>
              <a:t>capacità</a:t>
            </a:r>
            <a:r>
              <a:rPr lang="en-GB" sz="2400" b="1" dirty="0"/>
              <a:t> </a:t>
            </a:r>
            <a:r>
              <a:rPr lang="en-GB" sz="2400" b="1" dirty="0" err="1"/>
              <a:t>della</a:t>
            </a:r>
            <a:r>
              <a:rPr lang="en-GB" sz="2400" b="1" dirty="0"/>
              <a:t> </a:t>
            </a:r>
            <a:r>
              <a:rPr lang="en-GB" sz="2400" b="1" dirty="0" err="1"/>
              <a:t>memoria</a:t>
            </a:r>
            <a:r>
              <a:rPr lang="en-GB" sz="2400" b="1" dirty="0"/>
              <a:t> </a:t>
            </a:r>
            <a:r>
              <a:rPr lang="en-GB" sz="2400" b="1" dirty="0" err="1"/>
              <a:t>di</a:t>
            </a:r>
            <a:r>
              <a:rPr lang="en-GB" sz="2400" b="1" dirty="0"/>
              <a:t> </a:t>
            </a:r>
            <a:r>
              <a:rPr lang="en-GB" sz="2400" b="1" dirty="0" err="1"/>
              <a:t>lavoro</a:t>
            </a:r>
            <a:r>
              <a:rPr lang="en-GB" sz="2400" b="1" dirty="0"/>
              <a:t> </a:t>
            </a:r>
            <a:r>
              <a:rPr lang="en-GB" sz="2400" dirty="0" err="1"/>
              <a:t>permette</a:t>
            </a:r>
            <a:r>
              <a:rPr lang="en-GB" sz="2400" dirty="0"/>
              <a:t> </a:t>
            </a:r>
            <a:r>
              <a:rPr lang="en-GB" sz="2400" dirty="0" err="1"/>
              <a:t>di</a:t>
            </a:r>
            <a:r>
              <a:rPr lang="en-GB" sz="2400" dirty="0"/>
              <a:t> </a:t>
            </a:r>
            <a:r>
              <a:rPr lang="en-GB" sz="2400" dirty="0" err="1"/>
              <a:t>tenere</a:t>
            </a:r>
            <a:r>
              <a:rPr lang="en-GB" sz="2400" dirty="0"/>
              <a:t> </a:t>
            </a:r>
            <a:r>
              <a:rPr lang="en-GB" sz="2400" dirty="0" err="1"/>
              <a:t>presenti</a:t>
            </a:r>
            <a:r>
              <a:rPr lang="en-GB" sz="2400" dirty="0"/>
              <a:t> </a:t>
            </a:r>
            <a:r>
              <a:rPr lang="en-GB" sz="2400" dirty="0" err="1"/>
              <a:t>più</a:t>
            </a:r>
            <a:r>
              <a:rPr lang="en-GB" sz="2400" dirty="0"/>
              <a:t> </a:t>
            </a:r>
            <a:r>
              <a:rPr lang="en-GB" sz="2400" dirty="0" err="1"/>
              <a:t>informazioni</a:t>
            </a:r>
            <a:r>
              <a:rPr lang="en-GB" sz="2400" dirty="0"/>
              <a:t> e </a:t>
            </a:r>
            <a:r>
              <a:rPr lang="en-GB" sz="2400" dirty="0" err="1" smtClean="0"/>
              <a:t>l’emergere</a:t>
            </a:r>
            <a:r>
              <a:rPr lang="en-GB" sz="2400" dirty="0" smtClean="0"/>
              <a:t> </a:t>
            </a:r>
            <a:r>
              <a:rPr lang="en-GB" sz="2400" dirty="0" err="1"/>
              <a:t>delle</a:t>
            </a:r>
            <a:r>
              <a:rPr lang="en-GB" sz="2400" dirty="0"/>
              <a:t> </a:t>
            </a:r>
            <a:r>
              <a:rPr lang="en-GB" sz="2400" dirty="0" err="1"/>
              <a:t>funzioni</a:t>
            </a:r>
            <a:r>
              <a:rPr lang="en-GB" sz="2400" dirty="0"/>
              <a:t> </a:t>
            </a:r>
            <a:r>
              <a:rPr lang="en-GB" sz="2400" dirty="0" err="1"/>
              <a:t>esecutive</a:t>
            </a:r>
            <a:r>
              <a:rPr lang="en-GB" sz="2400" dirty="0"/>
              <a:t> </a:t>
            </a:r>
            <a:r>
              <a:rPr lang="en-GB" sz="2400" dirty="0" err="1"/>
              <a:t>giova</a:t>
            </a:r>
            <a:r>
              <a:rPr lang="en-GB" sz="2400" dirty="0"/>
              <a:t> a </a:t>
            </a:r>
            <a:r>
              <a:rPr lang="en-GB" sz="2400" dirty="0" err="1"/>
              <a:t>selezionare</a:t>
            </a:r>
            <a:r>
              <a:rPr lang="en-GB" sz="2400" dirty="0"/>
              <a:t> le </a:t>
            </a:r>
            <a:r>
              <a:rPr lang="en-GB" sz="2400" dirty="0" err="1"/>
              <a:t>informazioni</a:t>
            </a:r>
            <a:r>
              <a:rPr lang="en-GB" sz="2400" dirty="0"/>
              <a:t> </a:t>
            </a:r>
            <a:r>
              <a:rPr lang="en-GB" sz="2400" dirty="0" err="1"/>
              <a:t>rilevanti</a:t>
            </a:r>
            <a:r>
              <a:rPr lang="en-GB" sz="2400" dirty="0"/>
              <a:t> </a:t>
            </a:r>
            <a:r>
              <a:rPr lang="en-GB" sz="2400" dirty="0" err="1"/>
              <a:t>scartando</a:t>
            </a:r>
            <a:r>
              <a:rPr lang="en-GB" sz="2400" dirty="0"/>
              <a:t> </a:t>
            </a:r>
            <a:r>
              <a:rPr lang="en-GB" sz="2400" dirty="0" err="1"/>
              <a:t>quelle</a:t>
            </a:r>
            <a:r>
              <a:rPr lang="en-GB" sz="2400" dirty="0"/>
              <a:t> </a:t>
            </a:r>
            <a:r>
              <a:rPr lang="en-GB" sz="2400" dirty="0" err="1"/>
              <a:t>irrilevanti</a:t>
            </a:r>
            <a:r>
              <a:rPr lang="en-GB" sz="2400" dirty="0"/>
              <a:t>. </a:t>
            </a:r>
          </a:p>
          <a:p>
            <a:pPr lvl="0" indent="-338135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dirty="0"/>
              <a:t> Le </a:t>
            </a:r>
            <a:r>
              <a:rPr lang="en-GB" sz="2400" dirty="0" err="1"/>
              <a:t>funzioni</a:t>
            </a:r>
            <a:r>
              <a:rPr lang="en-GB" sz="2400" dirty="0"/>
              <a:t> </a:t>
            </a:r>
            <a:r>
              <a:rPr lang="en-GB" sz="2400" dirty="0" err="1"/>
              <a:t>esecutive</a:t>
            </a:r>
            <a:r>
              <a:rPr lang="en-GB" sz="2400" dirty="0"/>
              <a:t> </a:t>
            </a:r>
            <a:r>
              <a:rPr lang="en-GB" sz="2400" dirty="0" err="1"/>
              <a:t>si</a:t>
            </a:r>
            <a:r>
              <a:rPr lang="en-GB" sz="2400" dirty="0"/>
              <a:t> </a:t>
            </a:r>
            <a:r>
              <a:rPr lang="en-GB" sz="2400" dirty="0" err="1"/>
              <a:t>riferiscono</a:t>
            </a:r>
            <a:r>
              <a:rPr lang="en-GB" sz="2400" dirty="0"/>
              <a:t> a </a:t>
            </a:r>
            <a:r>
              <a:rPr lang="en-GB" sz="2400" dirty="0" err="1"/>
              <a:t>quei</a:t>
            </a:r>
            <a:r>
              <a:rPr lang="en-GB" sz="2400" dirty="0"/>
              <a:t> </a:t>
            </a:r>
            <a:r>
              <a:rPr lang="en-GB" sz="2400" dirty="0" err="1"/>
              <a:t>processi</a:t>
            </a:r>
            <a:r>
              <a:rPr lang="en-GB" sz="2400" dirty="0"/>
              <a:t> </a:t>
            </a:r>
            <a:r>
              <a:rPr lang="en-GB" sz="2400" dirty="0" err="1"/>
              <a:t>cognitivi</a:t>
            </a:r>
            <a:r>
              <a:rPr lang="en-GB" sz="2400" dirty="0"/>
              <a:t> </a:t>
            </a:r>
            <a:r>
              <a:rPr lang="en-GB" sz="2400" dirty="0" err="1"/>
              <a:t>che</a:t>
            </a:r>
            <a:r>
              <a:rPr lang="en-GB" sz="2400" dirty="0"/>
              <a:t> </a:t>
            </a:r>
            <a:r>
              <a:rPr lang="en-GB" sz="2400" dirty="0" err="1"/>
              <a:t>servono</a:t>
            </a:r>
            <a:r>
              <a:rPr lang="en-GB" sz="2400" dirty="0"/>
              <a:t> a </a:t>
            </a:r>
            <a:r>
              <a:rPr lang="en-GB" sz="2400" dirty="0" err="1"/>
              <a:t>regolare</a:t>
            </a:r>
            <a:r>
              <a:rPr lang="en-GB" sz="2400" dirty="0"/>
              <a:t> </a:t>
            </a:r>
            <a:r>
              <a:rPr lang="en-GB" sz="2400" dirty="0" err="1"/>
              <a:t>altri</a:t>
            </a:r>
            <a:r>
              <a:rPr lang="en-GB" sz="2400" dirty="0"/>
              <a:t> </a:t>
            </a:r>
            <a:r>
              <a:rPr lang="en-GB" sz="2400" dirty="0" err="1"/>
              <a:t>processi</a:t>
            </a:r>
            <a:r>
              <a:rPr lang="en-GB" sz="2400" dirty="0"/>
              <a:t> </a:t>
            </a:r>
            <a:r>
              <a:rPr lang="en-GB" sz="2400" dirty="0" err="1"/>
              <a:t>cognitivi</a:t>
            </a:r>
            <a:r>
              <a:rPr lang="en-GB" sz="2400" dirty="0"/>
              <a:t>, per </a:t>
            </a:r>
            <a:r>
              <a:rPr lang="en-GB" sz="2400" dirty="0" err="1"/>
              <a:t>esempio</a:t>
            </a:r>
            <a:r>
              <a:rPr lang="en-GB" sz="2400" dirty="0"/>
              <a:t> la </a:t>
            </a:r>
            <a:r>
              <a:rPr lang="en-GB" sz="2400" dirty="0" err="1"/>
              <a:t>scelta</a:t>
            </a:r>
            <a:r>
              <a:rPr lang="en-GB" sz="2400" dirty="0"/>
              <a:t> </a:t>
            </a:r>
            <a:r>
              <a:rPr lang="en-GB" sz="2400" dirty="0" err="1"/>
              <a:t>di</a:t>
            </a:r>
            <a:r>
              <a:rPr lang="en-GB" sz="2400" dirty="0"/>
              <a:t> </a:t>
            </a:r>
            <a:r>
              <a:rPr lang="en-GB" sz="2400" dirty="0" err="1"/>
              <a:t>mezzi</a:t>
            </a:r>
            <a:r>
              <a:rPr lang="en-GB" sz="2400" dirty="0"/>
              <a:t> </a:t>
            </a:r>
            <a:r>
              <a:rPr lang="en-GB" sz="2400" dirty="0" err="1"/>
              <a:t>adatti</a:t>
            </a:r>
            <a:r>
              <a:rPr lang="en-GB" sz="2400" dirty="0"/>
              <a:t> </a:t>
            </a:r>
            <a:r>
              <a:rPr lang="en-GB" sz="2400" dirty="0" err="1"/>
              <a:t>agli</a:t>
            </a:r>
            <a:r>
              <a:rPr lang="en-GB" sz="2400" dirty="0"/>
              <a:t> </a:t>
            </a:r>
            <a:r>
              <a:rPr lang="en-GB" sz="2400" dirty="0" err="1"/>
              <a:t>scopi</a:t>
            </a:r>
            <a:r>
              <a:rPr lang="en-GB" sz="2400" dirty="0"/>
              <a:t>, il </a:t>
            </a:r>
            <a:r>
              <a:rPr lang="en-GB" sz="2400" dirty="0" err="1"/>
              <a:t>passaggio</a:t>
            </a:r>
            <a:r>
              <a:rPr lang="en-GB" sz="2400" dirty="0"/>
              <a:t> </a:t>
            </a:r>
            <a:r>
              <a:rPr lang="en-GB" sz="2400" dirty="0" err="1"/>
              <a:t>da</a:t>
            </a:r>
            <a:r>
              <a:rPr lang="en-GB" sz="2400" dirty="0"/>
              <a:t> </a:t>
            </a:r>
            <a:r>
              <a:rPr lang="en-GB" sz="2400" dirty="0" err="1"/>
              <a:t>una</a:t>
            </a:r>
            <a:r>
              <a:rPr lang="en-GB" sz="2400" dirty="0"/>
              <a:t> </a:t>
            </a:r>
            <a:r>
              <a:rPr lang="en-GB" sz="2400" dirty="0" err="1"/>
              <a:t>attività</a:t>
            </a:r>
            <a:r>
              <a:rPr lang="en-GB" sz="2400" dirty="0"/>
              <a:t> ad </a:t>
            </a:r>
            <a:r>
              <a:rPr lang="en-GB" sz="2400" dirty="0" err="1"/>
              <a:t>un’altra</a:t>
            </a:r>
            <a:r>
              <a:rPr lang="en-GB" sz="2400" dirty="0"/>
              <a:t>, ….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44541"/>
            <a:ext cx="8601075" cy="1166810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/>
              <a:t>L’ETÀ SCOLARE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2138360"/>
            <a:ext cx="8412159" cy="4694236"/>
          </a:xfrm>
        </p:spPr>
        <p:txBody>
          <a:bodyPr/>
          <a:lstStyle/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dirty="0" smtClean="0"/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600" dirty="0" smtClean="0"/>
              <a:t>I</a:t>
            </a:r>
            <a:r>
              <a:rPr lang="en-GB" sz="2600" b="1" dirty="0" smtClean="0"/>
              <a:t>l </a:t>
            </a:r>
            <a:r>
              <a:rPr lang="en-GB" sz="2600" b="1" dirty="0" err="1"/>
              <a:t>termine</a:t>
            </a:r>
            <a:r>
              <a:rPr lang="en-GB" sz="2600" b="1" dirty="0"/>
              <a:t> </a:t>
            </a:r>
            <a:r>
              <a:rPr lang="en-GB" sz="2600" b="1" dirty="0" err="1"/>
              <a:t>età</a:t>
            </a:r>
            <a:r>
              <a:rPr lang="en-GB" sz="2600" b="1" dirty="0"/>
              <a:t> </a:t>
            </a:r>
            <a:r>
              <a:rPr lang="en-GB" sz="2600" b="1" dirty="0" err="1"/>
              <a:t>scolare</a:t>
            </a:r>
            <a:r>
              <a:rPr lang="en-GB" sz="2600" b="1" dirty="0"/>
              <a:t> </a:t>
            </a:r>
            <a:r>
              <a:rPr lang="en-GB" sz="2600" b="1" dirty="0" err="1"/>
              <a:t>riguarda</a:t>
            </a:r>
            <a:r>
              <a:rPr lang="en-GB" sz="2600" b="1" dirty="0"/>
              <a:t> </a:t>
            </a:r>
            <a:r>
              <a:rPr lang="en-GB" sz="2600" b="1" dirty="0" err="1"/>
              <a:t>quei</a:t>
            </a:r>
            <a:r>
              <a:rPr lang="en-GB" sz="2600" b="1" dirty="0"/>
              <a:t> </a:t>
            </a:r>
            <a:r>
              <a:rPr lang="en-GB" sz="2600" b="1" dirty="0" err="1"/>
              <a:t>contesti</a:t>
            </a:r>
            <a:r>
              <a:rPr lang="en-GB" sz="2600" b="1" dirty="0"/>
              <a:t> socio-</a:t>
            </a:r>
            <a:r>
              <a:rPr lang="en-GB" sz="2600" b="1" dirty="0" err="1"/>
              <a:t>culturali</a:t>
            </a:r>
            <a:r>
              <a:rPr lang="en-GB" sz="2600" b="1" dirty="0"/>
              <a:t> in cui a </a:t>
            </a:r>
            <a:r>
              <a:rPr lang="en-GB" sz="2600" b="1" dirty="0" err="1"/>
              <a:t>una</a:t>
            </a:r>
            <a:r>
              <a:rPr lang="en-GB" sz="2600" b="1" dirty="0"/>
              <a:t> </a:t>
            </a:r>
            <a:r>
              <a:rPr lang="en-GB" sz="2600" b="1" dirty="0" err="1"/>
              <a:t>certa</a:t>
            </a:r>
            <a:r>
              <a:rPr lang="en-GB" sz="2600" b="1" dirty="0"/>
              <a:t> </a:t>
            </a:r>
            <a:r>
              <a:rPr lang="en-GB" sz="2600" b="1" dirty="0" err="1"/>
              <a:t>età</a:t>
            </a:r>
            <a:r>
              <a:rPr lang="en-GB" sz="2600" b="1" dirty="0"/>
              <a:t> (5/6 </a:t>
            </a:r>
            <a:r>
              <a:rPr lang="en-GB" sz="2600" b="1" dirty="0" err="1"/>
              <a:t>anni</a:t>
            </a:r>
            <a:r>
              <a:rPr lang="en-GB" sz="2600" b="1" dirty="0"/>
              <a:t>) </a:t>
            </a:r>
            <a:r>
              <a:rPr lang="en-GB" sz="2600" b="1" dirty="0" err="1"/>
              <a:t>i</a:t>
            </a:r>
            <a:r>
              <a:rPr lang="en-GB" sz="2600" b="1" dirty="0"/>
              <a:t> bambini </a:t>
            </a:r>
            <a:r>
              <a:rPr lang="en-GB" sz="2600" b="1" dirty="0" err="1"/>
              <a:t>vanno</a:t>
            </a:r>
            <a:r>
              <a:rPr lang="en-GB" sz="2600" b="1" dirty="0"/>
              <a:t> a </a:t>
            </a:r>
            <a:r>
              <a:rPr lang="en-GB" sz="2600" b="1" dirty="0" err="1"/>
              <a:t>scuola</a:t>
            </a:r>
            <a:r>
              <a:rPr lang="en-GB" sz="2600" b="1" dirty="0"/>
              <a:t>. 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600" dirty="0"/>
              <a:t>L</a:t>
            </a:r>
            <a:r>
              <a:rPr lang="en-GB" sz="2600" b="1" dirty="0"/>
              <a:t>e </a:t>
            </a:r>
            <a:r>
              <a:rPr lang="en-GB" sz="2600" b="1" dirty="0" err="1"/>
              <a:t>attività</a:t>
            </a:r>
            <a:r>
              <a:rPr lang="en-GB" sz="2600" b="1" dirty="0"/>
              <a:t> </a:t>
            </a:r>
            <a:r>
              <a:rPr lang="en-GB" sz="2600" b="1" dirty="0" err="1"/>
              <a:t>scolastiche</a:t>
            </a:r>
            <a:r>
              <a:rPr lang="en-GB" sz="2600" b="1" dirty="0"/>
              <a:t> </a:t>
            </a:r>
            <a:r>
              <a:rPr lang="en-GB" sz="2600" b="1" dirty="0" err="1"/>
              <a:t>hanno</a:t>
            </a:r>
            <a:r>
              <a:rPr lang="en-GB" sz="2600" b="1" dirty="0"/>
              <a:t> un </a:t>
            </a:r>
            <a:r>
              <a:rPr lang="en-GB" sz="2600" b="1" dirty="0" err="1"/>
              <a:t>impatto</a:t>
            </a:r>
            <a:r>
              <a:rPr lang="en-GB" sz="2600" b="1" dirty="0"/>
              <a:t> </a:t>
            </a:r>
            <a:r>
              <a:rPr lang="en-GB" sz="2600" b="1" dirty="0" err="1"/>
              <a:t>considerevole</a:t>
            </a:r>
            <a:r>
              <a:rPr lang="en-GB" sz="2600" b="1" dirty="0"/>
              <a:t> </a:t>
            </a:r>
            <a:r>
              <a:rPr lang="en-GB" sz="2600" b="1" dirty="0" err="1"/>
              <a:t>sullo</a:t>
            </a:r>
            <a:r>
              <a:rPr lang="en-GB" sz="2600" b="1" dirty="0"/>
              <a:t> </a:t>
            </a:r>
            <a:r>
              <a:rPr lang="en-GB" sz="2600" b="1" dirty="0" err="1"/>
              <a:t>sviluppo</a:t>
            </a:r>
            <a:r>
              <a:rPr lang="en-GB" sz="2600" b="1" dirty="0"/>
              <a:t> </a:t>
            </a:r>
            <a:r>
              <a:rPr lang="en-GB" sz="2600" b="1" dirty="0" err="1"/>
              <a:t>delle</a:t>
            </a:r>
            <a:r>
              <a:rPr lang="en-GB" sz="2600" b="1" dirty="0"/>
              <a:t> </a:t>
            </a:r>
            <a:r>
              <a:rPr lang="en-GB" sz="2600" b="1" dirty="0" err="1"/>
              <a:t>abilità</a:t>
            </a:r>
            <a:r>
              <a:rPr lang="en-GB" sz="2600" b="1" dirty="0"/>
              <a:t> cognitive del bambino</a:t>
            </a:r>
            <a:r>
              <a:rPr lang="en-GB" sz="2600" dirty="0"/>
              <a:t>, non solo per </a:t>
            </a:r>
            <a:r>
              <a:rPr lang="en-GB" sz="2600" dirty="0" err="1"/>
              <a:t>l’apprendimento</a:t>
            </a:r>
            <a:r>
              <a:rPr lang="en-GB" sz="2600" dirty="0"/>
              <a:t> </a:t>
            </a:r>
            <a:r>
              <a:rPr lang="en-GB" sz="2600" dirty="0" err="1"/>
              <a:t>della</a:t>
            </a:r>
            <a:r>
              <a:rPr lang="en-GB" sz="2600" dirty="0"/>
              <a:t> </a:t>
            </a:r>
            <a:r>
              <a:rPr lang="en-GB" sz="2600" dirty="0" err="1"/>
              <a:t>letto-scrittura</a:t>
            </a:r>
            <a:r>
              <a:rPr lang="en-GB" sz="2600" dirty="0"/>
              <a:t>, del </a:t>
            </a:r>
            <a:r>
              <a:rPr lang="en-GB" sz="2600" dirty="0" err="1"/>
              <a:t>calcolo</a:t>
            </a:r>
            <a:r>
              <a:rPr lang="en-GB" sz="2600" dirty="0"/>
              <a:t> e </a:t>
            </a:r>
            <a:r>
              <a:rPr lang="en-GB" sz="2600" dirty="0" err="1"/>
              <a:t>delle</a:t>
            </a:r>
            <a:r>
              <a:rPr lang="en-GB" sz="2600" dirty="0"/>
              <a:t> </a:t>
            </a:r>
            <a:r>
              <a:rPr lang="en-GB" sz="2600" dirty="0" err="1"/>
              <a:t>conoscenze</a:t>
            </a:r>
            <a:r>
              <a:rPr lang="en-GB" sz="2600" dirty="0"/>
              <a:t> </a:t>
            </a:r>
            <a:r>
              <a:rPr lang="en-GB" sz="2600" dirty="0" err="1"/>
              <a:t>specifiche</a:t>
            </a:r>
            <a:r>
              <a:rPr lang="en-GB" sz="2600" dirty="0"/>
              <a:t> </a:t>
            </a:r>
            <a:r>
              <a:rPr lang="en-GB" sz="2600" dirty="0" err="1"/>
              <a:t>disciplinari</a:t>
            </a:r>
            <a:r>
              <a:rPr lang="en-GB" sz="2600" dirty="0"/>
              <a:t>, ma </a:t>
            </a:r>
            <a:r>
              <a:rPr lang="en-GB" sz="2600" dirty="0" err="1"/>
              <a:t>anche</a:t>
            </a:r>
            <a:r>
              <a:rPr lang="en-GB" sz="2600" dirty="0"/>
              <a:t> </a:t>
            </a:r>
            <a:r>
              <a:rPr lang="en-GB" sz="2600" dirty="0" err="1"/>
              <a:t>perché</a:t>
            </a:r>
            <a:r>
              <a:rPr lang="en-GB" sz="2600" dirty="0"/>
              <a:t> </a:t>
            </a:r>
            <a:r>
              <a:rPr lang="en-GB" sz="2600" dirty="0" err="1"/>
              <a:t>viene</a:t>
            </a:r>
            <a:r>
              <a:rPr lang="en-GB" sz="2600" dirty="0"/>
              <a:t> </a:t>
            </a:r>
            <a:r>
              <a:rPr lang="en-GB" sz="2600" dirty="0" err="1"/>
              <a:t>promosso</a:t>
            </a:r>
            <a:r>
              <a:rPr lang="en-GB" sz="2600" dirty="0"/>
              <a:t> il </a:t>
            </a:r>
            <a:r>
              <a:rPr lang="en-GB" sz="2600" dirty="0" err="1"/>
              <a:t>pensiero</a:t>
            </a:r>
            <a:r>
              <a:rPr lang="en-GB" sz="2600" dirty="0"/>
              <a:t> </a:t>
            </a:r>
            <a:r>
              <a:rPr lang="en-GB" sz="2600" dirty="0" err="1"/>
              <a:t>decontestualizzato</a:t>
            </a:r>
            <a:r>
              <a:rPr lang="en-GB" sz="2600" dirty="0"/>
              <a:t>, </a:t>
            </a:r>
            <a:r>
              <a:rPr lang="en-GB" sz="2600" dirty="0" err="1"/>
              <a:t>l’astrazione</a:t>
            </a:r>
            <a:r>
              <a:rPr lang="en-GB" sz="2600" dirty="0"/>
              <a:t>, le </a:t>
            </a:r>
            <a:r>
              <a:rPr lang="en-GB" sz="2600" dirty="0" err="1"/>
              <a:t>abilità</a:t>
            </a:r>
            <a:r>
              <a:rPr lang="en-GB" sz="2600" dirty="0"/>
              <a:t> </a:t>
            </a:r>
            <a:r>
              <a:rPr lang="en-GB" sz="2600" dirty="0" err="1"/>
              <a:t>metacognitive</a:t>
            </a:r>
            <a:r>
              <a:rPr lang="en-GB" sz="2600" dirty="0"/>
              <a:t> e </a:t>
            </a:r>
            <a:r>
              <a:rPr lang="en-GB" sz="2600" dirty="0" err="1"/>
              <a:t>i</a:t>
            </a:r>
            <a:r>
              <a:rPr lang="en-GB" sz="2600" dirty="0"/>
              <a:t> </a:t>
            </a:r>
            <a:r>
              <a:rPr lang="en-GB" sz="2600" dirty="0" err="1"/>
              <a:t>processi</a:t>
            </a:r>
            <a:r>
              <a:rPr lang="en-GB" sz="2600" dirty="0"/>
              <a:t> </a:t>
            </a:r>
            <a:r>
              <a:rPr lang="en-GB" sz="2600" dirty="0" err="1"/>
              <a:t>di</a:t>
            </a:r>
            <a:r>
              <a:rPr lang="en-GB" sz="2600" dirty="0"/>
              <a:t> </a:t>
            </a:r>
            <a:r>
              <a:rPr lang="en-GB" sz="2600" dirty="0" err="1"/>
              <a:t>controllo</a:t>
            </a:r>
            <a:r>
              <a:rPr lang="en-GB" sz="2600" dirty="0"/>
              <a:t>. 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44541"/>
            <a:ext cx="8601075" cy="1166810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/>
              <a:t>Capacità logiche</a:t>
            </a:r>
            <a:br>
              <a:rPr lang="en-GB"/>
            </a:br>
            <a:r>
              <a:rPr lang="en-GB" sz="2600"/>
              <a:t>(ricerche Piaget e Inhelder, ’59)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2138360"/>
            <a:ext cx="8412159" cy="4694236"/>
          </a:xfrm>
        </p:spPr>
        <p:txBody>
          <a:bodyPr/>
          <a:lstStyle/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sz="2400" b="1" dirty="0"/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600" b="1" dirty="0"/>
              <a:t>Il bambino </a:t>
            </a:r>
            <a:r>
              <a:rPr lang="en-GB" sz="2600" b="1" dirty="0" err="1"/>
              <a:t>nell’età</a:t>
            </a:r>
            <a:r>
              <a:rPr lang="en-GB" sz="2600" b="1" dirty="0"/>
              <a:t> </a:t>
            </a:r>
            <a:r>
              <a:rPr lang="en-GB" sz="2600" b="1" dirty="0" err="1"/>
              <a:t>scolare</a:t>
            </a:r>
            <a:r>
              <a:rPr lang="en-GB" sz="2600" b="1" dirty="0"/>
              <a:t> </a:t>
            </a:r>
            <a:r>
              <a:rPr lang="en-GB" sz="2600" b="1" dirty="0" err="1"/>
              <a:t>sviluppa</a:t>
            </a:r>
            <a:r>
              <a:rPr lang="en-GB" sz="2600" dirty="0"/>
              <a:t> un </a:t>
            </a:r>
            <a:r>
              <a:rPr lang="en-GB" sz="2600" b="1" u="sng" dirty="0" err="1"/>
              <a:t>pensiero</a:t>
            </a:r>
            <a:r>
              <a:rPr lang="en-GB" sz="2600" b="1" u="sng" dirty="0"/>
              <a:t> </a:t>
            </a:r>
            <a:r>
              <a:rPr lang="en-GB" sz="2600" b="1" u="sng" dirty="0" err="1"/>
              <a:t>più</a:t>
            </a:r>
            <a:r>
              <a:rPr lang="en-GB" sz="2600" b="1" u="sng" dirty="0"/>
              <a:t> </a:t>
            </a:r>
            <a:r>
              <a:rPr lang="en-GB" sz="2600" b="1" u="sng" dirty="0" err="1"/>
              <a:t>razionale</a:t>
            </a:r>
            <a:r>
              <a:rPr lang="en-GB" sz="2600" b="1" dirty="0"/>
              <a:t> e </a:t>
            </a:r>
            <a:r>
              <a:rPr lang="en-GB" sz="2600" b="1" u="sng" dirty="0" err="1"/>
              <a:t>capacità</a:t>
            </a:r>
            <a:r>
              <a:rPr lang="en-GB" sz="2600" b="1" u="sng" dirty="0"/>
              <a:t> </a:t>
            </a:r>
            <a:r>
              <a:rPr lang="en-GB" sz="2600" b="1" u="sng" dirty="0" err="1"/>
              <a:t>logiche</a:t>
            </a:r>
            <a:r>
              <a:rPr lang="en-GB" sz="2600" b="1" dirty="0"/>
              <a:t> </a:t>
            </a:r>
            <a:r>
              <a:rPr lang="en-GB" sz="2600" dirty="0"/>
              <a:t>come: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600" dirty="0"/>
              <a:t>-</a:t>
            </a:r>
            <a:r>
              <a:rPr lang="en-GB" sz="2600" b="1" dirty="0" err="1"/>
              <a:t>Operazioni</a:t>
            </a:r>
            <a:r>
              <a:rPr lang="en-GB" sz="2600" b="1" dirty="0"/>
              <a:t> </a:t>
            </a:r>
            <a:r>
              <a:rPr lang="en-GB" sz="2600" b="1" dirty="0" err="1"/>
              <a:t>di</a:t>
            </a:r>
            <a:r>
              <a:rPr lang="en-GB" sz="2600" b="1" dirty="0"/>
              <a:t> </a:t>
            </a:r>
            <a:r>
              <a:rPr lang="en-GB" sz="2600" b="1" dirty="0" err="1"/>
              <a:t>classificazioni</a:t>
            </a:r>
            <a:r>
              <a:rPr lang="en-GB" sz="2600" dirty="0"/>
              <a:t> in base a </a:t>
            </a:r>
            <a:r>
              <a:rPr lang="en-GB" sz="2600" dirty="0" err="1"/>
              <a:t>gerarchie</a:t>
            </a:r>
            <a:r>
              <a:rPr lang="en-GB" sz="2600" dirty="0"/>
              <a:t> </a:t>
            </a:r>
            <a:r>
              <a:rPr lang="en-GB" sz="2600" dirty="0" err="1"/>
              <a:t>di</a:t>
            </a:r>
            <a:r>
              <a:rPr lang="en-GB" sz="2600" dirty="0"/>
              <a:t> </a:t>
            </a:r>
            <a:r>
              <a:rPr lang="en-GB" sz="2600" dirty="0" err="1"/>
              <a:t>categorie</a:t>
            </a:r>
            <a:r>
              <a:rPr lang="en-GB" sz="2600" dirty="0"/>
              <a:t> e </a:t>
            </a:r>
            <a:r>
              <a:rPr lang="en-GB" sz="2600" dirty="0" err="1"/>
              <a:t>sottocategorie</a:t>
            </a:r>
            <a:r>
              <a:rPr lang="en-GB" sz="2600" dirty="0"/>
              <a:t> </a:t>
            </a:r>
            <a:r>
              <a:rPr lang="en-GB" sz="2600" dirty="0" err="1"/>
              <a:t>più</a:t>
            </a:r>
            <a:r>
              <a:rPr lang="en-GB" sz="2600" dirty="0"/>
              <a:t> o </a:t>
            </a:r>
            <a:r>
              <a:rPr lang="en-GB" sz="2600" dirty="0" err="1"/>
              <a:t>meno</a:t>
            </a:r>
            <a:r>
              <a:rPr lang="en-GB" sz="2600" dirty="0"/>
              <a:t> </a:t>
            </a:r>
            <a:r>
              <a:rPr lang="en-GB" sz="2600" dirty="0" err="1"/>
              <a:t>ampie</a:t>
            </a:r>
            <a:r>
              <a:rPr lang="en-GB" sz="2600" dirty="0"/>
              <a:t> (</a:t>
            </a:r>
            <a:r>
              <a:rPr lang="en-GB" sz="2600" dirty="0" err="1"/>
              <a:t>esempio</a:t>
            </a:r>
            <a:r>
              <a:rPr lang="en-GB" sz="2600" dirty="0"/>
              <a:t> la </a:t>
            </a:r>
            <a:r>
              <a:rPr lang="en-GB" sz="2600" dirty="0" err="1"/>
              <a:t>rosa-fiore-vegetale-natura</a:t>
            </a:r>
            <a:r>
              <a:rPr lang="en-GB" sz="2600" dirty="0"/>
              <a:t> </a:t>
            </a:r>
            <a:r>
              <a:rPr lang="en-GB" sz="2600" dirty="0" err="1"/>
              <a:t>ecc</a:t>
            </a:r>
            <a:r>
              <a:rPr lang="en-GB" sz="2600" dirty="0"/>
              <a:t>.), </a:t>
            </a:r>
            <a:r>
              <a:rPr lang="en-GB" sz="2600" dirty="0" err="1"/>
              <a:t>secondo</a:t>
            </a:r>
            <a:r>
              <a:rPr lang="en-GB" sz="2600" dirty="0"/>
              <a:t> </a:t>
            </a:r>
            <a:r>
              <a:rPr lang="en-GB" sz="2600" dirty="0" err="1"/>
              <a:t>uno</a:t>
            </a:r>
            <a:r>
              <a:rPr lang="en-GB" sz="2600" dirty="0"/>
              <a:t> </a:t>
            </a:r>
            <a:r>
              <a:rPr lang="en-GB" sz="2600" dirty="0" err="1"/>
              <a:t>spettro</a:t>
            </a:r>
            <a:r>
              <a:rPr lang="en-GB" sz="2600" dirty="0"/>
              <a:t> via </a:t>
            </a:r>
            <a:r>
              <a:rPr lang="en-GB" sz="2600" dirty="0" err="1"/>
              <a:t>via</a:t>
            </a:r>
            <a:r>
              <a:rPr lang="en-GB" sz="2600" dirty="0"/>
              <a:t> </a:t>
            </a:r>
            <a:r>
              <a:rPr lang="en-GB" sz="2600" dirty="0" err="1"/>
              <a:t>più</a:t>
            </a:r>
            <a:r>
              <a:rPr lang="en-GB" sz="2600" dirty="0"/>
              <a:t> </a:t>
            </a:r>
            <a:r>
              <a:rPr lang="en-GB" sz="2600" dirty="0" err="1"/>
              <a:t>flessibile</a:t>
            </a:r>
            <a:r>
              <a:rPr lang="en-GB" sz="2600" dirty="0"/>
              <a:t>. 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600" dirty="0"/>
              <a:t>-</a:t>
            </a:r>
            <a:r>
              <a:rPr lang="en-GB" sz="2600" b="1" dirty="0" err="1"/>
              <a:t>Classificare</a:t>
            </a:r>
            <a:r>
              <a:rPr lang="en-GB" sz="2600" b="1" dirty="0"/>
              <a:t> </a:t>
            </a:r>
            <a:r>
              <a:rPr lang="en-GB" sz="2600" b="1" dirty="0" err="1"/>
              <a:t>gli</a:t>
            </a:r>
            <a:r>
              <a:rPr lang="en-GB" sz="2600" b="1" dirty="0"/>
              <a:t> </a:t>
            </a:r>
            <a:r>
              <a:rPr lang="en-GB" sz="2600" b="1" dirty="0" err="1"/>
              <a:t>oggetti</a:t>
            </a:r>
            <a:r>
              <a:rPr lang="en-GB" sz="2600" b="1" dirty="0"/>
              <a:t> </a:t>
            </a:r>
            <a:r>
              <a:rPr lang="en-GB" sz="2600" b="1" dirty="0" err="1"/>
              <a:t>secondo</a:t>
            </a:r>
            <a:r>
              <a:rPr lang="en-GB" sz="2600" b="1" dirty="0"/>
              <a:t> due o </a:t>
            </a:r>
            <a:r>
              <a:rPr lang="en-GB" sz="2600" b="1" dirty="0" err="1"/>
              <a:t>più</a:t>
            </a:r>
            <a:r>
              <a:rPr lang="en-GB" sz="2600" b="1" dirty="0"/>
              <a:t> </a:t>
            </a:r>
            <a:r>
              <a:rPr lang="en-GB" sz="2600" b="1" dirty="0" err="1"/>
              <a:t>criteri</a:t>
            </a:r>
            <a:r>
              <a:rPr lang="en-GB" sz="2600" b="1" dirty="0"/>
              <a:t> </a:t>
            </a:r>
            <a:r>
              <a:rPr lang="en-GB" sz="2600" b="1" dirty="0" err="1"/>
              <a:t>contemporaneamente</a:t>
            </a:r>
            <a:r>
              <a:rPr lang="en-GB" sz="2600" dirty="0"/>
              <a:t>: per </a:t>
            </a:r>
            <a:r>
              <a:rPr lang="en-GB" sz="2600" dirty="0" err="1"/>
              <a:t>esempio</a:t>
            </a:r>
            <a:r>
              <a:rPr lang="en-GB" sz="2600" dirty="0"/>
              <a:t> </a:t>
            </a:r>
            <a:r>
              <a:rPr lang="en-GB" sz="2600" dirty="0" err="1"/>
              <a:t>dopo</a:t>
            </a:r>
            <a:r>
              <a:rPr lang="en-GB" sz="2600" dirty="0"/>
              <a:t> </a:t>
            </a:r>
            <a:r>
              <a:rPr lang="en-GB" sz="2600" dirty="0" err="1"/>
              <a:t>i</a:t>
            </a:r>
            <a:r>
              <a:rPr lang="en-GB" sz="2600" dirty="0"/>
              <a:t> 7 </a:t>
            </a:r>
            <a:r>
              <a:rPr lang="en-GB" sz="2600" dirty="0" err="1"/>
              <a:t>anni</a:t>
            </a:r>
            <a:r>
              <a:rPr lang="en-GB" sz="2600" dirty="0"/>
              <a:t> un bambino è in </a:t>
            </a:r>
            <a:r>
              <a:rPr lang="en-GB" sz="2600" dirty="0" err="1"/>
              <a:t>grado</a:t>
            </a:r>
            <a:r>
              <a:rPr lang="en-GB" sz="2600" dirty="0"/>
              <a:t> </a:t>
            </a:r>
            <a:r>
              <a:rPr lang="en-GB" sz="2600" dirty="0" err="1"/>
              <a:t>di</a:t>
            </a:r>
            <a:r>
              <a:rPr lang="en-GB" sz="2600" dirty="0"/>
              <a:t> </a:t>
            </a:r>
            <a:r>
              <a:rPr lang="en-GB" sz="2600" dirty="0" err="1"/>
              <a:t>dividere</a:t>
            </a:r>
            <a:r>
              <a:rPr lang="en-GB" sz="2600" dirty="0"/>
              <a:t> un </a:t>
            </a:r>
            <a:r>
              <a:rPr lang="en-GB" sz="2600" dirty="0" err="1"/>
              <a:t>mazzo</a:t>
            </a:r>
            <a:r>
              <a:rPr lang="en-GB" sz="2600" dirty="0"/>
              <a:t> </a:t>
            </a:r>
            <a:r>
              <a:rPr lang="en-GB" sz="2600" dirty="0" err="1"/>
              <a:t>di</a:t>
            </a:r>
            <a:r>
              <a:rPr lang="en-GB" sz="2600" dirty="0"/>
              <a:t> figure </a:t>
            </a:r>
            <a:r>
              <a:rPr lang="en-GB" sz="2600" dirty="0" err="1"/>
              <a:t>di</a:t>
            </a:r>
            <a:r>
              <a:rPr lang="en-GB" sz="2600" dirty="0"/>
              <a:t> </a:t>
            </a:r>
            <a:r>
              <a:rPr lang="en-GB" sz="2600" dirty="0" err="1"/>
              <a:t>persone</a:t>
            </a:r>
            <a:r>
              <a:rPr lang="en-GB" sz="2600" dirty="0"/>
              <a:t> diverse per </a:t>
            </a:r>
            <a:r>
              <a:rPr lang="en-GB" sz="2600" dirty="0" err="1"/>
              <a:t>età</a:t>
            </a:r>
            <a:r>
              <a:rPr lang="en-GB" sz="2600" dirty="0"/>
              <a:t> e </a:t>
            </a:r>
            <a:r>
              <a:rPr lang="en-GB" sz="2600" dirty="0" err="1"/>
              <a:t>sesso</a:t>
            </a:r>
            <a:r>
              <a:rPr lang="en-GB" sz="2600" dirty="0"/>
              <a:t> </a:t>
            </a:r>
            <a:r>
              <a:rPr lang="en-GB" dirty="0"/>
              <a:t>. 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693736"/>
            <a:ext cx="8601075" cy="1360490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4800"/>
              <a:t>L’età di passaggio dei 7/8 e gli 11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2138360"/>
            <a:ext cx="8412159" cy="4694236"/>
          </a:xfrm>
        </p:spPr>
        <p:txBody>
          <a:bodyPr/>
          <a:lstStyle/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000" dirty="0"/>
              <a:t>Per </a:t>
            </a:r>
            <a:r>
              <a:rPr lang="en-GB" sz="2000" b="1" dirty="0"/>
              <a:t>la </a:t>
            </a:r>
            <a:r>
              <a:rPr lang="en-GB" sz="2000" b="1" dirty="0" err="1"/>
              <a:t>maggior</a:t>
            </a:r>
            <a:r>
              <a:rPr lang="en-GB" sz="2000" b="1" dirty="0"/>
              <a:t> </a:t>
            </a:r>
            <a:r>
              <a:rPr lang="en-GB" sz="2000" b="1" dirty="0" err="1"/>
              <a:t>parte</a:t>
            </a:r>
            <a:r>
              <a:rPr lang="en-GB" sz="2000" b="1" dirty="0"/>
              <a:t> </a:t>
            </a:r>
            <a:r>
              <a:rPr lang="en-GB" sz="2000" b="1" dirty="0" err="1"/>
              <a:t>delle</a:t>
            </a:r>
            <a:r>
              <a:rPr lang="en-GB" sz="2000" b="1" dirty="0"/>
              <a:t> </a:t>
            </a:r>
            <a:r>
              <a:rPr lang="en-GB" sz="2000" b="1" dirty="0" err="1"/>
              <a:t>operazioni</a:t>
            </a:r>
            <a:r>
              <a:rPr lang="en-GB" sz="2000" b="1" dirty="0"/>
              <a:t> </a:t>
            </a:r>
            <a:r>
              <a:rPr lang="en-GB" sz="2000" b="1" dirty="0" err="1"/>
              <a:t>logiche</a:t>
            </a:r>
            <a:r>
              <a:rPr lang="en-GB" sz="2000" b="1" dirty="0"/>
              <a:t> </a:t>
            </a:r>
            <a:r>
              <a:rPr lang="en-GB" sz="2000" b="1" dirty="0" err="1"/>
              <a:t>di</a:t>
            </a:r>
            <a:r>
              <a:rPr lang="en-GB" sz="2000" b="1" dirty="0"/>
              <a:t> </a:t>
            </a:r>
            <a:r>
              <a:rPr lang="en-GB" sz="2000" b="1" dirty="0" err="1"/>
              <a:t>classificazione</a:t>
            </a:r>
            <a:r>
              <a:rPr lang="en-GB" sz="2000" b="1" dirty="0"/>
              <a:t>, </a:t>
            </a:r>
            <a:r>
              <a:rPr lang="en-GB" sz="2000" b="1" dirty="0" err="1"/>
              <a:t>si</a:t>
            </a:r>
            <a:r>
              <a:rPr lang="en-GB" sz="2000" b="1" dirty="0"/>
              <a:t> ha </a:t>
            </a:r>
            <a:r>
              <a:rPr lang="en-GB" sz="2000" b="1" dirty="0" err="1"/>
              <a:t>una</a:t>
            </a:r>
            <a:r>
              <a:rPr lang="en-GB" sz="2000" b="1" dirty="0"/>
              <a:t> </a:t>
            </a:r>
            <a:r>
              <a:rPr lang="en-GB" sz="2000" b="1" dirty="0" err="1"/>
              <a:t>svolta</a:t>
            </a:r>
            <a:r>
              <a:rPr lang="en-GB" sz="2000" b="1" dirty="0"/>
              <a:t> </a:t>
            </a:r>
            <a:r>
              <a:rPr lang="en-GB" sz="2000" b="1" dirty="0" err="1"/>
              <a:t>intorno</a:t>
            </a:r>
            <a:r>
              <a:rPr lang="en-GB" sz="2000" b="1" dirty="0"/>
              <a:t> </a:t>
            </a:r>
            <a:r>
              <a:rPr lang="en-GB" sz="2000" b="1" dirty="0" err="1"/>
              <a:t>ai</a:t>
            </a:r>
            <a:r>
              <a:rPr lang="en-GB" sz="2000" b="1" dirty="0"/>
              <a:t> 7 </a:t>
            </a:r>
            <a:r>
              <a:rPr lang="en-GB" sz="2000" b="1" dirty="0" err="1"/>
              <a:t>anni</a:t>
            </a:r>
            <a:r>
              <a:rPr lang="en-GB" sz="2000" b="1" dirty="0"/>
              <a:t>, </a:t>
            </a:r>
            <a:r>
              <a:rPr lang="en-GB" sz="2000" dirty="0"/>
              <a:t>ma la </a:t>
            </a:r>
            <a:r>
              <a:rPr lang="en-GB" sz="2000" dirty="0" err="1"/>
              <a:t>difficoltà</a:t>
            </a:r>
            <a:r>
              <a:rPr lang="en-GB" sz="2000" dirty="0"/>
              <a:t> </a:t>
            </a:r>
            <a:r>
              <a:rPr lang="en-GB" sz="2000" dirty="0" err="1"/>
              <a:t>di</a:t>
            </a:r>
            <a:r>
              <a:rPr lang="en-GB" sz="2000" dirty="0"/>
              <a:t> </a:t>
            </a:r>
            <a:r>
              <a:rPr lang="en-GB" sz="2000" dirty="0" err="1"/>
              <a:t>ragionare</a:t>
            </a:r>
            <a:r>
              <a:rPr lang="en-GB" sz="2000" dirty="0"/>
              <a:t> </a:t>
            </a:r>
            <a:r>
              <a:rPr lang="en-GB" sz="2000" dirty="0" err="1"/>
              <a:t>secondo</a:t>
            </a:r>
            <a:r>
              <a:rPr lang="en-GB" sz="2000" dirty="0"/>
              <a:t> </a:t>
            </a:r>
            <a:r>
              <a:rPr lang="en-GB" sz="2000" dirty="0" err="1"/>
              <a:t>una</a:t>
            </a:r>
            <a:r>
              <a:rPr lang="en-GB" sz="2000" dirty="0"/>
              <a:t> </a:t>
            </a:r>
            <a:r>
              <a:rPr lang="en-GB" sz="2000" dirty="0" err="1"/>
              <a:t>gerarchia</a:t>
            </a:r>
            <a:r>
              <a:rPr lang="en-GB" sz="2000" dirty="0"/>
              <a:t> </a:t>
            </a:r>
            <a:r>
              <a:rPr lang="en-GB" sz="2000" dirty="0" err="1"/>
              <a:t>di</a:t>
            </a:r>
            <a:r>
              <a:rPr lang="en-GB" sz="2000" dirty="0"/>
              <a:t> </a:t>
            </a:r>
            <a:r>
              <a:rPr lang="en-GB" sz="2000" dirty="0" err="1"/>
              <a:t>classi</a:t>
            </a:r>
            <a:r>
              <a:rPr lang="en-GB" sz="2000" dirty="0"/>
              <a:t> e </a:t>
            </a:r>
            <a:r>
              <a:rPr lang="en-GB" sz="2000" dirty="0" err="1"/>
              <a:t>sottoclassi</a:t>
            </a:r>
            <a:r>
              <a:rPr lang="en-GB" sz="2000" dirty="0"/>
              <a:t> </a:t>
            </a:r>
            <a:r>
              <a:rPr lang="en-GB" sz="2000" dirty="0" err="1"/>
              <a:t>dipende</a:t>
            </a:r>
            <a:r>
              <a:rPr lang="en-GB" sz="2000" dirty="0"/>
              <a:t> </a:t>
            </a:r>
            <a:r>
              <a:rPr lang="en-GB" sz="2000" dirty="0" err="1"/>
              <a:t>anche</a:t>
            </a:r>
            <a:r>
              <a:rPr lang="en-GB" sz="2000" dirty="0"/>
              <a:t> </a:t>
            </a:r>
            <a:r>
              <a:rPr lang="en-GB" sz="2000" dirty="0" err="1"/>
              <a:t>da</a:t>
            </a:r>
            <a:r>
              <a:rPr lang="en-GB" sz="2000" dirty="0"/>
              <a:t> </a:t>
            </a:r>
            <a:r>
              <a:rPr lang="en-GB" sz="2000" dirty="0" err="1"/>
              <a:t>caratteristiche</a:t>
            </a:r>
            <a:r>
              <a:rPr lang="en-GB" sz="2000" dirty="0"/>
              <a:t> del </a:t>
            </a:r>
            <a:r>
              <a:rPr lang="en-GB" sz="2000" dirty="0" err="1"/>
              <a:t>compito</a:t>
            </a:r>
            <a:r>
              <a:rPr lang="en-GB" sz="2000" dirty="0"/>
              <a:t>, </a:t>
            </a:r>
            <a:r>
              <a:rPr lang="en-GB" sz="2000" dirty="0" err="1"/>
              <a:t>da</a:t>
            </a:r>
            <a:r>
              <a:rPr lang="en-GB" sz="2000" dirty="0"/>
              <a:t> </a:t>
            </a:r>
            <a:r>
              <a:rPr lang="en-GB" sz="2000" dirty="0" err="1"/>
              <a:t>materiale</a:t>
            </a:r>
            <a:r>
              <a:rPr lang="en-GB" sz="2000" dirty="0"/>
              <a:t> e </a:t>
            </a:r>
            <a:r>
              <a:rPr lang="en-GB" sz="2000" dirty="0" err="1"/>
              <a:t>da</a:t>
            </a:r>
            <a:r>
              <a:rPr lang="en-GB" sz="2000" dirty="0"/>
              <a:t> </a:t>
            </a:r>
            <a:r>
              <a:rPr lang="en-GB" sz="2000" dirty="0" err="1"/>
              <a:t>altri</a:t>
            </a:r>
            <a:r>
              <a:rPr lang="en-GB" sz="2000" dirty="0"/>
              <a:t> </a:t>
            </a:r>
            <a:r>
              <a:rPr lang="en-GB" sz="2000" dirty="0" err="1"/>
              <a:t>fattori</a:t>
            </a:r>
            <a:r>
              <a:rPr lang="en-GB" sz="2000" dirty="0"/>
              <a:t>.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000" b="1" dirty="0"/>
              <a:t>Le </a:t>
            </a:r>
            <a:r>
              <a:rPr lang="en-GB" sz="2000" b="1" dirty="0" err="1"/>
              <a:t>risposte</a:t>
            </a:r>
            <a:r>
              <a:rPr lang="en-GB" sz="2000" b="1" dirty="0"/>
              <a:t> </a:t>
            </a:r>
            <a:r>
              <a:rPr lang="en-GB" sz="2000" b="1" dirty="0" err="1"/>
              <a:t>esatte</a:t>
            </a:r>
            <a:r>
              <a:rPr lang="en-GB" sz="2000" b="1" dirty="0"/>
              <a:t> </a:t>
            </a:r>
            <a:r>
              <a:rPr lang="en-GB" sz="2000" b="1" dirty="0" err="1"/>
              <a:t>arrivano</a:t>
            </a:r>
            <a:r>
              <a:rPr lang="en-GB" sz="2000" b="1" dirty="0"/>
              <a:t> </a:t>
            </a:r>
            <a:r>
              <a:rPr lang="en-GB" sz="2000" b="1" dirty="0" err="1"/>
              <a:t>dopo</a:t>
            </a:r>
            <a:r>
              <a:rPr lang="en-GB" sz="2000" b="1" dirty="0"/>
              <a:t> </a:t>
            </a:r>
            <a:r>
              <a:rPr lang="en-GB" sz="2000" b="1" dirty="0" err="1"/>
              <a:t>gli</a:t>
            </a:r>
            <a:r>
              <a:rPr lang="en-GB" sz="2000" b="1" dirty="0"/>
              <a:t> 11 </a:t>
            </a:r>
            <a:r>
              <a:rPr lang="en-GB" sz="2000" b="1" dirty="0" err="1"/>
              <a:t>anni</a:t>
            </a:r>
            <a:r>
              <a:rPr lang="en-GB" sz="2000" dirty="0"/>
              <a:t>. 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sz="2000" dirty="0"/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000" dirty="0"/>
              <a:t>-</a:t>
            </a:r>
            <a:r>
              <a:rPr lang="en-GB" sz="2000" b="1" dirty="0" err="1"/>
              <a:t>Relazioni</a:t>
            </a:r>
            <a:r>
              <a:rPr lang="en-GB" sz="2000" b="1" dirty="0"/>
              <a:t> </a:t>
            </a:r>
            <a:r>
              <a:rPr lang="en-GB" sz="2000" b="1" dirty="0" err="1"/>
              <a:t>asimmetriche</a:t>
            </a:r>
            <a:r>
              <a:rPr lang="en-GB" sz="2000" b="1" dirty="0"/>
              <a:t>  come </a:t>
            </a:r>
            <a:r>
              <a:rPr lang="en-GB" sz="2000" b="1" dirty="0" err="1"/>
              <a:t>ordinare</a:t>
            </a:r>
            <a:r>
              <a:rPr lang="en-GB" sz="2000" b="1" dirty="0"/>
              <a:t> la </a:t>
            </a:r>
            <a:r>
              <a:rPr lang="en-GB" sz="2000" b="1" dirty="0" err="1"/>
              <a:t>lunghezza</a:t>
            </a:r>
            <a:r>
              <a:rPr lang="en-GB" sz="2000" b="1" dirty="0"/>
              <a:t> e </a:t>
            </a:r>
            <a:r>
              <a:rPr lang="en-GB" sz="2000" b="1" dirty="0" err="1"/>
              <a:t>seriare</a:t>
            </a:r>
            <a:r>
              <a:rPr lang="en-GB" sz="2000" b="1" dirty="0"/>
              <a:t> </a:t>
            </a:r>
            <a:r>
              <a:rPr lang="en-GB" sz="2000" b="1" dirty="0" err="1"/>
              <a:t>oggetti</a:t>
            </a:r>
            <a:r>
              <a:rPr lang="en-GB" sz="2000" b="1" dirty="0"/>
              <a:t> </a:t>
            </a:r>
            <a:r>
              <a:rPr lang="en-GB" sz="2000" b="1" dirty="0" err="1"/>
              <a:t>di</a:t>
            </a:r>
            <a:r>
              <a:rPr lang="en-GB" sz="2000" b="1" dirty="0"/>
              <a:t> diverse </a:t>
            </a:r>
            <a:r>
              <a:rPr lang="en-GB" sz="2000" b="1" dirty="0" err="1"/>
              <a:t>misure</a:t>
            </a:r>
            <a:r>
              <a:rPr lang="en-GB" sz="2000" b="1" dirty="0"/>
              <a:t>:  </a:t>
            </a:r>
            <a:r>
              <a:rPr lang="en-GB" sz="2000" b="1" dirty="0" err="1"/>
              <a:t>dai</a:t>
            </a:r>
            <a:r>
              <a:rPr lang="en-GB" sz="2000" b="1" dirty="0"/>
              <a:t> 7 </a:t>
            </a:r>
            <a:r>
              <a:rPr lang="en-GB" sz="2000" b="1" dirty="0" err="1"/>
              <a:t>anni</a:t>
            </a:r>
            <a:r>
              <a:rPr lang="en-GB" sz="2000" b="1" dirty="0"/>
              <a:t> in poi la </a:t>
            </a:r>
            <a:r>
              <a:rPr lang="en-GB" sz="2000" b="1" dirty="0" err="1"/>
              <a:t>maggior</a:t>
            </a:r>
            <a:r>
              <a:rPr lang="en-GB" sz="2000" b="1" dirty="0"/>
              <a:t> </a:t>
            </a:r>
            <a:r>
              <a:rPr lang="en-GB" sz="2000" b="1" dirty="0" err="1"/>
              <a:t>parte</a:t>
            </a:r>
            <a:r>
              <a:rPr lang="en-GB" sz="2000" b="1" dirty="0"/>
              <a:t> </a:t>
            </a:r>
            <a:r>
              <a:rPr lang="en-GB" sz="2000" b="1" dirty="0" err="1"/>
              <a:t>dei</a:t>
            </a:r>
            <a:r>
              <a:rPr lang="en-GB" sz="2000" b="1" dirty="0"/>
              <a:t> bambini segue </a:t>
            </a:r>
            <a:r>
              <a:rPr lang="en-GB" sz="2000" b="1" dirty="0" err="1"/>
              <a:t>una</a:t>
            </a:r>
            <a:r>
              <a:rPr lang="en-GB" sz="2000" b="1" dirty="0"/>
              <a:t> </a:t>
            </a:r>
            <a:r>
              <a:rPr lang="en-GB" sz="2000" b="1" dirty="0" err="1"/>
              <a:t>strategia</a:t>
            </a:r>
            <a:r>
              <a:rPr lang="en-GB" sz="2000" b="1" dirty="0"/>
              <a:t> </a:t>
            </a:r>
            <a:r>
              <a:rPr lang="en-GB" sz="2000" b="1" dirty="0" err="1"/>
              <a:t>sistematica</a:t>
            </a:r>
            <a:r>
              <a:rPr lang="en-GB" sz="2000" b="1" dirty="0"/>
              <a:t>: per </a:t>
            </a:r>
            <a:r>
              <a:rPr lang="en-GB" sz="2000" b="1" dirty="0" err="1"/>
              <a:t>esempio</a:t>
            </a:r>
            <a:r>
              <a:rPr lang="en-GB" sz="2000" b="1" dirty="0"/>
              <a:t> </a:t>
            </a:r>
            <a:r>
              <a:rPr lang="en-GB" sz="2000" b="1" dirty="0" err="1"/>
              <a:t>riordinare</a:t>
            </a:r>
            <a:r>
              <a:rPr lang="en-GB" sz="2000" b="1" dirty="0"/>
              <a:t> 10 </a:t>
            </a:r>
            <a:r>
              <a:rPr lang="en-GB" sz="2000" b="1" dirty="0" err="1"/>
              <a:t>bastoncini</a:t>
            </a:r>
            <a:r>
              <a:rPr lang="en-GB" sz="2000" b="1" dirty="0"/>
              <a:t> </a:t>
            </a:r>
            <a:r>
              <a:rPr lang="en-GB" sz="2000" b="1" dirty="0" err="1"/>
              <a:t>dal</a:t>
            </a:r>
            <a:r>
              <a:rPr lang="en-GB" sz="2000" b="1" dirty="0"/>
              <a:t> </a:t>
            </a:r>
            <a:r>
              <a:rPr lang="en-GB" sz="2000" b="1" dirty="0" err="1"/>
              <a:t>più</a:t>
            </a:r>
            <a:r>
              <a:rPr lang="en-GB" sz="2000" b="1" dirty="0"/>
              <a:t> </a:t>
            </a:r>
            <a:r>
              <a:rPr lang="en-GB" sz="2000" b="1" dirty="0" err="1"/>
              <a:t>corto</a:t>
            </a:r>
            <a:r>
              <a:rPr lang="en-GB" sz="2000" b="1" dirty="0"/>
              <a:t> al </a:t>
            </a:r>
            <a:r>
              <a:rPr lang="en-GB" sz="2000" b="1" dirty="0" err="1"/>
              <a:t>più</a:t>
            </a:r>
            <a:r>
              <a:rPr lang="en-GB" sz="2000" b="1" dirty="0"/>
              <a:t> </a:t>
            </a:r>
            <a:r>
              <a:rPr lang="en-GB" sz="2000" b="1" dirty="0" err="1"/>
              <a:t>lungo</a:t>
            </a:r>
            <a:r>
              <a:rPr lang="en-GB" sz="2000" b="1" dirty="0"/>
              <a:t>.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sz="2000" b="1" dirty="0"/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000" b="1" dirty="0" err="1"/>
              <a:t>Sempre</a:t>
            </a:r>
            <a:r>
              <a:rPr lang="en-GB" sz="2000" b="1" dirty="0"/>
              <a:t> in </a:t>
            </a:r>
            <a:r>
              <a:rPr lang="en-GB" sz="2000" b="1" dirty="0" err="1"/>
              <a:t>questa</a:t>
            </a:r>
            <a:r>
              <a:rPr lang="en-GB" sz="2000" b="1" dirty="0"/>
              <a:t> </a:t>
            </a:r>
            <a:r>
              <a:rPr lang="en-GB" sz="2000" b="1" dirty="0" err="1"/>
              <a:t>età</a:t>
            </a:r>
            <a:r>
              <a:rPr lang="en-GB" sz="2000" b="1" dirty="0"/>
              <a:t> </a:t>
            </a:r>
            <a:r>
              <a:rPr lang="en-GB" sz="2000" b="1" dirty="0" err="1"/>
              <a:t>essi</a:t>
            </a:r>
            <a:r>
              <a:rPr lang="en-GB" sz="2000" b="1" dirty="0"/>
              <a:t> </a:t>
            </a:r>
            <a:r>
              <a:rPr lang="en-GB" sz="2000" b="1" dirty="0" err="1"/>
              <a:t>riescono</a:t>
            </a:r>
            <a:r>
              <a:rPr lang="en-GB" sz="2000" b="1" dirty="0"/>
              <a:t> a </a:t>
            </a:r>
            <a:r>
              <a:rPr lang="en-GB" sz="2000" b="1" dirty="0" err="1"/>
              <a:t>seriare</a:t>
            </a:r>
            <a:r>
              <a:rPr lang="en-GB" sz="2000" b="1" dirty="0"/>
              <a:t> </a:t>
            </a:r>
            <a:r>
              <a:rPr lang="en-GB" sz="2000" b="1" dirty="0" err="1"/>
              <a:t>oggetti</a:t>
            </a:r>
            <a:r>
              <a:rPr lang="en-GB" sz="2000" b="1" dirty="0"/>
              <a:t> </a:t>
            </a:r>
            <a:r>
              <a:rPr lang="en-GB" sz="2000" b="1" dirty="0" err="1"/>
              <a:t>lungo</a:t>
            </a:r>
            <a:r>
              <a:rPr lang="en-GB" sz="2000" b="1" dirty="0"/>
              <a:t> due </a:t>
            </a:r>
            <a:r>
              <a:rPr lang="en-GB" sz="2000" b="1" dirty="0" err="1"/>
              <a:t>dimensioni</a:t>
            </a:r>
            <a:r>
              <a:rPr lang="en-GB" sz="2000" b="1" dirty="0"/>
              <a:t>  </a:t>
            </a:r>
            <a:r>
              <a:rPr lang="en-GB" sz="2000" b="1" dirty="0" err="1"/>
              <a:t>contemporaneamente</a:t>
            </a:r>
            <a:r>
              <a:rPr lang="en-GB" sz="2000" b="1" dirty="0"/>
              <a:t>:  </a:t>
            </a:r>
            <a:r>
              <a:rPr lang="en-GB" sz="2000" b="1" dirty="0" err="1"/>
              <a:t>classificare</a:t>
            </a:r>
            <a:r>
              <a:rPr lang="en-GB" sz="2000" b="1" dirty="0"/>
              <a:t> due </a:t>
            </a:r>
            <a:r>
              <a:rPr lang="en-GB" sz="2000" b="1" dirty="0" err="1"/>
              <a:t>gruppi</a:t>
            </a:r>
            <a:r>
              <a:rPr lang="en-GB" sz="2000" b="1" dirty="0"/>
              <a:t> </a:t>
            </a:r>
            <a:r>
              <a:rPr lang="en-GB" sz="2000" b="1" dirty="0" err="1"/>
              <a:t>di</a:t>
            </a:r>
            <a:r>
              <a:rPr lang="en-GB" sz="2000" b="1" dirty="0"/>
              <a:t> </a:t>
            </a:r>
            <a:r>
              <a:rPr lang="en-GB" sz="2000" b="1" dirty="0" err="1"/>
              <a:t>foglie</a:t>
            </a:r>
            <a:r>
              <a:rPr lang="en-GB" sz="2000" b="1" dirty="0"/>
              <a:t> in base al </a:t>
            </a:r>
            <a:r>
              <a:rPr lang="en-GB" sz="2000" b="1" dirty="0" err="1"/>
              <a:t>loro</a:t>
            </a:r>
            <a:r>
              <a:rPr lang="en-GB" sz="2000" b="1" dirty="0"/>
              <a:t> </a:t>
            </a:r>
            <a:r>
              <a:rPr lang="en-GB" sz="2000" b="1" dirty="0" err="1"/>
              <a:t>colore</a:t>
            </a:r>
            <a:r>
              <a:rPr lang="en-GB" sz="2000" b="1" dirty="0"/>
              <a:t> e </a:t>
            </a:r>
            <a:r>
              <a:rPr lang="en-GB" sz="2000" b="1" dirty="0" err="1"/>
              <a:t>nei</a:t>
            </a:r>
            <a:r>
              <a:rPr lang="en-GB" sz="2000" b="1" dirty="0"/>
              <a:t> </a:t>
            </a:r>
            <a:r>
              <a:rPr lang="en-GB" sz="2000" b="1" dirty="0" err="1"/>
              <a:t>rispettivi</a:t>
            </a:r>
            <a:r>
              <a:rPr lang="en-GB" sz="2000" b="1" dirty="0"/>
              <a:t> </a:t>
            </a:r>
            <a:r>
              <a:rPr lang="en-GB" sz="2000" b="1" dirty="0" err="1"/>
              <a:t>gruppi</a:t>
            </a:r>
            <a:r>
              <a:rPr lang="en-GB" sz="2000" b="1" dirty="0"/>
              <a:t> </a:t>
            </a:r>
            <a:r>
              <a:rPr lang="en-GB" sz="2000" b="1" dirty="0" err="1"/>
              <a:t>metterle</a:t>
            </a:r>
            <a:r>
              <a:rPr lang="en-GB" sz="2000" b="1" dirty="0"/>
              <a:t> in </a:t>
            </a:r>
            <a:r>
              <a:rPr lang="en-GB" sz="2000" b="1" dirty="0" err="1"/>
              <a:t>ordine</a:t>
            </a:r>
            <a:r>
              <a:rPr lang="en-GB" sz="2000" b="1" dirty="0"/>
              <a:t> </a:t>
            </a:r>
            <a:r>
              <a:rPr lang="en-GB" sz="2000" b="1" dirty="0" err="1"/>
              <a:t>crescente</a:t>
            </a:r>
            <a:r>
              <a:rPr lang="en-GB" sz="2000" b="1" dirty="0"/>
              <a:t> in base </a:t>
            </a:r>
            <a:r>
              <a:rPr lang="en-GB" sz="2000" b="1" dirty="0" err="1"/>
              <a:t>alla</a:t>
            </a:r>
            <a:r>
              <a:rPr lang="en-GB" sz="2000" b="1" dirty="0"/>
              <a:t> </a:t>
            </a:r>
            <a:r>
              <a:rPr lang="en-GB" sz="2000" b="1" dirty="0" err="1"/>
              <a:t>loro</a:t>
            </a:r>
            <a:r>
              <a:rPr lang="en-GB" sz="2000" b="1" dirty="0"/>
              <a:t> </a:t>
            </a:r>
            <a:r>
              <a:rPr lang="en-GB" sz="2000" b="1" dirty="0" err="1"/>
              <a:t>grandezza</a:t>
            </a:r>
            <a:endParaRPr lang="en-GB" sz="2000" b="1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88990"/>
            <a:ext cx="8601075" cy="1166810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/>
              <a:t>LE OPERAZIONI CONCRETE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2138360"/>
            <a:ext cx="8412159" cy="4694236"/>
          </a:xfrm>
        </p:spPr>
        <p:txBody>
          <a:bodyPr/>
          <a:lstStyle/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sz="2600" dirty="0"/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600" b="1" dirty="0" err="1"/>
              <a:t>L’idea</a:t>
            </a:r>
            <a:r>
              <a:rPr lang="en-GB" sz="2600" b="1" dirty="0"/>
              <a:t> </a:t>
            </a:r>
            <a:r>
              <a:rPr lang="en-GB" sz="2600" b="1" dirty="0" err="1"/>
              <a:t>di</a:t>
            </a:r>
            <a:r>
              <a:rPr lang="en-GB" sz="2600" b="1" dirty="0"/>
              <a:t> </a:t>
            </a:r>
            <a:r>
              <a:rPr lang="en-GB" sz="2600" b="1" dirty="0" err="1"/>
              <a:t>uno</a:t>
            </a:r>
            <a:r>
              <a:rPr lang="en-GB" sz="2600" b="1" dirty="0"/>
              <a:t> </a:t>
            </a:r>
            <a:r>
              <a:rPr lang="en-GB" sz="2600" b="1" dirty="0" err="1"/>
              <a:t>stadio</a:t>
            </a:r>
            <a:r>
              <a:rPr lang="en-GB" sz="2600" b="1" dirty="0"/>
              <a:t> </a:t>
            </a:r>
            <a:r>
              <a:rPr lang="en-GB" sz="2600" b="1" dirty="0" err="1"/>
              <a:t>delle</a:t>
            </a:r>
            <a:r>
              <a:rPr lang="en-GB" sz="2600" b="1" dirty="0"/>
              <a:t> </a:t>
            </a:r>
            <a:r>
              <a:rPr lang="en-GB" sz="2600" b="1" dirty="0" err="1"/>
              <a:t>operazioni</a:t>
            </a:r>
            <a:r>
              <a:rPr lang="en-GB" sz="2600" b="1" dirty="0"/>
              <a:t> concrete è </a:t>
            </a:r>
            <a:r>
              <a:rPr lang="en-GB" sz="2600" b="1" dirty="0" err="1"/>
              <a:t>stato</a:t>
            </a:r>
            <a:r>
              <a:rPr lang="en-GB" sz="2600" b="1" dirty="0"/>
              <a:t> </a:t>
            </a:r>
            <a:r>
              <a:rPr lang="en-GB" sz="2600" b="1" dirty="0" err="1"/>
              <a:t>progressivamente</a:t>
            </a:r>
            <a:r>
              <a:rPr lang="en-GB" sz="2600" b="1" dirty="0"/>
              <a:t> </a:t>
            </a:r>
            <a:r>
              <a:rPr lang="en-GB" sz="2600" b="1" dirty="0" err="1"/>
              <a:t>superato</a:t>
            </a:r>
            <a:r>
              <a:rPr lang="en-GB" sz="2600" b="1" dirty="0"/>
              <a:t> </a:t>
            </a:r>
            <a:r>
              <a:rPr lang="en-GB" sz="2600" b="1" dirty="0" err="1"/>
              <a:t>da</a:t>
            </a:r>
            <a:r>
              <a:rPr lang="en-GB" sz="2600" b="1" dirty="0"/>
              <a:t> </a:t>
            </a:r>
            <a:r>
              <a:rPr lang="en-GB" sz="2600" b="1" dirty="0" err="1"/>
              <a:t>altri</a:t>
            </a:r>
            <a:r>
              <a:rPr lang="en-GB" sz="2600" b="1" dirty="0"/>
              <a:t> </a:t>
            </a:r>
            <a:r>
              <a:rPr lang="en-GB" sz="2600" b="1" dirty="0" err="1"/>
              <a:t>stud</a:t>
            </a:r>
            <a:r>
              <a:rPr lang="en-GB" sz="2600" dirty="0" err="1"/>
              <a:t>i</a:t>
            </a:r>
            <a:r>
              <a:rPr lang="en-GB" sz="2600" dirty="0"/>
              <a:t> </a:t>
            </a:r>
            <a:r>
              <a:rPr lang="en-GB" sz="2600" dirty="0" err="1"/>
              <a:t>che</a:t>
            </a:r>
            <a:r>
              <a:rPr lang="en-GB" sz="2600" dirty="0"/>
              <a:t>, </a:t>
            </a:r>
            <a:r>
              <a:rPr lang="en-GB" sz="2600" dirty="0" err="1"/>
              <a:t>pur</a:t>
            </a:r>
            <a:r>
              <a:rPr lang="en-GB" sz="2600" dirty="0"/>
              <a:t> </a:t>
            </a:r>
            <a:r>
              <a:rPr lang="en-GB" sz="2600" dirty="0" err="1"/>
              <a:t>considerandolo</a:t>
            </a:r>
            <a:r>
              <a:rPr lang="en-GB" sz="2600" dirty="0"/>
              <a:t> </a:t>
            </a:r>
            <a:r>
              <a:rPr lang="en-GB" sz="2600" dirty="0" err="1"/>
              <a:t>importante</a:t>
            </a:r>
            <a:r>
              <a:rPr lang="en-GB" sz="2600" dirty="0"/>
              <a:t> per </a:t>
            </a:r>
            <a:r>
              <a:rPr lang="en-GB" sz="2600" dirty="0" err="1"/>
              <a:t>sviluppo</a:t>
            </a:r>
            <a:r>
              <a:rPr lang="en-GB" sz="2600" dirty="0"/>
              <a:t> </a:t>
            </a:r>
            <a:r>
              <a:rPr lang="en-GB" sz="2600" dirty="0" err="1"/>
              <a:t>cognitivo</a:t>
            </a:r>
            <a:r>
              <a:rPr lang="en-GB" sz="2600" dirty="0"/>
              <a:t> in </a:t>
            </a:r>
            <a:r>
              <a:rPr lang="en-GB" sz="2600" dirty="0" err="1"/>
              <a:t>età</a:t>
            </a:r>
            <a:r>
              <a:rPr lang="en-GB" sz="2600" dirty="0"/>
              <a:t> </a:t>
            </a:r>
            <a:r>
              <a:rPr lang="en-GB" sz="2600" dirty="0" err="1"/>
              <a:t>scolare</a:t>
            </a:r>
            <a:r>
              <a:rPr lang="en-GB" sz="2600" dirty="0"/>
              <a:t>, </a:t>
            </a:r>
            <a:r>
              <a:rPr lang="en-GB" sz="2600" dirty="0" err="1"/>
              <a:t>affermano</a:t>
            </a:r>
            <a:r>
              <a:rPr lang="en-GB" sz="2600" dirty="0"/>
              <a:t> </a:t>
            </a:r>
            <a:r>
              <a:rPr lang="en-GB" sz="2600" dirty="0" err="1"/>
              <a:t>che</a:t>
            </a:r>
            <a:r>
              <a:rPr lang="en-GB" sz="2600" dirty="0"/>
              <a:t> è  solo </a:t>
            </a:r>
            <a:r>
              <a:rPr lang="en-GB" sz="2600" dirty="0" err="1"/>
              <a:t>un’acquisizione</a:t>
            </a:r>
            <a:r>
              <a:rPr lang="en-GB" sz="2600" dirty="0"/>
              <a:t> </a:t>
            </a:r>
            <a:r>
              <a:rPr lang="en-GB" sz="2600" dirty="0" err="1"/>
              <a:t>fra</a:t>
            </a:r>
            <a:r>
              <a:rPr lang="en-GB" sz="2600" dirty="0"/>
              <a:t> le </a:t>
            </a:r>
            <a:r>
              <a:rPr lang="en-GB" sz="2600" dirty="0" err="1"/>
              <a:t>altre</a:t>
            </a:r>
            <a:r>
              <a:rPr lang="en-GB" sz="2600" dirty="0"/>
              <a:t>, e non </a:t>
            </a:r>
            <a:r>
              <a:rPr lang="en-GB" sz="2600" dirty="0" err="1"/>
              <a:t>un’acquisizione</a:t>
            </a:r>
            <a:r>
              <a:rPr lang="en-GB" sz="2600" dirty="0"/>
              <a:t> </a:t>
            </a:r>
            <a:r>
              <a:rPr lang="en-GB" sz="2600" dirty="0" err="1"/>
              <a:t>più</a:t>
            </a:r>
            <a:r>
              <a:rPr lang="en-GB" sz="2600" dirty="0"/>
              <a:t> </a:t>
            </a:r>
            <a:r>
              <a:rPr lang="en-GB" sz="2600" dirty="0" err="1"/>
              <a:t>fondamentale</a:t>
            </a:r>
            <a:r>
              <a:rPr lang="en-GB" sz="2600" dirty="0"/>
              <a:t> </a:t>
            </a:r>
            <a:r>
              <a:rPr lang="en-GB" sz="2600" dirty="0" err="1"/>
              <a:t>che</a:t>
            </a:r>
            <a:r>
              <a:rPr lang="en-GB" sz="2600" dirty="0"/>
              <a:t> spiega le </a:t>
            </a:r>
            <a:r>
              <a:rPr lang="en-GB" sz="2600" dirty="0" err="1"/>
              <a:t>altre</a:t>
            </a:r>
            <a:r>
              <a:rPr lang="en-GB" sz="2600" dirty="0"/>
              <a:t>.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600" dirty="0"/>
              <a:t> </a:t>
            </a:r>
            <a:r>
              <a:rPr lang="en-GB" sz="2600" b="1" dirty="0"/>
              <a:t>Il </a:t>
            </a:r>
            <a:r>
              <a:rPr lang="en-GB" sz="2600" b="1" dirty="0" err="1"/>
              <a:t>successo</a:t>
            </a:r>
            <a:r>
              <a:rPr lang="en-GB" sz="2600" b="1" dirty="0"/>
              <a:t> </a:t>
            </a:r>
            <a:r>
              <a:rPr lang="en-GB" sz="2600" b="1" dirty="0" err="1"/>
              <a:t>dei</a:t>
            </a:r>
            <a:r>
              <a:rPr lang="en-GB" sz="2600" b="1" dirty="0"/>
              <a:t> bambini </a:t>
            </a:r>
            <a:r>
              <a:rPr lang="en-GB" sz="2600" b="1" dirty="0" err="1"/>
              <a:t>nella</a:t>
            </a:r>
            <a:r>
              <a:rPr lang="en-GB" sz="2600" b="1" dirty="0"/>
              <a:t> </a:t>
            </a:r>
            <a:r>
              <a:rPr lang="en-GB" sz="2600" b="1" dirty="0" err="1"/>
              <a:t>classificazione</a:t>
            </a:r>
            <a:r>
              <a:rPr lang="en-GB" sz="2600" b="1" dirty="0"/>
              <a:t> non è </a:t>
            </a:r>
            <a:r>
              <a:rPr lang="en-GB" sz="2600" b="1" dirty="0" err="1"/>
              <a:t>indice</a:t>
            </a:r>
            <a:r>
              <a:rPr lang="en-GB" sz="2600" b="1" dirty="0"/>
              <a:t> </a:t>
            </a:r>
            <a:r>
              <a:rPr lang="en-GB" sz="2600" b="1" dirty="0" err="1"/>
              <a:t>di</a:t>
            </a:r>
            <a:r>
              <a:rPr lang="en-GB" sz="2600" b="1" dirty="0"/>
              <a:t> </a:t>
            </a:r>
            <a:r>
              <a:rPr lang="en-GB" sz="2600" b="1" dirty="0" err="1"/>
              <a:t>abilità</a:t>
            </a:r>
            <a:r>
              <a:rPr lang="en-GB" sz="2600" b="1" dirty="0"/>
              <a:t> </a:t>
            </a:r>
            <a:r>
              <a:rPr lang="en-GB" sz="2600" b="1" dirty="0" err="1"/>
              <a:t>logica</a:t>
            </a:r>
            <a:r>
              <a:rPr lang="en-GB" sz="2600" dirty="0"/>
              <a:t>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44541"/>
            <a:ext cx="8601075" cy="1255708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3600"/>
              <a:t>CONCETTI NUMERICI E QUANTITATIVI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720720" y="1904996"/>
            <a:ext cx="8412159" cy="5440359"/>
          </a:xfrm>
        </p:spPr>
        <p:txBody>
          <a:bodyPr/>
          <a:lstStyle/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sz="1800" b="1" dirty="0"/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1800" b="1" dirty="0"/>
              <a:t>-</a:t>
            </a:r>
            <a:r>
              <a:rPr lang="en-GB" sz="2800" b="1" dirty="0" err="1"/>
              <a:t>Rappresentazione</a:t>
            </a:r>
            <a:r>
              <a:rPr lang="en-GB" sz="2800" b="1" dirty="0"/>
              <a:t>  </a:t>
            </a:r>
            <a:r>
              <a:rPr lang="en-GB" sz="2800" b="1" dirty="0" err="1"/>
              <a:t>mentale</a:t>
            </a:r>
            <a:r>
              <a:rPr lang="en-GB" sz="2800" b="1" dirty="0"/>
              <a:t> </a:t>
            </a:r>
            <a:r>
              <a:rPr lang="en-GB" sz="2800" b="1" dirty="0" err="1"/>
              <a:t>dei</a:t>
            </a:r>
            <a:r>
              <a:rPr lang="en-GB" sz="2800" b="1" dirty="0"/>
              <a:t> </a:t>
            </a:r>
            <a:r>
              <a:rPr lang="en-GB" sz="2800" b="1" dirty="0" err="1"/>
              <a:t>numeri</a:t>
            </a:r>
            <a:r>
              <a:rPr lang="en-GB" sz="2800" b="1" dirty="0"/>
              <a:t> :</a:t>
            </a:r>
            <a:r>
              <a:rPr lang="en-GB" sz="2800" dirty="0"/>
              <a:t>  </a:t>
            </a:r>
            <a:r>
              <a:rPr lang="en-GB" sz="2800" b="1" dirty="0"/>
              <a:t>solo </a:t>
            </a:r>
            <a:r>
              <a:rPr lang="en-GB" sz="2800" b="1" dirty="0" err="1"/>
              <a:t>intorno</a:t>
            </a:r>
            <a:r>
              <a:rPr lang="en-GB" sz="2800" b="1" dirty="0"/>
              <a:t> a 5/6 </a:t>
            </a:r>
            <a:r>
              <a:rPr lang="en-GB" sz="2800" b="1" dirty="0" err="1"/>
              <a:t>anni</a:t>
            </a:r>
            <a:r>
              <a:rPr lang="en-GB" sz="2800" b="1" dirty="0"/>
              <a:t> </a:t>
            </a:r>
            <a:r>
              <a:rPr lang="en-GB" sz="2800" b="1" dirty="0" err="1"/>
              <a:t>inizia</a:t>
            </a:r>
            <a:r>
              <a:rPr lang="en-GB" sz="2800" b="1" dirty="0"/>
              <a:t> a </a:t>
            </a:r>
            <a:r>
              <a:rPr lang="en-GB" sz="2800" b="1" dirty="0" err="1"/>
              <a:t>formarsi</a:t>
            </a:r>
            <a:r>
              <a:rPr lang="en-GB" sz="2800" b="1" dirty="0"/>
              <a:t> </a:t>
            </a:r>
            <a:r>
              <a:rPr lang="en-GB" sz="2800" b="1" dirty="0" err="1"/>
              <a:t>una</a:t>
            </a:r>
            <a:r>
              <a:rPr lang="en-GB" sz="2800" b="1" dirty="0"/>
              <a:t> </a:t>
            </a:r>
            <a:r>
              <a:rPr lang="en-GB" sz="2800" b="1" dirty="0" err="1"/>
              <a:t>rappresentazione</a:t>
            </a:r>
            <a:r>
              <a:rPr lang="en-GB" sz="2800" b="1" dirty="0"/>
              <a:t> </a:t>
            </a:r>
            <a:r>
              <a:rPr lang="en-GB" sz="2800" b="1" dirty="0" err="1"/>
              <a:t>mentale</a:t>
            </a:r>
            <a:r>
              <a:rPr lang="en-GB" sz="2800" b="1" dirty="0"/>
              <a:t> </a:t>
            </a:r>
            <a:r>
              <a:rPr lang="en-GB" sz="2800" b="1" dirty="0" err="1"/>
              <a:t>dei</a:t>
            </a:r>
            <a:r>
              <a:rPr lang="en-GB" sz="2800" b="1" dirty="0"/>
              <a:t> </a:t>
            </a:r>
            <a:r>
              <a:rPr lang="en-GB" sz="2800" b="1" dirty="0" err="1"/>
              <a:t>numeri</a:t>
            </a:r>
            <a:r>
              <a:rPr lang="en-GB" sz="2800" b="1" dirty="0"/>
              <a:t> come </a:t>
            </a:r>
            <a:r>
              <a:rPr lang="en-GB" sz="2800" b="1" dirty="0" err="1"/>
              <a:t>una</a:t>
            </a:r>
            <a:r>
              <a:rPr lang="en-GB" sz="2800" b="1" dirty="0"/>
              <a:t> </a:t>
            </a:r>
            <a:r>
              <a:rPr lang="en-GB" sz="2800" b="1" dirty="0" err="1"/>
              <a:t>linea</a:t>
            </a:r>
            <a:r>
              <a:rPr lang="en-GB" sz="2800" dirty="0"/>
              <a:t>, in cui </a:t>
            </a:r>
            <a:r>
              <a:rPr lang="en-GB" sz="2800" dirty="0" err="1"/>
              <a:t>ogni</a:t>
            </a:r>
            <a:r>
              <a:rPr lang="en-GB" sz="2800" dirty="0"/>
              <a:t> </a:t>
            </a:r>
            <a:r>
              <a:rPr lang="en-GB" sz="2800" dirty="0" err="1"/>
              <a:t>numero</a:t>
            </a:r>
            <a:r>
              <a:rPr lang="en-GB" sz="2800" dirty="0"/>
              <a:t> </a:t>
            </a:r>
            <a:r>
              <a:rPr lang="en-GB" sz="2800" dirty="0" err="1"/>
              <a:t>rappresenta</a:t>
            </a:r>
            <a:r>
              <a:rPr lang="en-GB" sz="2800" dirty="0"/>
              <a:t> </a:t>
            </a:r>
            <a:r>
              <a:rPr lang="en-GB" sz="2800" dirty="0" err="1"/>
              <a:t>una</a:t>
            </a:r>
            <a:r>
              <a:rPr lang="en-GB" sz="2800" dirty="0"/>
              <a:t> </a:t>
            </a:r>
            <a:r>
              <a:rPr lang="en-GB" sz="2800" dirty="0" err="1"/>
              <a:t>quantità</a:t>
            </a:r>
            <a:r>
              <a:rPr lang="en-GB" sz="2800" dirty="0"/>
              <a:t> e </a:t>
            </a:r>
            <a:r>
              <a:rPr lang="en-GB" sz="2800" dirty="0" err="1"/>
              <a:t>quanto</a:t>
            </a:r>
            <a:r>
              <a:rPr lang="en-GB" sz="2800" dirty="0"/>
              <a:t> </a:t>
            </a:r>
            <a:r>
              <a:rPr lang="en-GB" sz="2800" dirty="0" err="1"/>
              <a:t>più</a:t>
            </a:r>
            <a:r>
              <a:rPr lang="en-GB" sz="2800" dirty="0"/>
              <a:t> due </a:t>
            </a:r>
            <a:r>
              <a:rPr lang="en-GB" sz="2800" dirty="0" err="1"/>
              <a:t>numeri</a:t>
            </a:r>
            <a:r>
              <a:rPr lang="en-GB" sz="2800" dirty="0"/>
              <a:t> </a:t>
            </a:r>
            <a:r>
              <a:rPr lang="en-GB" sz="2800" dirty="0" err="1"/>
              <a:t>sono</a:t>
            </a:r>
            <a:r>
              <a:rPr lang="en-GB" sz="2800" dirty="0"/>
              <a:t> </a:t>
            </a:r>
            <a:r>
              <a:rPr lang="en-GB" sz="2800" dirty="0" err="1"/>
              <a:t>distanti</a:t>
            </a:r>
            <a:r>
              <a:rPr lang="en-GB" sz="2800" dirty="0"/>
              <a:t>, </a:t>
            </a:r>
            <a:r>
              <a:rPr lang="en-GB" sz="2800" dirty="0" err="1"/>
              <a:t>tanto</a:t>
            </a:r>
            <a:r>
              <a:rPr lang="en-GB" sz="2800" dirty="0"/>
              <a:t> </a:t>
            </a:r>
            <a:r>
              <a:rPr lang="en-GB" sz="2800" dirty="0" err="1"/>
              <a:t>più</a:t>
            </a:r>
            <a:r>
              <a:rPr lang="en-GB" sz="2800" dirty="0"/>
              <a:t> è </a:t>
            </a:r>
            <a:r>
              <a:rPr lang="en-GB" sz="2800" dirty="0" err="1"/>
              <a:t>diversa</a:t>
            </a:r>
            <a:r>
              <a:rPr lang="en-GB" sz="2800" dirty="0"/>
              <a:t> la </a:t>
            </a:r>
            <a:r>
              <a:rPr lang="en-GB" sz="2800" dirty="0" err="1"/>
              <a:t>grandezza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rappresentano</a:t>
            </a:r>
            <a:r>
              <a:rPr lang="en-GB" sz="2800" dirty="0"/>
              <a:t>.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800" dirty="0"/>
              <a:t> </a:t>
            </a:r>
            <a:r>
              <a:rPr lang="en-GB" sz="2800" b="1" dirty="0"/>
              <a:t>Il </a:t>
            </a:r>
            <a:r>
              <a:rPr lang="en-GB" sz="2800" b="1" dirty="0" err="1"/>
              <a:t>numero</a:t>
            </a:r>
            <a:r>
              <a:rPr lang="en-GB" sz="2800" b="1" dirty="0"/>
              <a:t> </a:t>
            </a:r>
            <a:r>
              <a:rPr lang="en-GB" sz="2800" b="1" dirty="0" err="1"/>
              <a:t>inizia</a:t>
            </a:r>
            <a:r>
              <a:rPr lang="en-GB" sz="2800" b="1" dirty="0"/>
              <a:t> a </a:t>
            </a:r>
            <a:r>
              <a:rPr lang="en-GB" sz="2800" b="1" dirty="0" err="1"/>
              <a:t>diventare</a:t>
            </a:r>
            <a:r>
              <a:rPr lang="en-GB" sz="2800" b="1" dirty="0"/>
              <a:t> la base del </a:t>
            </a:r>
            <a:r>
              <a:rPr lang="en-GB" sz="2800" b="1" dirty="0" err="1"/>
              <a:t>ragionamento</a:t>
            </a:r>
            <a:r>
              <a:rPr lang="en-GB" sz="2800" b="1" dirty="0"/>
              <a:t> </a:t>
            </a:r>
            <a:r>
              <a:rPr lang="en-GB" sz="2800" b="1" dirty="0" err="1"/>
              <a:t>quantitativo</a:t>
            </a:r>
            <a:r>
              <a:rPr lang="en-GB" sz="2800" b="1" dirty="0"/>
              <a:t>:</a:t>
            </a:r>
            <a:r>
              <a:rPr lang="en-GB" sz="2800" dirty="0"/>
              <a:t>  per </a:t>
            </a:r>
            <a:r>
              <a:rPr lang="en-GB" sz="2800" dirty="0" err="1"/>
              <a:t>esempio</a:t>
            </a:r>
            <a:r>
              <a:rPr lang="en-GB" sz="2800" dirty="0"/>
              <a:t> a 5/6 </a:t>
            </a:r>
            <a:r>
              <a:rPr lang="en-GB" sz="2800" dirty="0" err="1"/>
              <a:t>anni</a:t>
            </a:r>
            <a:r>
              <a:rPr lang="en-GB" sz="2800" dirty="0"/>
              <a:t>, il </a:t>
            </a:r>
            <a:r>
              <a:rPr lang="en-GB" sz="2800" dirty="0" err="1"/>
              <a:t>numero</a:t>
            </a:r>
            <a:r>
              <a:rPr lang="en-GB" sz="2800" dirty="0"/>
              <a:t> 7 </a:t>
            </a:r>
            <a:r>
              <a:rPr lang="en-GB" sz="2800" dirty="0" err="1"/>
              <a:t>significa</a:t>
            </a:r>
            <a:r>
              <a:rPr lang="en-GB" sz="2800" dirty="0"/>
              <a:t> un </a:t>
            </a:r>
            <a:r>
              <a:rPr lang="en-GB" sz="2800" dirty="0" err="1"/>
              <a:t>oggetto</a:t>
            </a:r>
            <a:r>
              <a:rPr lang="en-GB" sz="2800" dirty="0"/>
              <a:t> in </a:t>
            </a:r>
            <a:r>
              <a:rPr lang="en-GB" sz="2800" dirty="0" err="1"/>
              <a:t>più</a:t>
            </a:r>
            <a:r>
              <a:rPr lang="en-GB" sz="2800" dirty="0"/>
              <a:t> </a:t>
            </a:r>
            <a:r>
              <a:rPr lang="en-GB" sz="2800" dirty="0" err="1"/>
              <a:t>di</a:t>
            </a:r>
            <a:r>
              <a:rPr lang="en-GB" sz="2800" dirty="0"/>
              <a:t> 6 </a:t>
            </a:r>
            <a:r>
              <a:rPr lang="en-GB" sz="2800" dirty="0" err="1"/>
              <a:t>riconoscendo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7 </a:t>
            </a:r>
            <a:r>
              <a:rPr lang="en-GB" sz="2800" dirty="0" err="1"/>
              <a:t>oggetti</a:t>
            </a:r>
            <a:r>
              <a:rPr lang="en-GB" sz="2800" dirty="0"/>
              <a:t> </a:t>
            </a:r>
            <a:r>
              <a:rPr lang="en-GB" sz="2800" dirty="0" err="1"/>
              <a:t>sono</a:t>
            </a:r>
            <a:r>
              <a:rPr lang="en-GB" sz="2800" dirty="0"/>
              <a:t> </a:t>
            </a:r>
            <a:r>
              <a:rPr lang="en-GB" sz="2800" dirty="0" err="1"/>
              <a:t>più</a:t>
            </a:r>
            <a:r>
              <a:rPr lang="en-GB" sz="2800" dirty="0"/>
              <a:t> </a:t>
            </a:r>
            <a:r>
              <a:rPr lang="en-GB" sz="2800" dirty="0" err="1"/>
              <a:t>di</a:t>
            </a:r>
            <a:r>
              <a:rPr lang="en-GB" sz="2800" dirty="0"/>
              <a:t> 6 e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avendone</a:t>
            </a:r>
            <a:r>
              <a:rPr lang="en-GB" sz="2800" dirty="0"/>
              <a:t> 6, per </a:t>
            </a:r>
            <a:r>
              <a:rPr lang="en-GB" sz="2800" dirty="0" err="1"/>
              <a:t>arrivare</a:t>
            </a:r>
            <a:r>
              <a:rPr lang="en-GB" sz="2800" dirty="0"/>
              <a:t> a 7 </a:t>
            </a:r>
            <a:r>
              <a:rPr lang="en-GB" sz="2800" dirty="0" err="1"/>
              <a:t>bisogna</a:t>
            </a:r>
            <a:r>
              <a:rPr lang="en-GB" sz="2800" dirty="0"/>
              <a:t> </a:t>
            </a:r>
            <a:r>
              <a:rPr lang="en-GB" sz="2800" dirty="0" err="1"/>
              <a:t>aggiungerne</a:t>
            </a:r>
            <a:r>
              <a:rPr lang="en-GB" sz="2800" dirty="0"/>
              <a:t> 1.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sz="2800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00092"/>
            <a:ext cx="8599483" cy="1254127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/>
              <a:t>I CONCETTI NUMERICI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2138360"/>
            <a:ext cx="8410578" cy="4956176"/>
          </a:xfrm>
        </p:spPr>
        <p:txBody>
          <a:bodyPr/>
          <a:lstStyle/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b="1" dirty="0"/>
              <a:t>Griffin e Case (1997) </a:t>
            </a:r>
            <a:r>
              <a:rPr lang="en-GB" sz="2400" b="1" dirty="0" err="1"/>
              <a:t>hanno</a:t>
            </a:r>
            <a:r>
              <a:rPr lang="en-GB" sz="2400" b="1" dirty="0"/>
              <a:t> </a:t>
            </a:r>
            <a:r>
              <a:rPr lang="en-GB" sz="2400" b="1" dirty="0" err="1"/>
              <a:t>studiamo</a:t>
            </a:r>
            <a:r>
              <a:rPr lang="en-GB" sz="2400" b="1" dirty="0"/>
              <a:t> il </a:t>
            </a:r>
            <a:r>
              <a:rPr lang="en-GB" sz="2400" b="1" dirty="0" err="1"/>
              <a:t>costituirsi</a:t>
            </a:r>
            <a:r>
              <a:rPr lang="en-GB" sz="2400" b="1" dirty="0"/>
              <a:t> </a:t>
            </a:r>
            <a:r>
              <a:rPr lang="en-GB" sz="2400" b="1" dirty="0" err="1"/>
              <a:t>di</a:t>
            </a:r>
            <a:r>
              <a:rPr lang="en-GB" sz="2400" b="1" dirty="0"/>
              <a:t> </a:t>
            </a:r>
            <a:r>
              <a:rPr lang="en-GB" sz="2400" b="1" dirty="0" err="1"/>
              <a:t>una</a:t>
            </a:r>
            <a:r>
              <a:rPr lang="en-GB" sz="2400" b="1" dirty="0"/>
              <a:t> </a:t>
            </a:r>
            <a:r>
              <a:rPr lang="en-GB" sz="2400" b="1" dirty="0" err="1"/>
              <a:t>struttura</a:t>
            </a:r>
            <a:r>
              <a:rPr lang="en-GB" sz="2400" b="1" dirty="0"/>
              <a:t> </a:t>
            </a:r>
            <a:r>
              <a:rPr lang="en-GB" sz="2400" b="1" dirty="0" err="1"/>
              <a:t>concettuale</a:t>
            </a:r>
            <a:r>
              <a:rPr lang="en-GB" sz="2400" b="1" dirty="0"/>
              <a:t> </a:t>
            </a:r>
            <a:r>
              <a:rPr lang="en-GB" sz="2400" b="1" dirty="0" err="1"/>
              <a:t>dei</a:t>
            </a:r>
            <a:r>
              <a:rPr lang="en-GB" sz="2400" b="1" dirty="0"/>
              <a:t> </a:t>
            </a:r>
            <a:r>
              <a:rPr lang="en-GB" sz="2400" b="1" dirty="0" err="1"/>
              <a:t>numeri</a:t>
            </a:r>
            <a:r>
              <a:rPr lang="en-GB" sz="2400" b="1" dirty="0"/>
              <a:t> </a:t>
            </a:r>
            <a:r>
              <a:rPr lang="en-GB" sz="2400" b="1" dirty="0" err="1"/>
              <a:t>interi</a:t>
            </a:r>
            <a:r>
              <a:rPr lang="en-GB" sz="2400" b="1" dirty="0"/>
              <a:t> e </a:t>
            </a:r>
            <a:r>
              <a:rPr lang="en-GB" sz="2400" b="1" dirty="0" err="1"/>
              <a:t>delle</a:t>
            </a:r>
            <a:r>
              <a:rPr lang="en-GB" sz="2400" b="1" dirty="0"/>
              <a:t> sue </a:t>
            </a:r>
            <a:r>
              <a:rPr lang="en-GB" sz="2400" b="1" dirty="0" err="1"/>
              <a:t>fasi</a:t>
            </a:r>
            <a:r>
              <a:rPr lang="en-GB" sz="2400" b="1" dirty="0"/>
              <a:t> </a:t>
            </a:r>
            <a:r>
              <a:rPr lang="en-GB" sz="2400" b="1" dirty="0" err="1"/>
              <a:t>evolutive</a:t>
            </a:r>
            <a:r>
              <a:rPr lang="en-GB" sz="2400" dirty="0"/>
              <a:t>:</a:t>
            </a:r>
          </a:p>
          <a:p>
            <a:pPr lvl="0" indent="-339727">
              <a:buClr>
                <a:srgbClr val="000000"/>
              </a:buClr>
              <a:buSzPct val="52000"/>
              <a:buFont typeface="Times New Roman" pitchFamily="16"/>
              <a:buChar char="•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dirty="0"/>
              <a:t> 5/6 </a:t>
            </a:r>
            <a:r>
              <a:rPr lang="en-GB" sz="2400" dirty="0" err="1"/>
              <a:t>anni</a:t>
            </a:r>
            <a:r>
              <a:rPr lang="en-GB" sz="2400" dirty="0"/>
              <a:t>: </a:t>
            </a:r>
            <a:r>
              <a:rPr lang="en-GB" sz="2400" dirty="0" err="1"/>
              <a:t>concezione</a:t>
            </a:r>
            <a:r>
              <a:rPr lang="en-GB" sz="2400" dirty="0"/>
              <a:t> </a:t>
            </a:r>
            <a:r>
              <a:rPr lang="en-GB" sz="2400" dirty="0" err="1"/>
              <a:t>lineare</a:t>
            </a:r>
            <a:r>
              <a:rPr lang="en-GB" sz="2400" dirty="0"/>
              <a:t> </a:t>
            </a:r>
            <a:r>
              <a:rPr lang="en-GB" sz="2400" dirty="0" err="1"/>
              <a:t>dei</a:t>
            </a:r>
            <a:r>
              <a:rPr lang="en-GB" sz="2400" dirty="0"/>
              <a:t> </a:t>
            </a:r>
            <a:r>
              <a:rPr lang="en-GB" sz="2400" dirty="0" err="1"/>
              <a:t>numeri</a:t>
            </a:r>
            <a:r>
              <a:rPr lang="en-GB" sz="2400" dirty="0"/>
              <a:t>, </a:t>
            </a:r>
          </a:p>
          <a:p>
            <a:pPr lvl="0" indent="-339727">
              <a:buClr>
                <a:srgbClr val="000000"/>
              </a:buClr>
              <a:buSzPct val="52000"/>
              <a:buFont typeface="Times New Roman" pitchFamily="16"/>
              <a:buChar char="•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dirty="0"/>
              <a:t>7/8 </a:t>
            </a:r>
            <a:r>
              <a:rPr lang="en-GB" sz="2400" dirty="0" err="1"/>
              <a:t>anni</a:t>
            </a:r>
            <a:r>
              <a:rPr lang="en-GB" sz="2400" dirty="0"/>
              <a:t>: </a:t>
            </a:r>
            <a:r>
              <a:rPr lang="en-GB" sz="2400" dirty="0" err="1"/>
              <a:t>comprensione</a:t>
            </a:r>
            <a:r>
              <a:rPr lang="en-GB" sz="2400" dirty="0"/>
              <a:t> </a:t>
            </a:r>
            <a:r>
              <a:rPr lang="en-GB" sz="2400" dirty="0" err="1"/>
              <a:t>di</a:t>
            </a:r>
            <a:r>
              <a:rPr lang="en-GB" sz="2400" dirty="0"/>
              <a:t> </a:t>
            </a:r>
            <a:r>
              <a:rPr lang="en-GB" sz="2400" dirty="0" err="1"/>
              <a:t>decine</a:t>
            </a:r>
            <a:r>
              <a:rPr lang="en-GB" sz="2400" dirty="0"/>
              <a:t> e </a:t>
            </a:r>
            <a:r>
              <a:rPr lang="en-GB" sz="2400" dirty="0" err="1"/>
              <a:t>unità</a:t>
            </a:r>
            <a:r>
              <a:rPr lang="en-GB" sz="2400" dirty="0"/>
              <a:t>, come </a:t>
            </a:r>
            <a:r>
              <a:rPr lang="en-GB" sz="2400" dirty="0" err="1"/>
              <a:t>dimensioni</a:t>
            </a:r>
            <a:r>
              <a:rPr lang="en-GB" sz="2400" dirty="0"/>
              <a:t> e </a:t>
            </a:r>
            <a:r>
              <a:rPr lang="en-GB" sz="2400" dirty="0" err="1"/>
              <a:t>ruoli</a:t>
            </a:r>
            <a:r>
              <a:rPr lang="en-GB" sz="2400" dirty="0"/>
              <a:t> </a:t>
            </a:r>
            <a:r>
              <a:rPr lang="en-GB" sz="2400" dirty="0" err="1"/>
              <a:t>distinti</a:t>
            </a:r>
            <a:endParaRPr lang="en-GB" sz="2400" dirty="0"/>
          </a:p>
          <a:p>
            <a:pPr lvl="0" indent="-339727">
              <a:buClr>
                <a:srgbClr val="000000"/>
              </a:buClr>
              <a:buSzPct val="52000"/>
              <a:buFont typeface="Times New Roman" pitchFamily="16"/>
              <a:buChar char="•"/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dirty="0"/>
              <a:t> 9/10 </a:t>
            </a:r>
            <a:r>
              <a:rPr lang="en-GB" sz="2400" dirty="0" err="1"/>
              <a:t>anni</a:t>
            </a:r>
            <a:r>
              <a:rPr lang="en-GB" sz="2400" dirty="0"/>
              <a:t> </a:t>
            </a:r>
            <a:r>
              <a:rPr lang="en-GB" sz="2400" dirty="0" err="1"/>
              <a:t>padronanza</a:t>
            </a:r>
            <a:r>
              <a:rPr lang="en-GB" sz="2400" dirty="0"/>
              <a:t> dl </a:t>
            </a:r>
            <a:r>
              <a:rPr lang="en-GB" sz="2400" dirty="0" err="1"/>
              <a:t>sistema</a:t>
            </a:r>
            <a:r>
              <a:rPr lang="en-GB" sz="2400" dirty="0"/>
              <a:t> </a:t>
            </a:r>
            <a:r>
              <a:rPr lang="en-GB" sz="2400" dirty="0" err="1"/>
              <a:t>posizionale</a:t>
            </a:r>
            <a:r>
              <a:rPr lang="en-GB" sz="2400" dirty="0"/>
              <a:t> </a:t>
            </a:r>
            <a:r>
              <a:rPr lang="en-GB" sz="2400" dirty="0" err="1"/>
              <a:t>delle</a:t>
            </a:r>
            <a:r>
              <a:rPr lang="en-GB" sz="2400" dirty="0"/>
              <a:t> </a:t>
            </a:r>
            <a:r>
              <a:rPr lang="en-GB" sz="2400" dirty="0" err="1"/>
              <a:t>cifre</a:t>
            </a:r>
            <a:r>
              <a:rPr lang="en-GB" sz="2400" dirty="0"/>
              <a:t> e prime </a:t>
            </a:r>
            <a:r>
              <a:rPr lang="en-GB" sz="2400" dirty="0" err="1"/>
              <a:t>basi</a:t>
            </a:r>
            <a:r>
              <a:rPr lang="en-GB" sz="2400" dirty="0"/>
              <a:t> per la </a:t>
            </a:r>
            <a:r>
              <a:rPr lang="en-GB" sz="2400" dirty="0" err="1"/>
              <a:t>costruzione</a:t>
            </a:r>
            <a:r>
              <a:rPr lang="en-GB" sz="2400" dirty="0"/>
              <a:t> </a:t>
            </a:r>
            <a:r>
              <a:rPr lang="en-GB" sz="2400" dirty="0" err="1"/>
              <a:t>dei</a:t>
            </a:r>
            <a:r>
              <a:rPr lang="en-GB" sz="2400" dirty="0"/>
              <a:t> </a:t>
            </a:r>
            <a:r>
              <a:rPr lang="en-GB" sz="2400" dirty="0" err="1"/>
              <a:t>numeri</a:t>
            </a:r>
            <a:r>
              <a:rPr lang="en-GB" sz="2400" dirty="0"/>
              <a:t> </a:t>
            </a:r>
            <a:r>
              <a:rPr lang="en-GB" sz="2400" dirty="0" err="1"/>
              <a:t>razionali</a:t>
            </a:r>
            <a:r>
              <a:rPr lang="en-GB" sz="2400" dirty="0"/>
              <a:t> (</a:t>
            </a:r>
            <a:r>
              <a:rPr lang="en-GB" sz="2400" dirty="0" err="1"/>
              <a:t>decimali</a:t>
            </a:r>
            <a:r>
              <a:rPr lang="en-GB" sz="2400" dirty="0"/>
              <a:t>, </a:t>
            </a:r>
            <a:r>
              <a:rPr lang="en-GB" sz="2400" dirty="0" err="1"/>
              <a:t>percentuali</a:t>
            </a:r>
            <a:r>
              <a:rPr lang="en-GB" sz="2400" dirty="0"/>
              <a:t>, </a:t>
            </a:r>
            <a:r>
              <a:rPr lang="en-GB" sz="2400" dirty="0" err="1"/>
              <a:t>frazioni</a:t>
            </a:r>
            <a:r>
              <a:rPr lang="en-GB" sz="2400" dirty="0"/>
              <a:t>)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200" dirty="0"/>
              <a:t>-</a:t>
            </a:r>
            <a:r>
              <a:rPr lang="en-GB" sz="2200" b="1" dirty="0" err="1"/>
              <a:t>Invarianza</a:t>
            </a:r>
            <a:r>
              <a:rPr lang="en-GB" sz="2200" dirty="0"/>
              <a:t>  “</a:t>
            </a:r>
            <a:r>
              <a:rPr lang="en-GB" sz="2200" dirty="0" err="1"/>
              <a:t>conservazione</a:t>
            </a:r>
            <a:r>
              <a:rPr lang="en-GB" sz="2200" dirty="0"/>
              <a:t> </a:t>
            </a:r>
            <a:r>
              <a:rPr lang="en-GB" sz="2200" dirty="0" err="1"/>
              <a:t>della</a:t>
            </a:r>
            <a:r>
              <a:rPr lang="en-GB" sz="2200" dirty="0"/>
              <a:t> </a:t>
            </a:r>
            <a:r>
              <a:rPr lang="en-GB" sz="2200" dirty="0" err="1"/>
              <a:t>sostanza</a:t>
            </a:r>
            <a:r>
              <a:rPr lang="en-GB" sz="2200" dirty="0"/>
              <a:t>” (Piaget): </a:t>
            </a:r>
            <a:r>
              <a:rPr lang="en-GB" sz="2200" dirty="0" err="1"/>
              <a:t>comprensione</a:t>
            </a:r>
            <a:r>
              <a:rPr lang="en-GB" sz="2200" dirty="0"/>
              <a:t> </a:t>
            </a:r>
            <a:r>
              <a:rPr lang="en-GB" sz="2200" dirty="0" err="1"/>
              <a:t>delle</a:t>
            </a:r>
            <a:r>
              <a:rPr lang="en-GB" sz="2200" dirty="0"/>
              <a:t> </a:t>
            </a:r>
            <a:r>
              <a:rPr lang="en-GB" sz="2200" dirty="0" err="1"/>
              <a:t>quantità</a:t>
            </a:r>
            <a:r>
              <a:rPr lang="en-GB" sz="2200" dirty="0"/>
              <a:t> </a:t>
            </a:r>
            <a:r>
              <a:rPr lang="en-GB" sz="2200" dirty="0" err="1"/>
              <a:t>fisiche</a:t>
            </a:r>
            <a:r>
              <a:rPr lang="en-GB" sz="2200" dirty="0"/>
              <a:t> e </a:t>
            </a:r>
            <a:r>
              <a:rPr lang="en-GB" sz="2200" dirty="0" err="1"/>
              <a:t>numeriche</a:t>
            </a:r>
            <a:r>
              <a:rPr lang="en-GB" sz="2200" dirty="0"/>
              <a:t> </a:t>
            </a:r>
            <a:r>
              <a:rPr lang="en-GB" sz="2200" dirty="0" err="1"/>
              <a:t>rispetto</a:t>
            </a:r>
            <a:r>
              <a:rPr lang="en-GB" sz="2200" dirty="0"/>
              <a:t> a </a:t>
            </a:r>
            <a:r>
              <a:rPr lang="en-GB" sz="2200" dirty="0" err="1"/>
              <a:t>trasformazioni</a:t>
            </a:r>
            <a:r>
              <a:rPr lang="en-GB" sz="2200" dirty="0"/>
              <a:t>  </a:t>
            </a:r>
            <a:r>
              <a:rPr lang="en-GB" sz="2200" dirty="0" err="1"/>
              <a:t>sul</a:t>
            </a:r>
            <a:r>
              <a:rPr lang="en-GB" sz="2200" dirty="0"/>
              <a:t> piano </a:t>
            </a:r>
            <a:r>
              <a:rPr lang="en-GB" sz="2200" dirty="0" err="1"/>
              <a:t>percettivo</a:t>
            </a:r>
            <a:r>
              <a:rPr lang="en-GB" sz="2200" dirty="0"/>
              <a:t>. </a:t>
            </a:r>
            <a:r>
              <a:rPr lang="en-GB" sz="2200" dirty="0" err="1"/>
              <a:t>L’idea</a:t>
            </a:r>
            <a:r>
              <a:rPr lang="en-GB" sz="2200" dirty="0"/>
              <a:t> </a:t>
            </a:r>
            <a:r>
              <a:rPr lang="en-GB" sz="2200" dirty="0" err="1"/>
              <a:t>della</a:t>
            </a:r>
            <a:r>
              <a:rPr lang="en-GB" sz="2200" dirty="0"/>
              <a:t> </a:t>
            </a:r>
            <a:r>
              <a:rPr lang="en-GB" sz="2200" dirty="0" err="1"/>
              <a:t>conservazione</a:t>
            </a:r>
            <a:r>
              <a:rPr lang="en-GB" sz="2200" dirty="0"/>
              <a:t> </a:t>
            </a:r>
            <a:r>
              <a:rPr lang="en-GB" sz="2200" dirty="0" err="1"/>
              <a:t>si</a:t>
            </a:r>
            <a:r>
              <a:rPr lang="en-GB" sz="2200" dirty="0"/>
              <a:t> </a:t>
            </a:r>
            <a:r>
              <a:rPr lang="en-GB" sz="2200" dirty="0" err="1"/>
              <a:t>acquisisce</a:t>
            </a:r>
            <a:r>
              <a:rPr lang="en-GB" sz="2200" dirty="0"/>
              <a:t> a </a:t>
            </a:r>
            <a:r>
              <a:rPr lang="en-GB" sz="2200" dirty="0" err="1"/>
              <a:t>seconda</a:t>
            </a:r>
            <a:r>
              <a:rPr lang="en-GB" sz="2200" dirty="0"/>
              <a:t> </a:t>
            </a:r>
            <a:r>
              <a:rPr lang="en-GB" sz="2200" dirty="0" err="1"/>
              <a:t>delle</a:t>
            </a:r>
            <a:r>
              <a:rPr lang="en-GB" sz="2200" dirty="0"/>
              <a:t> </a:t>
            </a:r>
            <a:r>
              <a:rPr lang="en-GB" sz="2200" dirty="0" err="1"/>
              <a:t>età</a:t>
            </a:r>
            <a:r>
              <a:rPr lang="en-GB" sz="2200" dirty="0"/>
              <a:t>, in </a:t>
            </a:r>
            <a:r>
              <a:rPr lang="en-GB" sz="2200" dirty="0" err="1"/>
              <a:t>riferimento</a:t>
            </a:r>
            <a:r>
              <a:rPr lang="en-GB" sz="2200" dirty="0"/>
              <a:t>  al </a:t>
            </a:r>
            <a:r>
              <a:rPr lang="en-GB" sz="2200" dirty="0" err="1"/>
              <a:t>numero</a:t>
            </a:r>
            <a:r>
              <a:rPr lang="en-GB" sz="2200" dirty="0"/>
              <a:t> (6/7 </a:t>
            </a:r>
            <a:r>
              <a:rPr lang="en-GB" sz="2200" dirty="0" err="1"/>
              <a:t>anni</a:t>
            </a:r>
            <a:r>
              <a:rPr lang="en-GB" sz="2200" dirty="0"/>
              <a:t>), </a:t>
            </a:r>
            <a:r>
              <a:rPr lang="en-GB" sz="2200" dirty="0" err="1"/>
              <a:t>alla</a:t>
            </a:r>
            <a:r>
              <a:rPr lang="en-GB" sz="2200" dirty="0"/>
              <a:t> </a:t>
            </a:r>
            <a:r>
              <a:rPr lang="en-GB" sz="2200" dirty="0" err="1"/>
              <a:t>sostanza</a:t>
            </a:r>
            <a:r>
              <a:rPr lang="en-GB" sz="2200" dirty="0"/>
              <a:t> (7/8 </a:t>
            </a:r>
            <a:r>
              <a:rPr lang="en-GB" sz="2200" dirty="0" err="1"/>
              <a:t>anni</a:t>
            </a:r>
            <a:r>
              <a:rPr lang="en-GB" sz="2200" dirty="0"/>
              <a:t>),  al peso (9/10 </a:t>
            </a:r>
            <a:r>
              <a:rPr lang="en-GB" sz="2200" dirty="0" err="1"/>
              <a:t>anni</a:t>
            </a:r>
            <a:r>
              <a:rPr lang="en-GB" sz="2200" dirty="0"/>
              <a:t>, al volume (11/12 </a:t>
            </a:r>
            <a:r>
              <a:rPr lang="en-GB" sz="2200" dirty="0" err="1"/>
              <a:t>anni</a:t>
            </a:r>
            <a:r>
              <a:rPr lang="en-GB" sz="2200" dirty="0"/>
              <a:t>)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44541"/>
            <a:ext cx="8601075" cy="1255708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/>
              <a:t>INVARIANZA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type="body" idx="2"/>
          </p:nvPr>
        </p:nvSpPr>
        <p:spPr>
          <a:xfrm>
            <a:off x="5132390" y="2138360"/>
            <a:ext cx="4105271" cy="4786307"/>
          </a:xfrm>
        </p:spPr>
        <p:txBody>
          <a:bodyPr/>
          <a:lstStyle/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US" sz="2400"/>
              <a:t>Esempio di invarianza di sostanza : due palline di plastilina uguali, se ne deforma una schiacciandola come una pizza, si chiede al bambino se ci sia ancora la stessa quantità (Figura 2).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US" sz="2400"/>
              <a:t>Le età riferite sono indicative perché la difficoltà dei problemi di conservazione è influenzata da diverse variabili percettive, esperienziali e contestuali </a:t>
            </a:r>
          </a:p>
        </p:txBody>
      </p:sp>
      <p:sp>
        <p:nvSpPr>
          <p:cNvPr id="4" name="Rectangle 3"/>
          <p:cNvSpPr txBox="1">
            <a:spLocks noGrp="1"/>
          </p:cNvSpPr>
          <p:nvPr>
            <p:ph type="pic" idx="4294967295"/>
          </p:nvPr>
        </p:nvSpPr>
        <p:spPr>
          <a:xfrm>
            <a:off x="822329" y="2138360"/>
            <a:ext cx="4105271" cy="4756151"/>
          </a:xfrm>
        </p:spPr>
        <p:txBody>
          <a:bodyPr/>
          <a:lstStyle/>
          <a:p>
            <a:endParaRPr lang="it-I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079504" y="1774822"/>
            <a:ext cx="2874965" cy="470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88990"/>
            <a:ext cx="8601075" cy="1166810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/>
              <a:t>SISTEMI SIMBOLICI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2138360"/>
            <a:ext cx="8412159" cy="5126034"/>
          </a:xfrm>
        </p:spPr>
        <p:txBody>
          <a:bodyPr/>
          <a:lstStyle/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sz="2400" dirty="0"/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b="1" dirty="0" err="1"/>
              <a:t>Sistemi</a:t>
            </a:r>
            <a:r>
              <a:rPr lang="en-GB" sz="2400" b="1" dirty="0"/>
              <a:t> </a:t>
            </a:r>
            <a:r>
              <a:rPr lang="en-GB" sz="2400" b="1" dirty="0" err="1"/>
              <a:t>simbolici</a:t>
            </a:r>
            <a:r>
              <a:rPr lang="en-GB" sz="2400" b="1" dirty="0"/>
              <a:t> </a:t>
            </a:r>
            <a:r>
              <a:rPr lang="en-GB" sz="2400" b="1" dirty="0" err="1"/>
              <a:t>costituiti</a:t>
            </a:r>
            <a:r>
              <a:rPr lang="en-GB" sz="2400" b="1" dirty="0"/>
              <a:t> in </a:t>
            </a:r>
            <a:r>
              <a:rPr lang="en-GB" sz="2400" b="1" dirty="0" err="1"/>
              <a:t>età</a:t>
            </a:r>
            <a:r>
              <a:rPr lang="en-GB" sz="2400" b="1" dirty="0"/>
              <a:t> </a:t>
            </a:r>
            <a:r>
              <a:rPr lang="en-GB" sz="2400" b="1" dirty="0" err="1"/>
              <a:t>scolare</a:t>
            </a:r>
            <a:r>
              <a:rPr lang="en-GB" sz="2400" b="1" dirty="0"/>
              <a:t> </a:t>
            </a:r>
            <a:r>
              <a:rPr lang="en-GB" sz="2400" b="1" dirty="0" err="1"/>
              <a:t>sono</a:t>
            </a:r>
            <a:r>
              <a:rPr lang="en-GB" sz="2400" b="1" dirty="0"/>
              <a:t> il </a:t>
            </a:r>
            <a:r>
              <a:rPr lang="en-GB" sz="2400" b="1" dirty="0" err="1"/>
              <a:t>linguaggio</a:t>
            </a:r>
            <a:r>
              <a:rPr lang="en-GB" sz="2400" b="1" dirty="0"/>
              <a:t> e il </a:t>
            </a:r>
            <a:r>
              <a:rPr lang="en-GB" sz="2400" b="1" dirty="0" err="1"/>
              <a:t>disegno</a:t>
            </a:r>
            <a:r>
              <a:rPr lang="en-GB" sz="2400" b="1" dirty="0"/>
              <a:t>,</a:t>
            </a:r>
            <a:r>
              <a:rPr lang="en-GB" sz="2400" dirty="0"/>
              <a:t> </a:t>
            </a:r>
            <a:r>
              <a:rPr lang="en-GB" sz="2400" dirty="0" err="1"/>
              <a:t>che</a:t>
            </a:r>
            <a:r>
              <a:rPr lang="en-GB" sz="2400" dirty="0"/>
              <a:t> </a:t>
            </a:r>
            <a:r>
              <a:rPr lang="en-GB" sz="2400" dirty="0" err="1"/>
              <a:t>continuano</a:t>
            </a:r>
            <a:r>
              <a:rPr lang="en-GB" sz="2400" dirty="0"/>
              <a:t> a </a:t>
            </a:r>
            <a:r>
              <a:rPr lang="en-GB" sz="2400" dirty="0" err="1"/>
              <a:t>svilupparsi</a:t>
            </a:r>
            <a:r>
              <a:rPr lang="en-GB" sz="2400" dirty="0"/>
              <a:t> </a:t>
            </a:r>
            <a:r>
              <a:rPr lang="en-GB" sz="2400" dirty="0" err="1"/>
              <a:t>arricchendosi</a:t>
            </a:r>
            <a:r>
              <a:rPr lang="en-GB" sz="2400" dirty="0"/>
              <a:t> </a:t>
            </a:r>
            <a:r>
              <a:rPr lang="en-GB" sz="2400" dirty="0" err="1"/>
              <a:t>di</a:t>
            </a:r>
            <a:r>
              <a:rPr lang="en-GB" sz="2400" dirty="0"/>
              <a:t> </a:t>
            </a:r>
            <a:r>
              <a:rPr lang="en-GB" sz="2400" dirty="0" err="1"/>
              <a:t>nuovi</a:t>
            </a:r>
            <a:r>
              <a:rPr lang="en-GB" sz="2400" dirty="0"/>
              <a:t> </a:t>
            </a:r>
            <a:r>
              <a:rPr lang="en-GB" sz="2400" dirty="0" err="1"/>
              <a:t>simboli</a:t>
            </a:r>
            <a:r>
              <a:rPr lang="en-GB" sz="2400" dirty="0"/>
              <a:t> e  </a:t>
            </a:r>
            <a:r>
              <a:rPr lang="en-GB" sz="2400" dirty="0" err="1"/>
              <a:t>divenendo</a:t>
            </a:r>
            <a:r>
              <a:rPr lang="en-GB" sz="2400" dirty="0"/>
              <a:t> </a:t>
            </a:r>
            <a:r>
              <a:rPr lang="en-GB" sz="2400" dirty="0" err="1"/>
              <a:t>sempre</a:t>
            </a:r>
            <a:r>
              <a:rPr lang="en-GB" sz="2400" dirty="0"/>
              <a:t> </a:t>
            </a:r>
            <a:r>
              <a:rPr lang="en-GB" sz="2400" dirty="0" err="1"/>
              <a:t>più</a:t>
            </a:r>
            <a:r>
              <a:rPr lang="en-GB" sz="2400" dirty="0"/>
              <a:t> </a:t>
            </a:r>
            <a:r>
              <a:rPr lang="en-GB" sz="2400" dirty="0" err="1"/>
              <a:t>organizzati</a:t>
            </a:r>
            <a:r>
              <a:rPr lang="en-GB" sz="2400" dirty="0"/>
              <a:t>.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dirty="0"/>
              <a:t> </a:t>
            </a:r>
            <a:r>
              <a:rPr lang="en-GB" sz="2400" b="1" dirty="0"/>
              <a:t>Nel </a:t>
            </a:r>
            <a:r>
              <a:rPr lang="en-GB" sz="2400" b="1" dirty="0" err="1"/>
              <a:t>disegno</a:t>
            </a:r>
            <a:r>
              <a:rPr lang="en-GB" sz="2400" b="1" dirty="0"/>
              <a:t> cambia </a:t>
            </a:r>
            <a:r>
              <a:rPr lang="en-GB" sz="2400" b="1" dirty="0" err="1"/>
              <a:t>tutta</a:t>
            </a:r>
            <a:r>
              <a:rPr lang="en-GB" sz="2400" b="1" dirty="0"/>
              <a:t> </a:t>
            </a:r>
            <a:r>
              <a:rPr lang="en-GB" sz="2400" b="1" dirty="0" err="1"/>
              <a:t>l’organizzazione</a:t>
            </a:r>
            <a:r>
              <a:rPr lang="en-GB" sz="2400" b="1" dirty="0"/>
              <a:t> </a:t>
            </a:r>
            <a:r>
              <a:rPr lang="en-GB" sz="2400" b="1" dirty="0" err="1"/>
              <a:t>spaziale</a:t>
            </a:r>
            <a:r>
              <a:rPr lang="en-GB" sz="2400" b="1" dirty="0"/>
              <a:t>: </a:t>
            </a:r>
            <a:r>
              <a:rPr lang="en-GB" sz="2400" b="1" dirty="0" err="1"/>
              <a:t>dai</a:t>
            </a:r>
            <a:r>
              <a:rPr lang="en-GB" sz="2400" b="1" dirty="0"/>
              <a:t> 7 </a:t>
            </a:r>
            <a:r>
              <a:rPr lang="en-GB" sz="2400" b="1" dirty="0" err="1"/>
              <a:t>anni</a:t>
            </a:r>
            <a:r>
              <a:rPr lang="en-GB" sz="2400" b="1" dirty="0"/>
              <a:t> in poi</a:t>
            </a:r>
            <a:r>
              <a:rPr lang="en-GB" sz="2400" dirty="0"/>
              <a:t> la </a:t>
            </a:r>
            <a:r>
              <a:rPr lang="en-GB" sz="2400" dirty="0" err="1"/>
              <a:t>composizione</a:t>
            </a:r>
            <a:r>
              <a:rPr lang="en-GB" sz="2400" dirty="0"/>
              <a:t> </a:t>
            </a:r>
            <a:r>
              <a:rPr lang="en-GB" sz="2400" dirty="0" err="1"/>
              <a:t>si</a:t>
            </a:r>
            <a:r>
              <a:rPr lang="en-GB" sz="2400" dirty="0"/>
              <a:t> </a:t>
            </a:r>
            <a:r>
              <a:rPr lang="en-GB" sz="2400" dirty="0" err="1"/>
              <a:t>organizza</a:t>
            </a:r>
            <a:r>
              <a:rPr lang="en-GB" sz="2400" dirty="0"/>
              <a:t> in due </a:t>
            </a:r>
            <a:r>
              <a:rPr lang="en-GB" sz="2400" dirty="0" err="1"/>
              <a:t>dimensioni</a:t>
            </a:r>
            <a:r>
              <a:rPr lang="en-GB" sz="2400" dirty="0"/>
              <a:t>, in cui </a:t>
            </a:r>
            <a:r>
              <a:rPr lang="en-GB" sz="2400" dirty="0" err="1"/>
              <a:t>l’asse</a:t>
            </a:r>
            <a:r>
              <a:rPr lang="en-GB" sz="2400" dirty="0"/>
              <a:t> </a:t>
            </a:r>
            <a:r>
              <a:rPr lang="en-GB" sz="2400" dirty="0" err="1"/>
              <a:t>verticale</a:t>
            </a:r>
            <a:r>
              <a:rPr lang="en-GB" sz="2400" dirty="0"/>
              <a:t> </a:t>
            </a:r>
            <a:r>
              <a:rPr lang="en-GB" sz="2400" dirty="0" err="1"/>
              <a:t>rappresenta</a:t>
            </a:r>
            <a:r>
              <a:rPr lang="en-GB" sz="2400" dirty="0"/>
              <a:t> la </a:t>
            </a:r>
            <a:r>
              <a:rPr lang="en-GB" sz="2400" dirty="0" err="1"/>
              <a:t>profondità</a:t>
            </a:r>
            <a:r>
              <a:rPr lang="en-GB" sz="2400" dirty="0"/>
              <a:t>  (</a:t>
            </a:r>
            <a:r>
              <a:rPr lang="en-GB" sz="2400" dirty="0" err="1"/>
              <a:t>l’oggetto</a:t>
            </a:r>
            <a:r>
              <a:rPr lang="en-GB" sz="2400" dirty="0"/>
              <a:t> </a:t>
            </a:r>
            <a:r>
              <a:rPr lang="en-GB" sz="2400" dirty="0" err="1"/>
              <a:t>più</a:t>
            </a:r>
            <a:r>
              <a:rPr lang="en-GB" sz="2400" dirty="0"/>
              <a:t> in alto è </a:t>
            </a:r>
            <a:r>
              <a:rPr lang="en-GB" sz="2400" dirty="0" err="1"/>
              <a:t>quello</a:t>
            </a:r>
            <a:r>
              <a:rPr lang="en-GB" sz="2400" dirty="0"/>
              <a:t> </a:t>
            </a:r>
            <a:r>
              <a:rPr lang="en-GB" sz="2400" dirty="0" err="1"/>
              <a:t>più</a:t>
            </a:r>
            <a:r>
              <a:rPr lang="en-GB" sz="2400" dirty="0"/>
              <a:t> </a:t>
            </a:r>
            <a:r>
              <a:rPr lang="en-GB" sz="2400" dirty="0" err="1"/>
              <a:t>distante</a:t>
            </a:r>
            <a:r>
              <a:rPr lang="en-GB" sz="2400" dirty="0"/>
              <a:t>); il bambino </a:t>
            </a:r>
            <a:r>
              <a:rPr lang="en-GB" sz="2400" dirty="0" err="1"/>
              <a:t>disegna</a:t>
            </a:r>
            <a:r>
              <a:rPr lang="en-GB" sz="2400" dirty="0"/>
              <a:t> solo la </a:t>
            </a:r>
            <a:r>
              <a:rPr lang="en-GB" sz="2400" dirty="0" err="1"/>
              <a:t>parte</a:t>
            </a:r>
            <a:r>
              <a:rPr lang="en-GB" sz="2400" dirty="0"/>
              <a:t> </a:t>
            </a:r>
            <a:r>
              <a:rPr lang="en-GB" sz="2400" dirty="0" err="1"/>
              <a:t>visibile</a:t>
            </a:r>
            <a:r>
              <a:rPr lang="en-GB" sz="2400" dirty="0"/>
              <a:t> </a:t>
            </a:r>
            <a:r>
              <a:rPr lang="en-GB" sz="2400" dirty="0" err="1"/>
              <a:t>di</a:t>
            </a:r>
            <a:r>
              <a:rPr lang="en-GB" sz="2400" dirty="0"/>
              <a:t> un </a:t>
            </a:r>
            <a:r>
              <a:rPr lang="en-GB" sz="2400" dirty="0" err="1"/>
              <a:t>oggetto</a:t>
            </a:r>
            <a:r>
              <a:rPr lang="en-GB" sz="2400" dirty="0"/>
              <a:t> </a:t>
            </a:r>
            <a:r>
              <a:rPr lang="en-GB" sz="2400" dirty="0" err="1"/>
              <a:t>parzialmente</a:t>
            </a:r>
            <a:r>
              <a:rPr lang="en-GB" sz="2400" dirty="0"/>
              <a:t> nascosto </a:t>
            </a:r>
            <a:r>
              <a:rPr lang="en-GB" sz="2400" dirty="0" err="1"/>
              <a:t>da</a:t>
            </a:r>
            <a:r>
              <a:rPr lang="en-GB" sz="2400" dirty="0"/>
              <a:t> un </a:t>
            </a:r>
            <a:r>
              <a:rPr lang="en-GB" sz="2400" dirty="0" err="1"/>
              <a:t>altro</a:t>
            </a:r>
            <a:r>
              <a:rPr lang="en-GB" sz="2400" dirty="0"/>
              <a:t> (</a:t>
            </a:r>
            <a:r>
              <a:rPr lang="en-GB" sz="2400" dirty="0" err="1"/>
              <a:t>occlusione</a:t>
            </a:r>
            <a:r>
              <a:rPr lang="en-GB" sz="2400" dirty="0"/>
              <a:t> </a:t>
            </a:r>
            <a:r>
              <a:rPr lang="en-GB" sz="2400" dirty="0" err="1"/>
              <a:t>parziale</a:t>
            </a:r>
            <a:r>
              <a:rPr lang="en-GB" sz="2400" dirty="0"/>
              <a:t>) e </a:t>
            </a:r>
            <a:r>
              <a:rPr lang="en-GB" sz="2400" dirty="0" err="1"/>
              <a:t>tiene</a:t>
            </a:r>
            <a:r>
              <a:rPr lang="en-GB" sz="2400" dirty="0"/>
              <a:t> </a:t>
            </a:r>
            <a:r>
              <a:rPr lang="en-GB" sz="2400" dirty="0" err="1"/>
              <a:t>presente</a:t>
            </a:r>
            <a:r>
              <a:rPr lang="en-GB" sz="2400" dirty="0"/>
              <a:t> le </a:t>
            </a:r>
            <a:r>
              <a:rPr lang="en-GB" sz="2400" dirty="0" err="1"/>
              <a:t>relazioni</a:t>
            </a:r>
            <a:r>
              <a:rPr lang="en-GB" sz="2400" dirty="0"/>
              <a:t> </a:t>
            </a:r>
            <a:r>
              <a:rPr lang="en-GB" sz="2400" dirty="0" err="1"/>
              <a:t>spaziali</a:t>
            </a:r>
            <a:r>
              <a:rPr lang="en-GB" sz="2400" dirty="0"/>
              <a:t> </a:t>
            </a:r>
            <a:r>
              <a:rPr lang="en-GB" sz="2400" dirty="0" err="1"/>
              <a:t>rappresentando</a:t>
            </a:r>
            <a:r>
              <a:rPr lang="en-GB" sz="2400" dirty="0"/>
              <a:t> le </a:t>
            </a:r>
            <a:r>
              <a:rPr lang="en-GB" sz="2400" dirty="0" err="1"/>
              <a:t>tre</a:t>
            </a:r>
            <a:r>
              <a:rPr lang="en-GB" sz="2400" dirty="0"/>
              <a:t> </a:t>
            </a:r>
            <a:r>
              <a:rPr lang="en-GB" sz="2400" dirty="0" err="1"/>
              <a:t>dimensioni</a:t>
            </a:r>
            <a:r>
              <a:rPr lang="en-GB" sz="2400" dirty="0"/>
              <a:t> </a:t>
            </a:r>
            <a:r>
              <a:rPr lang="en-GB" sz="2400" dirty="0" err="1"/>
              <a:t>nello</a:t>
            </a:r>
            <a:r>
              <a:rPr lang="en-GB" sz="2400" dirty="0"/>
              <a:t> </a:t>
            </a:r>
            <a:r>
              <a:rPr lang="en-GB" sz="2400" dirty="0" err="1"/>
              <a:t>spazio-foglio</a:t>
            </a:r>
            <a:r>
              <a:rPr lang="en-GB" sz="2400" dirty="0"/>
              <a:t>; il bambino </a:t>
            </a:r>
            <a:r>
              <a:rPr lang="en-GB" sz="2400" dirty="0" err="1"/>
              <a:t>inoltre</a:t>
            </a:r>
            <a:r>
              <a:rPr lang="en-GB" sz="2400" dirty="0"/>
              <a:t> </a:t>
            </a:r>
            <a:r>
              <a:rPr lang="en-GB" sz="2400" dirty="0" err="1"/>
              <a:t>comprende</a:t>
            </a:r>
            <a:r>
              <a:rPr lang="en-GB" sz="2400" dirty="0"/>
              <a:t> </a:t>
            </a:r>
            <a:r>
              <a:rPr lang="en-GB" sz="2400" dirty="0" err="1"/>
              <a:t>che</a:t>
            </a:r>
            <a:r>
              <a:rPr lang="en-GB" sz="2400" dirty="0"/>
              <a:t> la </a:t>
            </a:r>
            <a:r>
              <a:rPr lang="en-GB" sz="2400" dirty="0" err="1"/>
              <a:t>percezione</a:t>
            </a:r>
            <a:r>
              <a:rPr lang="en-GB" sz="2400" dirty="0"/>
              <a:t> </a:t>
            </a:r>
            <a:r>
              <a:rPr lang="en-GB" sz="2400" dirty="0" err="1"/>
              <a:t>di</a:t>
            </a:r>
            <a:r>
              <a:rPr lang="en-GB" sz="2400" dirty="0"/>
              <a:t> </a:t>
            </a:r>
            <a:r>
              <a:rPr lang="en-GB" sz="2400" dirty="0" err="1"/>
              <a:t>una</a:t>
            </a:r>
            <a:r>
              <a:rPr lang="en-GB" sz="2400" dirty="0"/>
              <a:t> </a:t>
            </a:r>
            <a:r>
              <a:rPr lang="en-GB" sz="2400" dirty="0" err="1"/>
              <a:t>scena</a:t>
            </a:r>
            <a:r>
              <a:rPr lang="en-GB" sz="2400" dirty="0"/>
              <a:t> e le relative </a:t>
            </a:r>
            <a:r>
              <a:rPr lang="en-GB" sz="2400" dirty="0" err="1"/>
              <a:t>relazioni</a:t>
            </a:r>
            <a:r>
              <a:rPr lang="en-GB" sz="2400" dirty="0"/>
              <a:t> </a:t>
            </a:r>
            <a:r>
              <a:rPr lang="en-GB" sz="2400" dirty="0" err="1"/>
              <a:t>spaziali</a:t>
            </a:r>
            <a:r>
              <a:rPr lang="en-GB" sz="2400" dirty="0"/>
              <a:t> </a:t>
            </a:r>
            <a:r>
              <a:rPr lang="en-GB" sz="2400" dirty="0" err="1"/>
              <a:t>fra</a:t>
            </a:r>
            <a:r>
              <a:rPr lang="en-GB" sz="2400" dirty="0"/>
              <a:t> </a:t>
            </a:r>
            <a:r>
              <a:rPr lang="en-GB" sz="2400" dirty="0" err="1"/>
              <a:t>gli</a:t>
            </a:r>
            <a:r>
              <a:rPr lang="en-GB" sz="2400" dirty="0"/>
              <a:t> </a:t>
            </a:r>
            <a:r>
              <a:rPr lang="en-GB" sz="2400" dirty="0" err="1"/>
              <a:t>oggetti</a:t>
            </a:r>
            <a:r>
              <a:rPr lang="en-GB" sz="2400" dirty="0"/>
              <a:t> </a:t>
            </a:r>
            <a:r>
              <a:rPr lang="en-GB" sz="2400" dirty="0" err="1"/>
              <a:t>dipende</a:t>
            </a:r>
            <a:r>
              <a:rPr lang="en-GB" sz="2400" dirty="0"/>
              <a:t> </a:t>
            </a:r>
            <a:r>
              <a:rPr lang="en-GB" sz="2400" dirty="0" err="1"/>
              <a:t>dal</a:t>
            </a:r>
            <a:r>
              <a:rPr lang="en-GB" sz="2400" dirty="0"/>
              <a:t> </a:t>
            </a:r>
            <a:r>
              <a:rPr lang="en-GB" sz="2400" dirty="0" err="1"/>
              <a:t>punto</a:t>
            </a:r>
            <a:r>
              <a:rPr lang="en-GB" sz="2400" dirty="0"/>
              <a:t> </a:t>
            </a:r>
            <a:r>
              <a:rPr lang="en-GB" sz="2400" dirty="0" err="1"/>
              <a:t>di</a:t>
            </a:r>
            <a:r>
              <a:rPr lang="en-GB" sz="2400" dirty="0"/>
              <a:t> vista </a:t>
            </a:r>
            <a:r>
              <a:rPr lang="en-GB" sz="2400" dirty="0" err="1"/>
              <a:t>dell’osservatore</a:t>
            </a:r>
            <a:r>
              <a:rPr lang="en-GB" sz="2400" dirty="0"/>
              <a:t>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88990"/>
            <a:ext cx="8601075" cy="1166810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/>
              <a:t>PENSIERO NARRATIVO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2138360"/>
            <a:ext cx="8412159" cy="4694236"/>
          </a:xfrm>
        </p:spPr>
        <p:txBody>
          <a:bodyPr/>
          <a:lstStyle/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dirty="0"/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800" dirty="0"/>
              <a:t>Il </a:t>
            </a:r>
            <a:r>
              <a:rPr lang="en-GB" sz="2800" dirty="0" err="1"/>
              <a:t>pensiero</a:t>
            </a:r>
            <a:r>
              <a:rPr lang="en-GB" sz="2800" dirty="0"/>
              <a:t> </a:t>
            </a:r>
            <a:r>
              <a:rPr lang="en-GB" sz="2800" dirty="0" err="1"/>
              <a:t>narrativo</a:t>
            </a:r>
            <a:r>
              <a:rPr lang="en-GB" sz="2800" dirty="0"/>
              <a:t> ha un </a:t>
            </a:r>
            <a:r>
              <a:rPr lang="en-GB" sz="2800" dirty="0" err="1"/>
              <a:t>cambiamento</a:t>
            </a:r>
            <a:r>
              <a:rPr lang="en-GB" sz="2800" dirty="0"/>
              <a:t> </a:t>
            </a:r>
            <a:r>
              <a:rPr lang="en-GB" sz="2800" dirty="0" err="1"/>
              <a:t>strutturale</a:t>
            </a:r>
            <a:r>
              <a:rPr lang="en-GB" sz="2800" dirty="0"/>
              <a:t> come nel </a:t>
            </a:r>
            <a:r>
              <a:rPr lang="en-GB" sz="2800" dirty="0" err="1"/>
              <a:t>disegno</a:t>
            </a:r>
            <a:r>
              <a:rPr lang="en-GB" sz="2800" dirty="0"/>
              <a:t> e la </a:t>
            </a:r>
            <a:r>
              <a:rPr lang="en-GB" sz="2800" dirty="0" err="1"/>
              <a:t>capacità</a:t>
            </a:r>
            <a:r>
              <a:rPr lang="en-GB" sz="2800" dirty="0"/>
              <a:t> </a:t>
            </a:r>
            <a:r>
              <a:rPr lang="en-GB" sz="2800" dirty="0" err="1"/>
              <a:t>di</a:t>
            </a:r>
            <a:r>
              <a:rPr lang="en-GB" sz="2800" dirty="0"/>
              <a:t> </a:t>
            </a:r>
            <a:r>
              <a:rPr lang="en-GB" sz="2800" dirty="0" err="1"/>
              <a:t>produrre</a:t>
            </a:r>
            <a:r>
              <a:rPr lang="en-GB" sz="2800" dirty="0"/>
              <a:t> </a:t>
            </a:r>
            <a:r>
              <a:rPr lang="en-GB" sz="2800" dirty="0" err="1"/>
              <a:t>storie</a:t>
            </a:r>
            <a:r>
              <a:rPr lang="en-GB" sz="2800" dirty="0"/>
              <a:t> evolve  in </a:t>
            </a:r>
            <a:r>
              <a:rPr lang="en-GB" sz="2800" dirty="0" err="1"/>
              <a:t>modo</a:t>
            </a:r>
            <a:r>
              <a:rPr lang="en-GB" sz="2800" dirty="0"/>
              <a:t> via </a:t>
            </a:r>
            <a:r>
              <a:rPr lang="en-GB" sz="2800" dirty="0" err="1"/>
              <a:t>via</a:t>
            </a:r>
            <a:r>
              <a:rPr lang="en-GB" sz="2800" dirty="0"/>
              <a:t> </a:t>
            </a:r>
            <a:r>
              <a:rPr lang="en-GB" sz="2800" dirty="0" err="1"/>
              <a:t>più</a:t>
            </a:r>
            <a:r>
              <a:rPr lang="en-GB" sz="2800" dirty="0"/>
              <a:t> </a:t>
            </a:r>
            <a:r>
              <a:rPr lang="en-GB" sz="2800" dirty="0" err="1"/>
              <a:t>complesso</a:t>
            </a:r>
            <a:r>
              <a:rPr lang="en-GB" sz="2800" dirty="0"/>
              <a:t> a </a:t>
            </a:r>
            <a:r>
              <a:rPr lang="en-GB" sz="2800" dirty="0" err="1"/>
              <a:t>seconda</a:t>
            </a:r>
            <a:r>
              <a:rPr lang="en-GB" sz="2800" dirty="0"/>
              <a:t> </a:t>
            </a:r>
            <a:r>
              <a:rPr lang="en-GB" sz="2800" dirty="0" err="1"/>
              <a:t>delle</a:t>
            </a:r>
            <a:r>
              <a:rPr lang="en-GB" sz="2800" dirty="0"/>
              <a:t> </a:t>
            </a:r>
            <a:r>
              <a:rPr lang="en-GB" sz="2800" dirty="0" err="1"/>
              <a:t>età</a:t>
            </a:r>
            <a:r>
              <a:rPr lang="en-GB" sz="2800" dirty="0"/>
              <a:t>: 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800" dirty="0"/>
              <a:t>a 6 </a:t>
            </a:r>
            <a:r>
              <a:rPr lang="en-GB" sz="2800" dirty="0" err="1"/>
              <a:t>anni</a:t>
            </a:r>
            <a:r>
              <a:rPr lang="en-GB" sz="2800" dirty="0"/>
              <a:t> </a:t>
            </a:r>
            <a:r>
              <a:rPr lang="en-GB" sz="2800" dirty="0" err="1"/>
              <a:t>prevale</a:t>
            </a:r>
            <a:r>
              <a:rPr lang="en-GB" sz="2800" dirty="0"/>
              <a:t> </a:t>
            </a:r>
            <a:r>
              <a:rPr lang="en-GB" sz="2800" dirty="0" err="1"/>
              <a:t>una</a:t>
            </a:r>
            <a:r>
              <a:rPr lang="en-GB" sz="2800" dirty="0"/>
              <a:t> </a:t>
            </a:r>
            <a:r>
              <a:rPr lang="en-GB" sz="2800" dirty="0" err="1"/>
              <a:t>struttura</a:t>
            </a:r>
            <a:r>
              <a:rPr lang="en-GB" sz="2800" dirty="0"/>
              <a:t> </a:t>
            </a:r>
            <a:r>
              <a:rPr lang="en-GB" sz="2800" dirty="0" err="1"/>
              <a:t>costituita</a:t>
            </a:r>
            <a:r>
              <a:rPr lang="en-GB" sz="2800" dirty="0"/>
              <a:t> </a:t>
            </a:r>
            <a:r>
              <a:rPr lang="en-GB" sz="2800" dirty="0" err="1"/>
              <a:t>da</a:t>
            </a:r>
            <a:r>
              <a:rPr lang="en-GB" sz="2800" dirty="0"/>
              <a:t> due </a:t>
            </a:r>
            <a:r>
              <a:rPr lang="en-GB" sz="2800" dirty="0" err="1"/>
              <a:t>diversi</a:t>
            </a:r>
            <a:r>
              <a:rPr lang="en-GB" sz="2800" dirty="0"/>
              <a:t> </a:t>
            </a:r>
            <a:r>
              <a:rPr lang="en-GB" sz="2800" dirty="0" err="1"/>
              <a:t>episodi</a:t>
            </a:r>
            <a:r>
              <a:rPr lang="en-GB" sz="2800" dirty="0"/>
              <a:t> o </a:t>
            </a:r>
            <a:r>
              <a:rPr lang="en-GB" sz="2800" dirty="0" err="1"/>
              <a:t>situazioni</a:t>
            </a:r>
            <a:r>
              <a:rPr lang="en-GB" sz="2800" dirty="0"/>
              <a:t>, </a:t>
            </a:r>
            <a:r>
              <a:rPr lang="en-GB" sz="2800" dirty="0" err="1"/>
              <a:t>caratterizzati</a:t>
            </a:r>
            <a:r>
              <a:rPr lang="en-GB" sz="2800" dirty="0"/>
              <a:t> </a:t>
            </a:r>
            <a:r>
              <a:rPr lang="en-GB" sz="2800" dirty="0" err="1"/>
              <a:t>da</a:t>
            </a:r>
            <a:r>
              <a:rPr lang="en-GB" sz="2800" dirty="0"/>
              <a:t> </a:t>
            </a:r>
            <a:r>
              <a:rPr lang="en-GB" sz="2800" dirty="0" err="1"/>
              <a:t>diverso</a:t>
            </a:r>
            <a:r>
              <a:rPr lang="en-GB" sz="2800" dirty="0"/>
              <a:t> </a:t>
            </a:r>
            <a:r>
              <a:rPr lang="en-GB" sz="2800" dirty="0" err="1"/>
              <a:t>tono</a:t>
            </a:r>
            <a:r>
              <a:rPr lang="en-GB" sz="2800" dirty="0"/>
              <a:t> </a:t>
            </a:r>
            <a:r>
              <a:rPr lang="en-GB" sz="2800" dirty="0" err="1"/>
              <a:t>emotivo</a:t>
            </a:r>
            <a:r>
              <a:rPr lang="en-GB" sz="2800" dirty="0"/>
              <a:t>; 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800" dirty="0"/>
              <a:t>a 8 </a:t>
            </a:r>
            <a:r>
              <a:rPr lang="en-GB" sz="2800" dirty="0" err="1"/>
              <a:t>anni</a:t>
            </a:r>
            <a:r>
              <a:rPr lang="en-GB" sz="2800" dirty="0"/>
              <a:t> la </a:t>
            </a:r>
            <a:r>
              <a:rPr lang="en-GB" sz="2800" dirty="0" err="1"/>
              <a:t>struttura</a:t>
            </a:r>
            <a:r>
              <a:rPr lang="en-GB" sz="2800" dirty="0"/>
              <a:t> è </a:t>
            </a:r>
            <a:r>
              <a:rPr lang="en-GB" sz="2800" dirty="0" err="1"/>
              <a:t>tripartita</a:t>
            </a:r>
            <a:r>
              <a:rPr lang="en-GB" sz="2800" dirty="0"/>
              <a:t>; 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800" dirty="0"/>
              <a:t>a 10 </a:t>
            </a:r>
            <a:r>
              <a:rPr lang="en-GB" sz="2800" dirty="0" err="1"/>
              <a:t>anni</a:t>
            </a:r>
            <a:r>
              <a:rPr lang="en-GB" sz="2800" dirty="0"/>
              <a:t> </a:t>
            </a:r>
            <a:r>
              <a:rPr lang="en-GB" sz="2800" dirty="0" err="1"/>
              <a:t>si</a:t>
            </a:r>
            <a:r>
              <a:rPr lang="en-GB" sz="2800" dirty="0"/>
              <a:t> </a:t>
            </a:r>
            <a:r>
              <a:rPr lang="en-GB" sz="2800" dirty="0" err="1"/>
              <a:t>possono</a:t>
            </a:r>
            <a:r>
              <a:rPr lang="en-GB" sz="2800" dirty="0"/>
              <a:t> </a:t>
            </a:r>
            <a:r>
              <a:rPr lang="en-GB" sz="2800" dirty="0" err="1"/>
              <a:t>trovare</a:t>
            </a:r>
            <a:r>
              <a:rPr lang="en-GB" sz="2800" dirty="0"/>
              <a:t> </a:t>
            </a:r>
            <a:r>
              <a:rPr lang="en-GB" sz="2800" dirty="0" err="1"/>
              <a:t>storie</a:t>
            </a:r>
            <a:r>
              <a:rPr lang="en-GB" sz="2800" dirty="0"/>
              <a:t> con </a:t>
            </a:r>
            <a:r>
              <a:rPr lang="en-GB" sz="2800" dirty="0" err="1"/>
              <a:t>più</a:t>
            </a:r>
            <a:r>
              <a:rPr lang="en-GB" sz="2800" dirty="0"/>
              <a:t> </a:t>
            </a:r>
            <a:r>
              <a:rPr lang="en-GB" sz="2800" dirty="0" err="1"/>
              <a:t>tentativi</a:t>
            </a:r>
            <a:r>
              <a:rPr lang="en-GB" sz="2800" dirty="0"/>
              <a:t> </a:t>
            </a:r>
            <a:r>
              <a:rPr lang="en-GB" sz="2800" dirty="0" err="1"/>
              <a:t>di</a:t>
            </a:r>
            <a:r>
              <a:rPr lang="en-GB" sz="2800" dirty="0"/>
              <a:t> </a:t>
            </a:r>
            <a:r>
              <a:rPr lang="en-GB" sz="2800" dirty="0" err="1"/>
              <a:t>soluzione</a:t>
            </a:r>
            <a:r>
              <a:rPr lang="en-GB" sz="2800" dirty="0"/>
              <a:t>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88990"/>
            <a:ext cx="8601075" cy="1166810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600"/>
              <a:t>CONOSCENZA METACOGNITIVA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2138360"/>
            <a:ext cx="8412159" cy="4694236"/>
          </a:xfrm>
        </p:spPr>
        <p:txBody>
          <a:bodyPr/>
          <a:lstStyle/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endParaRPr lang="en-GB" dirty="0"/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600" dirty="0"/>
              <a:t>La </a:t>
            </a:r>
            <a:r>
              <a:rPr lang="en-GB" sz="2600" dirty="0" err="1"/>
              <a:t>mente</a:t>
            </a:r>
            <a:r>
              <a:rPr lang="en-GB" sz="2600" dirty="0"/>
              <a:t> </a:t>
            </a:r>
            <a:r>
              <a:rPr lang="en-GB" sz="2600" dirty="0" err="1"/>
              <a:t>compie</a:t>
            </a:r>
            <a:r>
              <a:rPr lang="en-GB" sz="2600" dirty="0"/>
              <a:t> </a:t>
            </a:r>
            <a:r>
              <a:rPr lang="en-GB" sz="2600" dirty="0" err="1"/>
              <a:t>notevoli</a:t>
            </a:r>
            <a:r>
              <a:rPr lang="en-GB" sz="2600" dirty="0"/>
              <a:t> </a:t>
            </a:r>
            <a:r>
              <a:rPr lang="en-GB" sz="2600" dirty="0" err="1"/>
              <a:t>progressi</a:t>
            </a:r>
            <a:r>
              <a:rPr lang="en-GB" sz="2600" dirty="0"/>
              <a:t>, il bambino ha </a:t>
            </a:r>
            <a:r>
              <a:rPr lang="en-GB" sz="2600" dirty="0" err="1"/>
              <a:t>più</a:t>
            </a:r>
            <a:r>
              <a:rPr lang="en-GB" sz="2600" dirty="0"/>
              <a:t> </a:t>
            </a:r>
            <a:r>
              <a:rPr lang="en-GB" sz="2600" dirty="0" err="1"/>
              <a:t>consapevolezza</a:t>
            </a:r>
            <a:r>
              <a:rPr lang="en-GB" sz="2600" dirty="0"/>
              <a:t> </a:t>
            </a:r>
            <a:r>
              <a:rPr lang="en-GB" sz="2600" dirty="0" err="1"/>
              <a:t>pratica</a:t>
            </a:r>
            <a:r>
              <a:rPr lang="en-GB" sz="2600" dirty="0"/>
              <a:t> </a:t>
            </a:r>
            <a:r>
              <a:rPr lang="en-GB" sz="2600" dirty="0" err="1"/>
              <a:t>di</a:t>
            </a:r>
            <a:r>
              <a:rPr lang="en-GB" sz="2600" dirty="0"/>
              <a:t> come </a:t>
            </a:r>
            <a:r>
              <a:rPr lang="en-GB" sz="2600" dirty="0" err="1"/>
              <a:t>funzionano</a:t>
            </a:r>
            <a:r>
              <a:rPr lang="en-GB" sz="2600" dirty="0"/>
              <a:t> </a:t>
            </a:r>
            <a:r>
              <a:rPr lang="en-GB" sz="2600" dirty="0" err="1"/>
              <a:t>i</a:t>
            </a:r>
            <a:r>
              <a:rPr lang="en-GB" sz="2600" dirty="0"/>
              <a:t> </a:t>
            </a:r>
            <a:r>
              <a:rPr lang="en-GB" sz="2600" dirty="0" err="1"/>
              <a:t>propri</a:t>
            </a:r>
            <a:r>
              <a:rPr lang="en-GB" sz="2600" dirty="0"/>
              <a:t> </a:t>
            </a:r>
            <a:r>
              <a:rPr lang="en-GB" sz="2600" dirty="0" err="1"/>
              <a:t>processi</a:t>
            </a:r>
            <a:r>
              <a:rPr lang="en-GB" sz="2600" dirty="0"/>
              <a:t> </a:t>
            </a:r>
            <a:r>
              <a:rPr lang="en-GB" sz="2600" dirty="0" err="1"/>
              <a:t>cognitivi</a:t>
            </a:r>
            <a:r>
              <a:rPr lang="en-GB" sz="2600" dirty="0"/>
              <a:t>. 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600" dirty="0" err="1"/>
              <a:t>I</a:t>
            </a:r>
            <a:r>
              <a:rPr lang="en-GB" sz="2600" b="1" dirty="0" err="1"/>
              <a:t>ntorno</a:t>
            </a:r>
            <a:r>
              <a:rPr lang="en-GB" sz="2600" b="1" dirty="0"/>
              <a:t> </a:t>
            </a:r>
            <a:r>
              <a:rPr lang="en-GB" sz="2600" b="1" dirty="0" err="1"/>
              <a:t>agli</a:t>
            </a:r>
            <a:r>
              <a:rPr lang="en-GB" sz="2600" b="1" dirty="0"/>
              <a:t> 8 </a:t>
            </a:r>
            <a:r>
              <a:rPr lang="en-GB" sz="2600" b="1" dirty="0" err="1"/>
              <a:t>anni</a:t>
            </a:r>
            <a:r>
              <a:rPr lang="en-GB" sz="2600" b="1" dirty="0"/>
              <a:t> il bambino ha </a:t>
            </a:r>
            <a:r>
              <a:rPr lang="en-GB" sz="2600" b="1" dirty="0" err="1"/>
              <a:t>una</a:t>
            </a:r>
            <a:r>
              <a:rPr lang="en-GB" sz="2600" b="1" dirty="0"/>
              <a:t> </a:t>
            </a:r>
            <a:r>
              <a:rPr lang="en-GB" sz="2600" b="1" dirty="0" err="1"/>
              <a:t>certa</a:t>
            </a:r>
            <a:r>
              <a:rPr lang="en-GB" sz="2600" b="1" dirty="0"/>
              <a:t> </a:t>
            </a:r>
            <a:r>
              <a:rPr lang="en-GB" sz="2600" b="1" dirty="0" err="1"/>
              <a:t>abilità</a:t>
            </a:r>
            <a:r>
              <a:rPr lang="en-GB" sz="2600" b="1" dirty="0"/>
              <a:t> a </a:t>
            </a:r>
            <a:r>
              <a:rPr lang="en-GB" sz="2600" b="1" dirty="0" err="1"/>
              <a:t>prevedere</a:t>
            </a:r>
            <a:r>
              <a:rPr lang="en-GB" sz="2600" b="1" dirty="0"/>
              <a:t> </a:t>
            </a:r>
            <a:r>
              <a:rPr lang="en-GB" sz="2600" b="1" dirty="0" err="1"/>
              <a:t>approssimativamente</a:t>
            </a:r>
            <a:r>
              <a:rPr lang="en-GB" sz="2600" b="1" dirty="0"/>
              <a:t> </a:t>
            </a:r>
            <a:r>
              <a:rPr lang="en-GB" sz="2600" b="1" dirty="0" err="1"/>
              <a:t>cosa</a:t>
            </a:r>
            <a:r>
              <a:rPr lang="en-GB" sz="2600" b="1" dirty="0"/>
              <a:t> </a:t>
            </a:r>
            <a:r>
              <a:rPr lang="en-GB" sz="2600" b="1" dirty="0" err="1"/>
              <a:t>riuscirà</a:t>
            </a:r>
            <a:r>
              <a:rPr lang="en-GB" sz="2600" b="1" dirty="0"/>
              <a:t> a </a:t>
            </a:r>
            <a:r>
              <a:rPr lang="en-GB" sz="2600" b="1" dirty="0" err="1"/>
              <a:t>ricordare</a:t>
            </a:r>
            <a:r>
              <a:rPr lang="en-GB" sz="2600" b="1" dirty="0"/>
              <a:t> ed </a:t>
            </a:r>
            <a:r>
              <a:rPr lang="en-GB" sz="2600" b="1" dirty="0" err="1"/>
              <a:t>applica</a:t>
            </a:r>
            <a:r>
              <a:rPr lang="en-GB" sz="2600" b="1" dirty="0"/>
              <a:t> </a:t>
            </a:r>
            <a:r>
              <a:rPr lang="en-GB" sz="2600" b="1" dirty="0" err="1"/>
              <a:t>strategie</a:t>
            </a:r>
            <a:r>
              <a:rPr lang="en-GB" sz="2600" b="1" dirty="0"/>
              <a:t> </a:t>
            </a:r>
            <a:r>
              <a:rPr lang="en-GB" sz="2600" b="1" dirty="0" err="1"/>
              <a:t>di</a:t>
            </a:r>
            <a:r>
              <a:rPr lang="en-GB" sz="2600" b="1" dirty="0"/>
              <a:t> </a:t>
            </a:r>
            <a:r>
              <a:rPr lang="en-GB" sz="2600" b="1" dirty="0" err="1"/>
              <a:t>memoria</a:t>
            </a:r>
            <a:r>
              <a:rPr lang="en-GB" sz="2600" b="1" dirty="0"/>
              <a:t>, </a:t>
            </a:r>
            <a:r>
              <a:rPr lang="en-GB" sz="2600" b="1" dirty="0" err="1"/>
              <a:t>che</a:t>
            </a:r>
            <a:r>
              <a:rPr lang="en-GB" sz="2600" b="1" dirty="0"/>
              <a:t> </a:t>
            </a:r>
            <a:r>
              <a:rPr lang="en-GB" sz="2600" b="1" dirty="0" err="1"/>
              <a:t>riesce</a:t>
            </a:r>
            <a:r>
              <a:rPr lang="en-GB" sz="2600" b="1" dirty="0"/>
              <a:t> a </a:t>
            </a:r>
            <a:r>
              <a:rPr lang="en-GB" sz="2600" b="1" dirty="0" err="1"/>
              <a:t>descrivere</a:t>
            </a:r>
            <a:r>
              <a:rPr lang="en-GB" sz="2600" b="1" dirty="0"/>
              <a:t>, </a:t>
            </a:r>
            <a:r>
              <a:rPr lang="en-GB" sz="2600" b="1" dirty="0" err="1"/>
              <a:t>evidenziandone</a:t>
            </a:r>
            <a:r>
              <a:rPr lang="en-GB" sz="2600" b="1" dirty="0"/>
              <a:t> un </a:t>
            </a:r>
            <a:r>
              <a:rPr lang="en-GB" sz="2600" b="1" dirty="0" err="1"/>
              <a:t>uso</a:t>
            </a:r>
            <a:r>
              <a:rPr lang="en-GB" sz="2600" b="1" dirty="0"/>
              <a:t> </a:t>
            </a:r>
            <a:r>
              <a:rPr lang="en-GB" sz="2600" b="1" dirty="0" err="1"/>
              <a:t>consapevole</a:t>
            </a:r>
            <a:r>
              <a:rPr lang="en-GB" sz="2600" b="1" dirty="0"/>
              <a:t>.</a:t>
            </a:r>
            <a:r>
              <a:rPr lang="en-GB" sz="2600" dirty="0"/>
              <a:t> I </a:t>
            </a:r>
            <a:r>
              <a:rPr lang="en-GB" sz="2600" dirty="0" err="1"/>
              <a:t>concetti</a:t>
            </a:r>
            <a:r>
              <a:rPr lang="en-GB" sz="2600" dirty="0"/>
              <a:t> e le </a:t>
            </a:r>
            <a:r>
              <a:rPr lang="en-GB" sz="2600" dirty="0" err="1"/>
              <a:t>rappresentazioni</a:t>
            </a:r>
            <a:r>
              <a:rPr lang="en-GB" sz="2600" dirty="0"/>
              <a:t> </a:t>
            </a:r>
            <a:r>
              <a:rPr lang="en-GB" sz="2600" dirty="0" err="1"/>
              <a:t>diventano</a:t>
            </a:r>
            <a:r>
              <a:rPr lang="en-GB" sz="2600" dirty="0"/>
              <a:t> </a:t>
            </a:r>
            <a:r>
              <a:rPr lang="en-GB" sz="2600" dirty="0" err="1"/>
              <a:t>sempre</a:t>
            </a:r>
            <a:r>
              <a:rPr lang="en-GB" sz="2600" dirty="0"/>
              <a:t> </a:t>
            </a:r>
            <a:r>
              <a:rPr lang="en-GB" sz="2600" dirty="0" err="1"/>
              <a:t>più</a:t>
            </a:r>
            <a:r>
              <a:rPr lang="en-GB" sz="2600" dirty="0"/>
              <a:t> </a:t>
            </a:r>
            <a:r>
              <a:rPr lang="en-GB" sz="2600" dirty="0" err="1"/>
              <a:t>complessi</a:t>
            </a:r>
            <a:r>
              <a:rPr lang="en-GB" sz="2600" dirty="0"/>
              <a:t> e </a:t>
            </a:r>
            <a:r>
              <a:rPr lang="en-GB" sz="2600" dirty="0" err="1"/>
              <a:t>l’abilità</a:t>
            </a:r>
            <a:r>
              <a:rPr lang="en-GB" sz="2600" dirty="0"/>
              <a:t> </a:t>
            </a:r>
            <a:r>
              <a:rPr lang="en-GB" sz="2600" dirty="0" err="1"/>
              <a:t>di</a:t>
            </a:r>
            <a:r>
              <a:rPr lang="en-GB" sz="2600" dirty="0"/>
              <a:t> </a:t>
            </a:r>
            <a:r>
              <a:rPr lang="en-GB" sz="2600" dirty="0" err="1"/>
              <a:t>risolvere</a:t>
            </a:r>
            <a:r>
              <a:rPr lang="en-GB" sz="2600" dirty="0"/>
              <a:t> </a:t>
            </a:r>
            <a:r>
              <a:rPr lang="en-GB" sz="2600" dirty="0" err="1"/>
              <a:t>problemi</a:t>
            </a:r>
            <a:r>
              <a:rPr lang="en-GB" sz="2600" dirty="0"/>
              <a:t> </a:t>
            </a:r>
            <a:r>
              <a:rPr lang="en-GB" sz="2600" dirty="0" err="1"/>
              <a:t>cresce</a:t>
            </a:r>
            <a:r>
              <a:rPr lang="en-GB" sz="2600" dirty="0"/>
              <a:t> con la </a:t>
            </a:r>
            <a:r>
              <a:rPr lang="en-GB" sz="2600" dirty="0" err="1"/>
              <a:t>capacità</a:t>
            </a:r>
            <a:r>
              <a:rPr lang="en-GB" sz="2600" dirty="0"/>
              <a:t> </a:t>
            </a:r>
            <a:r>
              <a:rPr lang="en-GB" sz="2600" dirty="0" err="1"/>
              <a:t>di</a:t>
            </a:r>
            <a:r>
              <a:rPr lang="en-GB" sz="2600" dirty="0"/>
              <a:t> </a:t>
            </a:r>
            <a:r>
              <a:rPr lang="en-GB" sz="2600" dirty="0" err="1"/>
              <a:t>tenere</a:t>
            </a:r>
            <a:r>
              <a:rPr lang="en-GB" sz="2600" dirty="0"/>
              <a:t> </a:t>
            </a:r>
            <a:r>
              <a:rPr lang="en-GB" sz="2600" dirty="0" err="1"/>
              <a:t>presenti</a:t>
            </a:r>
            <a:r>
              <a:rPr lang="en-GB" sz="2600" dirty="0"/>
              <a:t> </a:t>
            </a:r>
            <a:r>
              <a:rPr lang="en-GB" sz="2600" dirty="0" err="1"/>
              <a:t>più</a:t>
            </a:r>
            <a:r>
              <a:rPr lang="en-GB" sz="2600" dirty="0"/>
              <a:t> </a:t>
            </a:r>
            <a:r>
              <a:rPr lang="en-GB" sz="2600" dirty="0" err="1"/>
              <a:t>informazioni</a:t>
            </a:r>
            <a:r>
              <a:rPr lang="en-GB" sz="2600" dirty="0"/>
              <a:t>, </a:t>
            </a:r>
            <a:r>
              <a:rPr lang="en-GB" sz="2600" dirty="0" err="1"/>
              <a:t>inibendo</a:t>
            </a:r>
            <a:r>
              <a:rPr lang="en-GB" sz="2600" dirty="0"/>
              <a:t> </a:t>
            </a:r>
            <a:r>
              <a:rPr lang="en-GB" sz="2600" dirty="0" err="1"/>
              <a:t>quelle</a:t>
            </a:r>
            <a:r>
              <a:rPr lang="en-GB" sz="2600" dirty="0"/>
              <a:t> </a:t>
            </a:r>
            <a:r>
              <a:rPr lang="en-GB" sz="2600" dirty="0" err="1"/>
              <a:t>fuorvianti</a:t>
            </a:r>
            <a:r>
              <a:rPr lang="en-GB" sz="2600" dirty="0"/>
              <a:t>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Grp="1"/>
          </p:cNvSpPr>
          <p:nvPr>
            <p:ph type="title"/>
          </p:nvPr>
        </p:nvSpPr>
        <p:spPr>
          <a:xfrm>
            <a:off x="741358" y="788990"/>
            <a:ext cx="8601075" cy="1166810"/>
          </a:xfrm>
        </p:spPr>
        <p:txBody>
          <a:bodyPr/>
          <a:lstStyle/>
          <a:p>
            <a:pPr lvl="0"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dirty="0"/>
              <a:t>LA CAPACITA' DELLA MEMORIA SECONDO CASE</a:t>
            </a:r>
          </a:p>
        </p:txBody>
      </p:sp>
      <p:sp>
        <p:nvSpPr>
          <p:cNvPr id="3" name="Rectangle 2"/>
          <p:cNvSpPr txBox="1">
            <a:spLocks noGrp="1"/>
          </p:cNvSpPr>
          <p:nvPr>
            <p:ph idx="1"/>
          </p:nvPr>
        </p:nvSpPr>
        <p:spPr>
          <a:xfrm>
            <a:off x="822329" y="2138360"/>
            <a:ext cx="8412159" cy="4694236"/>
          </a:xfrm>
        </p:spPr>
        <p:txBody>
          <a:bodyPr/>
          <a:lstStyle/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dirty="0"/>
              <a:t>Secondo Case </a:t>
            </a:r>
            <a:r>
              <a:rPr lang="en-GB" sz="2400" dirty="0" err="1"/>
              <a:t>ci</a:t>
            </a:r>
            <a:r>
              <a:rPr lang="en-GB" sz="2400" dirty="0"/>
              <a:t> </a:t>
            </a:r>
            <a:r>
              <a:rPr lang="en-GB" sz="2400" dirty="0" err="1"/>
              <a:t>sono</a:t>
            </a:r>
            <a:r>
              <a:rPr lang="en-GB" sz="2400" dirty="0"/>
              <a:t> </a:t>
            </a:r>
            <a:r>
              <a:rPr lang="en-GB" sz="2400" dirty="0" err="1"/>
              <a:t>delle</a:t>
            </a:r>
            <a:r>
              <a:rPr lang="en-GB" sz="2400" dirty="0"/>
              <a:t> “</a:t>
            </a:r>
            <a:r>
              <a:rPr lang="en-GB" sz="2400" dirty="0" err="1"/>
              <a:t>strutture</a:t>
            </a:r>
            <a:r>
              <a:rPr lang="en-GB" sz="2400" dirty="0"/>
              <a:t> </a:t>
            </a:r>
            <a:r>
              <a:rPr lang="en-GB" sz="2400" dirty="0" err="1"/>
              <a:t>concettuali</a:t>
            </a:r>
            <a:r>
              <a:rPr lang="en-GB" sz="2400" dirty="0"/>
              <a:t> </a:t>
            </a:r>
            <a:r>
              <a:rPr lang="en-GB" sz="2400" dirty="0" err="1"/>
              <a:t>centrali</a:t>
            </a:r>
            <a:r>
              <a:rPr lang="en-GB" sz="2400" dirty="0"/>
              <a:t>” </a:t>
            </a:r>
            <a:r>
              <a:rPr lang="en-GB" sz="2400" dirty="0" err="1"/>
              <a:t>che</a:t>
            </a:r>
            <a:r>
              <a:rPr lang="en-GB" sz="2400" dirty="0"/>
              <a:t> </a:t>
            </a:r>
            <a:r>
              <a:rPr lang="en-GB" sz="2400" dirty="0" err="1"/>
              <a:t>svolgono</a:t>
            </a:r>
            <a:r>
              <a:rPr lang="en-GB" sz="2400" dirty="0"/>
              <a:t> un </a:t>
            </a:r>
            <a:r>
              <a:rPr lang="en-GB" sz="2400" dirty="0" err="1"/>
              <a:t>ruolo</a:t>
            </a:r>
            <a:r>
              <a:rPr lang="en-GB" sz="2400" dirty="0"/>
              <a:t> </a:t>
            </a:r>
            <a:r>
              <a:rPr lang="en-GB" sz="2400" dirty="0" err="1"/>
              <a:t>fondamentale</a:t>
            </a:r>
            <a:r>
              <a:rPr lang="en-GB" sz="2400" dirty="0"/>
              <a:t> come </a:t>
            </a:r>
            <a:r>
              <a:rPr lang="en-GB" sz="2400" dirty="0" err="1"/>
              <a:t>organizzatori</a:t>
            </a:r>
            <a:r>
              <a:rPr lang="en-GB" sz="2400" dirty="0"/>
              <a:t> </a:t>
            </a:r>
            <a:r>
              <a:rPr lang="en-GB" sz="2400" dirty="0" err="1"/>
              <a:t>di</a:t>
            </a:r>
            <a:r>
              <a:rPr lang="en-GB" sz="2400" dirty="0"/>
              <a:t> </a:t>
            </a:r>
            <a:r>
              <a:rPr lang="en-GB" sz="2400" dirty="0" err="1"/>
              <a:t>conoscenze</a:t>
            </a:r>
            <a:r>
              <a:rPr lang="en-GB" sz="2400" dirty="0"/>
              <a:t> in </a:t>
            </a:r>
            <a:r>
              <a:rPr lang="en-GB" sz="2400" dirty="0" err="1"/>
              <a:t>molteplici</a:t>
            </a:r>
            <a:r>
              <a:rPr lang="en-GB" sz="2400" dirty="0"/>
              <a:t> </a:t>
            </a:r>
            <a:r>
              <a:rPr lang="en-GB" sz="2400" dirty="0" err="1"/>
              <a:t>ambiti</a:t>
            </a:r>
            <a:r>
              <a:rPr lang="en-GB" sz="2400" dirty="0"/>
              <a:t>.  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dirty="0"/>
              <a:t>Case </a:t>
            </a:r>
            <a:r>
              <a:rPr lang="en-GB" sz="2400" dirty="0" err="1"/>
              <a:t>individua</a:t>
            </a:r>
            <a:r>
              <a:rPr lang="en-GB" sz="2400" dirty="0"/>
              <a:t> </a:t>
            </a:r>
            <a:r>
              <a:rPr lang="en-GB" sz="2400" dirty="0" err="1"/>
              <a:t>tre</a:t>
            </a:r>
            <a:r>
              <a:rPr lang="en-GB" sz="2400" dirty="0"/>
              <a:t> diverse </a:t>
            </a:r>
            <a:r>
              <a:rPr lang="en-GB" sz="2400" dirty="0" err="1"/>
              <a:t>strutture</a:t>
            </a:r>
            <a:r>
              <a:rPr lang="en-GB" sz="2400" dirty="0"/>
              <a:t> </a:t>
            </a:r>
            <a:r>
              <a:rPr lang="en-GB" sz="2400" dirty="0" err="1"/>
              <a:t>concettuali</a:t>
            </a:r>
            <a:r>
              <a:rPr lang="en-GB" sz="2400" dirty="0"/>
              <a:t> </a:t>
            </a:r>
            <a:r>
              <a:rPr lang="en-GB" sz="2400" dirty="0" err="1"/>
              <a:t>centrali</a:t>
            </a:r>
            <a:r>
              <a:rPr lang="en-GB" sz="2400" dirty="0"/>
              <a:t>: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dirty="0" err="1"/>
              <a:t>Quantitativa</a:t>
            </a:r>
            <a:r>
              <a:rPr lang="en-GB" sz="2400" dirty="0"/>
              <a:t> </a:t>
            </a:r>
            <a:r>
              <a:rPr lang="en-GB" sz="2400" dirty="0" err="1"/>
              <a:t>numerica</a:t>
            </a:r>
            <a:endParaRPr lang="en-GB" sz="2400" dirty="0"/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dirty="0" err="1"/>
              <a:t>Spaziale</a:t>
            </a:r>
            <a:endParaRPr lang="en-GB" sz="2400" dirty="0"/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dirty="0" err="1"/>
              <a:t>Narrativa</a:t>
            </a:r>
            <a:endParaRPr lang="en-GB" sz="2400" dirty="0"/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dirty="0"/>
              <a:t>Lo </a:t>
            </a:r>
            <a:r>
              <a:rPr lang="en-GB" sz="2400" dirty="0" err="1"/>
              <a:t>sviluppo</a:t>
            </a:r>
            <a:r>
              <a:rPr lang="en-GB" sz="2400" dirty="0"/>
              <a:t> </a:t>
            </a:r>
            <a:r>
              <a:rPr lang="en-GB" sz="2400" dirty="0" err="1"/>
              <a:t>di</a:t>
            </a:r>
            <a:r>
              <a:rPr lang="en-GB" sz="2400" dirty="0"/>
              <a:t> </a:t>
            </a:r>
            <a:r>
              <a:rPr lang="en-GB" sz="2400" dirty="0" err="1"/>
              <a:t>queste</a:t>
            </a:r>
            <a:r>
              <a:rPr lang="en-GB" sz="2400" dirty="0"/>
              <a:t> </a:t>
            </a:r>
            <a:r>
              <a:rPr lang="en-GB" sz="2400" dirty="0" err="1"/>
              <a:t>strutture</a:t>
            </a:r>
            <a:r>
              <a:rPr lang="en-GB" sz="2400" dirty="0"/>
              <a:t>, </a:t>
            </a:r>
            <a:r>
              <a:rPr lang="en-GB" sz="2400" dirty="0" err="1"/>
              <a:t>pur</a:t>
            </a:r>
            <a:r>
              <a:rPr lang="en-GB" sz="2400" dirty="0"/>
              <a:t> non </a:t>
            </a:r>
            <a:r>
              <a:rPr lang="en-GB" sz="2400" dirty="0" err="1"/>
              <a:t>essendo</a:t>
            </a:r>
            <a:r>
              <a:rPr lang="en-GB" sz="2400" dirty="0"/>
              <a:t> </a:t>
            </a:r>
            <a:r>
              <a:rPr lang="en-GB" sz="2400" dirty="0" err="1"/>
              <a:t>sincrono</a:t>
            </a:r>
            <a:r>
              <a:rPr lang="en-GB" sz="2400" dirty="0"/>
              <a:t> e </a:t>
            </a:r>
            <a:r>
              <a:rPr lang="en-GB" sz="2400" dirty="0" err="1"/>
              <a:t>perfettamente</a:t>
            </a:r>
            <a:r>
              <a:rPr lang="en-GB" sz="2400" dirty="0"/>
              <a:t> </a:t>
            </a:r>
            <a:r>
              <a:rPr lang="en-GB" sz="2400" dirty="0" err="1"/>
              <a:t>parallelo</a:t>
            </a:r>
            <a:r>
              <a:rPr lang="en-GB" sz="2400" dirty="0"/>
              <a:t>, è </a:t>
            </a:r>
            <a:r>
              <a:rPr lang="en-GB" sz="2400" dirty="0" err="1"/>
              <a:t>fortemente</a:t>
            </a:r>
            <a:r>
              <a:rPr lang="en-GB" sz="2400" dirty="0"/>
              <a:t> </a:t>
            </a:r>
            <a:r>
              <a:rPr lang="en-GB" sz="2400" dirty="0" err="1"/>
              <a:t>correlato</a:t>
            </a:r>
            <a:r>
              <a:rPr lang="en-GB" sz="2400" dirty="0"/>
              <a:t> ed è </a:t>
            </a:r>
            <a:r>
              <a:rPr lang="en-GB" sz="2400" dirty="0" err="1"/>
              <a:t>limitato</a:t>
            </a:r>
            <a:r>
              <a:rPr lang="en-GB" sz="2400" dirty="0"/>
              <a:t> </a:t>
            </a:r>
            <a:r>
              <a:rPr lang="en-GB" sz="2400" dirty="0" err="1"/>
              <a:t>alla</a:t>
            </a:r>
            <a:r>
              <a:rPr lang="en-GB" sz="2400" dirty="0"/>
              <a:t> </a:t>
            </a:r>
            <a:r>
              <a:rPr lang="en-GB" sz="2400" dirty="0" err="1"/>
              <a:t>capacità</a:t>
            </a:r>
            <a:r>
              <a:rPr lang="en-GB" sz="2400" dirty="0"/>
              <a:t> </a:t>
            </a:r>
            <a:r>
              <a:rPr lang="en-GB" sz="2400" dirty="0" err="1"/>
              <a:t>della</a:t>
            </a:r>
            <a:r>
              <a:rPr lang="en-GB" sz="2400" dirty="0"/>
              <a:t> </a:t>
            </a:r>
            <a:r>
              <a:rPr lang="en-GB" sz="2400" dirty="0" err="1"/>
              <a:t>memoria</a:t>
            </a:r>
            <a:r>
              <a:rPr lang="en-GB" sz="2400" dirty="0"/>
              <a:t> </a:t>
            </a:r>
            <a:r>
              <a:rPr lang="en-GB" sz="2400" dirty="0" err="1"/>
              <a:t>di</a:t>
            </a:r>
            <a:r>
              <a:rPr lang="en-GB" sz="2400" dirty="0"/>
              <a:t> </a:t>
            </a:r>
            <a:r>
              <a:rPr lang="en-GB" sz="2400" dirty="0" err="1"/>
              <a:t>lavoro</a:t>
            </a:r>
            <a:r>
              <a:rPr lang="en-GB" sz="2400" dirty="0"/>
              <a:t> </a:t>
            </a:r>
            <a:r>
              <a:rPr lang="en-GB" sz="2400" dirty="0" err="1"/>
              <a:t>raggiunta</a:t>
            </a:r>
            <a:r>
              <a:rPr lang="en-GB" sz="2400" dirty="0"/>
              <a:t> </a:t>
            </a:r>
            <a:r>
              <a:rPr lang="en-GB" sz="2400" dirty="0" err="1"/>
              <a:t>dal</a:t>
            </a:r>
            <a:r>
              <a:rPr lang="en-GB" sz="2400" dirty="0"/>
              <a:t> bambino</a:t>
            </a:r>
          </a:p>
          <a:p>
            <a:pPr lvl="0" indent="-339727">
              <a:tabLst>
                <a:tab pos="34290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</a:pPr>
            <a:r>
              <a:rPr lang="en-GB" sz="2400" dirty="0"/>
              <a:t>La </a:t>
            </a:r>
            <a:r>
              <a:rPr lang="en-GB" sz="2400" dirty="0" err="1"/>
              <a:t>capacità</a:t>
            </a:r>
            <a:r>
              <a:rPr lang="en-GB" sz="2400" dirty="0"/>
              <a:t> </a:t>
            </a:r>
            <a:r>
              <a:rPr lang="en-GB" sz="2400" dirty="0" err="1"/>
              <a:t>della</a:t>
            </a:r>
            <a:r>
              <a:rPr lang="en-GB" sz="2400" dirty="0"/>
              <a:t> </a:t>
            </a:r>
            <a:r>
              <a:rPr lang="en-GB" sz="2400" dirty="0" err="1"/>
              <a:t>memoria</a:t>
            </a:r>
            <a:r>
              <a:rPr lang="en-GB" sz="2400" dirty="0"/>
              <a:t> </a:t>
            </a:r>
            <a:r>
              <a:rPr lang="en-GB" sz="2400" dirty="0" err="1"/>
              <a:t>di</a:t>
            </a:r>
            <a:r>
              <a:rPr lang="en-GB" sz="2400" dirty="0"/>
              <a:t> </a:t>
            </a:r>
            <a:r>
              <a:rPr lang="en-GB" sz="2400" dirty="0" err="1"/>
              <a:t>lavoro</a:t>
            </a:r>
            <a:r>
              <a:rPr lang="en-GB" sz="2400" dirty="0"/>
              <a:t> crescendo </a:t>
            </a:r>
            <a:r>
              <a:rPr lang="en-GB" sz="2400" dirty="0" err="1"/>
              <a:t>fa</a:t>
            </a:r>
            <a:r>
              <a:rPr lang="en-GB" sz="2400" dirty="0"/>
              <a:t> </a:t>
            </a:r>
            <a:r>
              <a:rPr lang="en-GB" sz="2400" dirty="0" err="1"/>
              <a:t>coordinare</a:t>
            </a:r>
            <a:r>
              <a:rPr lang="en-GB" sz="2400" dirty="0"/>
              <a:t> un </a:t>
            </a:r>
            <a:r>
              <a:rPr lang="en-GB" sz="2400" dirty="0" err="1"/>
              <a:t>maggior</a:t>
            </a:r>
            <a:r>
              <a:rPr lang="en-GB" sz="2400" dirty="0"/>
              <a:t> </a:t>
            </a:r>
            <a:r>
              <a:rPr lang="en-GB" sz="2400" dirty="0" err="1"/>
              <a:t>numero</a:t>
            </a:r>
            <a:r>
              <a:rPr lang="en-GB" sz="2400" dirty="0"/>
              <a:t> </a:t>
            </a:r>
            <a:r>
              <a:rPr lang="en-GB" sz="2400" dirty="0" err="1"/>
              <a:t>di</a:t>
            </a:r>
            <a:r>
              <a:rPr lang="en-GB" sz="2400" dirty="0"/>
              <a:t> </a:t>
            </a:r>
            <a:r>
              <a:rPr lang="en-GB" sz="2400" dirty="0" err="1"/>
              <a:t>informazioni</a:t>
            </a:r>
            <a:r>
              <a:rPr lang="en-GB" sz="2400" dirty="0"/>
              <a:t> e </a:t>
            </a:r>
            <a:r>
              <a:rPr lang="en-GB" sz="2400" dirty="0" err="1"/>
              <a:t>fa</a:t>
            </a:r>
            <a:r>
              <a:rPr lang="en-GB" sz="2400" dirty="0"/>
              <a:t> </a:t>
            </a:r>
            <a:r>
              <a:rPr lang="en-GB" sz="2400" dirty="0" err="1"/>
              <a:t>costruire</a:t>
            </a:r>
            <a:r>
              <a:rPr lang="en-GB" sz="2400" dirty="0"/>
              <a:t> </a:t>
            </a:r>
            <a:r>
              <a:rPr lang="en-GB" sz="2400" dirty="0" err="1"/>
              <a:t>strutture</a:t>
            </a:r>
            <a:r>
              <a:rPr lang="en-GB" sz="2400" dirty="0"/>
              <a:t> </a:t>
            </a:r>
            <a:r>
              <a:rPr lang="en-GB" sz="2400" dirty="0" err="1"/>
              <a:t>concettuali</a:t>
            </a:r>
            <a:r>
              <a:rPr lang="en-GB" sz="2400" dirty="0"/>
              <a:t> </a:t>
            </a:r>
            <a:r>
              <a:rPr lang="en-GB" sz="2400" dirty="0" err="1"/>
              <a:t>sempre</a:t>
            </a:r>
            <a:r>
              <a:rPr lang="en-GB" sz="2400" dirty="0"/>
              <a:t> </a:t>
            </a:r>
            <a:r>
              <a:rPr lang="en-GB" sz="2400" dirty="0" err="1"/>
              <a:t>più</a:t>
            </a:r>
            <a:r>
              <a:rPr lang="en-GB" sz="2400" dirty="0"/>
              <a:t> </a:t>
            </a:r>
            <a:r>
              <a:rPr lang="en-GB" sz="2400" dirty="0" err="1"/>
              <a:t>complesse</a:t>
            </a:r>
            <a:r>
              <a:rPr lang="en-GB" sz="2400" dirty="0"/>
              <a:t>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/>
              <a:t>4 L’ADOLESCENZA</a:t>
            </a:r>
            <a:br>
              <a:rPr lang="it-IT"/>
            </a:br>
            <a:endParaRPr lang="it-IT"/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b="1"/>
              <a:t>Pensiero astratto</a:t>
            </a:r>
            <a:endParaRPr lang="it-IT"/>
          </a:p>
          <a:p>
            <a:pPr lvl="0"/>
            <a:r>
              <a:rPr lang="it-IT"/>
              <a:t>Secondo un luogo comune l’adolescente ha maggior capacità di pensiero astratto del bambino, che si manifesta in vari aspetti:</a:t>
            </a:r>
          </a:p>
          <a:p>
            <a:pPr lvl="0"/>
            <a:r>
              <a:rPr lang="it-IT"/>
              <a:t>- ricchezza di contenuto</a:t>
            </a:r>
          </a:p>
          <a:p>
            <a:pPr lvl="0"/>
            <a:r>
              <a:rPr lang="it-IT"/>
              <a:t>-abilità lessicali e linguistiche</a:t>
            </a:r>
          </a:p>
          <a:p>
            <a:pPr lvl="0"/>
            <a:r>
              <a:rPr lang="it-IT"/>
              <a:t>-sviluppo della personalità: indipendenza dagli adulti, crescita di interessi, ragionamenti e riflessioni personali su nuovi domini di conoscenza.</a:t>
            </a:r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575815" y="700092"/>
            <a:ext cx="8761863" cy="1250954"/>
          </a:xfrm>
        </p:spPr>
        <p:txBody>
          <a:bodyPr anchorCtr="0"/>
          <a:lstStyle/>
          <a:p>
            <a:pPr lvl="0" algn="l"/>
            <a:r>
              <a:rPr lang="it-IT"/>
              <a:t>Piaget e Inhelder (1955) studiano il pensiero nell’adolescenza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719833" y="1979639"/>
            <a:ext cx="8509891" cy="4910108"/>
          </a:xfrm>
        </p:spPr>
        <p:txBody>
          <a:bodyPr/>
          <a:lstStyle/>
          <a:p>
            <a:pPr lvl="0"/>
            <a:r>
              <a:rPr lang="it-IT"/>
              <a:t>attraverso </a:t>
            </a:r>
            <a:r>
              <a:rPr lang="it-IT" b="1"/>
              <a:t>compiti</a:t>
            </a:r>
            <a:r>
              <a:rPr lang="it-IT"/>
              <a:t> di</a:t>
            </a:r>
          </a:p>
          <a:p>
            <a:pPr lvl="0"/>
            <a:r>
              <a:rPr lang="it-IT" b="1" u="sng"/>
              <a:t>ragionamento logico e scientifico</a:t>
            </a:r>
          </a:p>
          <a:p>
            <a:pPr marL="0" lvl="0" indent="0"/>
            <a:r>
              <a:rPr lang="it-IT" b="1" u="sng"/>
              <a:t>ragionamento combinatorio </a:t>
            </a:r>
            <a:r>
              <a:rPr lang="it-IT"/>
              <a:t>che richiede : </a:t>
            </a:r>
          </a:p>
          <a:p>
            <a:pPr marL="0" lvl="0" indent="0"/>
            <a:r>
              <a:rPr lang="it-IT"/>
              <a:t>- sistematicità nell’immaginare tutte le situazioni possibili (esempio dei coloro mescolati)</a:t>
            </a:r>
          </a:p>
          <a:p>
            <a:pPr marL="0" lvl="0" indent="0"/>
            <a:r>
              <a:rPr lang="it-IT"/>
              <a:t>- concetti di proporzionalità diretta e inversa (esempio della bilancia);</a:t>
            </a:r>
          </a:p>
          <a:p>
            <a:pPr lvl="0"/>
            <a:r>
              <a:rPr lang="it-IT"/>
              <a:t>- capacità di formulare ipotesi e verificarle;</a:t>
            </a:r>
          </a:p>
          <a:p>
            <a:pPr lvl="0"/>
            <a:r>
              <a:rPr lang="it-IT"/>
              <a:t>comprensione intuitiva dei concetti statistici di probabilità e correlazione.</a:t>
            </a:r>
          </a:p>
          <a:p>
            <a:pPr lvl="0"/>
            <a:endParaRPr lang="it-IT"/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u="sng"/>
              <a:t>Compiti di ragionamento combinatorio</a:t>
            </a:r>
            <a:endParaRPr lang="it-IT"/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-sistematicità nell’immaginare tutte le situazioni possibili (esempio dei colori mescolati), </a:t>
            </a:r>
          </a:p>
          <a:p>
            <a:pPr lvl="0"/>
            <a:r>
              <a:rPr lang="it-IT"/>
              <a:t>-concetti di proporzionalità diretta e inversa (esempio della bilancia);</a:t>
            </a:r>
          </a:p>
          <a:p>
            <a:pPr lvl="0"/>
            <a:r>
              <a:rPr lang="it-IT"/>
              <a:t>-capacità di formulare ipotesi e verificarle;</a:t>
            </a:r>
          </a:p>
          <a:p>
            <a:pPr lvl="0"/>
            <a:r>
              <a:rPr lang="it-IT"/>
              <a:t>-comprensione intuitiva dei concetti statistici di probabilità e correlazione.</a:t>
            </a:r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647824" y="683495"/>
            <a:ext cx="8689854" cy="1267541"/>
          </a:xfrm>
        </p:spPr>
        <p:txBody>
          <a:bodyPr/>
          <a:lstStyle/>
          <a:p>
            <a:pPr lvl="0"/>
            <a:r>
              <a:rPr lang="it-IT"/>
              <a:t>Progressi logici e uso delle proposizioni binarie</a:t>
            </a:r>
            <a:br>
              <a:rPr lang="it-IT"/>
            </a:br>
            <a:endParaRPr lang="it-IT"/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719833" y="1691603"/>
            <a:ext cx="8509891" cy="5198144"/>
          </a:xfrm>
        </p:spPr>
        <p:txBody>
          <a:bodyPr/>
          <a:lstStyle/>
          <a:p>
            <a:pPr lvl="0"/>
            <a:r>
              <a:rPr lang="it-IT"/>
              <a:t>I progressi logici emersi già nei preadolescenti, rispetto ai bambini di età scolare, sono attribuiti alla </a:t>
            </a:r>
            <a:r>
              <a:rPr lang="it-IT" u="sng"/>
              <a:t>competenza logica nel ragionamento proposizionale </a:t>
            </a:r>
            <a:r>
              <a:rPr lang="it-IT"/>
              <a:t>con l’uso di proposizioni binarie, Lo </a:t>
            </a:r>
            <a:r>
              <a:rPr lang="it-IT" i="1"/>
              <a:t>“stadio delle operazioni formali”</a:t>
            </a:r>
            <a:r>
              <a:rPr lang="it-IT"/>
              <a:t> di Piaget è definito dalla </a:t>
            </a:r>
            <a:r>
              <a:rPr lang="it-IT" u="sng"/>
              <a:t>padronanza delle 16 proposizioni binarie</a:t>
            </a:r>
            <a:r>
              <a:rPr lang="it-IT"/>
              <a:t> e </a:t>
            </a:r>
            <a:r>
              <a:rPr lang="it-IT" u="sng"/>
              <a:t>delle trasformazioni</a:t>
            </a:r>
            <a:r>
              <a:rPr lang="it-IT"/>
              <a:t> (negazioni, inversioni).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359788" y="700092"/>
            <a:ext cx="8977880" cy="1250954"/>
          </a:xfrm>
        </p:spPr>
        <p:txBody>
          <a:bodyPr/>
          <a:lstStyle/>
          <a:p>
            <a:pPr lvl="0"/>
            <a:r>
              <a:rPr lang="it-IT"/>
              <a:t>Rapporto di indipendenza tra: logica formale, ragionamento, problemi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431797" y="1979639"/>
            <a:ext cx="9217023" cy="4968547"/>
          </a:xfrm>
        </p:spPr>
        <p:txBody>
          <a:bodyPr/>
          <a:lstStyle/>
          <a:p>
            <a:pPr lvl="0"/>
            <a:r>
              <a:rPr lang="it-IT"/>
              <a:t> Ricerche successive (Martorano 1977) dimostrano che l’uso della competenza </a:t>
            </a:r>
            <a:r>
              <a:rPr lang="it-IT" b="1" u="sng"/>
              <a:t>logica formale</a:t>
            </a:r>
            <a:r>
              <a:rPr lang="it-IT" b="1"/>
              <a:t> </a:t>
            </a:r>
            <a:r>
              <a:rPr lang="it-IT" b="1" u="sng"/>
              <a:t>non è causa delle abilità di ragionamento degli adolescenti</a:t>
            </a:r>
            <a:r>
              <a:rPr lang="it-IT" u="sng"/>
              <a:t>, </a:t>
            </a:r>
            <a:r>
              <a:rPr lang="it-IT" b="1" u="sng"/>
              <a:t>né della relativa capacità di risoluzione dei problemi dati. </a:t>
            </a:r>
            <a:r>
              <a:rPr lang="it-IT"/>
              <a:t>Alcuni studi (Case 1974), dimostrano che </a:t>
            </a:r>
            <a:r>
              <a:rPr lang="it-IT" u="sng"/>
              <a:t>pure i bambini di 8 anni, possono apprendere schemi di verifica di ipotesi e controllo si variabili. </a:t>
            </a:r>
            <a:r>
              <a:rPr lang="it-IT"/>
              <a:t>Sarebbero quindi </a:t>
            </a:r>
            <a:r>
              <a:rPr lang="it-IT" b="1" u="sng"/>
              <a:t>fattori extra logici</a:t>
            </a:r>
            <a:r>
              <a:rPr lang="it-IT"/>
              <a:t> a facilitare od ostacolare  la risoluzione di questi problemi, e non la competenza logico-formale.</a:t>
            </a:r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/>
              <a:t>Abilità di ragionamento dell’adolescente (Lehalalle 2006) 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575815" y="1907630"/>
            <a:ext cx="9145014" cy="4982117"/>
          </a:xfrm>
        </p:spPr>
        <p:txBody>
          <a:bodyPr/>
          <a:lstStyle/>
          <a:p>
            <a:pPr lvl="0"/>
            <a:r>
              <a:rPr lang="it-IT"/>
              <a:t>1. </a:t>
            </a:r>
            <a:r>
              <a:rPr lang="it-IT" u="sng"/>
              <a:t>Coordinazione di diverse dimensioni misurabili</a:t>
            </a:r>
            <a:r>
              <a:rPr lang="it-IT"/>
              <a:t>: </a:t>
            </a:r>
          </a:p>
          <a:p>
            <a:pPr lvl="0"/>
            <a:r>
              <a:rPr lang="it-IT"/>
              <a:t>2. </a:t>
            </a:r>
            <a:r>
              <a:rPr lang="it-IT" u="sng"/>
              <a:t>Approccio combinatorio</a:t>
            </a:r>
            <a:r>
              <a:rPr lang="it-IT"/>
              <a:t>: pensare “tutti i casi possibili”;</a:t>
            </a:r>
          </a:p>
          <a:p>
            <a:pPr lvl="0"/>
            <a:r>
              <a:rPr lang="it-IT"/>
              <a:t>3. </a:t>
            </a:r>
            <a:r>
              <a:rPr lang="it-IT" u="sng"/>
              <a:t>Isolamento delle variabili e concetto di prova nel ragionamento ipotetico deduttivo</a:t>
            </a:r>
            <a:r>
              <a:rPr lang="it-IT"/>
              <a:t>: previsioni verificabili ecc);</a:t>
            </a:r>
          </a:p>
          <a:p>
            <a:pPr lvl="0"/>
            <a:r>
              <a:rPr lang="it-IT"/>
              <a:t>4. </a:t>
            </a:r>
            <a:r>
              <a:rPr lang="it-IT" u="sng"/>
              <a:t>Distinzione fra leggi teoriche e descrizioni empiriche</a:t>
            </a:r>
            <a:r>
              <a:rPr lang="it-IT"/>
              <a:t>: </a:t>
            </a:r>
          </a:p>
          <a:p>
            <a:pPr lvl="0"/>
            <a:r>
              <a:rPr lang="it-IT" u="sng"/>
              <a:t>5. Pensiero astratto</a:t>
            </a:r>
            <a:r>
              <a:rPr lang="it-IT"/>
              <a:t>: (“più astratto” nell’adolescenza rispetto all’infanzia ) </a:t>
            </a:r>
            <a:r>
              <a:rPr lang="it-IT" u="sng"/>
              <a:t>non in assoluto</a:t>
            </a:r>
            <a:r>
              <a:rPr lang="it-IT"/>
              <a:t>.</a:t>
            </a:r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575815" y="467468"/>
            <a:ext cx="8761863" cy="1224134"/>
          </a:xfrm>
        </p:spPr>
        <p:txBody>
          <a:bodyPr/>
          <a:lstStyle/>
          <a:p>
            <a:pPr lvl="0"/>
            <a:r>
              <a:rPr lang="it-IT"/>
              <a:t>Concetti matematici 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575815" y="1475585"/>
            <a:ext cx="8653909" cy="5472610"/>
          </a:xfrm>
        </p:spPr>
        <p:txBody>
          <a:bodyPr/>
          <a:lstStyle/>
          <a:p>
            <a:pPr lvl="0"/>
            <a:r>
              <a:rPr lang="it-IT"/>
              <a:t> Già in età scolare si è formata la struttura concettuale del numero intero, a 9 anni si inizia a impostare quella di </a:t>
            </a:r>
            <a:r>
              <a:rPr lang="it-IT" u="sng"/>
              <a:t>numero razionale</a:t>
            </a:r>
            <a:r>
              <a:rPr lang="it-IT"/>
              <a:t>, con la rappresentazione rudimentale della linea dei numeri, con divisioni a metà (1/2, 1/4 ecc.) e con numeri decimali semplici (0.1, 0.2 ecc.), per poi procedere ad articolarne rapporti diversi di grandezza (1:2, 1:3 ecc.). Nell’adolescenza: piena comprensione del numero razionale stesso (coordinazione fra numeri decimali, frazioni, percentuali).</a:t>
            </a:r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719833" y="700092"/>
            <a:ext cx="8617845" cy="847502"/>
          </a:xfrm>
        </p:spPr>
        <p:txBody>
          <a:bodyPr/>
          <a:lstStyle/>
          <a:p>
            <a:pPr lvl="0"/>
            <a:r>
              <a:rPr lang="it-IT" sz="3200"/>
              <a:t>Concetto di funzione</a:t>
            </a:r>
            <a:br>
              <a:rPr lang="it-IT" sz="3200"/>
            </a:br>
            <a:endParaRPr lang="it-IT" sz="3200"/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503806" y="1115540"/>
            <a:ext cx="8725918" cy="5774207"/>
          </a:xfrm>
        </p:spPr>
        <p:txBody>
          <a:bodyPr/>
          <a:lstStyle/>
          <a:p>
            <a:pPr lvl="0"/>
            <a:r>
              <a:rPr lang="it-IT"/>
              <a:t> </a:t>
            </a:r>
            <a:r>
              <a:rPr lang="it-IT" u="sng"/>
              <a:t>Potenzialità legata ad operazioni astratte, insita</a:t>
            </a:r>
            <a:r>
              <a:rPr lang="it-IT"/>
              <a:t> nella specifica </a:t>
            </a:r>
            <a:r>
              <a:rPr lang="it-IT" u="sng"/>
              <a:t>fase dello sviluppo </a:t>
            </a:r>
            <a:r>
              <a:rPr lang="it-IT"/>
              <a:t>cognitivo di costruire concetti via via più complessi, che si integra </a:t>
            </a:r>
            <a:r>
              <a:rPr lang="it-IT" u="sng"/>
              <a:t>con le opportunità educative.</a:t>
            </a:r>
            <a:r>
              <a:rPr lang="it-IT"/>
              <a:t> La maggior parte dei bambini possiede, già a 10 anni, </a:t>
            </a:r>
            <a:r>
              <a:rPr lang="it-IT" u="sng"/>
              <a:t>prerequisiti del concetto di funzione</a:t>
            </a:r>
            <a:r>
              <a:rPr lang="it-IT"/>
              <a:t>. Verso i 12 anni si può comprendere il grafico della funzione attraverso la linea, come </a:t>
            </a:r>
            <a:r>
              <a:rPr lang="it-IT" u="sng"/>
              <a:t>rappresentazione</a:t>
            </a:r>
            <a:r>
              <a:rPr lang="it-IT"/>
              <a:t> dei risultati di un </a:t>
            </a:r>
            <a:r>
              <a:rPr lang="it-IT" u="sng"/>
              <a:t>calcolo iterativo</a:t>
            </a:r>
            <a:r>
              <a:rPr lang="it-IT"/>
              <a:t> per diversi valori di x, e si possono mettere in relazione le variabili mediante una  tabella dei valori numerici, un grafico o una formula algebrica.</a:t>
            </a:r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Tra i 13 e i 15 anni si sviluppa la </a:t>
            </a:r>
            <a:r>
              <a:rPr lang="it-IT" u="sng"/>
              <a:t>capacità di elaborare maggiormente la relazione tra due variabili</a:t>
            </a:r>
            <a:r>
              <a:rPr lang="it-IT"/>
              <a:t>; ad esempio si riconosce la differenza tra due funzioni (y=x+2, y=2x, y=x</a:t>
            </a:r>
            <a:r>
              <a:rPr lang="it-IT" baseline="30000"/>
              <a:t>2</a:t>
            </a:r>
            <a:r>
              <a:rPr lang="it-IT"/>
              <a:t>).</a:t>
            </a:r>
          </a:p>
          <a:p>
            <a:pPr lvl="0"/>
            <a:r>
              <a:rPr lang="it-IT"/>
              <a:t>Tra i 15 e i 16 anni si possono comprendere funzioni (polinomi) con più componenti di proprietà diverse, e le si possono anche combinare e mettere in relazione tra loro.</a:t>
            </a:r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575815" y="700092"/>
            <a:ext cx="8761863" cy="847502"/>
          </a:xfrm>
        </p:spPr>
        <p:txBody>
          <a:bodyPr/>
          <a:lstStyle/>
          <a:p>
            <a:pPr lvl="0"/>
            <a:r>
              <a:rPr lang="it-IT"/>
              <a:t>Concetti morali</a:t>
            </a:r>
            <a:br>
              <a:rPr lang="it-IT"/>
            </a:br>
            <a:endParaRPr lang="it-IT"/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575815" y="1547594"/>
            <a:ext cx="8856988" cy="5328592"/>
          </a:xfrm>
        </p:spPr>
        <p:txBody>
          <a:bodyPr/>
          <a:lstStyle/>
          <a:p>
            <a:pPr lvl="0"/>
            <a:r>
              <a:rPr lang="it-IT"/>
              <a:t>L’abilità cognitiva e di pensiero nell’adolescenza, porta anche allo sviluppo dei concetti sociali e morali, di </a:t>
            </a:r>
            <a:r>
              <a:rPr lang="it-IT" u="sng"/>
              <a:t>giudizi morali maturi</a:t>
            </a:r>
            <a:r>
              <a:rPr lang="it-IT"/>
              <a:t>, che consistono nel saper considerare e integrare diversi aspetti o dimensioni del problema, confrontarli secondo gerarchie di valori, utilizzare principi generali e concetti, rapportandoli ad aspetti specifici e concreti del problema posto. In alcuni ragazzi emerge un certo </a:t>
            </a:r>
            <a:r>
              <a:rPr lang="it-IT" u="sng"/>
              <a:t>interesse per le questioni sociali e politiche</a:t>
            </a:r>
            <a:r>
              <a:rPr lang="it-IT"/>
              <a:t>, e per i relativi sistemi di pensiero.</a:t>
            </a:r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791842" y="700092"/>
            <a:ext cx="8545836" cy="847502"/>
          </a:xfrm>
        </p:spPr>
        <p:txBody>
          <a:bodyPr/>
          <a:lstStyle/>
          <a:p>
            <a:pPr lvl="0"/>
            <a:r>
              <a:rPr lang="it-IT"/>
              <a:t>Sviluppo del pensiero narrativo</a:t>
            </a:r>
            <a:br>
              <a:rPr lang="it-IT"/>
            </a:br>
            <a:endParaRPr lang="it-IT"/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575815" y="1259558"/>
            <a:ext cx="8928987" cy="5832646"/>
          </a:xfrm>
        </p:spPr>
        <p:txBody>
          <a:bodyPr/>
          <a:lstStyle/>
          <a:p>
            <a:pPr lvl="0"/>
            <a:r>
              <a:rPr lang="it-IT"/>
              <a:t>Sviluppato già in età scolare, riguardava l’abilità nello strutturare gli episodi di una storia, nell’adolescenza comprende anche l’abilità di considerare e presentare la </a:t>
            </a:r>
            <a:r>
              <a:rPr lang="it-IT" u="sng"/>
              <a:t>personalità dei protagonisti</a:t>
            </a:r>
            <a:r>
              <a:rPr lang="it-IT"/>
              <a:t> della storia, che implica un </a:t>
            </a:r>
            <a:r>
              <a:rPr lang="it-IT" u="sng"/>
              <a:t>approccio più “astratto</a:t>
            </a:r>
            <a:r>
              <a:rPr lang="it-IT"/>
              <a:t>” e la </a:t>
            </a:r>
            <a:r>
              <a:rPr lang="it-IT" u="sng"/>
              <a:t>coordinazione della doppia dimensione temporale</a:t>
            </a:r>
            <a:r>
              <a:rPr lang="it-IT"/>
              <a:t> (susseguirsi degli eventi da una parte, e della vicenda del protagonista dall’altra). Secondo McKeough e Genereux (2003) il </a:t>
            </a:r>
            <a:r>
              <a:rPr lang="it-IT" u="sng"/>
              <a:t>passaggio da un approccio centrato sulla storia, a quello sui personaggi</a:t>
            </a:r>
            <a:r>
              <a:rPr lang="it-IT"/>
              <a:t> è frutto di un’evoluzione a più fasi.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719833" y="755504"/>
            <a:ext cx="8617845" cy="1279547"/>
          </a:xfrm>
        </p:spPr>
        <p:txBody>
          <a:bodyPr/>
          <a:lstStyle/>
          <a:p>
            <a:pPr lvl="0"/>
            <a:r>
              <a:rPr lang="it-IT"/>
              <a:t>Aspetti dominio-specifici e generali dello sviluppo e memoria di lavoro</a:t>
            </a:r>
            <a:br>
              <a:rPr lang="it-IT"/>
            </a:br>
            <a:endParaRPr lang="it-IT"/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503806" y="1691603"/>
            <a:ext cx="8856988" cy="5198144"/>
          </a:xfrm>
        </p:spPr>
        <p:txBody>
          <a:bodyPr/>
          <a:lstStyle/>
          <a:p>
            <a:pPr lvl="0"/>
            <a:r>
              <a:rPr lang="it-IT"/>
              <a:t>I </a:t>
            </a:r>
            <a:r>
              <a:rPr lang="it-IT" u="sng"/>
              <a:t>fattori esperienziali</a:t>
            </a:r>
            <a:r>
              <a:rPr lang="it-IT"/>
              <a:t> vissuti nell’adolescenza hanno un </a:t>
            </a:r>
            <a:r>
              <a:rPr lang="it-IT" u="sng"/>
              <a:t>impatto</a:t>
            </a:r>
            <a:r>
              <a:rPr lang="it-IT"/>
              <a:t> significativo </a:t>
            </a:r>
            <a:r>
              <a:rPr lang="it-IT" u="sng"/>
              <a:t>su</a:t>
            </a:r>
            <a:r>
              <a:rPr lang="it-IT"/>
              <a:t> aspetti di dominio specifici delle </a:t>
            </a:r>
            <a:r>
              <a:rPr lang="it-IT" u="sng"/>
              <a:t>abilità cognitive</a:t>
            </a:r>
            <a:r>
              <a:rPr lang="it-IT"/>
              <a:t>, favorendo nuove abilità in ogni campo.</a:t>
            </a:r>
          </a:p>
          <a:p>
            <a:pPr lvl="0"/>
            <a:r>
              <a:rPr lang="it-IT" u="sng"/>
              <a:t>L’aumento di capacità della memoria di lavoro prosegue nell’età dell’adolescenza,</a:t>
            </a:r>
            <a:r>
              <a:rPr lang="it-IT"/>
              <a:t> con ripercussioni positive sullo sviluppo del pensiero narrativo, sulla comprensione dei concetti matematici e sul ragionamento dei problemi piagetiani. Ciò è confermato anche in abito neuropsicologico.</a:t>
            </a:r>
          </a:p>
          <a:p>
            <a:pPr lvl="0"/>
            <a:endParaRPr lang="it-IT"/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359788" y="971522"/>
            <a:ext cx="9145014" cy="1080116"/>
          </a:xfrm>
        </p:spPr>
        <p:txBody>
          <a:bodyPr/>
          <a:lstStyle/>
          <a:p>
            <a:pPr lvl="0"/>
            <a:r>
              <a:rPr lang="it-IT"/>
              <a:t>ETA’ ADULTA ED </a:t>
            </a:r>
            <a:br>
              <a:rPr lang="it-IT"/>
            </a:br>
            <a:r>
              <a:rPr lang="it-IT"/>
              <a:t>INVECCHIAMENTO</a:t>
            </a:r>
            <a:br>
              <a:rPr lang="it-IT"/>
            </a:br>
            <a:endParaRPr lang="it-IT"/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Anche durante l’età adulta si può parlare di sviluppo cognitivo: la maturazione è ormai terminata, ma l’esperienza prosegue.</a:t>
            </a:r>
          </a:p>
          <a:p>
            <a:pPr lvl="0"/>
            <a:r>
              <a:rPr lang="it-IT"/>
              <a:t>Diventare esperti in un campo comporta acquisizioni di strutture concettuali in cui le conoscenze sono collegate tra loro in modi significativi; non è un semplice accumulo di conoscenza, per cui, cambia anche il modo di ragionare sui problemi e l’interpretazione dei dati.</a:t>
            </a:r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647824" y="700082"/>
            <a:ext cx="8689854" cy="1495574"/>
          </a:xfrm>
        </p:spPr>
        <p:txBody>
          <a:bodyPr/>
          <a:lstStyle/>
          <a:p>
            <a:pPr lvl="0"/>
            <a:r>
              <a:rPr lang="it-IT"/>
              <a:t>INTELLIGENZA FLUIDA E</a:t>
            </a:r>
            <a:br>
              <a:rPr lang="it-IT"/>
            </a:br>
            <a:r>
              <a:rPr lang="it-IT"/>
              <a:t>INTELLIGENZA CRISTALLIZZATA</a:t>
            </a:r>
            <a:br>
              <a:rPr lang="it-IT"/>
            </a:br>
            <a:endParaRPr lang="it-IT"/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Si possono operare due distinzioni:</a:t>
            </a:r>
          </a:p>
          <a:p>
            <a:pPr lvl="0"/>
            <a:r>
              <a:rPr lang="it-IT"/>
              <a:t> INTELLIGENZA FLUIDA</a:t>
            </a:r>
          </a:p>
          <a:p>
            <a:pPr lvl="0"/>
            <a:r>
              <a:rPr lang="it-IT" u="sng"/>
              <a:t>L’abilità di risolvere problemi</a:t>
            </a:r>
            <a:r>
              <a:rPr lang="it-IT"/>
              <a:t>, di </a:t>
            </a:r>
            <a:r>
              <a:rPr lang="it-IT" u="sng"/>
              <a:t>ragionare per analogia</a:t>
            </a:r>
            <a:r>
              <a:rPr lang="it-IT"/>
              <a:t>, </a:t>
            </a:r>
            <a:r>
              <a:rPr lang="it-IT" u="sng"/>
              <a:t>elaborare informazioni nuove</a:t>
            </a:r>
            <a:r>
              <a:rPr lang="it-IT"/>
              <a:t> o produrre buone risposte </a:t>
            </a:r>
            <a:r>
              <a:rPr lang="it-IT" u="sng"/>
              <a:t>senza attingere da conoscenze già acquisite</a:t>
            </a:r>
            <a:r>
              <a:rPr lang="it-IT"/>
              <a:t>.</a:t>
            </a:r>
          </a:p>
          <a:p>
            <a:pPr lvl="0"/>
            <a:r>
              <a:rPr lang="it-IT"/>
              <a:t>Raggiunge il suo massimo grado di sviluppo nell’adolescenza e negli anni giovanili per poi declinare a partire dalla mezza età.</a:t>
            </a:r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/>
              <a:t>INTELLIGENZA FLUIDA E</a:t>
            </a:r>
            <a:br>
              <a:rPr lang="it-IT"/>
            </a:br>
            <a:r>
              <a:rPr lang="it-IT"/>
              <a:t>INTELLIGENZA CRISTALLIZZATA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b="1"/>
              <a:t>INTELLIGENZA CRISTALLIZZATA:</a:t>
            </a:r>
            <a:endParaRPr lang="it-IT"/>
          </a:p>
          <a:p>
            <a:pPr lvl="0"/>
            <a:r>
              <a:rPr lang="it-IT"/>
              <a:t>La </a:t>
            </a:r>
            <a:r>
              <a:rPr lang="it-IT" u="sng"/>
              <a:t>disponibilità di conoscenze e la capacità di utilizzarle</a:t>
            </a:r>
            <a:r>
              <a:rPr lang="it-IT"/>
              <a:t> per </a:t>
            </a:r>
            <a:r>
              <a:rPr lang="it-IT" u="sng"/>
              <a:t>risolvere problemi</a:t>
            </a:r>
            <a:r>
              <a:rPr lang="it-IT"/>
              <a:t> non del tutto nuovi, </a:t>
            </a:r>
            <a:r>
              <a:rPr lang="it-IT" u="sng"/>
              <a:t>simili cioè a quesiti già noti</a:t>
            </a:r>
            <a:r>
              <a:rPr lang="it-IT"/>
              <a:t>.</a:t>
            </a:r>
          </a:p>
          <a:p>
            <a:pPr lvl="0"/>
            <a:r>
              <a:rPr lang="it-IT"/>
              <a:t>Rimane stabile durante l’età adulta ed anche durante l’invecchiamento resta stabile o presenta un decremento lieve.</a:t>
            </a:r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647824" y="700092"/>
            <a:ext cx="8689844" cy="1567574"/>
          </a:xfrm>
        </p:spPr>
        <p:txBody>
          <a:bodyPr/>
          <a:lstStyle/>
          <a:p>
            <a:pPr lvl="0"/>
            <a:r>
              <a:rPr lang="it-IT"/>
              <a:t>LO SVILUPPO COGNITIVO ATIPICO</a:t>
            </a:r>
            <a:br>
              <a:rPr lang="it-IT"/>
            </a:br>
            <a:endParaRPr lang="it-IT"/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647824" y="1331567"/>
            <a:ext cx="8640961" cy="5616619"/>
          </a:xfrm>
        </p:spPr>
        <p:txBody>
          <a:bodyPr/>
          <a:lstStyle/>
          <a:p>
            <a:pPr lvl="0"/>
            <a:r>
              <a:rPr lang="it-IT" b="1" dirty="0"/>
              <a:t> </a:t>
            </a:r>
            <a:endParaRPr lang="it-IT" dirty="0"/>
          </a:p>
          <a:p>
            <a:pPr lvl="0"/>
            <a:r>
              <a:rPr lang="it-IT" dirty="0"/>
              <a:t>Per lo </a:t>
            </a:r>
            <a:r>
              <a:rPr lang="it-IT" b="1" dirty="0"/>
              <a:t>sviluppo cognitivo atipico </a:t>
            </a:r>
            <a:r>
              <a:rPr lang="it-IT" dirty="0"/>
              <a:t>gli aspetti da considerare sono:</a:t>
            </a:r>
          </a:p>
          <a:p>
            <a:pPr lvl="0"/>
            <a:r>
              <a:rPr lang="it-IT" dirty="0"/>
              <a:t>1. </a:t>
            </a:r>
            <a:r>
              <a:rPr lang="it-IT" u="sng" dirty="0"/>
              <a:t>molteplicità di disturbi </a:t>
            </a:r>
            <a:r>
              <a:rPr lang="it-IT" dirty="0"/>
              <a:t>che implicano deficit cognitivi diversi: Le situazioni e i disturbi che implicano deficit cognitivi sono molteplici , così come le condizioni, le cause, i decorsi e gli esiti</a:t>
            </a:r>
          </a:p>
          <a:p>
            <a:pPr lvl="0"/>
            <a:endParaRPr lang="it-IT" dirty="0"/>
          </a:p>
          <a:p>
            <a:pPr lvl="0"/>
            <a:endParaRPr lang="it-IT" dirty="0"/>
          </a:p>
          <a:p>
            <a:pPr lvl="0"/>
            <a:r>
              <a:rPr lang="it-IT" dirty="0"/>
              <a:t>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2"/>
          <p:cNvSpPr txBox="1">
            <a:spLocks noGrp="1"/>
          </p:cNvSpPr>
          <p:nvPr>
            <p:ph idx="1"/>
          </p:nvPr>
        </p:nvSpPr>
        <p:spPr>
          <a:xfrm>
            <a:off x="863851" y="899513"/>
            <a:ext cx="8365873" cy="5990225"/>
          </a:xfrm>
        </p:spPr>
        <p:txBody>
          <a:bodyPr/>
          <a:lstStyle/>
          <a:p>
            <a:pPr lvl="0"/>
            <a:r>
              <a:rPr lang="it-IT" dirty="0"/>
              <a:t>2. </a:t>
            </a:r>
            <a:r>
              <a:rPr lang="it-IT" u="sng" dirty="0"/>
              <a:t>difficoltà nel distinguere il ruolo degli aspetti biologici e di quelli ambientali</a:t>
            </a:r>
            <a:r>
              <a:rPr lang="it-IT" dirty="0"/>
              <a:t>. A partire dagli anni 60 la tendenza era di attribuire i disturbi  psichici in genere a fattori ambientali, in seguito i paradigmi psicogenetici hanno dominato gli studi fino agli anni 80, come negazione dell'influenza sfavorevole delle differenze socioculturali sull'individuo. Oggi si tende a far interagire gli aspetti ambientali e quelli </a:t>
            </a:r>
            <a:r>
              <a:rPr lang="it-IT" dirty="0" err="1"/>
              <a:t>biologico-genetici</a:t>
            </a:r>
            <a:r>
              <a:rPr lang="it-IT" dirty="0"/>
              <a:t>. </a:t>
            </a:r>
          </a:p>
          <a:p>
            <a:pPr lvl="0"/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791842" y="1547585"/>
            <a:ext cx="8437882" cy="5342153"/>
          </a:xfrm>
        </p:spPr>
        <p:txBody>
          <a:bodyPr/>
          <a:lstStyle/>
          <a:p>
            <a:pPr lvl="0"/>
            <a:r>
              <a:rPr lang="it-IT"/>
              <a:t>Il rapporto tra natura e cultura nei deficit cognitivi assume particolare rilevanza nelle spiegazioni dello sviluppo atipico. A partire dagli anni 60 la tendenza era di attribuire i disturbi  psichici in genere a fattori ambientali , in seguito i paradigmi psicogenetici hanno dominato gli studi fino agli anni 80, come negazione dell'influenza sfavorevole delle differenze socioculturali sull'individuo. Oggi si tende a far interagire gli aspetti ambientali e quelli biologico-genetici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2"/>
          <p:cNvSpPr txBox="1">
            <a:spLocks noGrp="1"/>
          </p:cNvSpPr>
          <p:nvPr>
            <p:ph idx="1"/>
          </p:nvPr>
        </p:nvSpPr>
        <p:spPr>
          <a:xfrm>
            <a:off x="647824" y="1115540"/>
            <a:ext cx="8581900" cy="5774207"/>
          </a:xfrm>
        </p:spPr>
        <p:txBody>
          <a:bodyPr/>
          <a:lstStyle/>
          <a:p>
            <a:pPr lvl="0"/>
            <a:r>
              <a:rPr lang="it-IT" dirty="0"/>
              <a:t>3. </a:t>
            </a:r>
            <a:r>
              <a:rPr lang="it-IT" u="sng" dirty="0"/>
              <a:t>eventuale presenza di aree di normalità residua </a:t>
            </a:r>
            <a:r>
              <a:rPr lang="it-IT" dirty="0"/>
              <a:t>in domini specifici dello sviluppo.</a:t>
            </a:r>
          </a:p>
          <a:p>
            <a:pPr lvl="0"/>
            <a:r>
              <a:rPr lang="it-IT" dirty="0"/>
              <a:t>Thomas e </a:t>
            </a:r>
            <a:r>
              <a:rPr lang="it-IT" dirty="0" err="1"/>
              <a:t>Karmiloff-Smith</a:t>
            </a:r>
            <a:r>
              <a:rPr lang="it-IT" dirty="0"/>
              <a:t>, di concezione </a:t>
            </a:r>
            <a:r>
              <a:rPr lang="it-IT" dirty="0" err="1"/>
              <a:t>modularista</a:t>
            </a:r>
            <a:r>
              <a:rPr lang="it-IT" dirty="0"/>
              <a:t> e innatista, sostengono che lo sviluppo atipico possa produrre deficit selettivi in alcune aree, mentre il resto del sistema evolve normalmente. Gli autori di ottica </a:t>
            </a:r>
            <a:r>
              <a:rPr lang="it-IT" dirty="0" err="1"/>
              <a:t>neurocostruttivista</a:t>
            </a:r>
            <a:r>
              <a:rPr lang="it-IT" dirty="0"/>
              <a:t>, sostengono che i disturbi dello sviluppo mostrano deficit associati e i meccanismi di compensazione attivativi successivamente possano condizionare gli esiti finali.</a:t>
            </a:r>
          </a:p>
          <a:p>
            <a:pPr lvl="0"/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647824" y="700092"/>
            <a:ext cx="8689844" cy="1207538"/>
          </a:xfrm>
        </p:spPr>
        <p:txBody>
          <a:bodyPr/>
          <a:lstStyle/>
          <a:p>
            <a:pPr lvl="0"/>
            <a:r>
              <a:rPr lang="it-IT"/>
              <a:t>Il ritardo mentale</a:t>
            </a:r>
            <a:br>
              <a:rPr lang="it-IT"/>
            </a:br>
            <a:endParaRPr lang="it-IT"/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719833" y="971522"/>
            <a:ext cx="8509891" cy="5918225"/>
          </a:xfrm>
        </p:spPr>
        <p:txBody>
          <a:bodyPr/>
          <a:lstStyle/>
          <a:p>
            <a:pPr lvl="0"/>
            <a:r>
              <a:rPr lang="it-IT" b="1"/>
              <a:t> </a:t>
            </a:r>
            <a:endParaRPr lang="it-IT"/>
          </a:p>
          <a:p>
            <a:pPr lvl="0"/>
            <a:r>
              <a:rPr lang="it-IT"/>
              <a:t>Bambini con anomalie genetiche o cromosomiche sono caratterizzati da diverse traiettorie evolutive ed esiti disomogenei in varie aree dello sviluppo cognitivo.</a:t>
            </a:r>
          </a:p>
          <a:p>
            <a:pPr lvl="0"/>
            <a:r>
              <a:rPr lang="it-IT"/>
              <a:t>Possiamo fare delle distinzioni fra la trisomia 21, o </a:t>
            </a:r>
            <a:r>
              <a:rPr lang="it-IT" i="1"/>
              <a:t>sindrome di Down</a:t>
            </a:r>
            <a:r>
              <a:rPr lang="it-IT"/>
              <a:t> e la </a:t>
            </a:r>
            <a:r>
              <a:rPr lang="it-IT" i="1"/>
              <a:t>sindrome di Williams</a:t>
            </a:r>
            <a:r>
              <a:rPr lang="it-IT"/>
              <a:t> , anomalia del cromosoma 7.</a:t>
            </a:r>
          </a:p>
          <a:p>
            <a:pPr lvl="0"/>
            <a:r>
              <a:rPr lang="it-IT"/>
              <a:t>Nella sindrome di Down riscontriamo una carenza specifica delle competenze verbali, mentre le competenze visuo-spaziali sono meno compromesse; invece nella sindrome di Williams è l’inverso.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2"/>
          <p:cNvSpPr txBox="1">
            <a:spLocks noGrp="1"/>
          </p:cNvSpPr>
          <p:nvPr>
            <p:ph idx="1"/>
          </p:nvPr>
        </p:nvSpPr>
        <p:spPr>
          <a:xfrm>
            <a:off x="503806" y="683495"/>
            <a:ext cx="8928987" cy="6336700"/>
          </a:xfrm>
        </p:spPr>
        <p:txBody>
          <a:bodyPr/>
          <a:lstStyle/>
          <a:p>
            <a:pPr lvl="0"/>
            <a:r>
              <a:rPr lang="it-IT"/>
              <a:t>I bambini con </a:t>
            </a:r>
            <a:r>
              <a:rPr lang="it-IT" b="1"/>
              <a:t>sindrome di Down </a:t>
            </a:r>
            <a:r>
              <a:rPr lang="it-IT"/>
              <a:t>oscillano tra un grado medio ed uno severo di disabilità intellettiva. Lo sviluppo cognitivo mostra ritardi importanti dopo il secondo anno di vita. </a:t>
            </a:r>
          </a:p>
          <a:p>
            <a:pPr lvl="0"/>
            <a:r>
              <a:rPr lang="it-IT" u="sng"/>
              <a:t>L’infanzia</a:t>
            </a:r>
            <a:r>
              <a:rPr lang="it-IT"/>
              <a:t> è caratterizzata da:</a:t>
            </a:r>
          </a:p>
          <a:p>
            <a:pPr lvl="0"/>
            <a:r>
              <a:rPr lang="it-IT"/>
              <a:t> - difficoltà nel mantenere le abilità acquisite;</a:t>
            </a:r>
          </a:p>
          <a:p>
            <a:pPr lvl="0"/>
            <a:r>
              <a:rPr lang="it-IT"/>
              <a:t> - non utilizzazione di strategie funzionali alla soluzione dei problemi.</a:t>
            </a:r>
          </a:p>
          <a:p>
            <a:pPr lvl="0"/>
            <a:r>
              <a:rPr lang="it-IT" u="sng"/>
              <a:t>In età scolare </a:t>
            </a:r>
            <a:r>
              <a:rPr lang="it-IT"/>
              <a:t>e in </a:t>
            </a:r>
            <a:r>
              <a:rPr lang="it-IT" u="sng"/>
              <a:t>adolescenza</a:t>
            </a:r>
            <a:r>
              <a:rPr lang="it-IT"/>
              <a:t> si riscontrano carenze riferite a :</a:t>
            </a:r>
          </a:p>
          <a:p>
            <a:pPr lvl="0"/>
            <a:r>
              <a:rPr lang="it-IT"/>
              <a:t> - elaborazione mentale, alla base si compiti di memoria a breve termine;</a:t>
            </a:r>
          </a:p>
          <a:p>
            <a:pPr lvl="0"/>
            <a:r>
              <a:rPr lang="it-IT"/>
              <a:t> - memoria a lungo termine;</a:t>
            </a:r>
          </a:p>
          <a:p>
            <a:pPr lvl="0"/>
            <a:r>
              <a:rPr lang="it-IT"/>
              <a:t> - linguaggio verbale.</a:t>
            </a:r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2"/>
          <p:cNvSpPr txBox="1">
            <a:spLocks noGrp="1"/>
          </p:cNvSpPr>
          <p:nvPr>
            <p:ph idx="1"/>
          </p:nvPr>
        </p:nvSpPr>
        <p:spPr>
          <a:xfrm>
            <a:off x="575815" y="827504"/>
            <a:ext cx="8653909" cy="6062234"/>
          </a:xfrm>
        </p:spPr>
        <p:txBody>
          <a:bodyPr/>
          <a:lstStyle/>
          <a:p>
            <a:pPr lvl="0"/>
            <a:r>
              <a:rPr lang="it-IT"/>
              <a:t>In conclusione:</a:t>
            </a:r>
          </a:p>
          <a:p>
            <a:pPr lvl="0"/>
            <a:r>
              <a:rPr lang="it-IT"/>
              <a:t> - nelle situazioni di disabilità intellettiva raramente si fa riferimento ad un livello di sviluppo normale;</a:t>
            </a:r>
          </a:p>
          <a:p>
            <a:pPr lvl="0"/>
            <a:r>
              <a:rPr lang="it-IT"/>
              <a:t> - alcune caratteristiche soggette a cambiamenti nel tempo non dipendo dalla sindrome, me dalla tappa evolutiva;</a:t>
            </a:r>
          </a:p>
          <a:p>
            <a:pPr lvl="0"/>
            <a:r>
              <a:rPr lang="it-IT"/>
              <a:t> - i geni non codificano direttamente le abilità cognitive, ma bisogna esaminare il processo evolutivo nella sua complessità.</a:t>
            </a:r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/>
              <a:t>L’autismo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1007860" y="1835621"/>
            <a:ext cx="8407395" cy="5039413"/>
          </a:xfrm>
        </p:spPr>
        <p:txBody>
          <a:bodyPr/>
          <a:lstStyle/>
          <a:p>
            <a:pPr lvl="0"/>
            <a:r>
              <a:rPr lang="it-IT" b="1"/>
              <a:t> </a:t>
            </a:r>
            <a:endParaRPr lang="it-IT"/>
          </a:p>
          <a:p>
            <a:pPr lvl="0"/>
            <a:r>
              <a:rPr lang="it-IT"/>
              <a:t>Caratteristiche:</a:t>
            </a:r>
          </a:p>
          <a:p>
            <a:pPr lvl="0"/>
            <a:r>
              <a:rPr lang="it-IT"/>
              <a:t> - anomalie dell’interazione sociale;</a:t>
            </a:r>
          </a:p>
          <a:p>
            <a:pPr lvl="0"/>
            <a:r>
              <a:rPr lang="it-IT"/>
              <a:t> - anomalie nella comunicazione e nel linguaggio;</a:t>
            </a:r>
          </a:p>
          <a:p>
            <a:pPr lvl="0"/>
            <a:r>
              <a:rPr lang="it-IT"/>
              <a:t> - ripetitività.</a:t>
            </a:r>
          </a:p>
          <a:p>
            <a:pPr lvl="0"/>
            <a:r>
              <a:rPr lang="it-IT"/>
              <a:t>In quanto questo disturbo coinvolge anomalie in diverse aree è difficile studiarne lo sviluppo cognitivo.</a:t>
            </a:r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2"/>
          <p:cNvSpPr txBox="1">
            <a:spLocks noGrp="1"/>
          </p:cNvSpPr>
          <p:nvPr>
            <p:ph idx="1"/>
          </p:nvPr>
        </p:nvSpPr>
        <p:spPr>
          <a:xfrm>
            <a:off x="503806" y="611486"/>
            <a:ext cx="8725918" cy="6278261"/>
          </a:xfrm>
        </p:spPr>
        <p:txBody>
          <a:bodyPr/>
          <a:lstStyle/>
          <a:p>
            <a:pPr lvl="0"/>
            <a:r>
              <a:rPr lang="it-IT" u="sng"/>
              <a:t>Le valutazioni dell’intelligenza </a:t>
            </a:r>
            <a:r>
              <a:rPr lang="it-IT"/>
              <a:t>sono diverse: </a:t>
            </a:r>
          </a:p>
          <a:p>
            <a:pPr lvl="0"/>
            <a:endParaRPr lang="it-IT"/>
          </a:p>
          <a:p>
            <a:pPr lvl="0"/>
            <a:r>
              <a:rPr lang="it-IT"/>
              <a:t> - Kanner stimava intelligenti i suoi pazienti nonostante i gravi deficit;</a:t>
            </a:r>
          </a:p>
          <a:p>
            <a:pPr lvl="0"/>
            <a:r>
              <a:rPr lang="it-IT"/>
              <a:t> - negli anni 60 le anomalie cognitive erano conseguenza di gravi distorsioni nelle relazioni affettive primarie;</a:t>
            </a:r>
          </a:p>
          <a:p>
            <a:pPr lvl="0"/>
            <a:r>
              <a:rPr lang="it-IT"/>
              <a:t> - negli anni 70 il 70% degli autistici era considerato affetto da ritardo mentale;</a:t>
            </a:r>
          </a:p>
          <a:p>
            <a:pPr lvl="0"/>
            <a:r>
              <a:rPr lang="it-IT"/>
              <a:t> - oggi il livello di funzionamento cognitivo di questi soggetti copre la gamma da ritardo mentale profondo a livelli di intelligenza sopra la media.</a:t>
            </a:r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2"/>
          <p:cNvSpPr txBox="1">
            <a:spLocks noGrp="1"/>
          </p:cNvSpPr>
          <p:nvPr>
            <p:ph idx="1"/>
          </p:nvPr>
        </p:nvSpPr>
        <p:spPr>
          <a:xfrm>
            <a:off x="647824" y="683495"/>
            <a:ext cx="8581900" cy="6206252"/>
          </a:xfrm>
        </p:spPr>
        <p:txBody>
          <a:bodyPr/>
          <a:lstStyle/>
          <a:p>
            <a:pPr lvl="0"/>
            <a:r>
              <a:rPr lang="it-IT"/>
              <a:t>Diverse </a:t>
            </a:r>
            <a:r>
              <a:rPr lang="it-IT" u="sng"/>
              <a:t>teorie cognitive </a:t>
            </a:r>
            <a:r>
              <a:rPr lang="it-IT"/>
              <a:t>tentano di ricondurre ad un deficit specifico i problemi socio-cognitivi dell’autismo ipotizzando :</a:t>
            </a:r>
          </a:p>
          <a:p>
            <a:pPr lvl="0"/>
            <a:r>
              <a:rPr lang="it-IT"/>
              <a:t> - carenze nella </a:t>
            </a:r>
            <a:r>
              <a:rPr lang="it-IT" i="1"/>
              <a:t>teoria della mente</a:t>
            </a:r>
            <a:r>
              <a:rPr lang="it-IT"/>
              <a:t>, assenza di </a:t>
            </a:r>
            <a:r>
              <a:rPr lang="it-IT" i="1"/>
              <a:t>mentalizzazione</a:t>
            </a:r>
            <a:r>
              <a:rPr lang="it-IT"/>
              <a:t>;</a:t>
            </a:r>
          </a:p>
          <a:p>
            <a:pPr lvl="0"/>
            <a:r>
              <a:rPr lang="it-IT"/>
              <a:t> - carenze nella </a:t>
            </a:r>
            <a:r>
              <a:rPr lang="it-IT" i="1"/>
              <a:t>coerenza centrale;</a:t>
            </a:r>
            <a:endParaRPr lang="it-IT"/>
          </a:p>
          <a:p>
            <a:pPr lvl="0"/>
            <a:r>
              <a:rPr lang="it-IT"/>
              <a:t> - carenza nelle </a:t>
            </a:r>
            <a:r>
              <a:rPr lang="it-IT" i="1"/>
              <a:t>funzioni esecutive</a:t>
            </a:r>
            <a:r>
              <a:rPr lang="it-IT"/>
              <a:t>.</a:t>
            </a:r>
          </a:p>
          <a:p>
            <a:pPr lvl="0"/>
            <a:endParaRPr lang="it-IT"/>
          </a:p>
          <a:p>
            <a:pPr lvl="0"/>
            <a:r>
              <a:rPr lang="it-IT"/>
              <a:t>Le critiche fatte a queste teorie riguardano soprattutto il fatto che non si può dare un’unica spiegazione per rendere conto dei deficit sociali, comunicativi e comportamentali.</a:t>
            </a:r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/>
              <a:t>LA MALATTIA DI ALZHEIMER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647824" y="1619594"/>
            <a:ext cx="8784979" cy="5256583"/>
          </a:xfrm>
        </p:spPr>
        <p:txBody>
          <a:bodyPr/>
          <a:lstStyle/>
          <a:p>
            <a:pPr lvl="0"/>
            <a:r>
              <a:rPr lang="it-IT" u="sng" dirty="0"/>
              <a:t>Patologia degenerativa del cervello </a:t>
            </a:r>
            <a:r>
              <a:rPr lang="it-IT" dirty="0"/>
              <a:t>che insorge, in genere, nel corso dell’invecchiamento. </a:t>
            </a:r>
          </a:p>
          <a:p>
            <a:pPr lvl="0"/>
            <a:r>
              <a:rPr lang="it-IT" dirty="0"/>
              <a:t>Non vi è un’eziologia certa, ma diverse sono le ipotesi relative a fattori genetici e di alterazione fisiologica e/o a una pluralità di fattori tra cui sono presenti anche variabili di carattere socioculturale. Alcuni studi dimostrano, infatti, che la malattia si sviluppa in percentuale minore (60%) in anziani cognitivamente più attivi rispetto a quelli inattivi.</a:t>
            </a:r>
          </a:p>
          <a:p>
            <a:pPr lvl="0"/>
            <a:r>
              <a:rPr lang="it-IT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/>
              <a:t>I SINTOMI DELL’ ALZHEIMER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719833" y="1691603"/>
            <a:ext cx="8509891" cy="5198144"/>
          </a:xfrm>
        </p:spPr>
        <p:txBody>
          <a:bodyPr/>
          <a:lstStyle/>
          <a:p>
            <a:pPr lvl="0"/>
            <a:r>
              <a:rPr lang="it-IT" sz="2800" u="sng" dirty="0"/>
              <a:t>I</a:t>
            </a:r>
            <a:r>
              <a:rPr lang="it-IT" sz="2800" u="sng" dirty="0" smtClean="0"/>
              <a:t>nizialmente</a:t>
            </a:r>
            <a:r>
              <a:rPr lang="it-IT" sz="2800" dirty="0" smtClean="0"/>
              <a:t> </a:t>
            </a:r>
            <a:r>
              <a:rPr lang="it-IT" sz="2800" dirty="0"/>
              <a:t>non sono invalidanti in quanto consistono in occasionali manifestazioni di </a:t>
            </a:r>
            <a:r>
              <a:rPr lang="it-IT" sz="2800" b="1" dirty="0"/>
              <a:t>amnesia anterograda </a:t>
            </a:r>
            <a:r>
              <a:rPr lang="it-IT" sz="2800" dirty="0"/>
              <a:t>e di diminuita abilità spaziale. </a:t>
            </a:r>
          </a:p>
          <a:p>
            <a:pPr lvl="0"/>
            <a:r>
              <a:rPr lang="it-IT" sz="2800" u="sng" dirty="0"/>
              <a:t>Col progredire </a:t>
            </a:r>
            <a:r>
              <a:rPr lang="it-IT" sz="2800" dirty="0"/>
              <a:t>della malattia i sintomi si aggravano: </a:t>
            </a:r>
            <a:r>
              <a:rPr lang="it-IT" sz="2800" dirty="0" smtClean="0"/>
              <a:t>amnesia, </a:t>
            </a:r>
            <a:r>
              <a:rPr lang="it-IT" sz="2800" dirty="0"/>
              <a:t>agnosia, deficit di attenzione, aprassie, disgrafie, </a:t>
            </a:r>
            <a:r>
              <a:rPr lang="it-IT" sz="2800" dirty="0" err="1" smtClean="0"/>
              <a:t>discalculia</a:t>
            </a:r>
            <a:r>
              <a:rPr lang="it-IT" sz="2800" dirty="0" smtClean="0"/>
              <a:t>, </a:t>
            </a:r>
            <a:r>
              <a:rPr lang="it-IT" sz="2800" dirty="0"/>
              <a:t>deficit intellettivi generali e disorientamento spazio-temporale, spesso associati a depressione, ansia, sbalzi di umore. </a:t>
            </a:r>
          </a:p>
          <a:p>
            <a:pPr lvl="0"/>
            <a:r>
              <a:rPr lang="it-IT" sz="2800" dirty="0"/>
              <a:t>Non esiste una cura e le terapie utilizzate ne rallentano soltanto il decorso. Il declino risulta essere meno rapido in pazienti con livelli di istruzione più elevati.</a:t>
            </a:r>
          </a:p>
          <a:p>
            <a:pPr lvl="0"/>
            <a:endParaRPr lang="it-IT" dirty="0"/>
          </a:p>
          <a:p>
            <a:pPr lvl="0"/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/>
              <a:t>CONNESSIONE DEI MODULI MENTALI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647824" y="1835621"/>
            <a:ext cx="8581900" cy="5400601"/>
          </a:xfrm>
        </p:spPr>
        <p:txBody>
          <a:bodyPr/>
          <a:lstStyle/>
          <a:p>
            <a:pPr lvl="0"/>
            <a:r>
              <a:rPr lang="it-IT"/>
              <a:t>Moscovitch e Umiltà propongono un modello per meglio comprendere i processi cognitivi nella malattia.</a:t>
            </a:r>
          </a:p>
          <a:p>
            <a:pPr lvl="0"/>
            <a:r>
              <a:rPr lang="it-IT"/>
              <a:t>Questo modello offre un quadro di insieme e presenta una visione della mente umana in cui i moduli non sono rigidamente separarti, ma  si costituiscono nel corso dello sviluppo, e in cui i vari processi (cognitivi modulari e centrali) interagiscono tra loro e contribuiscono in sinergia allo sviluppo dell’individuo.</a:t>
            </a:r>
          </a:p>
          <a:p>
            <a:pPr lvl="0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575815" y="899513"/>
            <a:ext cx="8761853" cy="2088233"/>
          </a:xfrm>
        </p:spPr>
        <p:txBody>
          <a:bodyPr/>
          <a:lstStyle/>
          <a:p>
            <a:pPr lvl="0"/>
            <a:r>
              <a:rPr lang="it-IT"/>
              <a:t>Corso TFA Sostegno </a:t>
            </a:r>
            <a:br>
              <a:rPr lang="it-IT"/>
            </a:br>
            <a:r>
              <a:rPr lang="it-IT"/>
              <a:t>(Primaria e Infanzia) </a:t>
            </a:r>
            <a:br>
              <a:rPr lang="it-IT"/>
            </a:br>
            <a:r>
              <a:rPr lang="it-IT"/>
              <a:t>Università degli studi di Macerata</a:t>
            </a:r>
            <a:br>
              <a:rPr lang="it-IT"/>
            </a:br>
            <a:endParaRPr lang="it-IT"/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3240112" y="2771729"/>
            <a:ext cx="4968547" cy="4032449"/>
          </a:xfrm>
        </p:spPr>
        <p:txBody>
          <a:bodyPr/>
          <a:lstStyle/>
          <a:p>
            <a:pPr lvl="0"/>
            <a:r>
              <a:rPr lang="it-IT" i="1"/>
              <a:t>Teresa Ambrosino, </a:t>
            </a:r>
          </a:p>
          <a:p>
            <a:pPr lvl="0"/>
            <a:r>
              <a:rPr lang="it-IT" i="1"/>
              <a:t>Chiara Ciarapica, </a:t>
            </a:r>
          </a:p>
          <a:p>
            <a:pPr lvl="0"/>
            <a:r>
              <a:rPr lang="it-IT" i="1"/>
              <a:t>Federica Fabi, </a:t>
            </a:r>
          </a:p>
          <a:p>
            <a:pPr lvl="0"/>
            <a:r>
              <a:rPr lang="it-IT" i="1"/>
              <a:t>Annalisa Foresi, </a:t>
            </a:r>
          </a:p>
          <a:p>
            <a:pPr lvl="0"/>
            <a:r>
              <a:rPr lang="it-IT" i="1"/>
              <a:t>Gianna Giosuè, </a:t>
            </a:r>
          </a:p>
          <a:p>
            <a:pPr lvl="0"/>
            <a:r>
              <a:rPr lang="it-IT" i="1"/>
              <a:t>Marina Keller, </a:t>
            </a:r>
          </a:p>
          <a:p>
            <a:pPr lvl="0"/>
            <a:r>
              <a:rPr lang="it-IT" i="1"/>
              <a:t>Suela Re, </a:t>
            </a:r>
          </a:p>
          <a:p>
            <a:pPr lvl="0"/>
            <a:r>
              <a:rPr lang="it-IT" i="1"/>
              <a:t>Francesca Zacconi</a:t>
            </a:r>
            <a:r>
              <a:rPr lang="it-IT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 5 ridot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CAP%205%20ridotto</Template>
  <TotalTime>453</TotalTime>
  <Words>4962</Words>
  <Application>Microsoft Office PowerPoint</Application>
  <PresentationFormat>Personalizzato</PresentationFormat>
  <Paragraphs>311</Paragraphs>
  <Slides>64</Slides>
  <Notes>35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64</vt:i4>
      </vt:variant>
    </vt:vector>
  </HeadingPairs>
  <TitlesOfParts>
    <vt:vector size="65" baseType="lpstr">
      <vt:lpstr>CAP 5 ridotto</vt:lpstr>
      <vt:lpstr>MANUALE DI PSICOLOGIA DELLO SVILUPPO CAP 5 LO SVILUPPO COGNITIVO</vt:lpstr>
      <vt:lpstr>FILOSOFIA E TEORIE COGNITIVE </vt:lpstr>
      <vt:lpstr>IL LIMITE DEL COMPORTAMENTISMO</vt:lpstr>
      <vt:lpstr>APPROCCIO RAZIONALISTA</vt:lpstr>
      <vt:lpstr>IL PIÙ IMPORTANTE RICERCATORE DELLE STRUTTURE DELLE MENTE : JEAN PIAGET</vt:lpstr>
      <vt:lpstr>PIAGET:GLI STADI DI SVILUPPO</vt:lpstr>
      <vt:lpstr>ALTRE TEORIE</vt:lpstr>
      <vt:lpstr>APPROCCIO COSTRUTTIVISTA</vt:lpstr>
      <vt:lpstr>Posizione delle teorie di Piaget razionalismo/costruttivismo</vt:lpstr>
      <vt:lpstr> TEORIE NEOPIAGETIANE</vt:lpstr>
      <vt:lpstr>APPROCCIO STORICO-CULTURALE</vt:lpstr>
      <vt:lpstr>GLI STRUMENTI CULTURALI</vt:lpstr>
      <vt:lpstr>Vygotskji/Bruner</vt:lpstr>
      <vt:lpstr>Bruner/ Vygotskij: centralità del linguaggio</vt:lpstr>
      <vt:lpstr>LO SVILUPPO TIPICO</vt:lpstr>
      <vt:lpstr>Stadio senso-motorio</vt:lpstr>
      <vt:lpstr>Diapositiva 17</vt:lpstr>
      <vt:lpstr>Ricerca Sperimentale:  fenomeno dell’ “errore A-non-B”</vt:lpstr>
      <vt:lpstr>Critiche alla teoria di Piaget</vt:lpstr>
      <vt:lpstr>L’ETA’ PRESCOLARE</vt:lpstr>
      <vt:lpstr>Animismo, Artificialismo e Finalismo</vt:lpstr>
      <vt:lpstr>L’età prescolare</vt:lpstr>
      <vt:lpstr>La Conoscenza dei numeri e della quantità</vt:lpstr>
      <vt:lpstr>Crescita della capacità della memoria</vt:lpstr>
      <vt:lpstr>L’ETÀ SCOLARE</vt:lpstr>
      <vt:lpstr>Capacità logiche (ricerche Piaget e Inhelder, ’59)</vt:lpstr>
      <vt:lpstr>L’età di passaggio dei 7/8 e gli 11</vt:lpstr>
      <vt:lpstr>LE OPERAZIONI CONCRETE</vt:lpstr>
      <vt:lpstr>CONCETTI NUMERICI E QUANTITATIVI</vt:lpstr>
      <vt:lpstr>I CONCETTI NUMERICI</vt:lpstr>
      <vt:lpstr>INVARIANZA</vt:lpstr>
      <vt:lpstr>SISTEMI SIMBOLICI</vt:lpstr>
      <vt:lpstr>PENSIERO NARRATIVO</vt:lpstr>
      <vt:lpstr>CONOSCENZA METACOGNITIVA</vt:lpstr>
      <vt:lpstr>LA CAPACITA' DELLA MEMORIA SECONDO CASE</vt:lpstr>
      <vt:lpstr>4 L’ADOLESCENZA </vt:lpstr>
      <vt:lpstr>Piaget e Inhelder (1955) studiano il pensiero nell’adolescenza</vt:lpstr>
      <vt:lpstr>Compiti di ragionamento combinatorio</vt:lpstr>
      <vt:lpstr>Progressi logici e uso delle proposizioni binarie </vt:lpstr>
      <vt:lpstr>Rapporto di indipendenza tra: logica formale, ragionamento, problemi</vt:lpstr>
      <vt:lpstr>Abilità di ragionamento dell’adolescente (Lehalalle 2006) </vt:lpstr>
      <vt:lpstr>Concetti matematici </vt:lpstr>
      <vt:lpstr>Concetto di funzione </vt:lpstr>
      <vt:lpstr>Diapositiva 44</vt:lpstr>
      <vt:lpstr>Concetti morali </vt:lpstr>
      <vt:lpstr>Sviluppo del pensiero narrativo </vt:lpstr>
      <vt:lpstr>Aspetti dominio-specifici e generali dello sviluppo e memoria di lavoro </vt:lpstr>
      <vt:lpstr>ETA’ ADULTA ED  INVECCHIAMENTO </vt:lpstr>
      <vt:lpstr>INTELLIGENZA FLUIDA E INTELLIGENZA CRISTALLIZZATA </vt:lpstr>
      <vt:lpstr>INTELLIGENZA FLUIDA E INTELLIGENZA CRISTALLIZZATA</vt:lpstr>
      <vt:lpstr>LO SVILUPPO COGNITIVO ATIPICO </vt:lpstr>
      <vt:lpstr>Diapositiva 52</vt:lpstr>
      <vt:lpstr>Diapositiva 53</vt:lpstr>
      <vt:lpstr>Diapositiva 54</vt:lpstr>
      <vt:lpstr>Il ritardo mentale </vt:lpstr>
      <vt:lpstr>Diapositiva 56</vt:lpstr>
      <vt:lpstr>Diapositiva 57</vt:lpstr>
      <vt:lpstr>L’autismo</vt:lpstr>
      <vt:lpstr>Diapositiva 59</vt:lpstr>
      <vt:lpstr>Diapositiva 60</vt:lpstr>
      <vt:lpstr>LA MALATTIA DI ALZHEIMER</vt:lpstr>
      <vt:lpstr>I SINTOMI DELL’ ALZHEIMER</vt:lpstr>
      <vt:lpstr>CONNESSIONE DEI MODULI MENTALI</vt:lpstr>
      <vt:lpstr>Corso TFA Sostegno  (Primaria e Infanzia)  Università degli studi di Macerata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MANUALE DI PSICOLOGIA DELLO SVILUPPO CAP 5 LO SVILUPPO COGNITIVO</dc:title>
  <dc:creator>Notebook</dc:creator>
  <dc:description>Presentazione generale di una novità tenendo conto delle richieste dei clienti</dc:description>
  <cp:lastModifiedBy>WinXp</cp:lastModifiedBy>
  <cp:revision>39</cp:revision>
  <cp:lastPrinted>1601-01-01T00:00:00Z</cp:lastPrinted>
  <dcterms:created xsi:type="dcterms:W3CDTF">2014-05-10T08:12:55Z</dcterms:created>
  <dcterms:modified xsi:type="dcterms:W3CDTF">2014-05-17T18:57:28Z</dcterms:modified>
</cp:coreProperties>
</file>