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61" r:id="rId5"/>
    <p:sldId id="264" r:id="rId6"/>
    <p:sldId id="282" r:id="rId7"/>
    <p:sldId id="267" r:id="rId8"/>
    <p:sldId id="268" r:id="rId9"/>
    <p:sldId id="272" r:id="rId10"/>
    <p:sldId id="274" r:id="rId11"/>
    <p:sldId id="276" r:id="rId12"/>
    <p:sldId id="283" r:id="rId13"/>
    <p:sldId id="278" r:id="rId14"/>
    <p:sldId id="280" r:id="rId15"/>
    <p:sldId id="281" r:id="rId1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varScale="1">
        <p:scale>
          <a:sx n="67" d="100"/>
          <a:sy n="67" d="100"/>
        </p:scale>
        <p:origin x="-1476" y="-252"/>
      </p:cViewPr>
      <p:guideLst>
        <p:guide orient="horz" pos="2160"/>
        <p:guide pos="2880"/>
      </p:guideLst>
    </p:cSldViewPr>
  </p:slideViewPr>
  <p:outlineViewPr>
    <p:cViewPr>
      <p:scale>
        <a:sx n="33" d="100"/>
        <a:sy n="33" d="100"/>
      </p:scale>
      <p:origin x="48" y="2329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02F269-4504-4FB7-93C1-256ED8010734}" type="doc">
      <dgm:prSet loTypeId="urn:microsoft.com/office/officeart/2005/8/layout/process1" loCatId="process" qsTypeId="urn:microsoft.com/office/officeart/2005/8/quickstyle/simple5" qsCatId="simple" csTypeId="urn:microsoft.com/office/officeart/2005/8/colors/accent3_5" csCatId="accent3" phldr="1"/>
      <dgm:spPr/>
    </dgm:pt>
    <dgm:pt modelId="{F7B96736-686E-4B00-9BB9-CEE861807886}">
      <dgm:prSet phldrT="[Testo]" custT="1"/>
      <dgm:spPr/>
      <dgm:t>
        <a:bodyPr/>
        <a:lstStyle/>
        <a:p>
          <a:pPr algn="ctr"/>
          <a:r>
            <a:rPr lang="it-IT" sz="1800" dirty="0" smtClean="0">
              <a:solidFill>
                <a:schemeClr val="tx1"/>
              </a:solidFill>
              <a:latin typeface="Century Gothic" panose="020B0502020202020204" pitchFamily="34" charset="0"/>
            </a:rPr>
            <a:t>Input esterno</a:t>
          </a:r>
          <a:endParaRPr lang="it-IT" sz="1800" dirty="0">
            <a:solidFill>
              <a:schemeClr val="tx1"/>
            </a:solidFill>
            <a:latin typeface="Century Gothic" panose="020B0502020202020204" pitchFamily="34" charset="0"/>
          </a:endParaRPr>
        </a:p>
      </dgm:t>
    </dgm:pt>
    <dgm:pt modelId="{B1F17BD3-F77B-49FD-A42F-0DC2954259DD}" type="parTrans" cxnId="{3C66ECBA-A872-4B22-A922-40A1C81A034D}">
      <dgm:prSet/>
      <dgm:spPr/>
      <dgm:t>
        <a:bodyPr/>
        <a:lstStyle/>
        <a:p>
          <a:endParaRPr lang="it-IT"/>
        </a:p>
      </dgm:t>
    </dgm:pt>
    <dgm:pt modelId="{35F9A4C2-DD6E-44D5-9129-F33529004A25}" type="sibTrans" cxnId="{3C66ECBA-A872-4B22-A922-40A1C81A034D}">
      <dgm:prSet/>
      <dgm:spPr/>
      <dgm:t>
        <a:bodyPr/>
        <a:lstStyle/>
        <a:p>
          <a:endParaRPr lang="it-IT"/>
        </a:p>
      </dgm:t>
    </dgm:pt>
    <dgm:pt modelId="{BA6F4721-C821-41B5-889D-647F3CEE3693}">
      <dgm:prSet phldrT="[Testo]" custT="1"/>
      <dgm:spPr/>
      <dgm:t>
        <a:bodyPr/>
        <a:lstStyle/>
        <a:p>
          <a:pPr algn="ctr"/>
          <a:r>
            <a:rPr lang="it-IT" sz="1600" b="0" dirty="0" smtClean="0">
              <a:solidFill>
                <a:schemeClr val="accent2">
                  <a:lumMod val="50000"/>
                </a:schemeClr>
              </a:solidFill>
              <a:latin typeface="Century Gothic" panose="020B0502020202020204" pitchFamily="34" charset="0"/>
            </a:rPr>
            <a:t>Registro sensoriale (RS):</a:t>
          </a:r>
        </a:p>
        <a:p>
          <a:pPr algn="ctr"/>
          <a:r>
            <a:rPr lang="it-IT" sz="1400" dirty="0" smtClean="0">
              <a:solidFill>
                <a:schemeClr val="tx1"/>
              </a:solidFill>
              <a:latin typeface="Century Gothic" panose="020B0502020202020204" pitchFamily="34" charset="0"/>
            </a:rPr>
            <a:t>conserva per un breve periodo l’informazione che proviene dagli organi di senso (</a:t>
          </a:r>
          <a:r>
            <a:rPr lang="it-IT" sz="1400" dirty="0" err="1" smtClean="0">
              <a:solidFill>
                <a:schemeClr val="tx1"/>
              </a:solidFill>
              <a:latin typeface="Century Gothic" panose="020B0502020202020204" pitchFamily="34" charset="0"/>
            </a:rPr>
            <a:t>max</a:t>
          </a:r>
          <a:r>
            <a:rPr lang="it-IT" sz="1400" dirty="0" smtClean="0">
              <a:solidFill>
                <a:schemeClr val="tx1"/>
              </a:solidFill>
              <a:latin typeface="Century Gothic" panose="020B0502020202020204" pitchFamily="34" charset="0"/>
            </a:rPr>
            <a:t> 2s).</a:t>
          </a:r>
          <a:endParaRPr lang="it-IT" sz="1400" dirty="0">
            <a:solidFill>
              <a:schemeClr val="tx1"/>
            </a:solidFill>
            <a:latin typeface="Century Gothic" panose="020B0502020202020204" pitchFamily="34" charset="0"/>
          </a:endParaRPr>
        </a:p>
      </dgm:t>
    </dgm:pt>
    <dgm:pt modelId="{8AE9F26A-78FD-4135-AC52-13FF25681013}" type="parTrans" cxnId="{8F2E0D9D-D47A-4A36-9C86-929F279A155A}">
      <dgm:prSet/>
      <dgm:spPr/>
      <dgm:t>
        <a:bodyPr/>
        <a:lstStyle/>
        <a:p>
          <a:endParaRPr lang="it-IT"/>
        </a:p>
      </dgm:t>
    </dgm:pt>
    <dgm:pt modelId="{9DF267AD-2F74-436A-AA9A-721CE83F4E44}" type="sibTrans" cxnId="{8F2E0D9D-D47A-4A36-9C86-929F279A155A}">
      <dgm:prSet/>
      <dgm:spPr/>
      <dgm:t>
        <a:bodyPr/>
        <a:lstStyle/>
        <a:p>
          <a:endParaRPr lang="it-IT"/>
        </a:p>
      </dgm:t>
    </dgm:pt>
    <dgm:pt modelId="{16BA5F61-5EE8-4E70-801F-5E239BFE718D}">
      <dgm:prSet phldrT="[Testo]" custT="1"/>
      <dgm:spPr/>
      <dgm:t>
        <a:bodyPr/>
        <a:lstStyle/>
        <a:p>
          <a:pPr algn="ctr"/>
          <a:r>
            <a:rPr lang="it-IT" sz="1600" dirty="0" smtClean="0">
              <a:solidFill>
                <a:schemeClr val="accent2">
                  <a:lumMod val="50000"/>
                </a:schemeClr>
              </a:solidFill>
              <a:latin typeface="Century Gothic" panose="020B0502020202020204" pitchFamily="34" charset="0"/>
            </a:rPr>
            <a:t>Memoria a breve termine (MBT): </a:t>
          </a:r>
          <a:r>
            <a:rPr lang="it-IT" sz="1400" dirty="0" smtClean="0">
              <a:solidFill>
                <a:schemeClr val="tx1"/>
              </a:solidFill>
              <a:latin typeface="Century Gothic" panose="020B0502020202020204" pitchFamily="34" charset="0"/>
            </a:rPr>
            <a:t>conserva temporaneamente l’informazione proveniente dal registro sensoriale e la trasferisce, tramite il </a:t>
          </a:r>
          <a:r>
            <a:rPr lang="it-IT" sz="1400" dirty="0" smtClean="0">
              <a:solidFill>
                <a:schemeClr val="accent2">
                  <a:lumMod val="50000"/>
                </a:schemeClr>
              </a:solidFill>
              <a:latin typeface="Century Gothic" panose="020B0502020202020204" pitchFamily="34" charset="0"/>
            </a:rPr>
            <a:t>processo di reiterazione </a:t>
          </a:r>
          <a:r>
            <a:rPr lang="it-IT" sz="1400" dirty="0" smtClean="0">
              <a:solidFill>
                <a:schemeClr val="tx1"/>
              </a:solidFill>
              <a:latin typeface="Century Gothic" panose="020B0502020202020204" pitchFamily="34" charset="0"/>
            </a:rPr>
            <a:t>(</a:t>
          </a:r>
          <a:r>
            <a:rPr lang="it-IT" sz="1400" i="1" dirty="0" err="1" smtClean="0">
              <a:solidFill>
                <a:schemeClr val="accent2">
                  <a:lumMod val="50000"/>
                </a:schemeClr>
              </a:solidFill>
              <a:latin typeface="Century Gothic" panose="020B0502020202020204" pitchFamily="34" charset="0"/>
            </a:rPr>
            <a:t>rehearsal</a:t>
          </a:r>
          <a:r>
            <a:rPr lang="it-IT" sz="1400" dirty="0" smtClean="0">
              <a:solidFill>
                <a:schemeClr val="tx1"/>
              </a:solidFill>
              <a:latin typeface="Century Gothic" panose="020B0502020202020204" pitchFamily="34" charset="0"/>
            </a:rPr>
            <a:t>), nella MLT.</a:t>
          </a:r>
          <a:endParaRPr lang="it-IT" sz="1400" dirty="0">
            <a:solidFill>
              <a:schemeClr val="tx1"/>
            </a:solidFill>
            <a:latin typeface="Century Gothic" panose="020B0502020202020204" pitchFamily="34" charset="0"/>
          </a:endParaRPr>
        </a:p>
      </dgm:t>
    </dgm:pt>
    <dgm:pt modelId="{6468CF13-7284-4C58-B7C8-CCD400C965E5}" type="parTrans" cxnId="{1A298B92-A12F-4348-8963-851022F7DCF5}">
      <dgm:prSet/>
      <dgm:spPr/>
      <dgm:t>
        <a:bodyPr/>
        <a:lstStyle/>
        <a:p>
          <a:endParaRPr lang="it-IT"/>
        </a:p>
      </dgm:t>
    </dgm:pt>
    <dgm:pt modelId="{DBC90BAD-4C31-45BB-8E7F-74700BBF9FC5}" type="sibTrans" cxnId="{1A298B92-A12F-4348-8963-851022F7DCF5}">
      <dgm:prSet/>
      <dgm:spPr/>
      <dgm:t>
        <a:bodyPr/>
        <a:lstStyle/>
        <a:p>
          <a:endParaRPr lang="it-IT"/>
        </a:p>
      </dgm:t>
    </dgm:pt>
    <dgm:pt modelId="{C795A76D-CF2B-4F51-84A4-E1002BD85CFE}">
      <dgm:prSet phldrT="[Testo]" custT="1"/>
      <dgm:spPr/>
      <dgm:t>
        <a:bodyPr/>
        <a:lstStyle/>
        <a:p>
          <a:pPr algn="ctr"/>
          <a:r>
            <a:rPr lang="it-IT" sz="1600" dirty="0" smtClean="0">
              <a:solidFill>
                <a:schemeClr val="accent2">
                  <a:lumMod val="50000"/>
                </a:schemeClr>
              </a:solidFill>
              <a:latin typeface="Century Gothic" panose="020B0502020202020204" pitchFamily="34" charset="0"/>
            </a:rPr>
            <a:t>Memoria a lungo termine (MBL): </a:t>
          </a:r>
          <a:r>
            <a:rPr lang="it-IT" sz="1500" dirty="0" smtClean="0">
              <a:solidFill>
                <a:schemeClr val="tx1"/>
              </a:solidFill>
              <a:latin typeface="Century Gothic" panose="020B0502020202020204" pitchFamily="34" charset="0"/>
            </a:rPr>
            <a:t>sistema unico, dove parte dell’informazione proveniente dalla MBT viene ricodificata e mantenuta per un tempo indefinito.</a:t>
          </a:r>
          <a:endParaRPr lang="it-IT" sz="1500" dirty="0">
            <a:solidFill>
              <a:schemeClr val="tx1"/>
            </a:solidFill>
            <a:latin typeface="Century Gothic" panose="020B0502020202020204" pitchFamily="34" charset="0"/>
          </a:endParaRPr>
        </a:p>
      </dgm:t>
    </dgm:pt>
    <dgm:pt modelId="{DBE7A2D8-EFDD-45A7-BA47-0C90F5E49BA6}" type="parTrans" cxnId="{EFD1FC4A-1A48-4FC8-A849-21E433C931F1}">
      <dgm:prSet/>
      <dgm:spPr/>
      <dgm:t>
        <a:bodyPr/>
        <a:lstStyle/>
        <a:p>
          <a:endParaRPr lang="it-IT"/>
        </a:p>
      </dgm:t>
    </dgm:pt>
    <dgm:pt modelId="{7C349B30-9EBB-4E1E-903D-02F4E5828954}" type="sibTrans" cxnId="{EFD1FC4A-1A48-4FC8-A849-21E433C931F1}">
      <dgm:prSet/>
      <dgm:spPr/>
      <dgm:t>
        <a:bodyPr/>
        <a:lstStyle/>
        <a:p>
          <a:endParaRPr lang="it-IT"/>
        </a:p>
      </dgm:t>
    </dgm:pt>
    <dgm:pt modelId="{B30C0699-37E9-4BBD-9B66-893F49BD2192}" type="pres">
      <dgm:prSet presAssocID="{0B02F269-4504-4FB7-93C1-256ED8010734}" presName="Name0" presStyleCnt="0">
        <dgm:presLayoutVars>
          <dgm:dir/>
          <dgm:resizeHandles val="exact"/>
        </dgm:presLayoutVars>
      </dgm:prSet>
      <dgm:spPr/>
    </dgm:pt>
    <dgm:pt modelId="{05FF72E8-EDE7-4D75-9C1A-F1893D014551}" type="pres">
      <dgm:prSet presAssocID="{F7B96736-686E-4B00-9BB9-CEE861807886}" presName="node" presStyleLbl="node1" presStyleIdx="0" presStyleCnt="4" custScaleX="148945" custScaleY="33896">
        <dgm:presLayoutVars>
          <dgm:bulletEnabled val="1"/>
        </dgm:presLayoutVars>
      </dgm:prSet>
      <dgm:spPr/>
      <dgm:t>
        <a:bodyPr/>
        <a:lstStyle/>
        <a:p>
          <a:endParaRPr lang="it-IT"/>
        </a:p>
      </dgm:t>
    </dgm:pt>
    <dgm:pt modelId="{AEAA6F8C-E598-4D34-B4CF-15FC1BBB01D7}" type="pres">
      <dgm:prSet presAssocID="{35F9A4C2-DD6E-44D5-9129-F33529004A25}" presName="sibTrans" presStyleLbl="sibTrans2D1" presStyleIdx="0" presStyleCnt="3"/>
      <dgm:spPr/>
      <dgm:t>
        <a:bodyPr/>
        <a:lstStyle/>
        <a:p>
          <a:endParaRPr lang="it-IT"/>
        </a:p>
      </dgm:t>
    </dgm:pt>
    <dgm:pt modelId="{3A147E44-9091-4227-BFE4-4F31CE77D0DA}" type="pres">
      <dgm:prSet presAssocID="{35F9A4C2-DD6E-44D5-9129-F33529004A25}" presName="connectorText" presStyleLbl="sibTrans2D1" presStyleIdx="0" presStyleCnt="3"/>
      <dgm:spPr/>
      <dgm:t>
        <a:bodyPr/>
        <a:lstStyle/>
        <a:p>
          <a:endParaRPr lang="it-IT"/>
        </a:p>
      </dgm:t>
    </dgm:pt>
    <dgm:pt modelId="{01D85E89-944F-4E39-925F-4C54CE1DA3AF}" type="pres">
      <dgm:prSet presAssocID="{BA6F4721-C821-41B5-889D-647F3CEE3693}" presName="node" presStyleLbl="node1" presStyleIdx="1" presStyleCnt="4" custScaleX="303280" custScaleY="99987">
        <dgm:presLayoutVars>
          <dgm:bulletEnabled val="1"/>
        </dgm:presLayoutVars>
      </dgm:prSet>
      <dgm:spPr/>
      <dgm:t>
        <a:bodyPr/>
        <a:lstStyle/>
        <a:p>
          <a:endParaRPr lang="it-IT"/>
        </a:p>
      </dgm:t>
    </dgm:pt>
    <dgm:pt modelId="{19315355-37B3-462D-A1C3-C4EA268E83A2}" type="pres">
      <dgm:prSet presAssocID="{9DF267AD-2F74-436A-AA9A-721CE83F4E44}" presName="sibTrans" presStyleLbl="sibTrans2D1" presStyleIdx="1" presStyleCnt="3"/>
      <dgm:spPr/>
      <dgm:t>
        <a:bodyPr/>
        <a:lstStyle/>
        <a:p>
          <a:endParaRPr lang="it-IT"/>
        </a:p>
      </dgm:t>
    </dgm:pt>
    <dgm:pt modelId="{3922D852-770E-49FD-A87C-E1AD8FEF17C2}" type="pres">
      <dgm:prSet presAssocID="{9DF267AD-2F74-436A-AA9A-721CE83F4E44}" presName="connectorText" presStyleLbl="sibTrans2D1" presStyleIdx="1" presStyleCnt="3"/>
      <dgm:spPr/>
      <dgm:t>
        <a:bodyPr/>
        <a:lstStyle/>
        <a:p>
          <a:endParaRPr lang="it-IT"/>
        </a:p>
      </dgm:t>
    </dgm:pt>
    <dgm:pt modelId="{C7F02A15-53B3-4195-8B6C-8BD937E2D1FD}" type="pres">
      <dgm:prSet presAssocID="{16BA5F61-5EE8-4E70-801F-5E239BFE718D}" presName="node" presStyleLbl="node1" presStyleIdx="2" presStyleCnt="4" custScaleX="303280" custScaleY="99987">
        <dgm:presLayoutVars>
          <dgm:bulletEnabled val="1"/>
        </dgm:presLayoutVars>
      </dgm:prSet>
      <dgm:spPr/>
      <dgm:t>
        <a:bodyPr/>
        <a:lstStyle/>
        <a:p>
          <a:endParaRPr lang="it-IT"/>
        </a:p>
      </dgm:t>
    </dgm:pt>
    <dgm:pt modelId="{92145E43-47E1-4A86-81F3-6981AB5852C3}" type="pres">
      <dgm:prSet presAssocID="{DBC90BAD-4C31-45BB-8E7F-74700BBF9FC5}" presName="sibTrans" presStyleLbl="sibTrans2D1" presStyleIdx="2" presStyleCnt="3"/>
      <dgm:spPr/>
      <dgm:t>
        <a:bodyPr/>
        <a:lstStyle/>
        <a:p>
          <a:endParaRPr lang="it-IT"/>
        </a:p>
      </dgm:t>
    </dgm:pt>
    <dgm:pt modelId="{4591448E-218A-463D-816D-EBBAF22978E0}" type="pres">
      <dgm:prSet presAssocID="{DBC90BAD-4C31-45BB-8E7F-74700BBF9FC5}" presName="connectorText" presStyleLbl="sibTrans2D1" presStyleIdx="2" presStyleCnt="3"/>
      <dgm:spPr/>
      <dgm:t>
        <a:bodyPr/>
        <a:lstStyle/>
        <a:p>
          <a:endParaRPr lang="it-IT"/>
        </a:p>
      </dgm:t>
    </dgm:pt>
    <dgm:pt modelId="{47B6B4D0-A706-4F3D-8C43-04263212A898}" type="pres">
      <dgm:prSet presAssocID="{C795A76D-CF2B-4F51-84A4-E1002BD85CFE}" presName="node" presStyleLbl="node1" presStyleIdx="3" presStyleCnt="4" custScaleX="303280" custScaleY="99987">
        <dgm:presLayoutVars>
          <dgm:bulletEnabled val="1"/>
        </dgm:presLayoutVars>
      </dgm:prSet>
      <dgm:spPr/>
      <dgm:t>
        <a:bodyPr/>
        <a:lstStyle/>
        <a:p>
          <a:endParaRPr lang="it-IT"/>
        </a:p>
      </dgm:t>
    </dgm:pt>
  </dgm:ptLst>
  <dgm:cxnLst>
    <dgm:cxn modelId="{895DE7EE-BB54-4B8D-BE0B-52256F831E27}" type="presOf" srcId="{9DF267AD-2F74-436A-AA9A-721CE83F4E44}" destId="{3922D852-770E-49FD-A87C-E1AD8FEF17C2}" srcOrd="1" destOrd="0" presId="urn:microsoft.com/office/officeart/2005/8/layout/process1"/>
    <dgm:cxn modelId="{3C66ECBA-A872-4B22-A922-40A1C81A034D}" srcId="{0B02F269-4504-4FB7-93C1-256ED8010734}" destId="{F7B96736-686E-4B00-9BB9-CEE861807886}" srcOrd="0" destOrd="0" parTransId="{B1F17BD3-F77B-49FD-A42F-0DC2954259DD}" sibTransId="{35F9A4C2-DD6E-44D5-9129-F33529004A25}"/>
    <dgm:cxn modelId="{4851C21E-DAC5-4A86-8F45-3CBE2E5890ED}" type="presOf" srcId="{0B02F269-4504-4FB7-93C1-256ED8010734}" destId="{B30C0699-37E9-4BBD-9B66-893F49BD2192}" srcOrd="0" destOrd="0" presId="urn:microsoft.com/office/officeart/2005/8/layout/process1"/>
    <dgm:cxn modelId="{102F24B6-3CE2-455F-BD04-E2C8288849F0}" type="presOf" srcId="{DBC90BAD-4C31-45BB-8E7F-74700BBF9FC5}" destId="{92145E43-47E1-4A86-81F3-6981AB5852C3}" srcOrd="0" destOrd="0" presId="urn:microsoft.com/office/officeart/2005/8/layout/process1"/>
    <dgm:cxn modelId="{8F2E0D9D-D47A-4A36-9C86-929F279A155A}" srcId="{0B02F269-4504-4FB7-93C1-256ED8010734}" destId="{BA6F4721-C821-41B5-889D-647F3CEE3693}" srcOrd="1" destOrd="0" parTransId="{8AE9F26A-78FD-4135-AC52-13FF25681013}" sibTransId="{9DF267AD-2F74-436A-AA9A-721CE83F4E44}"/>
    <dgm:cxn modelId="{71C3E8FE-F392-4872-93C4-61374C7D7719}" type="presOf" srcId="{F7B96736-686E-4B00-9BB9-CEE861807886}" destId="{05FF72E8-EDE7-4D75-9C1A-F1893D014551}" srcOrd="0" destOrd="0" presId="urn:microsoft.com/office/officeart/2005/8/layout/process1"/>
    <dgm:cxn modelId="{1A298B92-A12F-4348-8963-851022F7DCF5}" srcId="{0B02F269-4504-4FB7-93C1-256ED8010734}" destId="{16BA5F61-5EE8-4E70-801F-5E239BFE718D}" srcOrd="2" destOrd="0" parTransId="{6468CF13-7284-4C58-B7C8-CCD400C965E5}" sibTransId="{DBC90BAD-4C31-45BB-8E7F-74700BBF9FC5}"/>
    <dgm:cxn modelId="{576DA82D-953D-4779-9BB1-A55F2D47E822}" type="presOf" srcId="{35F9A4C2-DD6E-44D5-9129-F33529004A25}" destId="{3A147E44-9091-4227-BFE4-4F31CE77D0DA}" srcOrd="1" destOrd="0" presId="urn:microsoft.com/office/officeart/2005/8/layout/process1"/>
    <dgm:cxn modelId="{4893267F-D248-4A6A-8977-680C34778053}" type="presOf" srcId="{9DF267AD-2F74-436A-AA9A-721CE83F4E44}" destId="{19315355-37B3-462D-A1C3-C4EA268E83A2}" srcOrd="0" destOrd="0" presId="urn:microsoft.com/office/officeart/2005/8/layout/process1"/>
    <dgm:cxn modelId="{353B6D55-8611-410D-8059-4F093AABCD10}" type="presOf" srcId="{DBC90BAD-4C31-45BB-8E7F-74700BBF9FC5}" destId="{4591448E-218A-463D-816D-EBBAF22978E0}" srcOrd="1" destOrd="0" presId="urn:microsoft.com/office/officeart/2005/8/layout/process1"/>
    <dgm:cxn modelId="{F0045E4B-0F78-45A7-94B0-082943AF476E}" type="presOf" srcId="{C795A76D-CF2B-4F51-84A4-E1002BD85CFE}" destId="{47B6B4D0-A706-4F3D-8C43-04263212A898}" srcOrd="0" destOrd="0" presId="urn:microsoft.com/office/officeart/2005/8/layout/process1"/>
    <dgm:cxn modelId="{A50D2237-B55C-4A7D-82E3-5BD0FBEBDDFC}" type="presOf" srcId="{35F9A4C2-DD6E-44D5-9129-F33529004A25}" destId="{AEAA6F8C-E598-4D34-B4CF-15FC1BBB01D7}" srcOrd="0" destOrd="0" presId="urn:microsoft.com/office/officeart/2005/8/layout/process1"/>
    <dgm:cxn modelId="{9950F193-27D0-4954-82CB-A16E20A541F6}" type="presOf" srcId="{BA6F4721-C821-41B5-889D-647F3CEE3693}" destId="{01D85E89-944F-4E39-925F-4C54CE1DA3AF}" srcOrd="0" destOrd="0" presId="urn:microsoft.com/office/officeart/2005/8/layout/process1"/>
    <dgm:cxn modelId="{EFD1FC4A-1A48-4FC8-A849-21E433C931F1}" srcId="{0B02F269-4504-4FB7-93C1-256ED8010734}" destId="{C795A76D-CF2B-4F51-84A4-E1002BD85CFE}" srcOrd="3" destOrd="0" parTransId="{DBE7A2D8-EFDD-45A7-BA47-0C90F5E49BA6}" sibTransId="{7C349B30-9EBB-4E1E-903D-02F4E5828954}"/>
    <dgm:cxn modelId="{3CAED3D0-4AAB-4875-96C5-5F549AB00848}" type="presOf" srcId="{16BA5F61-5EE8-4E70-801F-5E239BFE718D}" destId="{C7F02A15-53B3-4195-8B6C-8BD937E2D1FD}" srcOrd="0" destOrd="0" presId="urn:microsoft.com/office/officeart/2005/8/layout/process1"/>
    <dgm:cxn modelId="{2B595E22-EF6F-4E8F-8FC3-E5E5E8593C73}" type="presParOf" srcId="{B30C0699-37E9-4BBD-9B66-893F49BD2192}" destId="{05FF72E8-EDE7-4D75-9C1A-F1893D014551}" srcOrd="0" destOrd="0" presId="urn:microsoft.com/office/officeart/2005/8/layout/process1"/>
    <dgm:cxn modelId="{32FBDD71-B353-45B3-98F5-1FBD6A217E79}" type="presParOf" srcId="{B30C0699-37E9-4BBD-9B66-893F49BD2192}" destId="{AEAA6F8C-E598-4D34-B4CF-15FC1BBB01D7}" srcOrd="1" destOrd="0" presId="urn:microsoft.com/office/officeart/2005/8/layout/process1"/>
    <dgm:cxn modelId="{685E6A26-38B4-4E63-A2CE-C14573034EED}" type="presParOf" srcId="{AEAA6F8C-E598-4D34-B4CF-15FC1BBB01D7}" destId="{3A147E44-9091-4227-BFE4-4F31CE77D0DA}" srcOrd="0" destOrd="0" presId="urn:microsoft.com/office/officeart/2005/8/layout/process1"/>
    <dgm:cxn modelId="{29BCF787-7BC7-40D3-9D55-B953D947307A}" type="presParOf" srcId="{B30C0699-37E9-4BBD-9B66-893F49BD2192}" destId="{01D85E89-944F-4E39-925F-4C54CE1DA3AF}" srcOrd="2" destOrd="0" presId="urn:microsoft.com/office/officeart/2005/8/layout/process1"/>
    <dgm:cxn modelId="{527D7803-741E-48CF-BC79-CE8866BC2098}" type="presParOf" srcId="{B30C0699-37E9-4BBD-9B66-893F49BD2192}" destId="{19315355-37B3-462D-A1C3-C4EA268E83A2}" srcOrd="3" destOrd="0" presId="urn:microsoft.com/office/officeart/2005/8/layout/process1"/>
    <dgm:cxn modelId="{F439D110-40D3-4812-BA35-57AA534966FF}" type="presParOf" srcId="{19315355-37B3-462D-A1C3-C4EA268E83A2}" destId="{3922D852-770E-49FD-A87C-E1AD8FEF17C2}" srcOrd="0" destOrd="0" presId="urn:microsoft.com/office/officeart/2005/8/layout/process1"/>
    <dgm:cxn modelId="{EEED6239-AE66-4B23-9712-463E92D11627}" type="presParOf" srcId="{B30C0699-37E9-4BBD-9B66-893F49BD2192}" destId="{C7F02A15-53B3-4195-8B6C-8BD937E2D1FD}" srcOrd="4" destOrd="0" presId="urn:microsoft.com/office/officeart/2005/8/layout/process1"/>
    <dgm:cxn modelId="{7C9B8320-5324-4830-9735-2BF82C75D120}" type="presParOf" srcId="{B30C0699-37E9-4BBD-9B66-893F49BD2192}" destId="{92145E43-47E1-4A86-81F3-6981AB5852C3}" srcOrd="5" destOrd="0" presId="urn:microsoft.com/office/officeart/2005/8/layout/process1"/>
    <dgm:cxn modelId="{125DEE63-F863-4456-ADD3-D0BBC7524014}" type="presParOf" srcId="{92145E43-47E1-4A86-81F3-6981AB5852C3}" destId="{4591448E-218A-463D-816D-EBBAF22978E0}" srcOrd="0" destOrd="0" presId="urn:microsoft.com/office/officeart/2005/8/layout/process1"/>
    <dgm:cxn modelId="{2C5D10AD-89B4-42C4-95F0-6B87DF4FDABF}" type="presParOf" srcId="{B30C0699-37E9-4BBD-9B66-893F49BD2192}" destId="{47B6B4D0-A706-4F3D-8C43-04263212A898}"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15478E-22DF-4F51-A508-E24FFE08A6CB}" type="doc">
      <dgm:prSet loTypeId="urn:microsoft.com/office/officeart/2005/8/layout/hList1" loCatId="list" qsTypeId="urn:microsoft.com/office/officeart/2005/8/quickstyle/simple5" qsCatId="simple" csTypeId="urn:microsoft.com/office/officeart/2005/8/colors/accent2_2" csCatId="accent2" phldr="1"/>
      <dgm:spPr/>
      <dgm:t>
        <a:bodyPr/>
        <a:lstStyle/>
        <a:p>
          <a:endParaRPr lang="it-IT"/>
        </a:p>
      </dgm:t>
    </dgm:pt>
    <dgm:pt modelId="{A0D7F7F0-91D0-443E-BCB7-5B278DBF35ED}">
      <dgm:prSet phldrT="[Testo]" custT="1"/>
      <dgm:spPr>
        <a:solidFill>
          <a:schemeClr val="accent3">
            <a:lumMod val="75000"/>
          </a:schemeClr>
        </a:solidFill>
      </dgm:spPr>
      <dgm:t>
        <a:bodyPr/>
        <a:lstStyle/>
        <a:p>
          <a:pPr algn="l"/>
          <a:r>
            <a:rPr lang="it-IT" sz="1400" b="1" dirty="0" smtClean="0">
              <a:latin typeface="Century Gothic" panose="020B0502020202020204" pitchFamily="34" charset="0"/>
            </a:rPr>
            <a:t>CICLO FONOLOGICO</a:t>
          </a:r>
        </a:p>
        <a:p>
          <a:pPr algn="l"/>
          <a:r>
            <a:rPr lang="it-IT" sz="1400" dirty="0" smtClean="0">
              <a:latin typeface="Century Gothic" panose="020B0502020202020204" pitchFamily="34" charset="0"/>
            </a:rPr>
            <a:t>Mantenimento e reiterazione del materiale verbale</a:t>
          </a:r>
          <a:endParaRPr lang="it-IT" sz="1400" dirty="0">
            <a:latin typeface="Century Gothic" panose="020B0502020202020204" pitchFamily="34" charset="0"/>
          </a:endParaRPr>
        </a:p>
      </dgm:t>
    </dgm:pt>
    <dgm:pt modelId="{548B4B14-081B-40C7-B680-08FF1741C14E}" type="parTrans" cxnId="{1C27EC5E-141F-467B-A230-A57CAD993A6F}">
      <dgm:prSet/>
      <dgm:spPr/>
      <dgm:t>
        <a:bodyPr/>
        <a:lstStyle/>
        <a:p>
          <a:endParaRPr lang="it-IT"/>
        </a:p>
      </dgm:t>
    </dgm:pt>
    <dgm:pt modelId="{BE3F8427-CA54-40B6-9584-EF75CCF0672D}" type="sibTrans" cxnId="{1C27EC5E-141F-467B-A230-A57CAD993A6F}">
      <dgm:prSet/>
      <dgm:spPr/>
      <dgm:t>
        <a:bodyPr/>
        <a:lstStyle/>
        <a:p>
          <a:endParaRPr lang="it-IT"/>
        </a:p>
      </dgm:t>
    </dgm:pt>
    <dgm:pt modelId="{00AA773E-6A3D-4644-AF7E-BB08A52D9982}">
      <dgm:prSet phldrT="[Testo]" custT="1"/>
      <dgm:spPr>
        <a:solidFill>
          <a:schemeClr val="accent3">
            <a:lumMod val="75000"/>
          </a:schemeClr>
        </a:solidFill>
      </dgm:spPr>
      <dgm:t>
        <a:bodyPr/>
        <a:lstStyle/>
        <a:p>
          <a:pPr algn="l"/>
          <a:r>
            <a:rPr lang="it-IT" sz="1400" b="1" dirty="0" smtClean="0">
              <a:latin typeface="Century Gothic" panose="020B0502020202020204" pitchFamily="34" charset="0"/>
            </a:rPr>
            <a:t>BUFFER EPISODICO</a:t>
          </a:r>
        </a:p>
        <a:p>
          <a:pPr algn="l"/>
          <a:r>
            <a:rPr lang="it-IT" sz="1400" dirty="0" smtClean="0">
              <a:latin typeface="Century Gothic" panose="020B0502020202020204" pitchFamily="34" charset="0"/>
            </a:rPr>
            <a:t>Mantenimento e integrazione informazioni in formato multimodale</a:t>
          </a:r>
          <a:endParaRPr lang="it-IT" sz="1400" dirty="0">
            <a:latin typeface="Century Gothic" panose="020B0502020202020204" pitchFamily="34" charset="0"/>
          </a:endParaRPr>
        </a:p>
      </dgm:t>
    </dgm:pt>
    <dgm:pt modelId="{26F298F6-7832-4B24-B639-E4DB76E757D2}" type="parTrans" cxnId="{B4EB6CF7-0428-4274-A84D-D2DD57AAC807}">
      <dgm:prSet/>
      <dgm:spPr/>
      <dgm:t>
        <a:bodyPr/>
        <a:lstStyle/>
        <a:p>
          <a:endParaRPr lang="it-IT"/>
        </a:p>
      </dgm:t>
    </dgm:pt>
    <dgm:pt modelId="{CAA037DA-1AC4-4A4B-80F8-7DD882BC43BD}" type="sibTrans" cxnId="{B4EB6CF7-0428-4274-A84D-D2DD57AAC807}">
      <dgm:prSet/>
      <dgm:spPr/>
      <dgm:t>
        <a:bodyPr/>
        <a:lstStyle/>
        <a:p>
          <a:endParaRPr lang="it-IT"/>
        </a:p>
      </dgm:t>
    </dgm:pt>
    <dgm:pt modelId="{ECE6BC3A-6C09-45E4-9E5D-F4A379C8C47B}">
      <dgm:prSet phldrT="[Testo]" custT="1"/>
      <dgm:spPr>
        <a:solidFill>
          <a:schemeClr val="accent3">
            <a:lumMod val="75000"/>
          </a:schemeClr>
        </a:solidFill>
      </dgm:spPr>
      <dgm:t>
        <a:bodyPr/>
        <a:lstStyle/>
        <a:p>
          <a:pPr algn="l"/>
          <a:r>
            <a:rPr lang="it-IT" sz="1400" b="1" dirty="0" smtClean="0">
              <a:latin typeface="Century Gothic" panose="020B0502020202020204" pitchFamily="34" charset="0"/>
            </a:rPr>
            <a:t>TACCUINO VISUO-SPAZIALE</a:t>
          </a:r>
        </a:p>
        <a:p>
          <a:pPr algn="l"/>
          <a:r>
            <a:rPr lang="it-IT" sz="1400" dirty="0" smtClean="0">
              <a:latin typeface="Century Gothic" panose="020B0502020202020204" pitchFamily="34" charset="0"/>
            </a:rPr>
            <a:t>Mantenimento e reiterazione del materiale visivo e spaziale</a:t>
          </a:r>
          <a:endParaRPr lang="it-IT" sz="1400" dirty="0">
            <a:latin typeface="Century Gothic" panose="020B0502020202020204" pitchFamily="34" charset="0"/>
          </a:endParaRPr>
        </a:p>
      </dgm:t>
    </dgm:pt>
    <dgm:pt modelId="{453CA90F-6C06-4D4F-AF22-D37627CBDE06}" type="parTrans" cxnId="{AE86F0A8-EE32-4700-94C2-7E957C73C07C}">
      <dgm:prSet/>
      <dgm:spPr/>
      <dgm:t>
        <a:bodyPr/>
        <a:lstStyle/>
        <a:p>
          <a:endParaRPr lang="it-IT"/>
        </a:p>
      </dgm:t>
    </dgm:pt>
    <dgm:pt modelId="{4ABC91C3-D77A-4F68-821F-757A0CA9211B}" type="sibTrans" cxnId="{AE86F0A8-EE32-4700-94C2-7E957C73C07C}">
      <dgm:prSet/>
      <dgm:spPr/>
      <dgm:t>
        <a:bodyPr/>
        <a:lstStyle/>
        <a:p>
          <a:endParaRPr lang="it-IT"/>
        </a:p>
      </dgm:t>
    </dgm:pt>
    <dgm:pt modelId="{27B7C95F-9BA7-4613-9172-475F2D01A84B}">
      <dgm:prSet phldrT="[Testo]" custT="1"/>
      <dgm:spPr>
        <a:solidFill>
          <a:schemeClr val="bg1">
            <a:alpha val="90000"/>
          </a:schemeClr>
        </a:solidFill>
      </dgm:spPr>
      <dgm:t>
        <a:bodyPr/>
        <a:lstStyle/>
        <a:p>
          <a:pPr algn="l"/>
          <a:r>
            <a:rPr lang="it-IT" sz="1400" dirty="0" smtClean="0">
              <a:latin typeface="Century Gothic" panose="020B0502020202020204" pitchFamily="34" charset="0"/>
            </a:rPr>
            <a:t>Permette il mantenimento temporaneo delle informazioni </a:t>
          </a:r>
          <a:r>
            <a:rPr lang="it-IT" sz="1400" dirty="0" err="1" smtClean="0">
              <a:latin typeface="Century Gothic" panose="020B0502020202020204" pitchFamily="34" charset="0"/>
            </a:rPr>
            <a:t>visuo</a:t>
          </a:r>
          <a:r>
            <a:rPr lang="it-IT" sz="1400" dirty="0" smtClean="0">
              <a:latin typeface="Century Gothic" panose="020B0502020202020204" pitchFamily="34" charset="0"/>
            </a:rPr>
            <a:t>-spaziali in entrata.</a:t>
          </a:r>
          <a:endParaRPr lang="it-IT" sz="1400" dirty="0">
            <a:latin typeface="Century Gothic" panose="020B0502020202020204" pitchFamily="34" charset="0"/>
          </a:endParaRPr>
        </a:p>
      </dgm:t>
    </dgm:pt>
    <dgm:pt modelId="{215AFFC8-DBA5-408D-B87F-D138EC65BAC9}" type="parTrans" cxnId="{22773722-E487-4C5E-964D-A8BE3C800AAE}">
      <dgm:prSet/>
      <dgm:spPr/>
      <dgm:t>
        <a:bodyPr/>
        <a:lstStyle/>
        <a:p>
          <a:endParaRPr lang="it-IT"/>
        </a:p>
      </dgm:t>
    </dgm:pt>
    <dgm:pt modelId="{A1B79455-4AD7-4381-A77A-1D37A0EADB0C}" type="sibTrans" cxnId="{22773722-E487-4C5E-964D-A8BE3C800AAE}">
      <dgm:prSet/>
      <dgm:spPr/>
      <dgm:t>
        <a:bodyPr/>
        <a:lstStyle/>
        <a:p>
          <a:endParaRPr lang="it-IT"/>
        </a:p>
      </dgm:t>
    </dgm:pt>
    <dgm:pt modelId="{5C0DC15A-5085-46AE-A241-E3D0EEDCE2C1}">
      <dgm:prSet custT="1"/>
      <dgm:spPr>
        <a:solidFill>
          <a:schemeClr val="bg1">
            <a:alpha val="90000"/>
          </a:schemeClr>
        </a:solidFill>
      </dgm:spPr>
      <dgm:t>
        <a:bodyPr/>
        <a:lstStyle/>
        <a:p>
          <a:pPr algn="l"/>
          <a:r>
            <a:rPr lang="it-IT" sz="1400" dirty="0" smtClean="0">
              <a:latin typeface="Century Gothic" panose="020B0502020202020204" pitchFamily="34" charset="0"/>
            </a:rPr>
            <a:t>Magazzino fonologico (passivo): mantiene in memoria l’informazione linguistica, prima che decada.</a:t>
          </a:r>
        </a:p>
      </dgm:t>
    </dgm:pt>
    <dgm:pt modelId="{22BE160E-03DF-4F47-8E54-02CBF4EF4122}" type="parTrans" cxnId="{FB33E44B-FEBA-484E-BB79-822915F6FB07}">
      <dgm:prSet/>
      <dgm:spPr/>
      <dgm:t>
        <a:bodyPr/>
        <a:lstStyle/>
        <a:p>
          <a:endParaRPr lang="it-IT"/>
        </a:p>
      </dgm:t>
    </dgm:pt>
    <dgm:pt modelId="{13E4459B-6CA6-4BF1-8B75-179184B75B60}" type="sibTrans" cxnId="{FB33E44B-FEBA-484E-BB79-822915F6FB07}">
      <dgm:prSet/>
      <dgm:spPr/>
      <dgm:t>
        <a:bodyPr/>
        <a:lstStyle/>
        <a:p>
          <a:endParaRPr lang="it-IT"/>
        </a:p>
      </dgm:t>
    </dgm:pt>
    <dgm:pt modelId="{71756899-775B-4BC0-AE13-734F125EAA8A}">
      <dgm:prSet custT="1"/>
      <dgm:spPr>
        <a:solidFill>
          <a:schemeClr val="bg1">
            <a:alpha val="90000"/>
          </a:schemeClr>
        </a:solidFill>
      </dgm:spPr>
      <dgm:t>
        <a:bodyPr/>
        <a:lstStyle/>
        <a:p>
          <a:pPr algn="l"/>
          <a:r>
            <a:rPr lang="it-IT" sz="1400" dirty="0" smtClean="0">
              <a:latin typeface="Century Gothic" panose="020B0502020202020204" pitchFamily="34" charset="0"/>
            </a:rPr>
            <a:t>Processo di reiterazione (attivo): si basa sul linguaggio interno che mantiene vivo il ricordo. Trasforma gli stimoli visivi in codice fonologico.</a:t>
          </a:r>
        </a:p>
      </dgm:t>
    </dgm:pt>
    <dgm:pt modelId="{CA3F057D-DC8D-4F4D-B14F-E068634BA3D1}" type="parTrans" cxnId="{E6F8EA9A-9F95-49AE-84EA-3F8B0B0C4889}">
      <dgm:prSet/>
      <dgm:spPr/>
      <dgm:t>
        <a:bodyPr/>
        <a:lstStyle/>
        <a:p>
          <a:endParaRPr lang="it-IT"/>
        </a:p>
      </dgm:t>
    </dgm:pt>
    <dgm:pt modelId="{0C5956B0-DDA2-426E-A277-99C71E53464E}" type="sibTrans" cxnId="{E6F8EA9A-9F95-49AE-84EA-3F8B0B0C4889}">
      <dgm:prSet/>
      <dgm:spPr/>
      <dgm:t>
        <a:bodyPr/>
        <a:lstStyle/>
        <a:p>
          <a:endParaRPr lang="it-IT"/>
        </a:p>
      </dgm:t>
    </dgm:pt>
    <dgm:pt modelId="{DB42EC3F-BFB3-40CC-BE2B-89E5C66AE304}">
      <dgm:prSet custT="1"/>
      <dgm:spPr>
        <a:solidFill>
          <a:schemeClr val="bg1">
            <a:alpha val="90000"/>
          </a:schemeClr>
        </a:solidFill>
      </dgm:spPr>
      <dgm:t>
        <a:bodyPr/>
        <a:lstStyle/>
        <a:p>
          <a:pPr algn="l"/>
          <a:r>
            <a:rPr lang="it-IT" sz="1400" dirty="0" smtClean="0">
              <a:latin typeface="Century Gothic" panose="020B0502020202020204" pitchFamily="34" charset="0"/>
            </a:rPr>
            <a:t>Visualizza e manipola le immagini mentali.</a:t>
          </a:r>
        </a:p>
      </dgm:t>
    </dgm:pt>
    <dgm:pt modelId="{092251D0-2F4A-4381-BCD0-3F97725FDF3F}" type="parTrans" cxnId="{88DDE67F-DC39-4CFA-ADEA-C47B329FACBA}">
      <dgm:prSet/>
      <dgm:spPr/>
      <dgm:t>
        <a:bodyPr/>
        <a:lstStyle/>
        <a:p>
          <a:endParaRPr lang="it-IT"/>
        </a:p>
      </dgm:t>
    </dgm:pt>
    <dgm:pt modelId="{4D1B9FD4-D91A-4B80-9B93-8F095ECF34E9}" type="sibTrans" cxnId="{88DDE67F-DC39-4CFA-ADEA-C47B329FACBA}">
      <dgm:prSet/>
      <dgm:spPr/>
      <dgm:t>
        <a:bodyPr/>
        <a:lstStyle/>
        <a:p>
          <a:endParaRPr lang="it-IT"/>
        </a:p>
      </dgm:t>
    </dgm:pt>
    <dgm:pt modelId="{5FAEE7A8-39C0-47E3-ABAB-D99B9D965AA6}">
      <dgm:prSet phldrT="[Testo]" custT="1"/>
      <dgm:spPr>
        <a:solidFill>
          <a:schemeClr val="bg1">
            <a:alpha val="90000"/>
          </a:schemeClr>
        </a:solidFill>
      </dgm:spPr>
      <dgm:t>
        <a:bodyPr/>
        <a:lstStyle/>
        <a:p>
          <a:pPr algn="l"/>
          <a:r>
            <a:rPr lang="it-IT" sz="1400" dirty="0" smtClean="0">
              <a:latin typeface="Century Gothic" panose="020B0502020202020204" pitchFamily="34" charset="0"/>
            </a:rPr>
            <a:t>Mantiene le informazioni provenienti da differenti fonti integrandole fra loro in forma multi-percettiva.</a:t>
          </a:r>
          <a:endParaRPr lang="it-IT" sz="1400" dirty="0">
            <a:latin typeface="Century Gothic" panose="020B0502020202020204" pitchFamily="34" charset="0"/>
          </a:endParaRPr>
        </a:p>
      </dgm:t>
    </dgm:pt>
    <dgm:pt modelId="{9664A06C-38DD-4381-A37D-BFA500E7B795}" type="sibTrans" cxnId="{FF22C690-3D21-4810-8AC2-85C3F90365FF}">
      <dgm:prSet/>
      <dgm:spPr/>
      <dgm:t>
        <a:bodyPr/>
        <a:lstStyle/>
        <a:p>
          <a:endParaRPr lang="it-IT"/>
        </a:p>
      </dgm:t>
    </dgm:pt>
    <dgm:pt modelId="{EEEE254C-38F7-43B7-88B4-321EF79FA439}" type="parTrans" cxnId="{FF22C690-3D21-4810-8AC2-85C3F90365FF}">
      <dgm:prSet/>
      <dgm:spPr/>
      <dgm:t>
        <a:bodyPr/>
        <a:lstStyle/>
        <a:p>
          <a:endParaRPr lang="it-IT"/>
        </a:p>
      </dgm:t>
    </dgm:pt>
    <dgm:pt modelId="{9A956D62-EAC5-4FB9-8F71-486DC01F8348}" type="pres">
      <dgm:prSet presAssocID="{4815478E-22DF-4F51-A508-E24FFE08A6CB}" presName="Name0" presStyleCnt="0">
        <dgm:presLayoutVars>
          <dgm:dir/>
          <dgm:animLvl val="lvl"/>
          <dgm:resizeHandles val="exact"/>
        </dgm:presLayoutVars>
      </dgm:prSet>
      <dgm:spPr/>
      <dgm:t>
        <a:bodyPr/>
        <a:lstStyle/>
        <a:p>
          <a:endParaRPr lang="it-IT"/>
        </a:p>
      </dgm:t>
    </dgm:pt>
    <dgm:pt modelId="{4AD098CB-60D7-4302-A8B7-A5F6DA961069}" type="pres">
      <dgm:prSet presAssocID="{A0D7F7F0-91D0-443E-BCB7-5B278DBF35ED}" presName="composite" presStyleCnt="0"/>
      <dgm:spPr/>
      <dgm:t>
        <a:bodyPr/>
        <a:lstStyle/>
        <a:p>
          <a:endParaRPr lang="it-IT"/>
        </a:p>
      </dgm:t>
    </dgm:pt>
    <dgm:pt modelId="{E272F04D-975E-43A5-A385-45ADDBA4314B}" type="pres">
      <dgm:prSet presAssocID="{A0D7F7F0-91D0-443E-BCB7-5B278DBF35ED}" presName="parTx" presStyleLbl="alignNode1" presStyleIdx="0" presStyleCnt="3">
        <dgm:presLayoutVars>
          <dgm:chMax val="0"/>
          <dgm:chPref val="0"/>
          <dgm:bulletEnabled val="1"/>
        </dgm:presLayoutVars>
      </dgm:prSet>
      <dgm:spPr/>
      <dgm:t>
        <a:bodyPr/>
        <a:lstStyle/>
        <a:p>
          <a:endParaRPr lang="it-IT"/>
        </a:p>
      </dgm:t>
    </dgm:pt>
    <dgm:pt modelId="{465FDBC5-CE2A-4C97-BBC5-62E33BB3AD8F}" type="pres">
      <dgm:prSet presAssocID="{A0D7F7F0-91D0-443E-BCB7-5B278DBF35ED}" presName="desTx" presStyleLbl="alignAccFollowNode1" presStyleIdx="0" presStyleCnt="3">
        <dgm:presLayoutVars>
          <dgm:bulletEnabled val="1"/>
        </dgm:presLayoutVars>
      </dgm:prSet>
      <dgm:spPr/>
      <dgm:t>
        <a:bodyPr/>
        <a:lstStyle/>
        <a:p>
          <a:endParaRPr lang="it-IT"/>
        </a:p>
      </dgm:t>
    </dgm:pt>
    <dgm:pt modelId="{EAC2745B-2DEC-4833-8F35-41E5D9E7CBA8}" type="pres">
      <dgm:prSet presAssocID="{BE3F8427-CA54-40B6-9584-EF75CCF0672D}" presName="space" presStyleCnt="0"/>
      <dgm:spPr/>
      <dgm:t>
        <a:bodyPr/>
        <a:lstStyle/>
        <a:p>
          <a:endParaRPr lang="it-IT"/>
        </a:p>
      </dgm:t>
    </dgm:pt>
    <dgm:pt modelId="{26B75DF8-CE91-47B1-AB95-834EEA84DD48}" type="pres">
      <dgm:prSet presAssocID="{00AA773E-6A3D-4644-AF7E-BB08A52D9982}" presName="composite" presStyleCnt="0"/>
      <dgm:spPr/>
      <dgm:t>
        <a:bodyPr/>
        <a:lstStyle/>
        <a:p>
          <a:endParaRPr lang="it-IT"/>
        </a:p>
      </dgm:t>
    </dgm:pt>
    <dgm:pt modelId="{FDA86AB6-E8C5-4468-A58B-0BE4C633EBFB}" type="pres">
      <dgm:prSet presAssocID="{00AA773E-6A3D-4644-AF7E-BB08A52D9982}" presName="parTx" presStyleLbl="alignNode1" presStyleIdx="1" presStyleCnt="3">
        <dgm:presLayoutVars>
          <dgm:chMax val="0"/>
          <dgm:chPref val="0"/>
          <dgm:bulletEnabled val="1"/>
        </dgm:presLayoutVars>
      </dgm:prSet>
      <dgm:spPr/>
      <dgm:t>
        <a:bodyPr/>
        <a:lstStyle/>
        <a:p>
          <a:endParaRPr lang="it-IT"/>
        </a:p>
      </dgm:t>
    </dgm:pt>
    <dgm:pt modelId="{27C2C6BD-08F7-4C18-BE78-136A3870D32C}" type="pres">
      <dgm:prSet presAssocID="{00AA773E-6A3D-4644-AF7E-BB08A52D9982}" presName="desTx" presStyleLbl="alignAccFollowNode1" presStyleIdx="1" presStyleCnt="3">
        <dgm:presLayoutVars>
          <dgm:bulletEnabled val="1"/>
        </dgm:presLayoutVars>
      </dgm:prSet>
      <dgm:spPr/>
      <dgm:t>
        <a:bodyPr/>
        <a:lstStyle/>
        <a:p>
          <a:endParaRPr lang="it-IT"/>
        </a:p>
      </dgm:t>
    </dgm:pt>
    <dgm:pt modelId="{A73A8B9A-C77F-49EB-BD5C-12C4C47F50D5}" type="pres">
      <dgm:prSet presAssocID="{CAA037DA-1AC4-4A4B-80F8-7DD882BC43BD}" presName="space" presStyleCnt="0"/>
      <dgm:spPr/>
      <dgm:t>
        <a:bodyPr/>
        <a:lstStyle/>
        <a:p>
          <a:endParaRPr lang="it-IT"/>
        </a:p>
      </dgm:t>
    </dgm:pt>
    <dgm:pt modelId="{E1549C90-3742-43F3-B47D-1E1200CCAACA}" type="pres">
      <dgm:prSet presAssocID="{ECE6BC3A-6C09-45E4-9E5D-F4A379C8C47B}" presName="composite" presStyleCnt="0"/>
      <dgm:spPr/>
      <dgm:t>
        <a:bodyPr/>
        <a:lstStyle/>
        <a:p>
          <a:endParaRPr lang="it-IT"/>
        </a:p>
      </dgm:t>
    </dgm:pt>
    <dgm:pt modelId="{C0689C9D-78C8-43B3-9B14-E030CCE3D1BB}" type="pres">
      <dgm:prSet presAssocID="{ECE6BC3A-6C09-45E4-9E5D-F4A379C8C47B}" presName="parTx" presStyleLbl="alignNode1" presStyleIdx="2" presStyleCnt="3">
        <dgm:presLayoutVars>
          <dgm:chMax val="0"/>
          <dgm:chPref val="0"/>
          <dgm:bulletEnabled val="1"/>
        </dgm:presLayoutVars>
      </dgm:prSet>
      <dgm:spPr/>
      <dgm:t>
        <a:bodyPr/>
        <a:lstStyle/>
        <a:p>
          <a:endParaRPr lang="it-IT"/>
        </a:p>
      </dgm:t>
    </dgm:pt>
    <dgm:pt modelId="{B4DF226C-AE49-4A18-B8F0-AD23EA82601A}" type="pres">
      <dgm:prSet presAssocID="{ECE6BC3A-6C09-45E4-9E5D-F4A379C8C47B}" presName="desTx" presStyleLbl="alignAccFollowNode1" presStyleIdx="2" presStyleCnt="3">
        <dgm:presLayoutVars>
          <dgm:bulletEnabled val="1"/>
        </dgm:presLayoutVars>
      </dgm:prSet>
      <dgm:spPr/>
      <dgm:t>
        <a:bodyPr/>
        <a:lstStyle/>
        <a:p>
          <a:endParaRPr lang="it-IT"/>
        </a:p>
      </dgm:t>
    </dgm:pt>
  </dgm:ptLst>
  <dgm:cxnLst>
    <dgm:cxn modelId="{ABAF8A58-92B8-46BB-AC98-60AA6B817F66}" type="presOf" srcId="{DB42EC3F-BFB3-40CC-BE2B-89E5C66AE304}" destId="{B4DF226C-AE49-4A18-B8F0-AD23EA82601A}" srcOrd="0" destOrd="1" presId="urn:microsoft.com/office/officeart/2005/8/layout/hList1"/>
    <dgm:cxn modelId="{B4EB6CF7-0428-4274-A84D-D2DD57AAC807}" srcId="{4815478E-22DF-4F51-A508-E24FFE08A6CB}" destId="{00AA773E-6A3D-4644-AF7E-BB08A52D9982}" srcOrd="1" destOrd="0" parTransId="{26F298F6-7832-4B24-B639-E4DB76E757D2}" sibTransId="{CAA037DA-1AC4-4A4B-80F8-7DD882BC43BD}"/>
    <dgm:cxn modelId="{234DC069-90B4-4123-8AC6-A45CB54C80D9}" type="presOf" srcId="{71756899-775B-4BC0-AE13-734F125EAA8A}" destId="{465FDBC5-CE2A-4C97-BBC5-62E33BB3AD8F}" srcOrd="0" destOrd="1" presId="urn:microsoft.com/office/officeart/2005/8/layout/hList1"/>
    <dgm:cxn modelId="{74F08E2C-0E84-4392-8F16-56B3788A3B16}" type="presOf" srcId="{5FAEE7A8-39C0-47E3-ABAB-D99B9D965AA6}" destId="{27C2C6BD-08F7-4C18-BE78-136A3870D32C}" srcOrd="0" destOrd="0" presId="urn:microsoft.com/office/officeart/2005/8/layout/hList1"/>
    <dgm:cxn modelId="{FB33E44B-FEBA-484E-BB79-822915F6FB07}" srcId="{A0D7F7F0-91D0-443E-BCB7-5B278DBF35ED}" destId="{5C0DC15A-5085-46AE-A241-E3D0EEDCE2C1}" srcOrd="0" destOrd="0" parTransId="{22BE160E-03DF-4F47-8E54-02CBF4EF4122}" sibTransId="{13E4459B-6CA6-4BF1-8B75-179184B75B60}"/>
    <dgm:cxn modelId="{6EEE03C9-79FA-412A-A17E-600532C3C036}" type="presOf" srcId="{4815478E-22DF-4F51-A508-E24FFE08A6CB}" destId="{9A956D62-EAC5-4FB9-8F71-486DC01F8348}" srcOrd="0" destOrd="0" presId="urn:microsoft.com/office/officeart/2005/8/layout/hList1"/>
    <dgm:cxn modelId="{8E9FCE3F-E1A8-4F9C-BD26-962716D5FDC6}" type="presOf" srcId="{00AA773E-6A3D-4644-AF7E-BB08A52D9982}" destId="{FDA86AB6-E8C5-4468-A58B-0BE4C633EBFB}" srcOrd="0" destOrd="0" presId="urn:microsoft.com/office/officeart/2005/8/layout/hList1"/>
    <dgm:cxn modelId="{F4E0DD8E-396C-44B0-84E6-5BAAFFADAEA5}" type="presOf" srcId="{ECE6BC3A-6C09-45E4-9E5D-F4A379C8C47B}" destId="{C0689C9D-78C8-43B3-9B14-E030CCE3D1BB}" srcOrd="0" destOrd="0" presId="urn:microsoft.com/office/officeart/2005/8/layout/hList1"/>
    <dgm:cxn modelId="{88DDE67F-DC39-4CFA-ADEA-C47B329FACBA}" srcId="{ECE6BC3A-6C09-45E4-9E5D-F4A379C8C47B}" destId="{DB42EC3F-BFB3-40CC-BE2B-89E5C66AE304}" srcOrd="1" destOrd="0" parTransId="{092251D0-2F4A-4381-BCD0-3F97725FDF3F}" sibTransId="{4D1B9FD4-D91A-4B80-9B93-8F095ECF34E9}"/>
    <dgm:cxn modelId="{1C27EC5E-141F-467B-A230-A57CAD993A6F}" srcId="{4815478E-22DF-4F51-A508-E24FFE08A6CB}" destId="{A0D7F7F0-91D0-443E-BCB7-5B278DBF35ED}" srcOrd="0" destOrd="0" parTransId="{548B4B14-081B-40C7-B680-08FF1741C14E}" sibTransId="{BE3F8427-CA54-40B6-9584-EF75CCF0672D}"/>
    <dgm:cxn modelId="{C736EF4C-7B21-4294-8536-F85775EBDBD3}" type="presOf" srcId="{A0D7F7F0-91D0-443E-BCB7-5B278DBF35ED}" destId="{E272F04D-975E-43A5-A385-45ADDBA4314B}" srcOrd="0" destOrd="0" presId="urn:microsoft.com/office/officeart/2005/8/layout/hList1"/>
    <dgm:cxn modelId="{5812F9DB-DAA8-44CA-9079-F7B48F4B64D5}" type="presOf" srcId="{27B7C95F-9BA7-4613-9172-475F2D01A84B}" destId="{B4DF226C-AE49-4A18-B8F0-AD23EA82601A}" srcOrd="0" destOrd="0" presId="urn:microsoft.com/office/officeart/2005/8/layout/hList1"/>
    <dgm:cxn modelId="{AE86F0A8-EE32-4700-94C2-7E957C73C07C}" srcId="{4815478E-22DF-4F51-A508-E24FFE08A6CB}" destId="{ECE6BC3A-6C09-45E4-9E5D-F4A379C8C47B}" srcOrd="2" destOrd="0" parTransId="{453CA90F-6C06-4D4F-AF22-D37627CBDE06}" sibTransId="{4ABC91C3-D77A-4F68-821F-757A0CA9211B}"/>
    <dgm:cxn modelId="{FF22C690-3D21-4810-8AC2-85C3F90365FF}" srcId="{00AA773E-6A3D-4644-AF7E-BB08A52D9982}" destId="{5FAEE7A8-39C0-47E3-ABAB-D99B9D965AA6}" srcOrd="0" destOrd="0" parTransId="{EEEE254C-38F7-43B7-88B4-321EF79FA439}" sibTransId="{9664A06C-38DD-4381-A37D-BFA500E7B795}"/>
    <dgm:cxn modelId="{D3B4DF23-1DA9-4AAB-9ED9-F129ED1F94D1}" type="presOf" srcId="{5C0DC15A-5085-46AE-A241-E3D0EEDCE2C1}" destId="{465FDBC5-CE2A-4C97-BBC5-62E33BB3AD8F}" srcOrd="0" destOrd="0" presId="urn:microsoft.com/office/officeart/2005/8/layout/hList1"/>
    <dgm:cxn modelId="{E6F8EA9A-9F95-49AE-84EA-3F8B0B0C4889}" srcId="{A0D7F7F0-91D0-443E-BCB7-5B278DBF35ED}" destId="{71756899-775B-4BC0-AE13-734F125EAA8A}" srcOrd="1" destOrd="0" parTransId="{CA3F057D-DC8D-4F4D-B14F-E068634BA3D1}" sibTransId="{0C5956B0-DDA2-426E-A277-99C71E53464E}"/>
    <dgm:cxn modelId="{22773722-E487-4C5E-964D-A8BE3C800AAE}" srcId="{ECE6BC3A-6C09-45E4-9E5D-F4A379C8C47B}" destId="{27B7C95F-9BA7-4613-9172-475F2D01A84B}" srcOrd="0" destOrd="0" parTransId="{215AFFC8-DBA5-408D-B87F-D138EC65BAC9}" sibTransId="{A1B79455-4AD7-4381-A77A-1D37A0EADB0C}"/>
    <dgm:cxn modelId="{E7B9D602-20D7-40D9-A79F-6082CB67A408}" type="presParOf" srcId="{9A956D62-EAC5-4FB9-8F71-486DC01F8348}" destId="{4AD098CB-60D7-4302-A8B7-A5F6DA961069}" srcOrd="0" destOrd="0" presId="urn:microsoft.com/office/officeart/2005/8/layout/hList1"/>
    <dgm:cxn modelId="{C04D8B06-A271-401F-80DE-DBDFA9932E71}" type="presParOf" srcId="{4AD098CB-60D7-4302-A8B7-A5F6DA961069}" destId="{E272F04D-975E-43A5-A385-45ADDBA4314B}" srcOrd="0" destOrd="0" presId="urn:microsoft.com/office/officeart/2005/8/layout/hList1"/>
    <dgm:cxn modelId="{B53FEE33-8D98-4CDE-92F2-E6A9034DCC3B}" type="presParOf" srcId="{4AD098CB-60D7-4302-A8B7-A5F6DA961069}" destId="{465FDBC5-CE2A-4C97-BBC5-62E33BB3AD8F}" srcOrd="1" destOrd="0" presId="urn:microsoft.com/office/officeart/2005/8/layout/hList1"/>
    <dgm:cxn modelId="{42C0BC09-0C22-42FE-99C5-E472F2F0C56D}" type="presParOf" srcId="{9A956D62-EAC5-4FB9-8F71-486DC01F8348}" destId="{EAC2745B-2DEC-4833-8F35-41E5D9E7CBA8}" srcOrd="1" destOrd="0" presId="urn:microsoft.com/office/officeart/2005/8/layout/hList1"/>
    <dgm:cxn modelId="{30367B63-817F-4626-B555-F653BD3CA2DC}" type="presParOf" srcId="{9A956D62-EAC5-4FB9-8F71-486DC01F8348}" destId="{26B75DF8-CE91-47B1-AB95-834EEA84DD48}" srcOrd="2" destOrd="0" presId="urn:microsoft.com/office/officeart/2005/8/layout/hList1"/>
    <dgm:cxn modelId="{9FB99F30-8FD3-488C-9024-2E0145FB4F5F}" type="presParOf" srcId="{26B75DF8-CE91-47B1-AB95-834EEA84DD48}" destId="{FDA86AB6-E8C5-4468-A58B-0BE4C633EBFB}" srcOrd="0" destOrd="0" presId="urn:microsoft.com/office/officeart/2005/8/layout/hList1"/>
    <dgm:cxn modelId="{84C67ED7-0868-40EF-AC4D-7000E26591EF}" type="presParOf" srcId="{26B75DF8-CE91-47B1-AB95-834EEA84DD48}" destId="{27C2C6BD-08F7-4C18-BE78-136A3870D32C}" srcOrd="1" destOrd="0" presId="urn:microsoft.com/office/officeart/2005/8/layout/hList1"/>
    <dgm:cxn modelId="{E5A34886-CCE4-43AA-AA34-97F5BE739B18}" type="presParOf" srcId="{9A956D62-EAC5-4FB9-8F71-486DC01F8348}" destId="{A73A8B9A-C77F-49EB-BD5C-12C4C47F50D5}" srcOrd="3" destOrd="0" presId="urn:microsoft.com/office/officeart/2005/8/layout/hList1"/>
    <dgm:cxn modelId="{2419DF37-364F-4689-A5D7-A45819156A05}" type="presParOf" srcId="{9A956D62-EAC5-4FB9-8F71-486DC01F8348}" destId="{E1549C90-3742-43F3-B47D-1E1200CCAACA}" srcOrd="4" destOrd="0" presId="urn:microsoft.com/office/officeart/2005/8/layout/hList1"/>
    <dgm:cxn modelId="{7436DA8A-CECB-4DAC-A1DA-8C5866A299D4}" type="presParOf" srcId="{E1549C90-3742-43F3-B47D-1E1200CCAACA}" destId="{C0689C9D-78C8-43B3-9B14-E030CCE3D1BB}" srcOrd="0" destOrd="0" presId="urn:microsoft.com/office/officeart/2005/8/layout/hList1"/>
    <dgm:cxn modelId="{4F22C53A-AAC6-4441-95AB-5C861D3D6AFE}" type="presParOf" srcId="{E1549C90-3742-43F3-B47D-1E1200CCAACA}" destId="{B4DF226C-AE49-4A18-B8F0-AD23EA82601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0BD6D8-E775-4B6C-BFAF-3440FCB868C1}" type="doc">
      <dgm:prSet loTypeId="urn:microsoft.com/office/officeart/2005/8/layout/matrix3" loCatId="matrix" qsTypeId="urn:microsoft.com/office/officeart/2005/8/quickstyle/3d1" qsCatId="3D" csTypeId="urn:microsoft.com/office/officeart/2005/8/colors/accent2_5" csCatId="accent2" phldr="1"/>
      <dgm:spPr/>
      <dgm:t>
        <a:bodyPr/>
        <a:lstStyle/>
        <a:p>
          <a:endParaRPr lang="it-IT"/>
        </a:p>
      </dgm:t>
    </dgm:pt>
    <dgm:pt modelId="{6E1F706D-41EA-4F55-A04A-4FA152FB1F9A}">
      <dgm:prSet phldrT="[Testo]" custT="1"/>
      <dgm:spPr/>
      <dgm:t>
        <a:bodyPr/>
        <a:lstStyle/>
        <a:p>
          <a:pPr algn="ctr"/>
          <a:r>
            <a:rPr lang="it-IT" sz="1600" dirty="0" smtClean="0">
              <a:latin typeface="Century Gothic" panose="020B0502020202020204" pitchFamily="34" charset="0"/>
            </a:rPr>
            <a:t>MEMORIA ESPLICITA</a:t>
          </a:r>
        </a:p>
        <a:p>
          <a:pPr algn="just"/>
          <a:r>
            <a:rPr lang="it-IT" sz="1200" dirty="0" smtClean="0">
              <a:latin typeface="Century Gothic" panose="020B0502020202020204" pitchFamily="34" charset="0"/>
            </a:rPr>
            <a:t>Manifestazione del ricordi di informazioni, precedentemente apprese, che è intenzionale e consapevole, come quella che avviene in normali compiti di rievocazione o di riconoscimento.</a:t>
          </a:r>
          <a:endParaRPr lang="it-IT" sz="1200" dirty="0"/>
        </a:p>
      </dgm:t>
    </dgm:pt>
    <dgm:pt modelId="{2419BBE4-3A76-4D6A-A5A5-160F2AD16D58}" type="parTrans" cxnId="{857A4D44-6442-45EB-A6E0-BF5B338DA9C2}">
      <dgm:prSet/>
      <dgm:spPr/>
      <dgm:t>
        <a:bodyPr/>
        <a:lstStyle/>
        <a:p>
          <a:endParaRPr lang="it-IT"/>
        </a:p>
      </dgm:t>
    </dgm:pt>
    <dgm:pt modelId="{50659B1D-6C42-4598-BE26-D8171F305141}" type="sibTrans" cxnId="{857A4D44-6442-45EB-A6E0-BF5B338DA9C2}">
      <dgm:prSet/>
      <dgm:spPr/>
      <dgm:t>
        <a:bodyPr/>
        <a:lstStyle/>
        <a:p>
          <a:endParaRPr lang="it-IT"/>
        </a:p>
      </dgm:t>
    </dgm:pt>
    <dgm:pt modelId="{FEDAF0EA-F357-43FB-8F73-FD8B3CB34C28}">
      <dgm:prSet phldrT="[Testo]" custT="1"/>
      <dgm:spPr/>
      <dgm:t>
        <a:bodyPr/>
        <a:lstStyle/>
        <a:p>
          <a:pPr algn="ctr"/>
          <a:r>
            <a:rPr lang="it-IT" sz="1600" dirty="0" smtClean="0">
              <a:latin typeface="Century Gothic" panose="020B0502020202020204" pitchFamily="34" charset="0"/>
            </a:rPr>
            <a:t>MEMORIA IMPLICITA</a:t>
          </a:r>
        </a:p>
        <a:p>
          <a:pPr algn="just"/>
          <a:r>
            <a:rPr lang="it-IT" sz="1200" dirty="0" smtClean="0">
              <a:latin typeface="Century Gothic" panose="020B0502020202020204" pitchFamily="34" charset="0"/>
            </a:rPr>
            <a:t>Modificazioni nel comportamento o nell’esecuzione di compiti, che sono prodotte da esperienze precedenti, senza però che vi sia uno sforzo intenzionale e cosciente di recupero di quelle esperienze da parte del soggetto.</a:t>
          </a:r>
          <a:endParaRPr lang="it-IT" sz="1200" dirty="0"/>
        </a:p>
      </dgm:t>
    </dgm:pt>
    <dgm:pt modelId="{0D261570-63E5-48EC-8C7F-C3FC2C0D6370}" type="parTrans" cxnId="{E2FC8A9E-66E9-4817-9B3B-77452C24583E}">
      <dgm:prSet/>
      <dgm:spPr/>
      <dgm:t>
        <a:bodyPr/>
        <a:lstStyle/>
        <a:p>
          <a:endParaRPr lang="it-IT"/>
        </a:p>
      </dgm:t>
    </dgm:pt>
    <dgm:pt modelId="{D197E0E8-33EB-4264-955F-357CA48A24F0}" type="sibTrans" cxnId="{E2FC8A9E-66E9-4817-9B3B-77452C24583E}">
      <dgm:prSet/>
      <dgm:spPr/>
      <dgm:t>
        <a:bodyPr/>
        <a:lstStyle/>
        <a:p>
          <a:endParaRPr lang="it-IT"/>
        </a:p>
      </dgm:t>
    </dgm:pt>
    <dgm:pt modelId="{C96EE8A2-8BA3-453F-87A1-BE1A15D4883B}">
      <dgm:prSet phldrT="[Testo]" custT="1"/>
      <dgm:spPr/>
      <dgm:t>
        <a:bodyPr/>
        <a:lstStyle/>
        <a:p>
          <a:pPr algn="ctr"/>
          <a:r>
            <a:rPr lang="it-IT" sz="1600" dirty="0" smtClean="0">
              <a:latin typeface="Century Gothic" panose="020B0502020202020204" pitchFamily="34" charset="0"/>
            </a:rPr>
            <a:t>MEMORIA SEMANTICA</a:t>
          </a:r>
        </a:p>
        <a:p>
          <a:pPr algn="just"/>
          <a:r>
            <a:rPr lang="it-IT" sz="1200" dirty="0" smtClean="0">
              <a:latin typeface="Century Gothic" panose="020B0502020202020204" pitchFamily="34" charset="0"/>
            </a:rPr>
            <a:t>Conoscenza quasi permanente che abbiamo in relazione al mondo, come la comprensione del significato delle parole  o la conoscenza del proprio nome.</a:t>
          </a:r>
          <a:endParaRPr lang="it-IT" sz="1200" dirty="0"/>
        </a:p>
      </dgm:t>
    </dgm:pt>
    <dgm:pt modelId="{BF0D25F1-0E29-48B7-863B-EFBB3E2CE106}" type="parTrans" cxnId="{1AD72552-9D70-40CC-BBF3-406E289E4CFC}">
      <dgm:prSet/>
      <dgm:spPr/>
      <dgm:t>
        <a:bodyPr/>
        <a:lstStyle/>
        <a:p>
          <a:endParaRPr lang="it-IT"/>
        </a:p>
      </dgm:t>
    </dgm:pt>
    <dgm:pt modelId="{8E372B8E-31D5-4CD4-878F-F85CFDA40F1E}" type="sibTrans" cxnId="{1AD72552-9D70-40CC-BBF3-406E289E4CFC}">
      <dgm:prSet/>
      <dgm:spPr/>
      <dgm:t>
        <a:bodyPr/>
        <a:lstStyle/>
        <a:p>
          <a:endParaRPr lang="it-IT"/>
        </a:p>
      </dgm:t>
    </dgm:pt>
    <dgm:pt modelId="{5EAE2955-DBB3-4C1A-84AE-A211C34B160D}">
      <dgm:prSet phldrT="[Testo]" custT="1"/>
      <dgm:spPr/>
      <dgm:t>
        <a:bodyPr/>
        <a:lstStyle/>
        <a:p>
          <a:pPr algn="ctr"/>
          <a:r>
            <a:rPr lang="it-IT" sz="1600" dirty="0" smtClean="0">
              <a:latin typeface="Century Gothic" panose="020B0502020202020204" pitchFamily="34" charset="0"/>
            </a:rPr>
            <a:t>MEMORIA EPISODICA</a:t>
          </a:r>
        </a:p>
        <a:p>
          <a:pPr algn="just"/>
          <a:r>
            <a:rPr lang="it-IT" sz="1200" dirty="0" smtClean="0">
              <a:latin typeface="Century Gothic" panose="020B0502020202020204" pitchFamily="34" charset="0"/>
            </a:rPr>
            <a:t>Memoria di specifici eventi, che possono essersi verificati recentemente  o più lontano nel passato, di cui si mantiene un vivido ricordo. Tuttavia il ricordo di tali eventi è spesso incompleto: alcune informazioni sono inevitabilmente andate perdute, mentre altre possono essere mantenute per periodi molto lunghi.</a:t>
          </a:r>
          <a:endParaRPr lang="it-IT" sz="1200" dirty="0"/>
        </a:p>
      </dgm:t>
    </dgm:pt>
    <dgm:pt modelId="{8F39B820-9AC3-4689-9CD8-4E699EA37DD1}" type="parTrans" cxnId="{A37ADBAE-10D3-46FB-A2EA-AE91EC46913D}">
      <dgm:prSet/>
      <dgm:spPr/>
      <dgm:t>
        <a:bodyPr/>
        <a:lstStyle/>
        <a:p>
          <a:endParaRPr lang="it-IT"/>
        </a:p>
      </dgm:t>
    </dgm:pt>
    <dgm:pt modelId="{AC31C20D-A5BE-4884-B430-F757811E4A5F}" type="sibTrans" cxnId="{A37ADBAE-10D3-46FB-A2EA-AE91EC46913D}">
      <dgm:prSet/>
      <dgm:spPr/>
      <dgm:t>
        <a:bodyPr/>
        <a:lstStyle/>
        <a:p>
          <a:endParaRPr lang="it-IT"/>
        </a:p>
      </dgm:t>
    </dgm:pt>
    <dgm:pt modelId="{B56B1AC0-1229-4DF8-8106-7303104B5CD4}" type="pres">
      <dgm:prSet presAssocID="{520BD6D8-E775-4B6C-BFAF-3440FCB868C1}" presName="matrix" presStyleCnt="0">
        <dgm:presLayoutVars>
          <dgm:chMax val="1"/>
          <dgm:dir/>
          <dgm:resizeHandles val="exact"/>
        </dgm:presLayoutVars>
      </dgm:prSet>
      <dgm:spPr/>
    </dgm:pt>
    <dgm:pt modelId="{674F1CC1-F5B0-4AC3-BAEC-BD3EB7BAFE6F}" type="pres">
      <dgm:prSet presAssocID="{520BD6D8-E775-4B6C-BFAF-3440FCB868C1}" presName="diamond" presStyleLbl="bgShp" presStyleIdx="0" presStyleCnt="1" custScaleX="52113" custScaleY="52113" custLinFactNeighborX="15666" custLinFactNeighborY="4137"/>
      <dgm:spPr/>
    </dgm:pt>
    <dgm:pt modelId="{06755747-20B2-4654-9863-058C97F76D4B}" type="pres">
      <dgm:prSet presAssocID="{520BD6D8-E775-4B6C-BFAF-3440FCB868C1}" presName="quad1" presStyleLbl="node1" presStyleIdx="0" presStyleCnt="4" custScaleX="179921" custScaleY="89636" custLinFactNeighborX="-56184" custLinFactNeighborY="-43761">
        <dgm:presLayoutVars>
          <dgm:chMax val="0"/>
          <dgm:chPref val="0"/>
          <dgm:bulletEnabled val="1"/>
        </dgm:presLayoutVars>
      </dgm:prSet>
      <dgm:spPr/>
      <dgm:t>
        <a:bodyPr/>
        <a:lstStyle/>
        <a:p>
          <a:endParaRPr lang="it-IT"/>
        </a:p>
      </dgm:t>
    </dgm:pt>
    <dgm:pt modelId="{CF275AEC-431F-4392-9EF4-B84F9F07F6BA}" type="pres">
      <dgm:prSet presAssocID="{520BD6D8-E775-4B6C-BFAF-3440FCB868C1}" presName="quad2" presStyleLbl="node1" presStyleIdx="1" presStyleCnt="4" custScaleX="173350" custScaleY="90934" custLinFactNeighborX="17020" custLinFactNeighborY="-43761">
        <dgm:presLayoutVars>
          <dgm:chMax val="0"/>
          <dgm:chPref val="0"/>
          <dgm:bulletEnabled val="1"/>
        </dgm:presLayoutVars>
      </dgm:prSet>
      <dgm:spPr/>
      <dgm:t>
        <a:bodyPr/>
        <a:lstStyle/>
        <a:p>
          <a:endParaRPr lang="it-IT"/>
        </a:p>
      </dgm:t>
    </dgm:pt>
    <dgm:pt modelId="{EC03EB96-FA1F-4972-AC89-854B4FC74B8E}" type="pres">
      <dgm:prSet presAssocID="{520BD6D8-E775-4B6C-BFAF-3440FCB868C1}" presName="quad3" presStyleLbl="node1" presStyleIdx="2" presStyleCnt="4" custScaleX="179451" custScaleY="87794" custLinFactNeighborX="-56419" custLinFactNeighborY="-56437">
        <dgm:presLayoutVars>
          <dgm:chMax val="0"/>
          <dgm:chPref val="0"/>
          <dgm:bulletEnabled val="1"/>
        </dgm:presLayoutVars>
      </dgm:prSet>
      <dgm:spPr/>
      <dgm:t>
        <a:bodyPr/>
        <a:lstStyle/>
        <a:p>
          <a:endParaRPr lang="it-IT"/>
        </a:p>
      </dgm:t>
    </dgm:pt>
    <dgm:pt modelId="{A52504FD-A359-4623-8829-3073F2F777AF}" type="pres">
      <dgm:prSet presAssocID="{520BD6D8-E775-4B6C-BFAF-3440FCB868C1}" presName="quad4" presStyleLbl="node1" presStyleIdx="3" presStyleCnt="4" custScaleX="174468" custScaleY="87793" custLinFactNeighborX="17579" custLinFactNeighborY="-56437">
        <dgm:presLayoutVars>
          <dgm:chMax val="0"/>
          <dgm:chPref val="0"/>
          <dgm:bulletEnabled val="1"/>
        </dgm:presLayoutVars>
      </dgm:prSet>
      <dgm:spPr/>
      <dgm:t>
        <a:bodyPr/>
        <a:lstStyle/>
        <a:p>
          <a:endParaRPr lang="it-IT"/>
        </a:p>
      </dgm:t>
    </dgm:pt>
  </dgm:ptLst>
  <dgm:cxnLst>
    <dgm:cxn modelId="{2C1D771D-5B13-42CA-859A-4A938B35F9BA}" type="presOf" srcId="{FEDAF0EA-F357-43FB-8F73-FD8B3CB34C28}" destId="{CF275AEC-431F-4392-9EF4-B84F9F07F6BA}" srcOrd="0" destOrd="0" presId="urn:microsoft.com/office/officeart/2005/8/layout/matrix3"/>
    <dgm:cxn modelId="{FA7BFB28-F7CA-43A7-8550-AB79BC994F5C}" type="presOf" srcId="{520BD6D8-E775-4B6C-BFAF-3440FCB868C1}" destId="{B56B1AC0-1229-4DF8-8106-7303104B5CD4}" srcOrd="0" destOrd="0" presId="urn:microsoft.com/office/officeart/2005/8/layout/matrix3"/>
    <dgm:cxn modelId="{C7B995C8-1294-48E4-A2F3-720F5D457AF9}" type="presOf" srcId="{C96EE8A2-8BA3-453F-87A1-BE1A15D4883B}" destId="{EC03EB96-FA1F-4972-AC89-854B4FC74B8E}" srcOrd="0" destOrd="0" presId="urn:microsoft.com/office/officeart/2005/8/layout/matrix3"/>
    <dgm:cxn modelId="{1AD72552-9D70-40CC-BBF3-406E289E4CFC}" srcId="{520BD6D8-E775-4B6C-BFAF-3440FCB868C1}" destId="{C96EE8A2-8BA3-453F-87A1-BE1A15D4883B}" srcOrd="2" destOrd="0" parTransId="{BF0D25F1-0E29-48B7-863B-EFBB3E2CE106}" sibTransId="{8E372B8E-31D5-4CD4-878F-F85CFDA40F1E}"/>
    <dgm:cxn modelId="{2EADC3CA-9395-4361-AEDA-CF2EF1857192}" type="presOf" srcId="{6E1F706D-41EA-4F55-A04A-4FA152FB1F9A}" destId="{06755747-20B2-4654-9863-058C97F76D4B}" srcOrd="0" destOrd="0" presId="urn:microsoft.com/office/officeart/2005/8/layout/matrix3"/>
    <dgm:cxn modelId="{857A4D44-6442-45EB-A6E0-BF5B338DA9C2}" srcId="{520BD6D8-E775-4B6C-BFAF-3440FCB868C1}" destId="{6E1F706D-41EA-4F55-A04A-4FA152FB1F9A}" srcOrd="0" destOrd="0" parTransId="{2419BBE4-3A76-4D6A-A5A5-160F2AD16D58}" sibTransId="{50659B1D-6C42-4598-BE26-D8171F305141}"/>
    <dgm:cxn modelId="{E2FC8A9E-66E9-4817-9B3B-77452C24583E}" srcId="{520BD6D8-E775-4B6C-BFAF-3440FCB868C1}" destId="{FEDAF0EA-F357-43FB-8F73-FD8B3CB34C28}" srcOrd="1" destOrd="0" parTransId="{0D261570-63E5-48EC-8C7F-C3FC2C0D6370}" sibTransId="{D197E0E8-33EB-4264-955F-357CA48A24F0}"/>
    <dgm:cxn modelId="{72AEA07C-B8E9-445F-81ED-F4A572A799A1}" type="presOf" srcId="{5EAE2955-DBB3-4C1A-84AE-A211C34B160D}" destId="{A52504FD-A359-4623-8829-3073F2F777AF}" srcOrd="0" destOrd="0" presId="urn:microsoft.com/office/officeart/2005/8/layout/matrix3"/>
    <dgm:cxn modelId="{A37ADBAE-10D3-46FB-A2EA-AE91EC46913D}" srcId="{520BD6D8-E775-4B6C-BFAF-3440FCB868C1}" destId="{5EAE2955-DBB3-4C1A-84AE-A211C34B160D}" srcOrd="3" destOrd="0" parTransId="{8F39B820-9AC3-4689-9CD8-4E699EA37DD1}" sibTransId="{AC31C20D-A5BE-4884-B430-F757811E4A5F}"/>
    <dgm:cxn modelId="{8D10CA0B-D92A-495F-B9D9-D4E457D4A190}" type="presParOf" srcId="{B56B1AC0-1229-4DF8-8106-7303104B5CD4}" destId="{674F1CC1-F5B0-4AC3-BAEC-BD3EB7BAFE6F}" srcOrd="0" destOrd="0" presId="urn:microsoft.com/office/officeart/2005/8/layout/matrix3"/>
    <dgm:cxn modelId="{0C01E92A-A3EC-441C-A8A2-50E51147C5B6}" type="presParOf" srcId="{B56B1AC0-1229-4DF8-8106-7303104B5CD4}" destId="{06755747-20B2-4654-9863-058C97F76D4B}" srcOrd="1" destOrd="0" presId="urn:microsoft.com/office/officeart/2005/8/layout/matrix3"/>
    <dgm:cxn modelId="{CAC323D3-79BB-4954-8AF8-EA0040ED0BBF}" type="presParOf" srcId="{B56B1AC0-1229-4DF8-8106-7303104B5CD4}" destId="{CF275AEC-431F-4392-9EF4-B84F9F07F6BA}" srcOrd="2" destOrd="0" presId="urn:microsoft.com/office/officeart/2005/8/layout/matrix3"/>
    <dgm:cxn modelId="{F73C0D6F-3088-4367-BF96-F7F45FB216F9}" type="presParOf" srcId="{B56B1AC0-1229-4DF8-8106-7303104B5CD4}" destId="{EC03EB96-FA1F-4972-AC89-854B4FC74B8E}" srcOrd="3" destOrd="0" presId="urn:microsoft.com/office/officeart/2005/8/layout/matrix3"/>
    <dgm:cxn modelId="{0FFCBCE0-0B13-4BEB-A1A6-0BF191DC2DDB}" type="presParOf" srcId="{B56B1AC0-1229-4DF8-8106-7303104B5CD4}" destId="{A52504FD-A359-4623-8829-3073F2F777AF}"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FF72E8-EDE7-4D75-9C1A-F1893D014551}">
      <dsp:nvSpPr>
        <dsp:cNvPr id="0" name=""/>
        <dsp:cNvSpPr/>
      </dsp:nvSpPr>
      <dsp:spPr>
        <a:xfrm>
          <a:off x="10059" y="2127228"/>
          <a:ext cx="1080889" cy="845039"/>
        </a:xfrm>
        <a:prstGeom prst="roundRect">
          <a:avLst>
            <a:gd name="adj" fmla="val 10000"/>
          </a:avLst>
        </a:prstGeom>
        <a:gradFill rotWithShape="0">
          <a:gsLst>
            <a:gs pos="0">
              <a:schemeClr val="accent3">
                <a:alpha val="90000"/>
                <a:hueOff val="0"/>
                <a:satOff val="0"/>
                <a:lumOff val="0"/>
                <a:alphaOff val="0"/>
                <a:shade val="51000"/>
                <a:satMod val="130000"/>
              </a:schemeClr>
            </a:gs>
            <a:gs pos="80000">
              <a:schemeClr val="accent3">
                <a:alpha val="90000"/>
                <a:hueOff val="0"/>
                <a:satOff val="0"/>
                <a:lumOff val="0"/>
                <a:alphaOff val="0"/>
                <a:shade val="93000"/>
                <a:satMod val="130000"/>
              </a:schemeClr>
            </a:gs>
            <a:gs pos="100000">
              <a:schemeClr val="accent3">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it-IT" sz="1800" kern="1200" dirty="0" smtClean="0">
              <a:solidFill>
                <a:schemeClr val="tx1"/>
              </a:solidFill>
              <a:latin typeface="Century Gothic" panose="020B0502020202020204" pitchFamily="34" charset="0"/>
            </a:rPr>
            <a:t>Input esterno</a:t>
          </a:r>
          <a:endParaRPr lang="it-IT" sz="1800" kern="1200" dirty="0">
            <a:solidFill>
              <a:schemeClr val="tx1"/>
            </a:solidFill>
            <a:latin typeface="Century Gothic" panose="020B0502020202020204" pitchFamily="34" charset="0"/>
          </a:endParaRPr>
        </a:p>
      </dsp:txBody>
      <dsp:txXfrm>
        <a:off x="34809" y="2151978"/>
        <a:ext cx="1031389" cy="795539"/>
      </dsp:txXfrm>
    </dsp:sp>
    <dsp:sp modelId="{AEAA6F8C-E598-4D34-B4CF-15FC1BBB01D7}">
      <dsp:nvSpPr>
        <dsp:cNvPr id="0" name=""/>
        <dsp:cNvSpPr/>
      </dsp:nvSpPr>
      <dsp:spPr>
        <a:xfrm>
          <a:off x="1163518" y="2459761"/>
          <a:ext cx="153847" cy="179972"/>
        </a:xfrm>
        <a:prstGeom prst="rightArrow">
          <a:avLst>
            <a:gd name="adj1" fmla="val 60000"/>
            <a:gd name="adj2" fmla="val 50000"/>
          </a:avLst>
        </a:prstGeom>
        <a:gradFill rotWithShape="0">
          <a:gsLst>
            <a:gs pos="0">
              <a:schemeClr val="accent3">
                <a:shade val="90000"/>
                <a:hueOff val="0"/>
                <a:satOff val="0"/>
                <a:lumOff val="0"/>
                <a:alphaOff val="0"/>
                <a:shade val="51000"/>
                <a:satMod val="130000"/>
              </a:schemeClr>
            </a:gs>
            <a:gs pos="80000">
              <a:schemeClr val="accent3">
                <a:shade val="90000"/>
                <a:hueOff val="0"/>
                <a:satOff val="0"/>
                <a:lumOff val="0"/>
                <a:alphaOff val="0"/>
                <a:shade val="93000"/>
                <a:satMod val="130000"/>
              </a:schemeClr>
            </a:gs>
            <a:gs pos="100000">
              <a:schemeClr val="accent3">
                <a:shade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it-IT" sz="700" kern="1200"/>
        </a:p>
      </dsp:txBody>
      <dsp:txXfrm>
        <a:off x="1163518" y="2495755"/>
        <a:ext cx="107693" cy="107984"/>
      </dsp:txXfrm>
    </dsp:sp>
    <dsp:sp modelId="{01D85E89-944F-4E39-925F-4C54CE1DA3AF}">
      <dsp:nvSpPr>
        <dsp:cNvPr id="0" name=""/>
        <dsp:cNvSpPr/>
      </dsp:nvSpPr>
      <dsp:spPr>
        <a:xfrm>
          <a:off x="1381227" y="1303392"/>
          <a:ext cx="2200893" cy="2492711"/>
        </a:xfrm>
        <a:prstGeom prst="roundRect">
          <a:avLst>
            <a:gd name="adj" fmla="val 10000"/>
          </a:avLst>
        </a:prstGeom>
        <a:gradFill rotWithShape="0">
          <a:gsLst>
            <a:gs pos="0">
              <a:schemeClr val="accent3">
                <a:alpha val="90000"/>
                <a:hueOff val="0"/>
                <a:satOff val="0"/>
                <a:lumOff val="0"/>
                <a:alphaOff val="-13333"/>
                <a:shade val="51000"/>
                <a:satMod val="130000"/>
              </a:schemeClr>
            </a:gs>
            <a:gs pos="80000">
              <a:schemeClr val="accent3">
                <a:alpha val="90000"/>
                <a:hueOff val="0"/>
                <a:satOff val="0"/>
                <a:lumOff val="0"/>
                <a:alphaOff val="-13333"/>
                <a:shade val="93000"/>
                <a:satMod val="130000"/>
              </a:schemeClr>
            </a:gs>
            <a:gs pos="100000">
              <a:schemeClr val="accent3">
                <a:alpha val="90000"/>
                <a:hueOff val="0"/>
                <a:satOff val="0"/>
                <a:lumOff val="0"/>
                <a:alphaOff val="-1333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1600" b="0" kern="1200" dirty="0" smtClean="0">
              <a:solidFill>
                <a:schemeClr val="accent2">
                  <a:lumMod val="50000"/>
                </a:schemeClr>
              </a:solidFill>
              <a:latin typeface="Century Gothic" panose="020B0502020202020204" pitchFamily="34" charset="0"/>
            </a:rPr>
            <a:t>Registro sensoriale (RS):</a:t>
          </a:r>
        </a:p>
        <a:p>
          <a:pPr lvl="0" algn="ctr" defTabSz="711200">
            <a:lnSpc>
              <a:spcPct val="90000"/>
            </a:lnSpc>
            <a:spcBef>
              <a:spcPct val="0"/>
            </a:spcBef>
            <a:spcAft>
              <a:spcPct val="35000"/>
            </a:spcAft>
          </a:pPr>
          <a:r>
            <a:rPr lang="it-IT" sz="1400" kern="1200" dirty="0" smtClean="0">
              <a:solidFill>
                <a:schemeClr val="tx1"/>
              </a:solidFill>
              <a:latin typeface="Century Gothic" panose="020B0502020202020204" pitchFamily="34" charset="0"/>
            </a:rPr>
            <a:t>conserva per un breve periodo l’informazione che proviene dagli organi di senso (</a:t>
          </a:r>
          <a:r>
            <a:rPr lang="it-IT" sz="1400" kern="1200" dirty="0" err="1" smtClean="0">
              <a:solidFill>
                <a:schemeClr val="tx1"/>
              </a:solidFill>
              <a:latin typeface="Century Gothic" panose="020B0502020202020204" pitchFamily="34" charset="0"/>
            </a:rPr>
            <a:t>max</a:t>
          </a:r>
          <a:r>
            <a:rPr lang="it-IT" sz="1400" kern="1200" dirty="0" smtClean="0">
              <a:solidFill>
                <a:schemeClr val="tx1"/>
              </a:solidFill>
              <a:latin typeface="Century Gothic" panose="020B0502020202020204" pitchFamily="34" charset="0"/>
            </a:rPr>
            <a:t> 2s).</a:t>
          </a:r>
          <a:endParaRPr lang="it-IT" sz="1400" kern="1200" dirty="0">
            <a:solidFill>
              <a:schemeClr val="tx1"/>
            </a:solidFill>
            <a:latin typeface="Century Gothic" panose="020B0502020202020204" pitchFamily="34" charset="0"/>
          </a:endParaRPr>
        </a:p>
      </dsp:txBody>
      <dsp:txXfrm>
        <a:off x="1445689" y="1367854"/>
        <a:ext cx="2071969" cy="2363787"/>
      </dsp:txXfrm>
    </dsp:sp>
    <dsp:sp modelId="{19315355-37B3-462D-A1C3-C4EA268E83A2}">
      <dsp:nvSpPr>
        <dsp:cNvPr id="0" name=""/>
        <dsp:cNvSpPr/>
      </dsp:nvSpPr>
      <dsp:spPr>
        <a:xfrm>
          <a:off x="3654690" y="2459761"/>
          <a:ext cx="153847" cy="179972"/>
        </a:xfrm>
        <a:prstGeom prst="rightArrow">
          <a:avLst>
            <a:gd name="adj1" fmla="val 60000"/>
            <a:gd name="adj2" fmla="val 50000"/>
          </a:avLst>
        </a:prstGeom>
        <a:gradFill rotWithShape="0">
          <a:gsLst>
            <a:gs pos="0">
              <a:schemeClr val="accent3">
                <a:shade val="90000"/>
                <a:hueOff val="140170"/>
                <a:satOff val="-3004"/>
                <a:lumOff val="15406"/>
                <a:alphaOff val="0"/>
                <a:shade val="51000"/>
                <a:satMod val="130000"/>
              </a:schemeClr>
            </a:gs>
            <a:gs pos="80000">
              <a:schemeClr val="accent3">
                <a:shade val="90000"/>
                <a:hueOff val="140170"/>
                <a:satOff val="-3004"/>
                <a:lumOff val="15406"/>
                <a:alphaOff val="0"/>
                <a:shade val="93000"/>
                <a:satMod val="130000"/>
              </a:schemeClr>
            </a:gs>
            <a:gs pos="100000">
              <a:schemeClr val="accent3">
                <a:shade val="90000"/>
                <a:hueOff val="140170"/>
                <a:satOff val="-3004"/>
                <a:lumOff val="1540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it-IT" sz="700" kern="1200"/>
        </a:p>
      </dsp:txBody>
      <dsp:txXfrm>
        <a:off x="3654690" y="2495755"/>
        <a:ext cx="107693" cy="107984"/>
      </dsp:txXfrm>
    </dsp:sp>
    <dsp:sp modelId="{C7F02A15-53B3-4195-8B6C-8BD937E2D1FD}">
      <dsp:nvSpPr>
        <dsp:cNvPr id="0" name=""/>
        <dsp:cNvSpPr/>
      </dsp:nvSpPr>
      <dsp:spPr>
        <a:xfrm>
          <a:off x="3872399" y="1303392"/>
          <a:ext cx="2200893" cy="2492711"/>
        </a:xfrm>
        <a:prstGeom prst="roundRect">
          <a:avLst>
            <a:gd name="adj" fmla="val 10000"/>
          </a:avLst>
        </a:prstGeom>
        <a:gradFill rotWithShape="0">
          <a:gsLst>
            <a:gs pos="0">
              <a:schemeClr val="accent3">
                <a:alpha val="90000"/>
                <a:hueOff val="0"/>
                <a:satOff val="0"/>
                <a:lumOff val="0"/>
                <a:alphaOff val="-26667"/>
                <a:shade val="51000"/>
                <a:satMod val="130000"/>
              </a:schemeClr>
            </a:gs>
            <a:gs pos="80000">
              <a:schemeClr val="accent3">
                <a:alpha val="90000"/>
                <a:hueOff val="0"/>
                <a:satOff val="0"/>
                <a:lumOff val="0"/>
                <a:alphaOff val="-26667"/>
                <a:shade val="93000"/>
                <a:satMod val="130000"/>
              </a:schemeClr>
            </a:gs>
            <a:gs pos="100000">
              <a:schemeClr val="accent3">
                <a:alpha val="90000"/>
                <a:hueOff val="0"/>
                <a:satOff val="0"/>
                <a:lumOff val="0"/>
                <a:alphaOff val="-26667"/>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1600" kern="1200" dirty="0" smtClean="0">
              <a:solidFill>
                <a:schemeClr val="accent2">
                  <a:lumMod val="50000"/>
                </a:schemeClr>
              </a:solidFill>
              <a:latin typeface="Century Gothic" panose="020B0502020202020204" pitchFamily="34" charset="0"/>
            </a:rPr>
            <a:t>Memoria a breve termine (MBT): </a:t>
          </a:r>
          <a:r>
            <a:rPr lang="it-IT" sz="1400" kern="1200" dirty="0" smtClean="0">
              <a:solidFill>
                <a:schemeClr val="tx1"/>
              </a:solidFill>
              <a:latin typeface="Century Gothic" panose="020B0502020202020204" pitchFamily="34" charset="0"/>
            </a:rPr>
            <a:t>conserva temporaneamente l’informazione proveniente dal registro sensoriale e la trasferisce, tramite il </a:t>
          </a:r>
          <a:r>
            <a:rPr lang="it-IT" sz="1400" kern="1200" dirty="0" smtClean="0">
              <a:solidFill>
                <a:schemeClr val="accent2">
                  <a:lumMod val="50000"/>
                </a:schemeClr>
              </a:solidFill>
              <a:latin typeface="Century Gothic" panose="020B0502020202020204" pitchFamily="34" charset="0"/>
            </a:rPr>
            <a:t>processo di reiterazione </a:t>
          </a:r>
          <a:r>
            <a:rPr lang="it-IT" sz="1400" kern="1200" dirty="0" smtClean="0">
              <a:solidFill>
                <a:schemeClr val="tx1"/>
              </a:solidFill>
              <a:latin typeface="Century Gothic" panose="020B0502020202020204" pitchFamily="34" charset="0"/>
            </a:rPr>
            <a:t>(</a:t>
          </a:r>
          <a:r>
            <a:rPr lang="it-IT" sz="1400" i="1" kern="1200" dirty="0" err="1" smtClean="0">
              <a:solidFill>
                <a:schemeClr val="accent2">
                  <a:lumMod val="50000"/>
                </a:schemeClr>
              </a:solidFill>
              <a:latin typeface="Century Gothic" panose="020B0502020202020204" pitchFamily="34" charset="0"/>
            </a:rPr>
            <a:t>rehearsal</a:t>
          </a:r>
          <a:r>
            <a:rPr lang="it-IT" sz="1400" kern="1200" dirty="0" smtClean="0">
              <a:solidFill>
                <a:schemeClr val="tx1"/>
              </a:solidFill>
              <a:latin typeface="Century Gothic" panose="020B0502020202020204" pitchFamily="34" charset="0"/>
            </a:rPr>
            <a:t>), nella MLT.</a:t>
          </a:r>
          <a:endParaRPr lang="it-IT" sz="1400" kern="1200" dirty="0">
            <a:solidFill>
              <a:schemeClr val="tx1"/>
            </a:solidFill>
            <a:latin typeface="Century Gothic" panose="020B0502020202020204" pitchFamily="34" charset="0"/>
          </a:endParaRPr>
        </a:p>
      </dsp:txBody>
      <dsp:txXfrm>
        <a:off x="3936861" y="1367854"/>
        <a:ext cx="2071969" cy="2363787"/>
      </dsp:txXfrm>
    </dsp:sp>
    <dsp:sp modelId="{92145E43-47E1-4A86-81F3-6981AB5852C3}">
      <dsp:nvSpPr>
        <dsp:cNvPr id="0" name=""/>
        <dsp:cNvSpPr/>
      </dsp:nvSpPr>
      <dsp:spPr>
        <a:xfrm>
          <a:off x="6145862" y="2459761"/>
          <a:ext cx="153847" cy="179972"/>
        </a:xfrm>
        <a:prstGeom prst="rightArrow">
          <a:avLst>
            <a:gd name="adj1" fmla="val 60000"/>
            <a:gd name="adj2" fmla="val 50000"/>
          </a:avLst>
        </a:prstGeom>
        <a:gradFill rotWithShape="0">
          <a:gsLst>
            <a:gs pos="0">
              <a:schemeClr val="accent3">
                <a:shade val="90000"/>
                <a:hueOff val="280340"/>
                <a:satOff val="-6007"/>
                <a:lumOff val="30812"/>
                <a:alphaOff val="0"/>
                <a:shade val="51000"/>
                <a:satMod val="130000"/>
              </a:schemeClr>
            </a:gs>
            <a:gs pos="80000">
              <a:schemeClr val="accent3">
                <a:shade val="90000"/>
                <a:hueOff val="280340"/>
                <a:satOff val="-6007"/>
                <a:lumOff val="30812"/>
                <a:alphaOff val="0"/>
                <a:shade val="93000"/>
                <a:satMod val="130000"/>
              </a:schemeClr>
            </a:gs>
            <a:gs pos="100000">
              <a:schemeClr val="accent3">
                <a:shade val="90000"/>
                <a:hueOff val="280340"/>
                <a:satOff val="-6007"/>
                <a:lumOff val="3081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it-IT" sz="700" kern="1200"/>
        </a:p>
      </dsp:txBody>
      <dsp:txXfrm>
        <a:off x="6145862" y="2495755"/>
        <a:ext cx="107693" cy="107984"/>
      </dsp:txXfrm>
    </dsp:sp>
    <dsp:sp modelId="{47B6B4D0-A706-4F3D-8C43-04263212A898}">
      <dsp:nvSpPr>
        <dsp:cNvPr id="0" name=""/>
        <dsp:cNvSpPr/>
      </dsp:nvSpPr>
      <dsp:spPr>
        <a:xfrm>
          <a:off x="6363571" y="1303392"/>
          <a:ext cx="2200893" cy="2492711"/>
        </a:xfrm>
        <a:prstGeom prst="roundRect">
          <a:avLst>
            <a:gd name="adj" fmla="val 10000"/>
          </a:avLst>
        </a:prstGeom>
        <a:gradFill rotWithShape="0">
          <a:gsLst>
            <a:gs pos="0">
              <a:schemeClr val="accent3">
                <a:alpha val="90000"/>
                <a:hueOff val="0"/>
                <a:satOff val="0"/>
                <a:lumOff val="0"/>
                <a:alphaOff val="-40000"/>
                <a:shade val="51000"/>
                <a:satMod val="130000"/>
              </a:schemeClr>
            </a:gs>
            <a:gs pos="80000">
              <a:schemeClr val="accent3">
                <a:alpha val="90000"/>
                <a:hueOff val="0"/>
                <a:satOff val="0"/>
                <a:lumOff val="0"/>
                <a:alphaOff val="-40000"/>
                <a:shade val="93000"/>
                <a:satMod val="130000"/>
              </a:schemeClr>
            </a:gs>
            <a:gs pos="100000">
              <a:schemeClr val="accent3">
                <a:alpha val="90000"/>
                <a:hueOff val="0"/>
                <a:satOff val="0"/>
                <a:lumOff val="0"/>
                <a:alphaOff val="-4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1600" kern="1200" dirty="0" smtClean="0">
              <a:solidFill>
                <a:schemeClr val="accent2">
                  <a:lumMod val="50000"/>
                </a:schemeClr>
              </a:solidFill>
              <a:latin typeface="Century Gothic" panose="020B0502020202020204" pitchFamily="34" charset="0"/>
            </a:rPr>
            <a:t>Memoria a lungo termine (MBL): </a:t>
          </a:r>
          <a:r>
            <a:rPr lang="it-IT" sz="1500" kern="1200" dirty="0" smtClean="0">
              <a:solidFill>
                <a:schemeClr val="tx1"/>
              </a:solidFill>
              <a:latin typeface="Century Gothic" panose="020B0502020202020204" pitchFamily="34" charset="0"/>
            </a:rPr>
            <a:t>sistema unico, dove parte dell’informazione proveniente dalla MBT viene ricodificata e mantenuta per un tempo indefinito.</a:t>
          </a:r>
          <a:endParaRPr lang="it-IT" sz="1500" kern="1200" dirty="0">
            <a:solidFill>
              <a:schemeClr val="tx1"/>
            </a:solidFill>
            <a:latin typeface="Century Gothic" panose="020B0502020202020204" pitchFamily="34" charset="0"/>
          </a:endParaRPr>
        </a:p>
      </dsp:txBody>
      <dsp:txXfrm>
        <a:off x="6428033" y="1367854"/>
        <a:ext cx="2071969" cy="23637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72F04D-975E-43A5-A385-45ADDBA4314B}">
      <dsp:nvSpPr>
        <dsp:cNvPr id="0" name=""/>
        <dsp:cNvSpPr/>
      </dsp:nvSpPr>
      <dsp:spPr>
        <a:xfrm>
          <a:off x="2745" y="898226"/>
          <a:ext cx="2676672" cy="1070668"/>
        </a:xfrm>
        <a:prstGeom prst="rect">
          <a:avLst/>
        </a:prstGeom>
        <a:solidFill>
          <a:schemeClr val="accent3">
            <a:lumMod val="7500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99568" tIns="56896" rIns="99568" bIns="56896" numCol="1" spcCol="1270" anchor="ctr" anchorCtr="0">
          <a:noAutofit/>
        </a:bodyPr>
        <a:lstStyle/>
        <a:p>
          <a:pPr lvl="0" algn="l" defTabSz="622300">
            <a:lnSpc>
              <a:spcPct val="90000"/>
            </a:lnSpc>
            <a:spcBef>
              <a:spcPct val="0"/>
            </a:spcBef>
            <a:spcAft>
              <a:spcPct val="35000"/>
            </a:spcAft>
          </a:pPr>
          <a:r>
            <a:rPr lang="it-IT" sz="1400" b="1" kern="1200" dirty="0" smtClean="0">
              <a:latin typeface="Century Gothic" panose="020B0502020202020204" pitchFamily="34" charset="0"/>
            </a:rPr>
            <a:t>CICLO FONOLOGICO</a:t>
          </a:r>
        </a:p>
        <a:p>
          <a:pPr lvl="0" algn="l" defTabSz="622300">
            <a:lnSpc>
              <a:spcPct val="90000"/>
            </a:lnSpc>
            <a:spcBef>
              <a:spcPct val="0"/>
            </a:spcBef>
            <a:spcAft>
              <a:spcPct val="35000"/>
            </a:spcAft>
          </a:pPr>
          <a:r>
            <a:rPr lang="it-IT" sz="1400" kern="1200" dirty="0" smtClean="0">
              <a:latin typeface="Century Gothic" panose="020B0502020202020204" pitchFamily="34" charset="0"/>
            </a:rPr>
            <a:t>Mantenimento e reiterazione del materiale verbale</a:t>
          </a:r>
          <a:endParaRPr lang="it-IT" sz="1400" kern="1200" dirty="0">
            <a:latin typeface="Century Gothic" panose="020B0502020202020204" pitchFamily="34" charset="0"/>
          </a:endParaRPr>
        </a:p>
      </dsp:txBody>
      <dsp:txXfrm>
        <a:off x="2745" y="898226"/>
        <a:ext cx="2676672" cy="1070668"/>
      </dsp:txXfrm>
    </dsp:sp>
    <dsp:sp modelId="{465FDBC5-CE2A-4C97-BBC5-62E33BB3AD8F}">
      <dsp:nvSpPr>
        <dsp:cNvPr id="0" name=""/>
        <dsp:cNvSpPr/>
      </dsp:nvSpPr>
      <dsp:spPr>
        <a:xfrm>
          <a:off x="2745" y="1968894"/>
          <a:ext cx="2676672" cy="2854800"/>
        </a:xfrm>
        <a:prstGeom prst="rect">
          <a:avLst/>
        </a:prstGeom>
        <a:solidFill>
          <a:schemeClr val="bg1">
            <a:alpha val="90000"/>
          </a:schemeClr>
        </a:solidFill>
        <a:ln w="9525" cap="flat" cmpd="sng" algn="ctr">
          <a:solidFill>
            <a:schemeClr val="accent2">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it-IT" sz="1400" kern="1200" dirty="0" smtClean="0">
              <a:latin typeface="Century Gothic" panose="020B0502020202020204" pitchFamily="34" charset="0"/>
            </a:rPr>
            <a:t>Magazzino fonologico (passivo): mantiene in memoria l’informazione linguistica, prima che decada.</a:t>
          </a:r>
        </a:p>
        <a:p>
          <a:pPr marL="114300" lvl="1" indent="-114300" algn="l" defTabSz="622300">
            <a:lnSpc>
              <a:spcPct val="90000"/>
            </a:lnSpc>
            <a:spcBef>
              <a:spcPct val="0"/>
            </a:spcBef>
            <a:spcAft>
              <a:spcPct val="15000"/>
            </a:spcAft>
            <a:buChar char="••"/>
          </a:pPr>
          <a:r>
            <a:rPr lang="it-IT" sz="1400" kern="1200" dirty="0" smtClean="0">
              <a:latin typeface="Century Gothic" panose="020B0502020202020204" pitchFamily="34" charset="0"/>
            </a:rPr>
            <a:t>Processo di reiterazione (attivo): si basa sul linguaggio interno che mantiene vivo il ricordo. Trasforma gli stimoli visivi in codice fonologico.</a:t>
          </a:r>
        </a:p>
      </dsp:txBody>
      <dsp:txXfrm>
        <a:off x="2745" y="1968894"/>
        <a:ext cx="2676672" cy="2854800"/>
      </dsp:txXfrm>
    </dsp:sp>
    <dsp:sp modelId="{FDA86AB6-E8C5-4468-A58B-0BE4C633EBFB}">
      <dsp:nvSpPr>
        <dsp:cNvPr id="0" name=""/>
        <dsp:cNvSpPr/>
      </dsp:nvSpPr>
      <dsp:spPr>
        <a:xfrm>
          <a:off x="3054151" y="898226"/>
          <a:ext cx="2676672" cy="1070668"/>
        </a:xfrm>
        <a:prstGeom prst="rect">
          <a:avLst/>
        </a:prstGeom>
        <a:solidFill>
          <a:schemeClr val="accent3">
            <a:lumMod val="7500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99568" tIns="56896" rIns="99568" bIns="56896" numCol="1" spcCol="1270" anchor="ctr" anchorCtr="0">
          <a:noAutofit/>
        </a:bodyPr>
        <a:lstStyle/>
        <a:p>
          <a:pPr lvl="0" algn="l" defTabSz="622300">
            <a:lnSpc>
              <a:spcPct val="90000"/>
            </a:lnSpc>
            <a:spcBef>
              <a:spcPct val="0"/>
            </a:spcBef>
            <a:spcAft>
              <a:spcPct val="35000"/>
            </a:spcAft>
          </a:pPr>
          <a:r>
            <a:rPr lang="it-IT" sz="1400" b="1" kern="1200" dirty="0" smtClean="0">
              <a:latin typeface="Century Gothic" panose="020B0502020202020204" pitchFamily="34" charset="0"/>
            </a:rPr>
            <a:t>BUFFER EPISODICO</a:t>
          </a:r>
        </a:p>
        <a:p>
          <a:pPr lvl="0" algn="l" defTabSz="622300">
            <a:lnSpc>
              <a:spcPct val="90000"/>
            </a:lnSpc>
            <a:spcBef>
              <a:spcPct val="0"/>
            </a:spcBef>
            <a:spcAft>
              <a:spcPct val="35000"/>
            </a:spcAft>
          </a:pPr>
          <a:r>
            <a:rPr lang="it-IT" sz="1400" kern="1200" dirty="0" smtClean="0">
              <a:latin typeface="Century Gothic" panose="020B0502020202020204" pitchFamily="34" charset="0"/>
            </a:rPr>
            <a:t>Mantenimento e integrazione informazioni in formato multimodale</a:t>
          </a:r>
          <a:endParaRPr lang="it-IT" sz="1400" kern="1200" dirty="0">
            <a:latin typeface="Century Gothic" panose="020B0502020202020204" pitchFamily="34" charset="0"/>
          </a:endParaRPr>
        </a:p>
      </dsp:txBody>
      <dsp:txXfrm>
        <a:off x="3054151" y="898226"/>
        <a:ext cx="2676672" cy="1070668"/>
      </dsp:txXfrm>
    </dsp:sp>
    <dsp:sp modelId="{27C2C6BD-08F7-4C18-BE78-136A3870D32C}">
      <dsp:nvSpPr>
        <dsp:cNvPr id="0" name=""/>
        <dsp:cNvSpPr/>
      </dsp:nvSpPr>
      <dsp:spPr>
        <a:xfrm>
          <a:off x="3054151" y="1968894"/>
          <a:ext cx="2676672" cy="2854800"/>
        </a:xfrm>
        <a:prstGeom prst="rect">
          <a:avLst/>
        </a:prstGeom>
        <a:solidFill>
          <a:schemeClr val="bg1">
            <a:alpha val="90000"/>
          </a:schemeClr>
        </a:solidFill>
        <a:ln w="9525" cap="flat" cmpd="sng" algn="ctr">
          <a:solidFill>
            <a:schemeClr val="accent2">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it-IT" sz="1400" kern="1200" dirty="0" smtClean="0">
              <a:latin typeface="Century Gothic" panose="020B0502020202020204" pitchFamily="34" charset="0"/>
            </a:rPr>
            <a:t>Mantiene le informazioni provenienti da differenti fonti integrandole fra loro in forma multi-percettiva.</a:t>
          </a:r>
          <a:endParaRPr lang="it-IT" sz="1400" kern="1200" dirty="0">
            <a:latin typeface="Century Gothic" panose="020B0502020202020204" pitchFamily="34" charset="0"/>
          </a:endParaRPr>
        </a:p>
      </dsp:txBody>
      <dsp:txXfrm>
        <a:off x="3054151" y="1968894"/>
        <a:ext cx="2676672" cy="2854800"/>
      </dsp:txXfrm>
    </dsp:sp>
    <dsp:sp modelId="{C0689C9D-78C8-43B3-9B14-E030CCE3D1BB}">
      <dsp:nvSpPr>
        <dsp:cNvPr id="0" name=""/>
        <dsp:cNvSpPr/>
      </dsp:nvSpPr>
      <dsp:spPr>
        <a:xfrm>
          <a:off x="6105557" y="898226"/>
          <a:ext cx="2676672" cy="1070668"/>
        </a:xfrm>
        <a:prstGeom prst="rect">
          <a:avLst/>
        </a:prstGeom>
        <a:solidFill>
          <a:schemeClr val="accent3">
            <a:lumMod val="7500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99568" tIns="56896" rIns="99568" bIns="56896" numCol="1" spcCol="1270" anchor="ctr" anchorCtr="0">
          <a:noAutofit/>
        </a:bodyPr>
        <a:lstStyle/>
        <a:p>
          <a:pPr lvl="0" algn="l" defTabSz="622300">
            <a:lnSpc>
              <a:spcPct val="90000"/>
            </a:lnSpc>
            <a:spcBef>
              <a:spcPct val="0"/>
            </a:spcBef>
            <a:spcAft>
              <a:spcPct val="35000"/>
            </a:spcAft>
          </a:pPr>
          <a:r>
            <a:rPr lang="it-IT" sz="1400" b="1" kern="1200" dirty="0" smtClean="0">
              <a:latin typeface="Century Gothic" panose="020B0502020202020204" pitchFamily="34" charset="0"/>
            </a:rPr>
            <a:t>TACCUINO VISUO-SPAZIALE</a:t>
          </a:r>
        </a:p>
        <a:p>
          <a:pPr lvl="0" algn="l" defTabSz="622300">
            <a:lnSpc>
              <a:spcPct val="90000"/>
            </a:lnSpc>
            <a:spcBef>
              <a:spcPct val="0"/>
            </a:spcBef>
            <a:spcAft>
              <a:spcPct val="35000"/>
            </a:spcAft>
          </a:pPr>
          <a:r>
            <a:rPr lang="it-IT" sz="1400" kern="1200" dirty="0" smtClean="0">
              <a:latin typeface="Century Gothic" panose="020B0502020202020204" pitchFamily="34" charset="0"/>
            </a:rPr>
            <a:t>Mantenimento e reiterazione del materiale visivo e spaziale</a:t>
          </a:r>
          <a:endParaRPr lang="it-IT" sz="1400" kern="1200" dirty="0">
            <a:latin typeface="Century Gothic" panose="020B0502020202020204" pitchFamily="34" charset="0"/>
          </a:endParaRPr>
        </a:p>
      </dsp:txBody>
      <dsp:txXfrm>
        <a:off x="6105557" y="898226"/>
        <a:ext cx="2676672" cy="1070668"/>
      </dsp:txXfrm>
    </dsp:sp>
    <dsp:sp modelId="{B4DF226C-AE49-4A18-B8F0-AD23EA82601A}">
      <dsp:nvSpPr>
        <dsp:cNvPr id="0" name=""/>
        <dsp:cNvSpPr/>
      </dsp:nvSpPr>
      <dsp:spPr>
        <a:xfrm>
          <a:off x="6105557" y="1968894"/>
          <a:ext cx="2676672" cy="2854800"/>
        </a:xfrm>
        <a:prstGeom prst="rect">
          <a:avLst/>
        </a:prstGeom>
        <a:solidFill>
          <a:schemeClr val="bg1">
            <a:alpha val="90000"/>
          </a:schemeClr>
        </a:solidFill>
        <a:ln w="9525" cap="flat" cmpd="sng" algn="ctr">
          <a:solidFill>
            <a:schemeClr val="accent2">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it-IT" sz="1400" kern="1200" dirty="0" smtClean="0">
              <a:latin typeface="Century Gothic" panose="020B0502020202020204" pitchFamily="34" charset="0"/>
            </a:rPr>
            <a:t>Permette il mantenimento temporaneo delle informazioni </a:t>
          </a:r>
          <a:r>
            <a:rPr lang="it-IT" sz="1400" kern="1200" dirty="0" err="1" smtClean="0">
              <a:latin typeface="Century Gothic" panose="020B0502020202020204" pitchFamily="34" charset="0"/>
            </a:rPr>
            <a:t>visuo</a:t>
          </a:r>
          <a:r>
            <a:rPr lang="it-IT" sz="1400" kern="1200" dirty="0" smtClean="0">
              <a:latin typeface="Century Gothic" panose="020B0502020202020204" pitchFamily="34" charset="0"/>
            </a:rPr>
            <a:t>-spaziali in entrata.</a:t>
          </a:r>
          <a:endParaRPr lang="it-IT" sz="1400" kern="1200" dirty="0">
            <a:latin typeface="Century Gothic" panose="020B0502020202020204" pitchFamily="34" charset="0"/>
          </a:endParaRPr>
        </a:p>
        <a:p>
          <a:pPr marL="114300" lvl="1" indent="-114300" algn="l" defTabSz="622300">
            <a:lnSpc>
              <a:spcPct val="90000"/>
            </a:lnSpc>
            <a:spcBef>
              <a:spcPct val="0"/>
            </a:spcBef>
            <a:spcAft>
              <a:spcPct val="15000"/>
            </a:spcAft>
            <a:buChar char="••"/>
          </a:pPr>
          <a:r>
            <a:rPr lang="it-IT" sz="1400" kern="1200" dirty="0" smtClean="0">
              <a:latin typeface="Century Gothic" panose="020B0502020202020204" pitchFamily="34" charset="0"/>
            </a:rPr>
            <a:t>Visualizza e manipola le immagini mentali.</a:t>
          </a:r>
        </a:p>
      </dsp:txBody>
      <dsp:txXfrm>
        <a:off x="6105557" y="1968894"/>
        <a:ext cx="2676672" cy="28548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4F1CC1-F5B0-4AC3-BAEC-BD3EB7BAFE6F}">
      <dsp:nvSpPr>
        <dsp:cNvPr id="0" name=""/>
        <dsp:cNvSpPr/>
      </dsp:nvSpPr>
      <dsp:spPr>
        <a:xfrm>
          <a:off x="2664320" y="576041"/>
          <a:ext cx="2664312" cy="2664312"/>
        </a:xfrm>
        <a:prstGeom prst="diamond">
          <a:avLst/>
        </a:prstGeom>
        <a:gradFill rotWithShape="0">
          <a:gsLst>
            <a:gs pos="0">
              <a:schemeClr val="accent2">
                <a:tint val="40000"/>
                <a:hueOff val="0"/>
                <a:satOff val="0"/>
                <a:lumOff val="0"/>
                <a:alphaOff val="0"/>
                <a:shade val="51000"/>
                <a:satMod val="130000"/>
              </a:schemeClr>
            </a:gs>
            <a:gs pos="80000">
              <a:schemeClr val="accent2">
                <a:tint val="40000"/>
                <a:hueOff val="0"/>
                <a:satOff val="0"/>
                <a:lumOff val="0"/>
                <a:alphaOff val="0"/>
                <a:shade val="93000"/>
                <a:satMod val="130000"/>
              </a:schemeClr>
            </a:gs>
            <a:gs pos="100000">
              <a:schemeClr val="accent2">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6755747-20B2-4654-9863-058C97F76D4B}">
      <dsp:nvSpPr>
        <dsp:cNvPr id="0" name=""/>
        <dsp:cNvSpPr/>
      </dsp:nvSpPr>
      <dsp:spPr>
        <a:xfrm>
          <a:off x="432053" y="0"/>
          <a:ext cx="3587447" cy="1787253"/>
        </a:xfrm>
        <a:prstGeom prst="roundRect">
          <a:avLst/>
        </a:prstGeom>
        <a:gradFill rotWithShape="0">
          <a:gsLst>
            <a:gs pos="0">
              <a:schemeClr val="accent2">
                <a:alpha val="90000"/>
                <a:hueOff val="0"/>
                <a:satOff val="0"/>
                <a:lumOff val="0"/>
                <a:alphaOff val="0"/>
                <a:shade val="51000"/>
                <a:satMod val="130000"/>
              </a:schemeClr>
            </a:gs>
            <a:gs pos="80000">
              <a:schemeClr val="accent2">
                <a:alpha val="90000"/>
                <a:hueOff val="0"/>
                <a:satOff val="0"/>
                <a:lumOff val="0"/>
                <a:alphaOff val="0"/>
                <a:shade val="93000"/>
                <a:satMod val="130000"/>
              </a:schemeClr>
            </a:gs>
            <a:gs pos="100000">
              <a:schemeClr val="accent2">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1600" kern="1200" dirty="0" smtClean="0">
              <a:latin typeface="Century Gothic" panose="020B0502020202020204" pitchFamily="34" charset="0"/>
            </a:rPr>
            <a:t>MEMORIA ESPLICITA</a:t>
          </a:r>
        </a:p>
        <a:p>
          <a:pPr lvl="0" algn="just" defTabSz="711200">
            <a:lnSpc>
              <a:spcPct val="90000"/>
            </a:lnSpc>
            <a:spcBef>
              <a:spcPct val="0"/>
            </a:spcBef>
            <a:spcAft>
              <a:spcPct val="35000"/>
            </a:spcAft>
          </a:pPr>
          <a:r>
            <a:rPr lang="it-IT" sz="1200" kern="1200" dirty="0" smtClean="0">
              <a:latin typeface="Century Gothic" panose="020B0502020202020204" pitchFamily="34" charset="0"/>
            </a:rPr>
            <a:t>Manifestazione del ricordi di informazioni, precedentemente apprese, che è intenzionale e consapevole, come quella che avviene in normali compiti di rievocazione o di riconoscimento.</a:t>
          </a:r>
          <a:endParaRPr lang="it-IT" sz="1200" kern="1200" dirty="0"/>
        </a:p>
      </dsp:txBody>
      <dsp:txXfrm>
        <a:off x="519300" y="87247"/>
        <a:ext cx="3412953" cy="1612759"/>
      </dsp:txXfrm>
    </dsp:sp>
    <dsp:sp modelId="{CF275AEC-431F-4392-9EF4-B84F9F07F6BA}">
      <dsp:nvSpPr>
        <dsp:cNvPr id="0" name=""/>
        <dsp:cNvSpPr/>
      </dsp:nvSpPr>
      <dsp:spPr>
        <a:xfrm>
          <a:off x="4104457" y="0"/>
          <a:ext cx="3456428" cy="1813134"/>
        </a:xfrm>
        <a:prstGeom prst="roundRect">
          <a:avLst/>
        </a:prstGeom>
        <a:gradFill rotWithShape="0">
          <a:gsLst>
            <a:gs pos="0">
              <a:schemeClr val="accent2">
                <a:alpha val="90000"/>
                <a:hueOff val="0"/>
                <a:satOff val="0"/>
                <a:lumOff val="0"/>
                <a:alphaOff val="-13333"/>
                <a:shade val="51000"/>
                <a:satMod val="130000"/>
              </a:schemeClr>
            </a:gs>
            <a:gs pos="80000">
              <a:schemeClr val="accent2">
                <a:alpha val="90000"/>
                <a:hueOff val="0"/>
                <a:satOff val="0"/>
                <a:lumOff val="0"/>
                <a:alphaOff val="-13333"/>
                <a:shade val="93000"/>
                <a:satMod val="130000"/>
              </a:schemeClr>
            </a:gs>
            <a:gs pos="100000">
              <a:schemeClr val="accent2">
                <a:alpha val="90000"/>
                <a:hueOff val="0"/>
                <a:satOff val="0"/>
                <a:lumOff val="0"/>
                <a:alphaOff val="-1333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1600" kern="1200" dirty="0" smtClean="0">
              <a:latin typeface="Century Gothic" panose="020B0502020202020204" pitchFamily="34" charset="0"/>
            </a:rPr>
            <a:t>MEMORIA IMPLICITA</a:t>
          </a:r>
        </a:p>
        <a:p>
          <a:pPr lvl="0" algn="just" defTabSz="711200">
            <a:lnSpc>
              <a:spcPct val="90000"/>
            </a:lnSpc>
            <a:spcBef>
              <a:spcPct val="0"/>
            </a:spcBef>
            <a:spcAft>
              <a:spcPct val="35000"/>
            </a:spcAft>
          </a:pPr>
          <a:r>
            <a:rPr lang="it-IT" sz="1200" kern="1200" dirty="0" smtClean="0">
              <a:latin typeface="Century Gothic" panose="020B0502020202020204" pitchFamily="34" charset="0"/>
            </a:rPr>
            <a:t>Modificazioni nel comportamento o nell’esecuzione di compiti, che sono prodotte da esperienze precedenti, senza però che vi sia uno sforzo intenzionale e cosciente di recupero di quelle esperienze da parte del soggetto.</a:t>
          </a:r>
          <a:endParaRPr lang="it-IT" sz="1200" kern="1200" dirty="0"/>
        </a:p>
      </dsp:txBody>
      <dsp:txXfrm>
        <a:off x="4192967" y="88510"/>
        <a:ext cx="3279408" cy="1636114"/>
      </dsp:txXfrm>
    </dsp:sp>
    <dsp:sp modelId="{EC03EB96-FA1F-4972-AC89-854B4FC74B8E}">
      <dsp:nvSpPr>
        <dsp:cNvPr id="0" name=""/>
        <dsp:cNvSpPr/>
      </dsp:nvSpPr>
      <dsp:spPr>
        <a:xfrm>
          <a:off x="432053" y="1872209"/>
          <a:ext cx="3578076" cy="1750525"/>
        </a:xfrm>
        <a:prstGeom prst="roundRect">
          <a:avLst/>
        </a:prstGeom>
        <a:gradFill rotWithShape="0">
          <a:gsLst>
            <a:gs pos="0">
              <a:schemeClr val="accent2">
                <a:alpha val="90000"/>
                <a:hueOff val="0"/>
                <a:satOff val="0"/>
                <a:lumOff val="0"/>
                <a:alphaOff val="-26667"/>
                <a:shade val="51000"/>
                <a:satMod val="130000"/>
              </a:schemeClr>
            </a:gs>
            <a:gs pos="80000">
              <a:schemeClr val="accent2">
                <a:alpha val="90000"/>
                <a:hueOff val="0"/>
                <a:satOff val="0"/>
                <a:lumOff val="0"/>
                <a:alphaOff val="-26667"/>
                <a:shade val="93000"/>
                <a:satMod val="130000"/>
              </a:schemeClr>
            </a:gs>
            <a:gs pos="100000">
              <a:schemeClr val="accent2">
                <a:alpha val="90000"/>
                <a:hueOff val="0"/>
                <a:satOff val="0"/>
                <a:lumOff val="0"/>
                <a:alphaOff val="-26667"/>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1600" kern="1200" dirty="0" smtClean="0">
              <a:latin typeface="Century Gothic" panose="020B0502020202020204" pitchFamily="34" charset="0"/>
            </a:rPr>
            <a:t>MEMORIA SEMANTICA</a:t>
          </a:r>
        </a:p>
        <a:p>
          <a:pPr lvl="0" algn="just" defTabSz="711200">
            <a:lnSpc>
              <a:spcPct val="90000"/>
            </a:lnSpc>
            <a:spcBef>
              <a:spcPct val="0"/>
            </a:spcBef>
            <a:spcAft>
              <a:spcPct val="35000"/>
            </a:spcAft>
          </a:pPr>
          <a:r>
            <a:rPr lang="it-IT" sz="1200" kern="1200" dirty="0" smtClean="0">
              <a:latin typeface="Century Gothic" panose="020B0502020202020204" pitchFamily="34" charset="0"/>
            </a:rPr>
            <a:t>Conoscenza quasi permanente che abbiamo in relazione al mondo, come la comprensione del significato delle parole  o la conoscenza del proprio nome.</a:t>
          </a:r>
          <a:endParaRPr lang="it-IT" sz="1200" kern="1200" dirty="0"/>
        </a:p>
      </dsp:txBody>
      <dsp:txXfrm>
        <a:off x="517507" y="1957663"/>
        <a:ext cx="3407168" cy="1579617"/>
      </dsp:txXfrm>
    </dsp:sp>
    <dsp:sp modelId="{A52504FD-A359-4623-8829-3073F2F777AF}">
      <dsp:nvSpPr>
        <dsp:cNvPr id="0" name=""/>
        <dsp:cNvSpPr/>
      </dsp:nvSpPr>
      <dsp:spPr>
        <a:xfrm>
          <a:off x="4104457" y="1872209"/>
          <a:ext cx="3478720" cy="1750505"/>
        </a:xfrm>
        <a:prstGeom prst="roundRect">
          <a:avLst/>
        </a:prstGeom>
        <a:gradFill rotWithShape="0">
          <a:gsLst>
            <a:gs pos="0">
              <a:schemeClr val="accent2">
                <a:alpha val="90000"/>
                <a:hueOff val="0"/>
                <a:satOff val="0"/>
                <a:lumOff val="0"/>
                <a:alphaOff val="-40000"/>
                <a:shade val="51000"/>
                <a:satMod val="130000"/>
              </a:schemeClr>
            </a:gs>
            <a:gs pos="80000">
              <a:schemeClr val="accent2">
                <a:alpha val="90000"/>
                <a:hueOff val="0"/>
                <a:satOff val="0"/>
                <a:lumOff val="0"/>
                <a:alphaOff val="-40000"/>
                <a:shade val="93000"/>
                <a:satMod val="130000"/>
              </a:schemeClr>
            </a:gs>
            <a:gs pos="100000">
              <a:schemeClr val="accent2">
                <a:alpha val="90000"/>
                <a:hueOff val="0"/>
                <a:satOff val="0"/>
                <a:lumOff val="0"/>
                <a:alphaOff val="-4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1600" kern="1200" dirty="0" smtClean="0">
              <a:latin typeface="Century Gothic" panose="020B0502020202020204" pitchFamily="34" charset="0"/>
            </a:rPr>
            <a:t>MEMORIA EPISODICA</a:t>
          </a:r>
        </a:p>
        <a:p>
          <a:pPr lvl="0" algn="just" defTabSz="711200">
            <a:lnSpc>
              <a:spcPct val="90000"/>
            </a:lnSpc>
            <a:spcBef>
              <a:spcPct val="0"/>
            </a:spcBef>
            <a:spcAft>
              <a:spcPct val="35000"/>
            </a:spcAft>
          </a:pPr>
          <a:r>
            <a:rPr lang="it-IT" sz="1200" kern="1200" dirty="0" smtClean="0">
              <a:latin typeface="Century Gothic" panose="020B0502020202020204" pitchFamily="34" charset="0"/>
            </a:rPr>
            <a:t>Memoria di specifici eventi, che possono essersi verificati recentemente  o più lontano nel passato, di cui si mantiene un vivido ricordo. Tuttavia il ricordo di tali eventi è spesso incompleto: alcune informazioni sono inevitabilmente andate perdute, mentre altre possono essere mantenute per periodi molto lunghi.</a:t>
          </a:r>
          <a:endParaRPr lang="it-IT" sz="1200" kern="1200" dirty="0"/>
        </a:p>
      </dsp:txBody>
      <dsp:txXfrm>
        <a:off x="4189910" y="1957662"/>
        <a:ext cx="3307814" cy="157959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F039E148-DC2F-47F4-AF17-12525A3F41A9}" type="datetimeFigureOut">
              <a:rPr lang="it-IT" smtClean="0"/>
              <a:t>17/05/2014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E0C1AE6-ACAC-4370-9676-798F35B1D56D}" type="slidenum">
              <a:rPr lang="it-IT" smtClean="0"/>
              <a:t>‹N›</a:t>
            </a:fld>
            <a:endParaRPr lang="it-IT"/>
          </a:p>
        </p:txBody>
      </p:sp>
    </p:spTree>
    <p:extLst>
      <p:ext uri="{BB962C8B-B14F-4D97-AF65-F5344CB8AC3E}">
        <p14:creationId xmlns:p14="http://schemas.microsoft.com/office/powerpoint/2010/main" val="2528238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039E148-DC2F-47F4-AF17-12525A3F41A9}" type="datetimeFigureOut">
              <a:rPr lang="it-IT" smtClean="0"/>
              <a:t>17/05/2014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E0C1AE6-ACAC-4370-9676-798F35B1D56D}" type="slidenum">
              <a:rPr lang="it-IT" smtClean="0"/>
              <a:t>‹N›</a:t>
            </a:fld>
            <a:endParaRPr lang="it-IT"/>
          </a:p>
        </p:txBody>
      </p:sp>
    </p:spTree>
    <p:extLst>
      <p:ext uri="{BB962C8B-B14F-4D97-AF65-F5344CB8AC3E}">
        <p14:creationId xmlns:p14="http://schemas.microsoft.com/office/powerpoint/2010/main" val="391447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F039E148-DC2F-47F4-AF17-12525A3F41A9}" type="datetimeFigureOut">
              <a:rPr lang="it-IT" smtClean="0"/>
              <a:t>17/05/2014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E0C1AE6-ACAC-4370-9676-798F35B1D56D}" type="slidenum">
              <a:rPr lang="it-IT" smtClean="0"/>
              <a:t>‹N›</a:t>
            </a:fld>
            <a:endParaRPr lang="it-IT"/>
          </a:p>
        </p:txBody>
      </p:sp>
    </p:spTree>
    <p:extLst>
      <p:ext uri="{BB962C8B-B14F-4D97-AF65-F5344CB8AC3E}">
        <p14:creationId xmlns:p14="http://schemas.microsoft.com/office/powerpoint/2010/main" val="3784622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F039E148-DC2F-47F4-AF17-12525A3F41A9}" type="datetimeFigureOut">
              <a:rPr lang="it-IT" smtClean="0"/>
              <a:t>17/05/2014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E0C1AE6-ACAC-4370-9676-798F35B1D56D}" type="slidenum">
              <a:rPr lang="it-IT" smtClean="0"/>
              <a:t>‹N›</a:t>
            </a:fld>
            <a:endParaRPr lang="it-IT"/>
          </a:p>
        </p:txBody>
      </p:sp>
    </p:spTree>
    <p:extLst>
      <p:ext uri="{BB962C8B-B14F-4D97-AF65-F5344CB8AC3E}">
        <p14:creationId xmlns:p14="http://schemas.microsoft.com/office/powerpoint/2010/main" val="1214204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F039E148-DC2F-47F4-AF17-12525A3F41A9}" type="datetimeFigureOut">
              <a:rPr lang="it-IT" smtClean="0"/>
              <a:t>17/05/2014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CE0C1AE6-ACAC-4370-9676-798F35B1D56D}" type="slidenum">
              <a:rPr lang="it-IT" smtClean="0"/>
              <a:t>‹N›</a:t>
            </a:fld>
            <a:endParaRPr lang="it-IT"/>
          </a:p>
        </p:txBody>
      </p:sp>
    </p:spTree>
    <p:extLst>
      <p:ext uri="{BB962C8B-B14F-4D97-AF65-F5344CB8AC3E}">
        <p14:creationId xmlns:p14="http://schemas.microsoft.com/office/powerpoint/2010/main" val="407791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F039E148-DC2F-47F4-AF17-12525A3F41A9}" type="datetimeFigureOut">
              <a:rPr lang="it-IT" smtClean="0"/>
              <a:t>17/05/2014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CE0C1AE6-ACAC-4370-9676-798F35B1D56D}" type="slidenum">
              <a:rPr lang="it-IT" smtClean="0"/>
              <a:t>‹N›</a:t>
            </a:fld>
            <a:endParaRPr lang="it-IT"/>
          </a:p>
        </p:txBody>
      </p:sp>
    </p:spTree>
    <p:extLst>
      <p:ext uri="{BB962C8B-B14F-4D97-AF65-F5344CB8AC3E}">
        <p14:creationId xmlns:p14="http://schemas.microsoft.com/office/powerpoint/2010/main" val="2285993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039E148-DC2F-47F4-AF17-12525A3F41A9}" type="datetimeFigureOut">
              <a:rPr lang="it-IT" smtClean="0"/>
              <a:t>17/05/2014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CE0C1AE6-ACAC-4370-9676-798F35B1D56D}" type="slidenum">
              <a:rPr lang="it-IT" smtClean="0"/>
              <a:t>‹N›</a:t>
            </a:fld>
            <a:endParaRPr lang="it-IT"/>
          </a:p>
        </p:txBody>
      </p:sp>
    </p:spTree>
    <p:extLst>
      <p:ext uri="{BB962C8B-B14F-4D97-AF65-F5344CB8AC3E}">
        <p14:creationId xmlns:p14="http://schemas.microsoft.com/office/powerpoint/2010/main" val="891898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039E148-DC2F-47F4-AF17-12525A3F41A9}" type="datetimeFigureOut">
              <a:rPr lang="it-IT" smtClean="0"/>
              <a:t>17/05/2014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E0C1AE6-ACAC-4370-9676-798F35B1D56D}" type="slidenum">
              <a:rPr lang="it-IT" smtClean="0"/>
              <a:t>‹N›</a:t>
            </a:fld>
            <a:endParaRPr lang="it-IT"/>
          </a:p>
        </p:txBody>
      </p:sp>
    </p:spTree>
    <p:extLst>
      <p:ext uri="{BB962C8B-B14F-4D97-AF65-F5344CB8AC3E}">
        <p14:creationId xmlns:p14="http://schemas.microsoft.com/office/powerpoint/2010/main" val="4262253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039E148-DC2F-47F4-AF17-12525A3F41A9}" type="datetimeFigureOut">
              <a:rPr lang="it-IT" smtClean="0"/>
              <a:t>17/05/2014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E0C1AE6-ACAC-4370-9676-798F35B1D56D}" type="slidenum">
              <a:rPr lang="it-IT" smtClean="0"/>
              <a:t>‹N›</a:t>
            </a:fld>
            <a:endParaRPr lang="it-IT"/>
          </a:p>
        </p:txBody>
      </p:sp>
    </p:spTree>
    <p:extLst>
      <p:ext uri="{BB962C8B-B14F-4D97-AF65-F5344CB8AC3E}">
        <p14:creationId xmlns:p14="http://schemas.microsoft.com/office/powerpoint/2010/main" val="331003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039E148-DC2F-47F4-AF17-12525A3F41A9}" type="datetimeFigureOut">
              <a:rPr lang="it-IT" smtClean="0"/>
              <a:t>17/05/2014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E0C1AE6-ACAC-4370-9676-798F35B1D56D}" type="slidenum">
              <a:rPr lang="it-IT" smtClean="0"/>
              <a:t>‹N›</a:t>
            </a:fld>
            <a:endParaRPr lang="it-IT"/>
          </a:p>
        </p:txBody>
      </p:sp>
    </p:spTree>
    <p:extLst>
      <p:ext uri="{BB962C8B-B14F-4D97-AF65-F5344CB8AC3E}">
        <p14:creationId xmlns:p14="http://schemas.microsoft.com/office/powerpoint/2010/main" val="195007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039E148-DC2F-47F4-AF17-12525A3F41A9}" type="datetimeFigureOut">
              <a:rPr lang="it-IT" smtClean="0"/>
              <a:t>17/05/2014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E0C1AE6-ACAC-4370-9676-798F35B1D56D}" type="slidenum">
              <a:rPr lang="it-IT" smtClean="0"/>
              <a:t>‹N›</a:t>
            </a:fld>
            <a:endParaRPr lang="it-IT"/>
          </a:p>
        </p:txBody>
      </p:sp>
    </p:spTree>
    <p:extLst>
      <p:ext uri="{BB962C8B-B14F-4D97-AF65-F5344CB8AC3E}">
        <p14:creationId xmlns:p14="http://schemas.microsoft.com/office/powerpoint/2010/main" val="3108649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39E148-DC2F-47F4-AF17-12525A3F41A9}" type="datetimeFigureOut">
              <a:rPr lang="it-IT" smtClean="0"/>
              <a:t>17/05/2014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0C1AE6-ACAC-4370-9676-798F35B1D56D}" type="slidenum">
              <a:rPr lang="it-IT" smtClean="0"/>
              <a:t>‹N›</a:t>
            </a:fld>
            <a:endParaRPr lang="it-IT"/>
          </a:p>
        </p:txBody>
      </p:sp>
    </p:spTree>
    <p:extLst>
      <p:ext uri="{BB962C8B-B14F-4D97-AF65-F5344CB8AC3E}">
        <p14:creationId xmlns:p14="http://schemas.microsoft.com/office/powerpoint/2010/main" val="1974114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C:\Users\Chiara\Documents\TESI\tesi_disegni_franci\unimc.png"/>
          <p:cNvPicPr/>
          <p:nvPr/>
        </p:nvPicPr>
        <p:blipFill>
          <a:blip r:embed="rId2">
            <a:extLst>
              <a:ext uri="{28A0092B-C50C-407E-A947-70E740481C1C}">
                <a14:useLocalDpi xmlns:a14="http://schemas.microsoft.com/office/drawing/2010/main" val="0"/>
              </a:ext>
            </a:extLst>
          </a:blip>
          <a:srcRect/>
          <a:stretch>
            <a:fillRect/>
          </a:stretch>
        </p:blipFill>
        <p:spPr bwMode="auto">
          <a:xfrm>
            <a:off x="611560" y="404664"/>
            <a:ext cx="1080120" cy="1080120"/>
          </a:xfrm>
          <a:prstGeom prst="rect">
            <a:avLst/>
          </a:prstGeom>
          <a:noFill/>
          <a:ln>
            <a:noFill/>
          </a:ln>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99058">
            <a:off x="3670715" y="-310406"/>
            <a:ext cx="8530937" cy="7169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asellaDiTesto 2"/>
          <p:cNvSpPr txBox="1"/>
          <p:nvPr/>
        </p:nvSpPr>
        <p:spPr>
          <a:xfrm>
            <a:off x="386439" y="1628800"/>
            <a:ext cx="8352928" cy="4985980"/>
          </a:xfrm>
          <a:prstGeom prst="rect">
            <a:avLst/>
          </a:prstGeom>
          <a:noFill/>
        </p:spPr>
        <p:txBody>
          <a:bodyPr wrap="square" rtlCol="0">
            <a:spAutoFit/>
          </a:bodyPr>
          <a:lstStyle/>
          <a:p>
            <a:r>
              <a:rPr lang="it-IT" sz="1400" dirty="0" smtClean="0">
                <a:latin typeface="Century Gothic" panose="020B0502020202020204" pitchFamily="34" charset="0"/>
              </a:rPr>
              <a:t>Università degli studi di Macerata</a:t>
            </a:r>
          </a:p>
          <a:p>
            <a:r>
              <a:rPr lang="it-IT" sz="1400" dirty="0" smtClean="0">
                <a:latin typeface="Century Gothic" panose="020B0502020202020204" pitchFamily="34" charset="0"/>
              </a:rPr>
              <a:t>Corso di specializzazione per le attività di sostegno</a:t>
            </a:r>
          </a:p>
          <a:p>
            <a:r>
              <a:rPr lang="it-IT" sz="1400" dirty="0" smtClean="0">
                <a:latin typeface="Century Gothic" panose="020B0502020202020204" pitchFamily="34" charset="0"/>
              </a:rPr>
              <a:t>Anno accademico 2013/14</a:t>
            </a:r>
          </a:p>
          <a:p>
            <a:endParaRPr lang="it-IT" sz="1200" dirty="0">
              <a:latin typeface="Century Gothic" panose="020B0502020202020204" pitchFamily="34" charset="0"/>
            </a:endParaRPr>
          </a:p>
          <a:p>
            <a:r>
              <a:rPr lang="it-IT" sz="2000" b="1" dirty="0" smtClean="0">
                <a:latin typeface="Century Gothic" panose="020B0502020202020204" pitchFamily="34" charset="0"/>
              </a:rPr>
              <a:t>Psicologia dello sviluppo, dell’educazione e dell’istruzione</a:t>
            </a:r>
          </a:p>
          <a:p>
            <a:endParaRPr lang="it-IT" sz="1200" dirty="0">
              <a:latin typeface="Century Gothic" panose="020B0502020202020204" pitchFamily="34" charset="0"/>
            </a:endParaRPr>
          </a:p>
          <a:p>
            <a:r>
              <a:rPr lang="it-IT" sz="5400" dirty="0" smtClean="0">
                <a:solidFill>
                  <a:schemeClr val="accent2">
                    <a:lumMod val="50000"/>
                  </a:schemeClr>
                </a:solidFill>
                <a:latin typeface="Century Gothic" panose="020B0502020202020204" pitchFamily="34" charset="0"/>
              </a:rPr>
              <a:t>LO SVILUPPO </a:t>
            </a:r>
          </a:p>
          <a:p>
            <a:r>
              <a:rPr lang="it-IT" sz="5400" dirty="0" smtClean="0">
                <a:solidFill>
                  <a:schemeClr val="accent2">
                    <a:lumMod val="50000"/>
                  </a:schemeClr>
                </a:solidFill>
                <a:latin typeface="Century Gothic" panose="020B0502020202020204" pitchFamily="34" charset="0"/>
              </a:rPr>
              <a:t>DELLA MEMORIA</a:t>
            </a:r>
          </a:p>
          <a:p>
            <a:endParaRPr lang="it-IT" sz="1400" dirty="0">
              <a:latin typeface="Century Gothic" panose="020B0502020202020204" pitchFamily="34" charset="0"/>
            </a:endParaRPr>
          </a:p>
          <a:p>
            <a:endParaRPr lang="it-IT" sz="1400" dirty="0">
              <a:latin typeface="Century Gothic" panose="020B0502020202020204" pitchFamily="34" charset="0"/>
            </a:endParaRPr>
          </a:p>
          <a:p>
            <a:r>
              <a:rPr lang="it-IT" sz="1600" i="1" dirty="0" smtClean="0">
                <a:solidFill>
                  <a:schemeClr val="accent2">
                    <a:lumMod val="50000"/>
                  </a:schemeClr>
                </a:solidFill>
                <a:latin typeface="Century Gothic" panose="020B0502020202020204" pitchFamily="34" charset="0"/>
              </a:rPr>
              <a:t>Dott.ssa</a:t>
            </a:r>
          </a:p>
          <a:p>
            <a:r>
              <a:rPr lang="it-IT" sz="1600" dirty="0" smtClean="0">
                <a:latin typeface="Century Gothic" panose="020B0502020202020204" pitchFamily="34" charset="0"/>
              </a:rPr>
              <a:t>Giovanna Bianco</a:t>
            </a:r>
          </a:p>
          <a:p>
            <a:endParaRPr lang="it-IT" sz="1600" dirty="0" smtClean="0">
              <a:latin typeface="Century Gothic" panose="020B0502020202020204" pitchFamily="34" charset="0"/>
            </a:endParaRPr>
          </a:p>
          <a:p>
            <a:r>
              <a:rPr lang="it-IT" sz="1600" i="1" dirty="0" smtClean="0">
                <a:solidFill>
                  <a:schemeClr val="accent2">
                    <a:lumMod val="50000"/>
                  </a:schemeClr>
                </a:solidFill>
                <a:latin typeface="Century Gothic" panose="020B0502020202020204" pitchFamily="34" charset="0"/>
              </a:rPr>
              <a:t>Studentesse</a:t>
            </a:r>
          </a:p>
          <a:p>
            <a:r>
              <a:rPr lang="it-IT" sz="1600" dirty="0" smtClean="0">
                <a:latin typeface="Century Gothic" panose="020B0502020202020204" pitchFamily="34" charset="0"/>
              </a:rPr>
              <a:t>Angelone Francesca, Ceccarelli Maria Pia, Cellamare Anna Maria,</a:t>
            </a:r>
          </a:p>
          <a:p>
            <a:r>
              <a:rPr lang="it-IT" sz="1600" dirty="0" smtClean="0">
                <a:latin typeface="Century Gothic" panose="020B0502020202020204" pitchFamily="34" charset="0"/>
              </a:rPr>
              <a:t>D’Anzi Annarita, Di Paolo Enza, Onori Chiara,  Rago Arcangela, Santini Simonetta.</a:t>
            </a:r>
            <a:endParaRPr lang="it-IT" sz="1600" dirty="0">
              <a:latin typeface="Century Gothic" panose="020B0502020202020204" pitchFamily="34" charset="0"/>
            </a:endParaRPr>
          </a:p>
        </p:txBody>
      </p:sp>
    </p:spTree>
    <p:extLst>
      <p:ext uri="{BB962C8B-B14F-4D97-AF65-F5344CB8AC3E}">
        <p14:creationId xmlns:p14="http://schemas.microsoft.com/office/powerpoint/2010/main" val="132401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800" dirty="0" smtClean="0">
                <a:solidFill>
                  <a:schemeClr val="accent2">
                    <a:lumMod val="50000"/>
                  </a:schemeClr>
                </a:solidFill>
                <a:latin typeface="Century Gothic" panose="020B0502020202020204" pitchFamily="34" charset="0"/>
              </a:rPr>
              <a:t>Lo sviluppo della memoria</a:t>
            </a:r>
            <a:endParaRPr lang="it-IT" sz="4800" dirty="0">
              <a:solidFill>
                <a:schemeClr val="accent2">
                  <a:lumMod val="50000"/>
                </a:schemeClr>
              </a:solidFill>
              <a:latin typeface="Century Gothic" panose="020B0502020202020204" pitchFamily="34" charset="0"/>
            </a:endParaRPr>
          </a:p>
        </p:txBody>
      </p:sp>
      <p:sp>
        <p:nvSpPr>
          <p:cNvPr id="3" name="Segnaposto contenuto 2"/>
          <p:cNvSpPr>
            <a:spLocks noGrp="1"/>
          </p:cNvSpPr>
          <p:nvPr>
            <p:ph idx="1"/>
          </p:nvPr>
        </p:nvSpPr>
        <p:spPr>
          <a:xfrm>
            <a:off x="395536" y="1628800"/>
            <a:ext cx="8229600" cy="4925144"/>
          </a:xfrm>
        </p:spPr>
        <p:txBody>
          <a:bodyPr>
            <a:noAutofit/>
          </a:bodyPr>
          <a:lstStyle/>
          <a:p>
            <a:pPr marL="457200" indent="-457200">
              <a:buAutoNum type="arabicPeriod"/>
            </a:pPr>
            <a:r>
              <a:rPr lang="it-IT" dirty="0" smtClean="0">
                <a:solidFill>
                  <a:schemeClr val="accent3">
                    <a:lumMod val="50000"/>
                  </a:schemeClr>
                </a:solidFill>
                <a:latin typeface="Century Gothic" panose="020B0502020202020204" pitchFamily="34" charset="0"/>
              </a:rPr>
              <a:t>I processi e i modelli della memoria</a:t>
            </a:r>
          </a:p>
          <a:p>
            <a:pPr marL="400050" lvl="1" indent="0">
              <a:buNone/>
            </a:pPr>
            <a:r>
              <a:rPr lang="it-IT" sz="2000" dirty="0" smtClean="0">
                <a:latin typeface="Century Gothic" panose="020B0502020202020204" pitchFamily="34" charset="0"/>
              </a:rPr>
              <a:t>1.1 La memoria</a:t>
            </a:r>
          </a:p>
          <a:p>
            <a:pPr marL="400050" lvl="1" indent="0">
              <a:buNone/>
            </a:pPr>
            <a:r>
              <a:rPr lang="it-IT" sz="2000" dirty="0" smtClean="0">
                <a:latin typeface="Century Gothic" panose="020B0502020202020204" pitchFamily="34" charset="0"/>
              </a:rPr>
              <a:t>1.2 I modelli della memoria</a:t>
            </a:r>
          </a:p>
          <a:p>
            <a:pPr marL="457200" indent="-457200">
              <a:buAutoNum type="arabicPeriod"/>
            </a:pPr>
            <a:endParaRPr lang="it-IT" sz="1400" dirty="0">
              <a:latin typeface="Century Gothic" panose="020B0502020202020204" pitchFamily="34" charset="0"/>
            </a:endParaRPr>
          </a:p>
          <a:p>
            <a:pPr marL="457200" indent="-457200">
              <a:buAutoNum type="arabicPeriod"/>
            </a:pPr>
            <a:r>
              <a:rPr lang="it-IT" dirty="0" smtClean="0">
                <a:solidFill>
                  <a:schemeClr val="accent3">
                    <a:lumMod val="50000"/>
                  </a:schemeClr>
                </a:solidFill>
                <a:latin typeface="Century Gothic" panose="020B0502020202020204" pitchFamily="34" charset="0"/>
              </a:rPr>
              <a:t>Lo sviluppo tipico</a:t>
            </a:r>
          </a:p>
          <a:p>
            <a:pPr marL="400050" lvl="1" indent="0">
              <a:buNone/>
            </a:pPr>
            <a:r>
              <a:rPr lang="it-IT" sz="2000" dirty="0" smtClean="0">
                <a:latin typeface="Century Gothic" panose="020B0502020202020204" pitchFamily="34" charset="0"/>
              </a:rPr>
              <a:t>2.1 I fattori di sviluppo della memoria</a:t>
            </a:r>
          </a:p>
          <a:p>
            <a:pPr marL="400050" lvl="1" indent="0">
              <a:buNone/>
            </a:pPr>
            <a:r>
              <a:rPr lang="it-IT" sz="2000" dirty="0" smtClean="0">
                <a:latin typeface="Century Gothic" panose="020B0502020202020204" pitchFamily="34" charset="0"/>
              </a:rPr>
              <a:t>2.2 La memoria a lungo termine</a:t>
            </a:r>
          </a:p>
          <a:p>
            <a:pPr marL="457200" indent="-457200">
              <a:buAutoNum type="arabicPeriod"/>
            </a:pPr>
            <a:endParaRPr lang="it-IT" sz="1400" dirty="0">
              <a:latin typeface="Century Gothic" panose="020B0502020202020204" pitchFamily="34" charset="0"/>
            </a:endParaRPr>
          </a:p>
          <a:p>
            <a:pPr marL="457200" indent="-457200">
              <a:buAutoNum type="arabicPeriod"/>
            </a:pPr>
            <a:r>
              <a:rPr lang="it-IT" dirty="0" smtClean="0">
                <a:solidFill>
                  <a:schemeClr val="accent3">
                    <a:lumMod val="50000"/>
                  </a:schemeClr>
                </a:solidFill>
                <a:latin typeface="Century Gothic" panose="020B0502020202020204" pitchFamily="34" charset="0"/>
              </a:rPr>
              <a:t>Lo sviluppo atipico</a:t>
            </a:r>
          </a:p>
          <a:p>
            <a:pPr marL="400050" lvl="1" indent="0">
              <a:buNone/>
            </a:pPr>
            <a:r>
              <a:rPr lang="it-IT" sz="2000" dirty="0" smtClean="0">
                <a:latin typeface="Century Gothic" panose="020B0502020202020204" pitchFamily="34" charset="0"/>
              </a:rPr>
              <a:t>3.1 La memoria di lavoro e i disturbi dell’apprendimento</a:t>
            </a:r>
          </a:p>
          <a:p>
            <a:pPr marL="400050" lvl="1" indent="0">
              <a:buNone/>
            </a:pPr>
            <a:r>
              <a:rPr lang="it-IT" sz="2000" dirty="0" smtClean="0">
                <a:latin typeface="Century Gothic" panose="020B0502020202020204" pitchFamily="34" charset="0"/>
              </a:rPr>
              <a:t>3.2 La memoria di lavoro e il ritardo mentale</a:t>
            </a:r>
            <a:endParaRPr lang="it-IT" sz="2000" dirty="0">
              <a:latin typeface="Century Gothic" panose="020B0502020202020204" pitchFamily="34" charset="0"/>
            </a:endParaRPr>
          </a:p>
        </p:txBody>
      </p:sp>
    </p:spTree>
    <p:extLst>
      <p:ext uri="{BB962C8B-B14F-4D97-AF65-F5344CB8AC3E}">
        <p14:creationId xmlns:p14="http://schemas.microsoft.com/office/powerpoint/2010/main" val="40966987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l"/>
            <a:r>
              <a:rPr lang="it-IT" sz="4000" dirty="0" smtClean="0">
                <a:solidFill>
                  <a:schemeClr val="accent3">
                    <a:lumMod val="50000"/>
                  </a:schemeClr>
                </a:solidFill>
                <a:latin typeface="Century Gothic" panose="020B0502020202020204" pitchFamily="34" charset="0"/>
              </a:rPr>
              <a:t>1. Modelli e processi della memoria</a:t>
            </a:r>
            <a:endParaRPr lang="it-IT" sz="4000" dirty="0">
              <a:solidFill>
                <a:schemeClr val="accent3">
                  <a:lumMod val="50000"/>
                </a:schemeClr>
              </a:solidFill>
              <a:latin typeface="Century Gothic" panose="020B0502020202020204" pitchFamily="34" charset="0"/>
            </a:endParaRPr>
          </a:p>
        </p:txBody>
      </p:sp>
      <p:sp>
        <p:nvSpPr>
          <p:cNvPr id="3" name="Segnaposto contenuto 2"/>
          <p:cNvSpPr>
            <a:spLocks noGrp="1"/>
          </p:cNvSpPr>
          <p:nvPr>
            <p:ph idx="1"/>
          </p:nvPr>
        </p:nvSpPr>
        <p:spPr>
          <a:xfrm>
            <a:off x="457200" y="1412776"/>
            <a:ext cx="8229600" cy="5256584"/>
          </a:xfrm>
        </p:spPr>
        <p:txBody>
          <a:bodyPr>
            <a:noAutofit/>
          </a:bodyPr>
          <a:lstStyle/>
          <a:p>
            <a:pPr marL="0" indent="0">
              <a:buNone/>
            </a:pPr>
            <a:r>
              <a:rPr lang="it-IT" dirty="0" smtClean="0">
                <a:solidFill>
                  <a:schemeClr val="accent2">
                    <a:lumMod val="50000"/>
                  </a:schemeClr>
                </a:solidFill>
                <a:latin typeface="Century Gothic" panose="020B0502020202020204" pitchFamily="34" charset="0"/>
              </a:rPr>
              <a:t>1.1 La memoria</a:t>
            </a:r>
          </a:p>
          <a:p>
            <a:pPr marL="0" indent="0">
              <a:buNone/>
            </a:pPr>
            <a:endParaRPr lang="it-IT" sz="1400" dirty="0" smtClean="0">
              <a:latin typeface="Century Gothic" panose="020B0502020202020204" pitchFamily="34" charset="0"/>
            </a:endParaRPr>
          </a:p>
          <a:p>
            <a:pPr marL="0" indent="0" algn="just">
              <a:buNone/>
            </a:pPr>
            <a:r>
              <a:rPr lang="it-IT" sz="1800" dirty="0" smtClean="0">
                <a:latin typeface="Century Gothic" panose="020B0502020202020204" pitchFamily="34" charset="0"/>
              </a:rPr>
              <a:t>La </a:t>
            </a:r>
            <a:r>
              <a:rPr lang="it-IT" sz="1800" b="1" dirty="0" smtClean="0">
                <a:solidFill>
                  <a:schemeClr val="accent3">
                    <a:lumMod val="50000"/>
                  </a:schemeClr>
                </a:solidFill>
                <a:latin typeface="Century Gothic" panose="020B0502020202020204" pitchFamily="34" charset="0"/>
              </a:rPr>
              <a:t>memoria</a:t>
            </a:r>
            <a:r>
              <a:rPr lang="it-IT" sz="1800" dirty="0">
                <a:latin typeface="Century Gothic" panose="020B0502020202020204" pitchFamily="34" charset="0"/>
              </a:rPr>
              <a:t> </a:t>
            </a:r>
            <a:r>
              <a:rPr lang="it-IT" sz="1800" dirty="0" smtClean="0">
                <a:latin typeface="Century Gothic" panose="020B0502020202020204" pitchFamily="34" charset="0"/>
              </a:rPr>
              <a:t>è la capacità di ricordare le informazioni, gli eventi passati, le immagini, le idee, le abilità precedentemente apprese, a breve o a lungo termine. Su di essa si </a:t>
            </a:r>
            <a:r>
              <a:rPr lang="it-IT" sz="1800" dirty="0" smtClean="0">
                <a:latin typeface="Century Gothic"/>
              </a:rPr>
              <a:t>basano l’identità personale, storica e culturale di ciascuno.</a:t>
            </a:r>
          </a:p>
          <a:p>
            <a:pPr marL="0" indent="0" algn="just">
              <a:buNone/>
            </a:pPr>
            <a:endParaRPr lang="it-IT" sz="1800" dirty="0" smtClean="0">
              <a:latin typeface="Century Gothic"/>
            </a:endParaRPr>
          </a:p>
          <a:p>
            <a:pPr marL="0" indent="0" algn="just">
              <a:buNone/>
            </a:pPr>
            <a:r>
              <a:rPr lang="it-IT" sz="1800" dirty="0" smtClean="0">
                <a:solidFill>
                  <a:schemeClr val="accent2">
                    <a:lumMod val="50000"/>
                  </a:schemeClr>
                </a:solidFill>
                <a:latin typeface="Century Gothic" panose="020B0502020202020204" pitchFamily="34" charset="0"/>
              </a:rPr>
              <a:t>Pluricomponenzialità della memoria </a:t>
            </a:r>
          </a:p>
          <a:p>
            <a:pPr marL="0" indent="0" algn="just">
              <a:buNone/>
            </a:pPr>
            <a:r>
              <a:rPr lang="it-IT" sz="1800" dirty="0" smtClean="0">
                <a:latin typeface="Century Gothic" panose="020B0502020202020204" pitchFamily="34" charset="0"/>
              </a:rPr>
              <a:t>La memoria non </a:t>
            </a:r>
            <a:r>
              <a:rPr lang="it-IT" sz="1800" dirty="0">
                <a:latin typeface="Century Gothic" panose="020B0502020202020204" pitchFamily="34" charset="0"/>
              </a:rPr>
              <a:t>è un sistema unitario, ma è costituita da un insieme di </a:t>
            </a:r>
            <a:r>
              <a:rPr lang="it-IT" sz="1800" dirty="0">
                <a:solidFill>
                  <a:schemeClr val="accent2">
                    <a:lumMod val="50000"/>
                  </a:schemeClr>
                </a:solidFill>
                <a:latin typeface="Century Gothic" panose="020B0502020202020204" pitchFamily="34" charset="0"/>
              </a:rPr>
              <a:t>componenti</a:t>
            </a:r>
            <a:r>
              <a:rPr lang="it-IT" sz="1800" dirty="0">
                <a:latin typeface="Century Gothic" panose="020B0502020202020204" pitchFamily="34" charset="0"/>
              </a:rPr>
              <a:t> e un insieme di </a:t>
            </a:r>
            <a:r>
              <a:rPr lang="it-IT" sz="1800" dirty="0">
                <a:solidFill>
                  <a:schemeClr val="accent2">
                    <a:lumMod val="50000"/>
                  </a:schemeClr>
                </a:solidFill>
                <a:latin typeface="Century Gothic" panose="020B0502020202020204" pitchFamily="34" charset="0"/>
              </a:rPr>
              <a:t>processi</a:t>
            </a:r>
            <a:r>
              <a:rPr lang="it-IT" sz="1800" dirty="0">
                <a:latin typeface="Century Gothic" panose="020B0502020202020204" pitchFamily="34" charset="0"/>
              </a:rPr>
              <a:t> responsabili dell’elaborazione, </a:t>
            </a:r>
            <a:r>
              <a:rPr lang="it-IT" sz="1800" dirty="0" smtClean="0">
                <a:latin typeface="Century Gothic" panose="020B0502020202020204" pitchFamily="34" charset="0"/>
              </a:rPr>
              <a:t>dell’immagazzinamento </a:t>
            </a:r>
            <a:r>
              <a:rPr lang="it-IT" sz="1800" dirty="0">
                <a:latin typeface="Century Gothic" panose="020B0502020202020204" pitchFamily="34" charset="0"/>
              </a:rPr>
              <a:t>e </a:t>
            </a:r>
            <a:r>
              <a:rPr lang="it-IT" sz="1800" dirty="0" smtClean="0">
                <a:latin typeface="Century Gothic" panose="020B0502020202020204" pitchFamily="34" charset="0"/>
              </a:rPr>
              <a:t>del recupero </a:t>
            </a:r>
            <a:r>
              <a:rPr lang="it-IT" sz="1800" dirty="0">
                <a:latin typeface="Century Gothic" panose="020B0502020202020204" pitchFamily="34" charset="0"/>
              </a:rPr>
              <a:t>dell’informazione</a:t>
            </a:r>
            <a:r>
              <a:rPr lang="it-IT" sz="1800" dirty="0" smtClean="0">
                <a:latin typeface="Century Gothic" panose="020B0502020202020204" pitchFamily="34" charset="0"/>
              </a:rPr>
              <a:t>.</a:t>
            </a:r>
          </a:p>
          <a:p>
            <a:pPr marL="0" indent="0" algn="just">
              <a:buNone/>
            </a:pPr>
            <a:endParaRPr lang="it-IT" sz="1800" dirty="0">
              <a:latin typeface="Century Gothic" panose="020B0502020202020204" pitchFamily="34" charset="0"/>
            </a:endParaRPr>
          </a:p>
          <a:p>
            <a:pPr marL="0" indent="0" algn="just">
              <a:buNone/>
            </a:pPr>
            <a:r>
              <a:rPr lang="it-IT" sz="1800" dirty="0" smtClean="0">
                <a:solidFill>
                  <a:schemeClr val="accent2">
                    <a:lumMod val="50000"/>
                  </a:schemeClr>
                </a:solidFill>
                <a:latin typeface="Century Gothic"/>
              </a:rPr>
              <a:t>Memoria e apprendimento</a:t>
            </a:r>
          </a:p>
          <a:p>
            <a:pPr marL="0" indent="0" algn="just">
              <a:buNone/>
            </a:pPr>
            <a:r>
              <a:rPr lang="it-IT" sz="1800" dirty="0" smtClean="0">
                <a:latin typeface="Century Gothic"/>
              </a:rPr>
              <a:t>La memoria è </a:t>
            </a:r>
            <a:r>
              <a:rPr lang="it-IT" sz="1800" dirty="0" smtClean="0">
                <a:latin typeface="Century Gothic" panose="020B0502020202020204" pitchFamily="34" charset="0"/>
              </a:rPr>
              <a:t>una funzione fondamentale nella vita quotidiana: nessun </a:t>
            </a:r>
            <a:r>
              <a:rPr lang="it-IT" sz="1800" dirty="0" smtClean="0">
                <a:solidFill>
                  <a:schemeClr val="accent2">
                    <a:lumMod val="50000"/>
                  </a:schemeClr>
                </a:solidFill>
                <a:latin typeface="Century Gothic" panose="020B0502020202020204" pitchFamily="34" charset="0"/>
              </a:rPr>
              <a:t>processo di apprendimento </a:t>
            </a:r>
            <a:r>
              <a:rPr lang="it-IT" sz="1800" dirty="0" smtClean="0">
                <a:latin typeface="Century Gothic" panose="020B0502020202020204" pitchFamily="34" charset="0"/>
              </a:rPr>
              <a:t>sarebbe possibile senza i processi di memorizzazione.</a:t>
            </a:r>
          </a:p>
          <a:p>
            <a:pPr marL="0" indent="0" algn="just">
              <a:buNone/>
            </a:pPr>
            <a:endParaRPr lang="it-IT" sz="1800" dirty="0" smtClean="0">
              <a:latin typeface="Century Gothic" panose="020B0502020202020204" pitchFamily="34" charset="0"/>
            </a:endParaRPr>
          </a:p>
          <a:p>
            <a:pPr marL="0" indent="0">
              <a:buNone/>
            </a:pPr>
            <a:endParaRPr lang="it-IT" sz="1800" dirty="0">
              <a:latin typeface="Century Gothic" panose="020B0502020202020204" pitchFamily="34" charset="0"/>
            </a:endParaRPr>
          </a:p>
        </p:txBody>
      </p:sp>
    </p:spTree>
    <p:extLst>
      <p:ext uri="{BB962C8B-B14F-4D97-AF65-F5344CB8AC3E}">
        <p14:creationId xmlns:p14="http://schemas.microsoft.com/office/powerpoint/2010/main" val="24153595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l"/>
            <a:r>
              <a:rPr lang="it-IT" sz="3200" dirty="0" smtClean="0">
                <a:solidFill>
                  <a:schemeClr val="accent2">
                    <a:lumMod val="50000"/>
                  </a:schemeClr>
                </a:solidFill>
                <a:latin typeface="Century Gothic" panose="020B0502020202020204" pitchFamily="34" charset="0"/>
              </a:rPr>
              <a:t>1.2 I modelli della memoria</a:t>
            </a:r>
            <a:endParaRPr lang="it-IT" sz="3200" dirty="0">
              <a:solidFill>
                <a:schemeClr val="accent2">
                  <a:lumMod val="50000"/>
                </a:schemeClr>
              </a:solidFill>
              <a:latin typeface="Century Gothic" panose="020B0502020202020204" pitchFamily="34" charset="0"/>
            </a:endParaRPr>
          </a:p>
        </p:txBody>
      </p:sp>
      <p:sp>
        <p:nvSpPr>
          <p:cNvPr id="3" name="Segnaposto contenuto 2"/>
          <p:cNvSpPr>
            <a:spLocks noGrp="1"/>
          </p:cNvSpPr>
          <p:nvPr>
            <p:ph idx="1"/>
          </p:nvPr>
        </p:nvSpPr>
        <p:spPr>
          <a:xfrm>
            <a:off x="457200" y="1340768"/>
            <a:ext cx="8229600" cy="4785395"/>
          </a:xfrm>
        </p:spPr>
        <p:txBody>
          <a:bodyPr>
            <a:normAutofit/>
          </a:bodyPr>
          <a:lstStyle/>
          <a:p>
            <a:pPr marL="457200" indent="-457200">
              <a:buAutoNum type="alphaLcPeriod"/>
            </a:pPr>
            <a:r>
              <a:rPr lang="it-IT" sz="2200" dirty="0" smtClean="0">
                <a:latin typeface="Century Gothic" panose="020B0502020202020204" pitchFamily="34" charset="0"/>
              </a:rPr>
              <a:t>Il </a:t>
            </a:r>
            <a:r>
              <a:rPr lang="it-IT" sz="2200" b="1" dirty="0" smtClean="0">
                <a:solidFill>
                  <a:schemeClr val="accent3">
                    <a:lumMod val="50000"/>
                  </a:schemeClr>
                </a:solidFill>
                <a:latin typeface="Century Gothic" panose="020B0502020202020204" pitchFamily="34" charset="0"/>
              </a:rPr>
              <a:t>modello modale </a:t>
            </a:r>
            <a:r>
              <a:rPr lang="it-IT" sz="2200" dirty="0" smtClean="0">
                <a:latin typeface="Century Gothic" panose="020B0502020202020204" pitchFamily="34" charset="0"/>
              </a:rPr>
              <a:t>di </a:t>
            </a:r>
            <a:r>
              <a:rPr lang="it-IT" sz="2200" b="1" dirty="0" err="1" smtClean="0">
                <a:solidFill>
                  <a:schemeClr val="accent3">
                    <a:lumMod val="50000"/>
                  </a:schemeClr>
                </a:solidFill>
                <a:latin typeface="Century Gothic" panose="020B0502020202020204" pitchFamily="34" charset="0"/>
              </a:rPr>
              <a:t>Atkinson</a:t>
            </a:r>
            <a:r>
              <a:rPr lang="it-IT" sz="2200" b="1" dirty="0" smtClean="0">
                <a:solidFill>
                  <a:schemeClr val="accent3">
                    <a:lumMod val="50000"/>
                  </a:schemeClr>
                </a:solidFill>
                <a:latin typeface="Century Gothic" panose="020B0502020202020204" pitchFamily="34" charset="0"/>
              </a:rPr>
              <a:t> e </a:t>
            </a:r>
            <a:r>
              <a:rPr lang="it-IT" sz="2200" b="1" dirty="0" err="1" smtClean="0">
                <a:solidFill>
                  <a:schemeClr val="accent3">
                    <a:lumMod val="50000"/>
                  </a:schemeClr>
                </a:solidFill>
                <a:latin typeface="Century Gothic" panose="020B0502020202020204" pitchFamily="34" charset="0"/>
              </a:rPr>
              <a:t>Shiffrin</a:t>
            </a:r>
            <a:r>
              <a:rPr lang="it-IT" sz="2200" b="1" dirty="0" smtClean="0">
                <a:solidFill>
                  <a:schemeClr val="accent3">
                    <a:lumMod val="50000"/>
                  </a:schemeClr>
                </a:solidFill>
                <a:latin typeface="Century Gothic" panose="020B0502020202020204" pitchFamily="34" charset="0"/>
              </a:rPr>
              <a:t> </a:t>
            </a:r>
            <a:r>
              <a:rPr lang="it-IT" sz="2200" dirty="0" smtClean="0">
                <a:latin typeface="Century Gothic" panose="020B0502020202020204" pitchFamily="34" charset="0"/>
              </a:rPr>
              <a:t>(1968)</a:t>
            </a:r>
          </a:p>
          <a:p>
            <a:pPr marL="0" indent="0" algn="just">
              <a:buNone/>
            </a:pPr>
            <a:endParaRPr lang="it-IT" sz="1800" dirty="0">
              <a:latin typeface="Century Gothic" panose="020B0502020202020204" pitchFamily="34" charset="0"/>
            </a:endParaRPr>
          </a:p>
          <a:p>
            <a:pPr marL="0" indent="0" algn="just">
              <a:buNone/>
            </a:pPr>
            <a:r>
              <a:rPr lang="it-IT" sz="1800" dirty="0" smtClean="0">
                <a:latin typeface="Century Gothic" panose="020B0502020202020204" pitchFamily="34" charset="0"/>
              </a:rPr>
              <a:t>Nel 1968 </a:t>
            </a:r>
            <a:r>
              <a:rPr lang="it-IT" sz="1800" dirty="0" err="1" smtClean="0">
                <a:latin typeface="Century Gothic" panose="020B0502020202020204" pitchFamily="34" charset="0"/>
              </a:rPr>
              <a:t>Atkinson</a:t>
            </a:r>
            <a:r>
              <a:rPr lang="it-IT" sz="1800" dirty="0" smtClean="0">
                <a:latin typeface="Century Gothic" panose="020B0502020202020204" pitchFamily="34" charset="0"/>
              </a:rPr>
              <a:t> e </a:t>
            </a:r>
            <a:r>
              <a:rPr lang="it-IT" sz="1800" dirty="0" err="1" smtClean="0">
                <a:latin typeface="Century Gothic" panose="020B0502020202020204" pitchFamily="34" charset="0"/>
              </a:rPr>
              <a:t>Shiffrin</a:t>
            </a:r>
            <a:r>
              <a:rPr lang="it-IT" sz="1800" dirty="0" smtClean="0">
                <a:latin typeface="Century Gothic" panose="020B0502020202020204" pitchFamily="34" charset="0"/>
              </a:rPr>
              <a:t> proposero il primo </a:t>
            </a:r>
            <a:r>
              <a:rPr lang="it-IT" sz="1800" dirty="0" smtClean="0">
                <a:solidFill>
                  <a:schemeClr val="accent2">
                    <a:lumMod val="50000"/>
                  </a:schemeClr>
                </a:solidFill>
                <a:latin typeface="Century Gothic" panose="020B0502020202020204" pitchFamily="34" charset="0"/>
              </a:rPr>
              <a:t>modello multi-componenziale</a:t>
            </a:r>
            <a:r>
              <a:rPr lang="it-IT" sz="1800" dirty="0" smtClean="0">
                <a:latin typeface="Century Gothic" panose="020B0502020202020204" pitchFamily="34" charset="0"/>
              </a:rPr>
              <a:t> della memoria, descrivendola come un complesso di sistemi interconnessi. Tali sistemi si differenziano per </a:t>
            </a:r>
            <a:r>
              <a:rPr lang="it-IT" sz="1800" dirty="0" smtClean="0">
                <a:solidFill>
                  <a:schemeClr val="accent2">
                    <a:lumMod val="50000"/>
                  </a:schemeClr>
                </a:solidFill>
                <a:latin typeface="Century Gothic" panose="020B0502020202020204" pitchFamily="34" charset="0"/>
              </a:rPr>
              <a:t>meccanismi di funzionamento</a:t>
            </a:r>
            <a:r>
              <a:rPr lang="it-IT" sz="1800" dirty="0" smtClean="0">
                <a:latin typeface="Century Gothic" panose="020B0502020202020204" pitchFamily="34" charset="0"/>
              </a:rPr>
              <a:t>, per </a:t>
            </a:r>
            <a:r>
              <a:rPr lang="it-IT" sz="1800" dirty="0" smtClean="0">
                <a:solidFill>
                  <a:schemeClr val="accent2">
                    <a:lumMod val="50000"/>
                  </a:schemeClr>
                </a:solidFill>
                <a:latin typeface="Century Gothic" panose="020B0502020202020204" pitchFamily="34" charset="0"/>
              </a:rPr>
              <a:t>qualità di informazione </a:t>
            </a:r>
            <a:r>
              <a:rPr lang="it-IT" sz="1800" dirty="0" smtClean="0">
                <a:latin typeface="Century Gothic" panose="020B0502020202020204" pitchFamily="34" charset="0"/>
              </a:rPr>
              <a:t>conservata, per </a:t>
            </a:r>
            <a:r>
              <a:rPr lang="it-IT" sz="1800" dirty="0" smtClean="0">
                <a:solidFill>
                  <a:schemeClr val="accent2">
                    <a:lumMod val="50000"/>
                  </a:schemeClr>
                </a:solidFill>
                <a:latin typeface="Century Gothic" panose="020B0502020202020204" pitchFamily="34" charset="0"/>
              </a:rPr>
              <a:t>tappe di sviluppo </a:t>
            </a:r>
            <a:r>
              <a:rPr lang="it-IT" sz="1800" dirty="0" smtClean="0">
                <a:latin typeface="Century Gothic" panose="020B0502020202020204" pitchFamily="34" charset="0"/>
              </a:rPr>
              <a:t>nel corso della maturazione e per </a:t>
            </a:r>
            <a:r>
              <a:rPr lang="it-IT" sz="1800" dirty="0" smtClean="0">
                <a:solidFill>
                  <a:schemeClr val="accent2">
                    <a:lumMod val="50000"/>
                  </a:schemeClr>
                </a:solidFill>
                <a:latin typeface="Century Gothic" panose="020B0502020202020204" pitchFamily="34" charset="0"/>
              </a:rPr>
              <a:t>aree cerebrali </a:t>
            </a:r>
            <a:r>
              <a:rPr lang="it-IT" sz="1800" dirty="0" smtClean="0">
                <a:latin typeface="Century Gothic" panose="020B0502020202020204" pitchFamily="34" charset="0"/>
              </a:rPr>
              <a:t>coinvolte.</a:t>
            </a:r>
          </a:p>
          <a:p>
            <a:pPr marL="0" indent="0" algn="just">
              <a:buNone/>
            </a:pPr>
            <a:r>
              <a:rPr lang="it-IT" sz="1800" dirty="0" smtClean="0">
                <a:latin typeface="Century Gothic" panose="020B0502020202020204" pitchFamily="34" charset="0"/>
              </a:rPr>
              <a:t>Tale modello individua tre sistemi di memoria:</a:t>
            </a:r>
          </a:p>
          <a:p>
            <a:pPr marL="0" indent="0" algn="just">
              <a:buNone/>
            </a:pPr>
            <a:endParaRPr lang="it-IT" sz="1800" dirty="0" smtClean="0">
              <a:latin typeface="Century Gothic" panose="020B0502020202020204" pitchFamily="34" charset="0"/>
            </a:endParaRPr>
          </a:p>
          <a:p>
            <a:pPr marL="0" indent="0">
              <a:buNone/>
            </a:pPr>
            <a:endParaRPr lang="it-IT" sz="1800" dirty="0">
              <a:latin typeface="Century Gothic" panose="020B0502020202020204" pitchFamily="34" charset="0"/>
            </a:endParaRPr>
          </a:p>
        </p:txBody>
      </p:sp>
      <p:graphicFrame>
        <p:nvGraphicFramePr>
          <p:cNvPr id="4" name="Diagramma 3"/>
          <p:cNvGraphicFramePr/>
          <p:nvPr>
            <p:extLst>
              <p:ext uri="{D42A27DB-BD31-4B8C-83A1-F6EECF244321}">
                <p14:modId xmlns:p14="http://schemas.microsoft.com/office/powerpoint/2010/main" val="2414880188"/>
              </p:ext>
            </p:extLst>
          </p:nvPr>
        </p:nvGraphicFramePr>
        <p:xfrm>
          <a:off x="395536" y="2708920"/>
          <a:ext cx="8574524" cy="5099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61155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l"/>
            <a:r>
              <a:rPr lang="it-IT" sz="2200" dirty="0" smtClean="0">
                <a:latin typeface="Century Gothic" panose="020B0502020202020204" pitchFamily="34" charset="0"/>
              </a:rPr>
              <a:t>b. Il </a:t>
            </a:r>
            <a:r>
              <a:rPr lang="it-IT" sz="2200" b="1" dirty="0" smtClean="0">
                <a:solidFill>
                  <a:schemeClr val="accent3">
                    <a:lumMod val="50000"/>
                  </a:schemeClr>
                </a:solidFill>
                <a:latin typeface="Century Gothic" panose="020B0502020202020204" pitchFamily="34" charset="0"/>
              </a:rPr>
              <a:t>modello di memoria di lavoro </a:t>
            </a:r>
            <a:r>
              <a:rPr lang="it-IT" sz="2200" dirty="0" smtClean="0">
                <a:latin typeface="Century Gothic" panose="020B0502020202020204" pitchFamily="34" charset="0"/>
              </a:rPr>
              <a:t>di </a:t>
            </a:r>
            <a:r>
              <a:rPr lang="it-IT" sz="2200" b="1" dirty="0" err="1" smtClean="0">
                <a:solidFill>
                  <a:schemeClr val="accent3">
                    <a:lumMod val="50000"/>
                  </a:schemeClr>
                </a:solidFill>
                <a:latin typeface="Century Gothic" panose="020B0502020202020204" pitchFamily="34" charset="0"/>
              </a:rPr>
              <a:t>Baddeley</a:t>
            </a:r>
            <a:r>
              <a:rPr lang="it-IT" sz="2200" dirty="0" smtClean="0">
                <a:latin typeface="Century Gothic" panose="020B0502020202020204" pitchFamily="34" charset="0"/>
              </a:rPr>
              <a:t> (1974)</a:t>
            </a:r>
            <a:endParaRPr lang="it-IT" sz="2200" dirty="0">
              <a:latin typeface="Century Gothic" panose="020B0502020202020204" pitchFamily="34" charset="0"/>
            </a:endParaRPr>
          </a:p>
        </p:txBody>
      </p:sp>
      <p:sp>
        <p:nvSpPr>
          <p:cNvPr id="3" name="Segnaposto contenuto 2"/>
          <p:cNvSpPr>
            <a:spLocks noGrp="1"/>
          </p:cNvSpPr>
          <p:nvPr>
            <p:ph idx="1"/>
          </p:nvPr>
        </p:nvSpPr>
        <p:spPr>
          <a:xfrm>
            <a:off x="457200" y="1268760"/>
            <a:ext cx="8229600" cy="5400600"/>
          </a:xfrm>
        </p:spPr>
        <p:txBody>
          <a:bodyPr>
            <a:normAutofit fontScale="92500" lnSpcReduction="20000"/>
          </a:bodyPr>
          <a:lstStyle/>
          <a:p>
            <a:pPr marL="0" indent="0" algn="just">
              <a:buNone/>
            </a:pPr>
            <a:r>
              <a:rPr lang="it-IT" sz="1900" dirty="0" smtClean="0">
                <a:latin typeface="Century Gothic" panose="020B0502020202020204" pitchFamily="34" charset="0"/>
              </a:rPr>
              <a:t>A partire dal 1974, risultati sperimentali ed evidenze cliniche in neuropsicologia hanno portato ad una </a:t>
            </a:r>
            <a:r>
              <a:rPr lang="it-IT" sz="1900" dirty="0" err="1" smtClean="0">
                <a:latin typeface="Century Gothic" panose="020B0502020202020204" pitchFamily="34" charset="0"/>
              </a:rPr>
              <a:t>riconcettualizzazione</a:t>
            </a:r>
            <a:r>
              <a:rPr lang="it-IT" sz="1900" dirty="0" smtClean="0">
                <a:latin typeface="Century Gothic" panose="020B0502020202020204" pitchFamily="34" charset="0"/>
              </a:rPr>
              <a:t> e ridefinizione della MBT come </a:t>
            </a:r>
            <a:r>
              <a:rPr lang="it-IT" sz="1900" dirty="0" smtClean="0">
                <a:solidFill>
                  <a:schemeClr val="accent2">
                    <a:lumMod val="50000"/>
                  </a:schemeClr>
                </a:solidFill>
                <a:latin typeface="Century Gothic" panose="020B0502020202020204" pitchFamily="34" charset="0"/>
              </a:rPr>
              <a:t>memoria di lavoro </a:t>
            </a:r>
            <a:r>
              <a:rPr lang="it-IT" sz="1900" dirty="0" smtClean="0">
                <a:latin typeface="Century Gothic" panose="020B0502020202020204" pitchFamily="34" charset="0"/>
              </a:rPr>
              <a:t>(</a:t>
            </a:r>
            <a:r>
              <a:rPr lang="it-IT" sz="1900" dirty="0" smtClean="0">
                <a:solidFill>
                  <a:schemeClr val="accent2">
                    <a:lumMod val="50000"/>
                  </a:schemeClr>
                </a:solidFill>
                <a:latin typeface="Century Gothic" panose="020B0502020202020204" pitchFamily="34" charset="0"/>
              </a:rPr>
              <a:t>ML</a:t>
            </a:r>
            <a:r>
              <a:rPr lang="it-IT" sz="1900" dirty="0" smtClean="0">
                <a:latin typeface="Century Gothic" panose="020B0502020202020204" pitchFamily="34" charset="0"/>
              </a:rPr>
              <a:t>, </a:t>
            </a:r>
            <a:r>
              <a:rPr lang="it-IT" sz="1900" i="1" dirty="0" err="1" smtClean="0">
                <a:solidFill>
                  <a:schemeClr val="accent2">
                    <a:lumMod val="50000"/>
                  </a:schemeClr>
                </a:solidFill>
                <a:latin typeface="Century Gothic" panose="020B0502020202020204" pitchFamily="34" charset="0"/>
              </a:rPr>
              <a:t>working</a:t>
            </a:r>
            <a:r>
              <a:rPr lang="it-IT" sz="1900" i="1" dirty="0" smtClean="0">
                <a:solidFill>
                  <a:schemeClr val="accent2">
                    <a:lumMod val="50000"/>
                  </a:schemeClr>
                </a:solidFill>
                <a:latin typeface="Century Gothic" panose="020B0502020202020204" pitchFamily="34" charset="0"/>
              </a:rPr>
              <a:t> </a:t>
            </a:r>
            <a:r>
              <a:rPr lang="it-IT" sz="1900" i="1" dirty="0" err="1" smtClean="0">
                <a:solidFill>
                  <a:schemeClr val="accent2">
                    <a:lumMod val="50000"/>
                  </a:schemeClr>
                </a:solidFill>
                <a:latin typeface="Century Gothic" panose="020B0502020202020204" pitchFamily="34" charset="0"/>
              </a:rPr>
              <a:t>memory</a:t>
            </a:r>
            <a:r>
              <a:rPr lang="it-IT" sz="1900" dirty="0" smtClean="0">
                <a:latin typeface="Century Gothic" panose="020B0502020202020204" pitchFamily="34" charset="0"/>
              </a:rPr>
              <a:t>).</a:t>
            </a:r>
          </a:p>
          <a:p>
            <a:pPr marL="0" indent="0" algn="just">
              <a:buNone/>
            </a:pPr>
            <a:endParaRPr lang="it-IT" sz="1900" dirty="0" smtClean="0">
              <a:latin typeface="Century Gothic" panose="020B0502020202020204" pitchFamily="34" charset="0"/>
            </a:endParaRPr>
          </a:p>
          <a:p>
            <a:pPr marL="0" indent="0" algn="just">
              <a:buNone/>
            </a:pPr>
            <a:r>
              <a:rPr lang="it-IT" sz="1900" dirty="0" smtClean="0">
                <a:latin typeface="Century Gothic" panose="020B0502020202020204" pitchFamily="34" charset="0"/>
              </a:rPr>
              <a:t>Il modello della memoria di lavoro di </a:t>
            </a:r>
            <a:r>
              <a:rPr lang="it-IT" sz="1900" dirty="0" err="1" smtClean="0">
                <a:latin typeface="Century Gothic" panose="020B0502020202020204" pitchFamily="34" charset="0"/>
              </a:rPr>
              <a:t>Baddeley</a:t>
            </a:r>
            <a:r>
              <a:rPr lang="it-IT" sz="1900" dirty="0" smtClean="0">
                <a:latin typeface="Century Gothic" panose="020B0502020202020204" pitchFamily="34" charset="0"/>
              </a:rPr>
              <a:t>, individua la ML come un sistema a breve termine</a:t>
            </a:r>
            <a:r>
              <a:rPr lang="it-IT" sz="1900" dirty="0" smtClean="0">
                <a:solidFill>
                  <a:schemeClr val="accent3">
                    <a:lumMod val="50000"/>
                  </a:schemeClr>
                </a:solidFill>
                <a:latin typeface="Century Gothic" panose="020B0502020202020204" pitchFamily="34" charset="0"/>
              </a:rPr>
              <a:t>, </a:t>
            </a:r>
            <a:r>
              <a:rPr lang="it-IT" sz="1900" dirty="0" smtClean="0">
                <a:latin typeface="Century Gothic" panose="020B0502020202020204" pitchFamily="34" charset="0"/>
              </a:rPr>
              <a:t>atto a mantenere temporaneamente e a manipolare l’informazione durante l’esecuzione di differenti compiti cognitivi. Tale «spazio di lavoro» consente la rappresentazione nella coscienza dei risultati parziali che provengono dai compiti che si stanno svolgendo, come la rievocazione, il ragionamento, la comprensione di un testo.</a:t>
            </a:r>
          </a:p>
          <a:p>
            <a:pPr marL="0" indent="0" algn="just">
              <a:buNone/>
            </a:pPr>
            <a:endParaRPr lang="it-IT" sz="1900" dirty="0">
              <a:latin typeface="Century Gothic" panose="020B0502020202020204" pitchFamily="34" charset="0"/>
            </a:endParaRPr>
          </a:p>
          <a:p>
            <a:pPr marL="0" indent="0" algn="just">
              <a:buNone/>
            </a:pPr>
            <a:r>
              <a:rPr lang="it-IT" sz="1900" dirty="0" smtClean="0">
                <a:latin typeface="Century Gothic" panose="020B0502020202020204" pitchFamily="34" charset="0"/>
              </a:rPr>
              <a:t>Il modello di </a:t>
            </a:r>
            <a:r>
              <a:rPr lang="it-IT" sz="1900" dirty="0" err="1" smtClean="0">
                <a:latin typeface="Century Gothic" panose="020B0502020202020204" pitchFamily="34" charset="0"/>
              </a:rPr>
              <a:t>Baddeley</a:t>
            </a:r>
            <a:r>
              <a:rPr lang="it-IT" sz="1900" dirty="0" smtClean="0">
                <a:latin typeface="Century Gothic" panose="020B0502020202020204" pitchFamily="34" charset="0"/>
              </a:rPr>
              <a:t> è molto più complesso del precedente e prevede che la ML  sia a sua volta costituita da più componenti:</a:t>
            </a:r>
            <a:endParaRPr lang="it-IT" sz="1900" dirty="0">
              <a:latin typeface="Century Gothic" panose="020B0502020202020204" pitchFamily="34" charset="0"/>
            </a:endParaRPr>
          </a:p>
          <a:p>
            <a:pPr algn="just"/>
            <a:r>
              <a:rPr lang="it-IT" sz="1900" dirty="0" smtClean="0">
                <a:latin typeface="Century Gothic" panose="020B0502020202020204" pitchFamily="34" charset="0"/>
              </a:rPr>
              <a:t>L’</a:t>
            </a:r>
            <a:r>
              <a:rPr lang="it-IT" sz="1900" dirty="0" smtClean="0">
                <a:solidFill>
                  <a:schemeClr val="accent2">
                    <a:lumMod val="50000"/>
                  </a:schemeClr>
                </a:solidFill>
                <a:latin typeface="Century Gothic" panose="020B0502020202020204" pitchFamily="34" charset="0"/>
              </a:rPr>
              <a:t>esecutivo centrale</a:t>
            </a:r>
            <a:r>
              <a:rPr lang="it-IT" sz="1900" dirty="0" smtClean="0">
                <a:latin typeface="Century Gothic" panose="020B0502020202020204" pitchFamily="34" charset="0"/>
              </a:rPr>
              <a:t>, che presiede al controllo </a:t>
            </a:r>
            <a:r>
              <a:rPr lang="it-IT" sz="1900" dirty="0" err="1" smtClean="0">
                <a:latin typeface="Century Gothic" panose="020B0502020202020204" pitchFamily="34" charset="0"/>
              </a:rPr>
              <a:t>attentivo</a:t>
            </a:r>
            <a:r>
              <a:rPr lang="it-IT" sz="1900" dirty="0" smtClean="0">
                <a:latin typeface="Century Gothic" panose="020B0502020202020204" pitchFamily="34" charset="0"/>
              </a:rPr>
              <a:t> di tutte le operazioni cognitive intenzionali.</a:t>
            </a:r>
          </a:p>
          <a:p>
            <a:pPr algn="just"/>
            <a:r>
              <a:rPr lang="it-IT" sz="1900" dirty="0" smtClean="0">
                <a:solidFill>
                  <a:schemeClr val="accent2">
                    <a:lumMod val="50000"/>
                  </a:schemeClr>
                </a:solidFill>
                <a:latin typeface="Century Gothic" panose="020B0502020202020204" pitchFamily="34" charset="0"/>
              </a:rPr>
              <a:t>Tre sottoinsiemi a capacità limitata </a:t>
            </a:r>
            <a:r>
              <a:rPr lang="it-IT" sz="1900" dirty="0" smtClean="0">
                <a:latin typeface="Century Gothic" panose="020B0502020202020204" pitchFamily="34" charset="0"/>
              </a:rPr>
              <a:t>che mantengono temporaneamente l’informazione necessaria:</a:t>
            </a:r>
          </a:p>
          <a:p>
            <a:pPr marL="685800" lvl="1" algn="just">
              <a:buFont typeface="Arial" panose="020B0604020202020204" pitchFamily="34" charset="0"/>
              <a:buChar char="•"/>
            </a:pPr>
            <a:r>
              <a:rPr lang="it-IT" sz="1900" dirty="0" smtClean="0">
                <a:latin typeface="Century Gothic" panose="020B0502020202020204" pitchFamily="34" charset="0"/>
              </a:rPr>
              <a:t>Il </a:t>
            </a:r>
            <a:r>
              <a:rPr lang="it-IT" sz="1900" dirty="0" smtClean="0">
                <a:solidFill>
                  <a:schemeClr val="accent2">
                    <a:lumMod val="50000"/>
                  </a:schemeClr>
                </a:solidFill>
                <a:latin typeface="Century Gothic" panose="020B0502020202020204" pitchFamily="34" charset="0"/>
              </a:rPr>
              <a:t>ciclo fonologico </a:t>
            </a:r>
            <a:r>
              <a:rPr lang="it-IT" sz="1900" dirty="0" smtClean="0">
                <a:latin typeface="Century Gothic" panose="020B0502020202020204" pitchFamily="34" charset="0"/>
              </a:rPr>
              <a:t>(</a:t>
            </a:r>
            <a:r>
              <a:rPr lang="it-IT" sz="1900" dirty="0" err="1" smtClean="0">
                <a:solidFill>
                  <a:schemeClr val="accent2">
                    <a:lumMod val="50000"/>
                  </a:schemeClr>
                </a:solidFill>
                <a:latin typeface="Century Gothic" panose="020B0502020202020204" pitchFamily="34" charset="0"/>
              </a:rPr>
              <a:t>phonological</a:t>
            </a:r>
            <a:r>
              <a:rPr lang="it-IT" sz="1900" dirty="0" smtClean="0">
                <a:solidFill>
                  <a:schemeClr val="accent2">
                    <a:lumMod val="50000"/>
                  </a:schemeClr>
                </a:solidFill>
                <a:latin typeface="Century Gothic" panose="020B0502020202020204" pitchFamily="34" charset="0"/>
              </a:rPr>
              <a:t> </a:t>
            </a:r>
            <a:r>
              <a:rPr lang="it-IT" sz="1900" dirty="0" err="1" smtClean="0">
                <a:solidFill>
                  <a:schemeClr val="accent2">
                    <a:lumMod val="50000"/>
                  </a:schemeClr>
                </a:solidFill>
                <a:latin typeface="Century Gothic" panose="020B0502020202020204" pitchFamily="34" charset="0"/>
              </a:rPr>
              <a:t>loop</a:t>
            </a:r>
            <a:r>
              <a:rPr lang="it-IT" sz="1900" dirty="0" smtClean="0">
                <a:latin typeface="Century Gothic" panose="020B0502020202020204" pitchFamily="34" charset="0"/>
              </a:rPr>
              <a:t>);</a:t>
            </a:r>
          </a:p>
          <a:p>
            <a:pPr marL="685800" lvl="1" algn="just">
              <a:buFont typeface="Arial" panose="020B0604020202020204" pitchFamily="34" charset="0"/>
              <a:buChar char="•"/>
            </a:pPr>
            <a:r>
              <a:rPr lang="it-IT" sz="1900" dirty="0" smtClean="0">
                <a:latin typeface="Century Gothic" panose="020B0502020202020204" pitchFamily="34" charset="0"/>
              </a:rPr>
              <a:t>Il </a:t>
            </a:r>
            <a:r>
              <a:rPr lang="it-IT" sz="1900" dirty="0" smtClean="0">
                <a:solidFill>
                  <a:schemeClr val="accent2">
                    <a:lumMod val="50000"/>
                  </a:schemeClr>
                </a:solidFill>
                <a:latin typeface="Century Gothic" panose="020B0502020202020204" pitchFamily="34" charset="0"/>
              </a:rPr>
              <a:t>taccuino </a:t>
            </a:r>
            <a:r>
              <a:rPr lang="it-IT" sz="1900" dirty="0" err="1" smtClean="0">
                <a:solidFill>
                  <a:schemeClr val="accent2">
                    <a:lumMod val="50000"/>
                  </a:schemeClr>
                </a:solidFill>
                <a:latin typeface="Century Gothic" panose="020B0502020202020204" pitchFamily="34" charset="0"/>
              </a:rPr>
              <a:t>visuo</a:t>
            </a:r>
            <a:r>
              <a:rPr lang="it-IT" sz="1900" dirty="0" smtClean="0">
                <a:solidFill>
                  <a:schemeClr val="accent2">
                    <a:lumMod val="50000"/>
                  </a:schemeClr>
                </a:solidFill>
                <a:latin typeface="Century Gothic" panose="020B0502020202020204" pitchFamily="34" charset="0"/>
              </a:rPr>
              <a:t>-spaziale </a:t>
            </a:r>
            <a:r>
              <a:rPr lang="it-IT" sz="1900" dirty="0" smtClean="0">
                <a:latin typeface="Century Gothic" panose="020B0502020202020204" pitchFamily="34" charset="0"/>
              </a:rPr>
              <a:t>(</a:t>
            </a:r>
            <a:r>
              <a:rPr lang="it-IT" sz="1900" dirty="0" err="1" smtClean="0">
                <a:solidFill>
                  <a:schemeClr val="accent2">
                    <a:lumMod val="50000"/>
                  </a:schemeClr>
                </a:solidFill>
                <a:latin typeface="Century Gothic" panose="020B0502020202020204" pitchFamily="34" charset="0"/>
              </a:rPr>
              <a:t>visuo-spatial</a:t>
            </a:r>
            <a:r>
              <a:rPr lang="it-IT" sz="1900" dirty="0" smtClean="0">
                <a:solidFill>
                  <a:schemeClr val="accent2">
                    <a:lumMod val="50000"/>
                  </a:schemeClr>
                </a:solidFill>
                <a:latin typeface="Century Gothic" panose="020B0502020202020204" pitchFamily="34" charset="0"/>
              </a:rPr>
              <a:t> </a:t>
            </a:r>
            <a:r>
              <a:rPr lang="it-IT" sz="1900" dirty="0" err="1" smtClean="0">
                <a:solidFill>
                  <a:schemeClr val="accent2">
                    <a:lumMod val="50000"/>
                  </a:schemeClr>
                </a:solidFill>
                <a:latin typeface="Century Gothic" panose="020B0502020202020204" pitchFamily="34" charset="0"/>
              </a:rPr>
              <a:t>sketchpad</a:t>
            </a:r>
            <a:r>
              <a:rPr lang="it-IT" sz="1900" dirty="0" smtClean="0">
                <a:latin typeface="Century Gothic" panose="020B0502020202020204" pitchFamily="34" charset="0"/>
              </a:rPr>
              <a:t>);</a:t>
            </a:r>
          </a:p>
          <a:p>
            <a:pPr marL="685800" lvl="1" algn="just">
              <a:buFont typeface="Arial" panose="020B0604020202020204" pitchFamily="34" charset="0"/>
              <a:buChar char="•"/>
            </a:pPr>
            <a:r>
              <a:rPr lang="it-IT" sz="1900" dirty="0" smtClean="0">
                <a:latin typeface="Century Gothic" panose="020B0502020202020204" pitchFamily="34" charset="0"/>
              </a:rPr>
              <a:t>Il </a:t>
            </a:r>
            <a:r>
              <a:rPr lang="it-IT" sz="1900" dirty="0" smtClean="0">
                <a:solidFill>
                  <a:schemeClr val="accent2">
                    <a:lumMod val="50000"/>
                  </a:schemeClr>
                </a:solidFill>
                <a:latin typeface="Century Gothic" panose="020B0502020202020204" pitchFamily="34" charset="0"/>
              </a:rPr>
              <a:t>buffer episodico</a:t>
            </a:r>
            <a:r>
              <a:rPr lang="it-IT" sz="1900" dirty="0" smtClean="0">
                <a:latin typeface="Century Gothic" panose="020B0502020202020204" pitchFamily="34" charset="0"/>
              </a:rPr>
              <a:t>.</a:t>
            </a:r>
          </a:p>
          <a:p>
            <a:pPr marL="400050" lvl="1" indent="0" algn="just">
              <a:buNone/>
            </a:pPr>
            <a:endParaRPr lang="it-IT" sz="1400" dirty="0" smtClean="0">
              <a:latin typeface="Century Gothic" panose="020B0502020202020204" pitchFamily="34" charset="0"/>
            </a:endParaRPr>
          </a:p>
          <a:p>
            <a:pPr marL="0" indent="0" algn="just">
              <a:buNone/>
            </a:pPr>
            <a:endParaRPr lang="it-IT" sz="1800" dirty="0" smtClean="0">
              <a:latin typeface="Century Gothic" panose="020B0502020202020204" pitchFamily="34" charset="0"/>
            </a:endParaRPr>
          </a:p>
          <a:p>
            <a:pPr marL="0" indent="0" algn="just">
              <a:buNone/>
            </a:pPr>
            <a:endParaRPr lang="it-IT" sz="1800" dirty="0" smtClean="0">
              <a:latin typeface="Century Gothic" panose="020B0502020202020204" pitchFamily="34" charset="0"/>
            </a:endParaRPr>
          </a:p>
          <a:p>
            <a:pPr marL="0" indent="0" algn="just">
              <a:buNone/>
            </a:pPr>
            <a:endParaRPr lang="it-IT" sz="1800" dirty="0">
              <a:latin typeface="Century Gothic" panose="020B0502020202020204" pitchFamily="34" charset="0"/>
            </a:endParaRPr>
          </a:p>
          <a:p>
            <a:pPr marL="0" indent="0">
              <a:buNone/>
            </a:pPr>
            <a:endParaRPr lang="it-IT" sz="1800" dirty="0">
              <a:latin typeface="Century Gothic" panose="020B0502020202020204" pitchFamily="34" charset="0"/>
            </a:endParaRPr>
          </a:p>
        </p:txBody>
      </p:sp>
    </p:spTree>
    <p:extLst>
      <p:ext uri="{BB962C8B-B14F-4D97-AF65-F5344CB8AC3E}">
        <p14:creationId xmlns:p14="http://schemas.microsoft.com/office/powerpoint/2010/main" val="33664149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egnaposto contenuto 6"/>
          <p:cNvGraphicFramePr>
            <a:graphicFrameLocks noGrp="1"/>
          </p:cNvGraphicFramePr>
          <p:nvPr>
            <p:ph idx="1"/>
            <p:extLst>
              <p:ext uri="{D42A27DB-BD31-4B8C-83A1-F6EECF244321}">
                <p14:modId xmlns:p14="http://schemas.microsoft.com/office/powerpoint/2010/main" val="3846004548"/>
              </p:ext>
            </p:extLst>
          </p:nvPr>
        </p:nvGraphicFramePr>
        <p:xfrm>
          <a:off x="179512" y="1916832"/>
          <a:ext cx="8784975" cy="57219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Ovale 5"/>
          <p:cNvSpPr/>
          <p:nvPr/>
        </p:nvSpPr>
        <p:spPr>
          <a:xfrm>
            <a:off x="2475837" y="116632"/>
            <a:ext cx="4104456" cy="2376264"/>
          </a:xfrm>
          <a:prstGeom prst="ellipse">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it-IT" sz="1200" dirty="0" smtClean="0">
              <a:solidFill>
                <a:schemeClr val="accent2">
                  <a:lumMod val="50000"/>
                </a:schemeClr>
              </a:solidFill>
            </a:endParaRPr>
          </a:p>
          <a:p>
            <a:pPr algn="ctr"/>
            <a:endParaRPr lang="it-IT" sz="1200" dirty="0">
              <a:solidFill>
                <a:schemeClr val="accent2">
                  <a:lumMod val="50000"/>
                </a:schemeClr>
              </a:solidFill>
            </a:endParaRPr>
          </a:p>
          <a:p>
            <a:pPr algn="ctr"/>
            <a:r>
              <a:rPr lang="it-IT" b="1" dirty="0" smtClean="0">
                <a:solidFill>
                  <a:schemeClr val="accent2">
                    <a:lumMod val="50000"/>
                  </a:schemeClr>
                </a:solidFill>
              </a:rPr>
              <a:t>ESECUTIVO CENTRALE</a:t>
            </a:r>
          </a:p>
          <a:p>
            <a:pPr algn="just"/>
            <a:r>
              <a:rPr lang="it-IT" sz="1200" dirty="0">
                <a:latin typeface="Century Gothic" panose="020B0502020202020204" pitchFamily="34" charset="0"/>
              </a:rPr>
              <a:t>Supervisore di controllo con capacità attentive:</a:t>
            </a:r>
          </a:p>
          <a:p>
            <a:pPr algn="just">
              <a:buAutoNum type="arabicPeriod"/>
            </a:pPr>
            <a:r>
              <a:rPr lang="it-IT" sz="1200" dirty="0">
                <a:latin typeface="Century Gothic" panose="020B0502020202020204" pitchFamily="34" charset="0"/>
              </a:rPr>
              <a:t>Seleziona le informazioni e inibisce quelle non rilevanti per il compito.</a:t>
            </a:r>
          </a:p>
          <a:p>
            <a:pPr algn="just">
              <a:buAutoNum type="arabicPeriod"/>
            </a:pPr>
            <a:r>
              <a:rPr lang="it-IT" sz="1200" dirty="0">
                <a:latin typeface="Century Gothic" panose="020B0502020202020204" pitchFamily="34" charset="0"/>
              </a:rPr>
              <a:t>Modifica le rappresentazioni mentali attivate sulla base degli oggetti percepiti.</a:t>
            </a:r>
          </a:p>
          <a:p>
            <a:pPr algn="just">
              <a:buAutoNum type="arabicPeriod"/>
            </a:pPr>
            <a:r>
              <a:rPr lang="it-IT" sz="1200" dirty="0">
                <a:latin typeface="Century Gothic" panose="020B0502020202020204" pitchFamily="34" charset="0"/>
              </a:rPr>
              <a:t>Aggiorna la memorizzazione delle informazioni in ingresso.</a:t>
            </a:r>
          </a:p>
          <a:p>
            <a:pPr algn="ctr"/>
            <a:endParaRPr lang="it-IT" dirty="0" smtClean="0">
              <a:solidFill>
                <a:schemeClr val="accent2">
                  <a:lumMod val="50000"/>
                </a:schemeClr>
              </a:solidFill>
            </a:endParaRPr>
          </a:p>
          <a:p>
            <a:pPr algn="ctr"/>
            <a:endParaRPr lang="it-IT" dirty="0">
              <a:solidFill>
                <a:schemeClr val="tx1"/>
              </a:solidFill>
            </a:endParaRPr>
          </a:p>
        </p:txBody>
      </p:sp>
      <p:sp>
        <p:nvSpPr>
          <p:cNvPr id="8" name="Freccia bidirezionale orizzontale 7"/>
          <p:cNvSpPr/>
          <p:nvPr/>
        </p:nvSpPr>
        <p:spPr>
          <a:xfrm>
            <a:off x="2771799" y="2905282"/>
            <a:ext cx="467989" cy="264053"/>
          </a:xfrm>
          <a:prstGeom prst="leftRightArrow">
            <a:avLst/>
          </a:prstGeom>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it-IT"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0" name="Freccia bidirezionale orizzontale 9"/>
          <p:cNvSpPr/>
          <p:nvPr/>
        </p:nvSpPr>
        <p:spPr>
          <a:xfrm rot="18961608">
            <a:off x="604204" y="1586980"/>
            <a:ext cx="2499287" cy="575559"/>
          </a:xfrm>
          <a:prstGeom prst="leftRightArrow">
            <a:avLst/>
          </a:prstGeom>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it-IT"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2" name="Freccia bidirezionale orizzontale 11"/>
          <p:cNvSpPr/>
          <p:nvPr/>
        </p:nvSpPr>
        <p:spPr>
          <a:xfrm rot="16200000" flipV="1">
            <a:off x="4264533" y="2380638"/>
            <a:ext cx="483243" cy="275709"/>
          </a:xfrm>
          <a:prstGeom prst="leftRightArrow">
            <a:avLst/>
          </a:prstGeom>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it-IT"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3" name="Freccia bidirezionale orizzontale 12"/>
          <p:cNvSpPr/>
          <p:nvPr/>
        </p:nvSpPr>
        <p:spPr>
          <a:xfrm>
            <a:off x="5812191" y="2925655"/>
            <a:ext cx="467989" cy="264053"/>
          </a:xfrm>
          <a:prstGeom prst="leftRightArrow">
            <a:avLst/>
          </a:prstGeom>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it-IT"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4" name="Freccia bidirezionale orizzontale 13"/>
          <p:cNvSpPr/>
          <p:nvPr/>
        </p:nvSpPr>
        <p:spPr>
          <a:xfrm rot="2837735">
            <a:off x="5916012" y="1547035"/>
            <a:ext cx="2499287" cy="575559"/>
          </a:xfrm>
          <a:prstGeom prst="leftRightArrow">
            <a:avLst/>
          </a:prstGeom>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it-IT"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40554461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p:spPr>
        <p:txBody>
          <a:bodyPr>
            <a:normAutofit/>
          </a:bodyPr>
          <a:lstStyle/>
          <a:p>
            <a:pPr algn="l"/>
            <a:r>
              <a:rPr lang="it-IT" sz="2000" b="1" dirty="0" smtClean="0">
                <a:solidFill>
                  <a:schemeClr val="accent3">
                    <a:lumMod val="50000"/>
                  </a:schemeClr>
                </a:solidFill>
                <a:latin typeface="Century Gothic" panose="020B0502020202020204" pitchFamily="34" charset="0"/>
              </a:rPr>
              <a:t>Valutazione</a:t>
            </a:r>
            <a:r>
              <a:rPr lang="it-IT" sz="2000" dirty="0" smtClean="0">
                <a:solidFill>
                  <a:schemeClr val="accent3">
                    <a:lumMod val="50000"/>
                  </a:schemeClr>
                </a:solidFill>
                <a:latin typeface="Century Gothic" panose="020B0502020202020204" pitchFamily="34" charset="0"/>
              </a:rPr>
              <a:t> della </a:t>
            </a:r>
            <a:r>
              <a:rPr lang="it-IT" sz="2000" b="1" dirty="0" smtClean="0">
                <a:solidFill>
                  <a:schemeClr val="accent3">
                    <a:lumMod val="50000"/>
                  </a:schemeClr>
                </a:solidFill>
                <a:latin typeface="Century Gothic" panose="020B0502020202020204" pitchFamily="34" charset="0"/>
              </a:rPr>
              <a:t>memoria di lavoro</a:t>
            </a:r>
            <a:r>
              <a:rPr lang="it-IT" sz="1800" dirty="0" smtClean="0">
                <a:latin typeface="Century Gothic" panose="020B0502020202020204" pitchFamily="34" charset="0"/>
              </a:rPr>
              <a:t/>
            </a:r>
            <a:br>
              <a:rPr lang="it-IT" sz="1800" dirty="0" smtClean="0">
                <a:latin typeface="Century Gothic" panose="020B0502020202020204" pitchFamily="34" charset="0"/>
              </a:rPr>
            </a:br>
            <a:r>
              <a:rPr lang="it-IT" sz="1800" dirty="0" smtClean="0">
                <a:latin typeface="Century Gothic" panose="020B0502020202020204" pitchFamily="34" charset="0"/>
              </a:rPr>
              <a:t>Le prove per valutare le capacità della memoria di lavoro</a:t>
            </a:r>
            <a:endParaRPr lang="it-IT" sz="1800" dirty="0">
              <a:latin typeface="Century Gothic" panose="020B0502020202020204" pitchFamily="34" charset="0"/>
            </a:endParaRPr>
          </a:p>
        </p:txBody>
      </p:sp>
      <p:sp>
        <p:nvSpPr>
          <p:cNvPr id="3" name="Segnaposto contenuto 2"/>
          <p:cNvSpPr>
            <a:spLocks noGrp="1"/>
          </p:cNvSpPr>
          <p:nvPr>
            <p:ph idx="1"/>
          </p:nvPr>
        </p:nvSpPr>
        <p:spPr>
          <a:xfrm>
            <a:off x="457200" y="1600200"/>
            <a:ext cx="8229600" cy="4997152"/>
          </a:xfrm>
        </p:spPr>
        <p:txBody>
          <a:bodyPr>
            <a:normAutofit/>
          </a:bodyPr>
          <a:lstStyle/>
          <a:p>
            <a:pPr marL="0" indent="0">
              <a:buNone/>
            </a:pPr>
            <a:endParaRPr lang="it-IT" sz="1400" dirty="0" smtClean="0"/>
          </a:p>
          <a:p>
            <a:pPr marL="0" indent="0">
              <a:buNone/>
            </a:pPr>
            <a:endParaRPr lang="it-IT" sz="1400" dirty="0"/>
          </a:p>
          <a:p>
            <a:pPr marL="0" indent="0">
              <a:buNone/>
            </a:pPr>
            <a:endParaRPr lang="it-IT" sz="1400" dirty="0" smtClean="0"/>
          </a:p>
          <a:p>
            <a:pPr marL="0" indent="0">
              <a:buNone/>
            </a:pPr>
            <a:endParaRPr lang="it-IT" sz="1400" dirty="0"/>
          </a:p>
          <a:p>
            <a:pPr marL="0" indent="0">
              <a:buNone/>
            </a:pPr>
            <a:endParaRPr lang="it-IT" sz="1400" dirty="0" smtClean="0"/>
          </a:p>
          <a:p>
            <a:pPr marL="0" indent="0">
              <a:buNone/>
            </a:pPr>
            <a:endParaRPr lang="it-IT" sz="1400" dirty="0"/>
          </a:p>
          <a:p>
            <a:pPr marL="0" indent="0">
              <a:buNone/>
            </a:pPr>
            <a:endParaRPr lang="it-IT" sz="1400" dirty="0" smtClean="0"/>
          </a:p>
          <a:p>
            <a:pPr marL="0" indent="0">
              <a:buNone/>
            </a:pPr>
            <a:endParaRPr lang="it-IT" sz="1400" dirty="0"/>
          </a:p>
          <a:p>
            <a:pPr marL="0" indent="0">
              <a:buNone/>
            </a:pPr>
            <a:endParaRPr lang="it-IT" sz="1400" dirty="0" smtClean="0"/>
          </a:p>
          <a:p>
            <a:pPr marL="0" indent="0">
              <a:buNone/>
            </a:pPr>
            <a:endParaRPr lang="it-IT" sz="1400" dirty="0"/>
          </a:p>
          <a:p>
            <a:pPr marL="0" indent="0">
              <a:buNone/>
            </a:pPr>
            <a:endParaRPr lang="it-IT" sz="1400" dirty="0" smtClean="0"/>
          </a:p>
          <a:p>
            <a:pPr marL="0" indent="0">
              <a:buNone/>
            </a:pPr>
            <a:endParaRPr lang="it-IT" sz="1400" dirty="0"/>
          </a:p>
          <a:p>
            <a:pPr marL="0" indent="0">
              <a:buNone/>
            </a:pPr>
            <a:endParaRPr lang="it-IT" sz="1400" dirty="0" smtClean="0"/>
          </a:p>
          <a:p>
            <a:pPr marL="0" indent="0">
              <a:buNone/>
            </a:pPr>
            <a:endParaRPr lang="it-IT" sz="1800" dirty="0" smtClean="0">
              <a:latin typeface="Century Gothic" panose="020B0502020202020204" pitchFamily="34" charset="0"/>
            </a:endParaRPr>
          </a:p>
          <a:p>
            <a:pPr marL="0" indent="0" algn="just">
              <a:buNone/>
            </a:pPr>
            <a:r>
              <a:rPr lang="it-IT" sz="1800" dirty="0" smtClean="0">
                <a:latin typeface="Century Gothic" panose="020B0502020202020204" pitchFamily="34" charset="0"/>
              </a:rPr>
              <a:t>In genere la prestazione di memoria aumenta velocemente fino all’età di 8 anni e poi manifesta un aumento più graduale (</a:t>
            </a:r>
            <a:r>
              <a:rPr lang="it-IT" sz="1800" dirty="0" err="1" smtClean="0">
                <a:latin typeface="Century Gothic" panose="020B0502020202020204" pitchFamily="34" charset="0"/>
              </a:rPr>
              <a:t>Siegel</a:t>
            </a:r>
            <a:r>
              <a:rPr lang="it-IT" sz="1800" dirty="0" smtClean="0">
                <a:latin typeface="Century Gothic" panose="020B0502020202020204" pitchFamily="34" charset="0"/>
              </a:rPr>
              <a:t>, 1994). Unica eccezione a questo profilo è la prestazione al </a:t>
            </a:r>
            <a:r>
              <a:rPr lang="it-IT" sz="1800" dirty="0" err="1" smtClean="0">
                <a:latin typeface="Century Gothic" panose="020B0502020202020204" pitchFamily="34" charset="0"/>
              </a:rPr>
              <a:t>Listening</a:t>
            </a:r>
            <a:r>
              <a:rPr lang="it-IT" sz="1800" dirty="0" smtClean="0">
                <a:latin typeface="Century Gothic" panose="020B0502020202020204" pitchFamily="34" charset="0"/>
              </a:rPr>
              <a:t> </a:t>
            </a:r>
            <a:r>
              <a:rPr lang="it-IT" sz="1800" dirty="0" err="1" smtClean="0">
                <a:latin typeface="Century Gothic" panose="020B0502020202020204" pitchFamily="34" charset="0"/>
              </a:rPr>
              <a:t>Span</a:t>
            </a:r>
            <a:r>
              <a:rPr lang="it-IT" sz="1800" dirty="0" smtClean="0">
                <a:latin typeface="Century Gothic" panose="020B0502020202020204" pitchFamily="34" charset="0"/>
              </a:rPr>
              <a:t>, che mostra un costante sviluppo fino ai 16 anni  d’età. </a:t>
            </a:r>
            <a:endParaRPr lang="it-IT" sz="1800" dirty="0">
              <a:latin typeface="Century Gothic" panose="020B0502020202020204"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091905"/>
            <a:ext cx="5112568" cy="4137295"/>
          </a:xfrm>
          <a:prstGeom prst="rect">
            <a:avLst/>
          </a:prstGeom>
          <a:noFill/>
          <a:ln w="9525">
            <a:solidFill>
              <a:schemeClr val="tx1">
                <a:lumMod val="50000"/>
                <a:lumOff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7347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l"/>
            <a:r>
              <a:rPr lang="it-IT" sz="3600" dirty="0" smtClean="0">
                <a:solidFill>
                  <a:schemeClr val="accent3">
                    <a:lumMod val="50000"/>
                  </a:schemeClr>
                </a:solidFill>
                <a:latin typeface="Century Gothic" panose="020B0502020202020204" pitchFamily="34" charset="0"/>
              </a:rPr>
              <a:t>2. Lo sviluppo tipico della memoria</a:t>
            </a:r>
            <a:endParaRPr lang="it-IT" sz="3600" dirty="0">
              <a:solidFill>
                <a:schemeClr val="accent3">
                  <a:lumMod val="50000"/>
                </a:schemeClr>
              </a:solidFill>
              <a:latin typeface="Century Gothic" panose="020B0502020202020204" pitchFamily="34" charset="0"/>
            </a:endParaRPr>
          </a:p>
        </p:txBody>
      </p:sp>
      <p:sp>
        <p:nvSpPr>
          <p:cNvPr id="3" name="Segnaposto contenuto 2"/>
          <p:cNvSpPr>
            <a:spLocks noGrp="1"/>
          </p:cNvSpPr>
          <p:nvPr>
            <p:ph idx="1"/>
          </p:nvPr>
        </p:nvSpPr>
        <p:spPr>
          <a:xfrm>
            <a:off x="457200" y="1340768"/>
            <a:ext cx="8229600" cy="5328592"/>
          </a:xfrm>
        </p:spPr>
        <p:txBody>
          <a:bodyPr>
            <a:normAutofit fontScale="40000" lnSpcReduction="20000"/>
          </a:bodyPr>
          <a:lstStyle/>
          <a:p>
            <a:pPr marL="0" lvl="0" indent="0">
              <a:spcBef>
                <a:spcPts val="0"/>
              </a:spcBef>
              <a:buNone/>
            </a:pPr>
            <a:endParaRPr lang="it-IT" sz="3800" dirty="0" smtClean="0">
              <a:solidFill>
                <a:srgbClr val="C0504D">
                  <a:lumMod val="50000"/>
                </a:srgbClr>
              </a:solidFill>
              <a:latin typeface="Century Gothic" panose="020B0502020202020204" pitchFamily="34" charset="0"/>
            </a:endParaRPr>
          </a:p>
          <a:p>
            <a:pPr marL="0" lvl="0" indent="0">
              <a:spcBef>
                <a:spcPts val="0"/>
              </a:spcBef>
              <a:buNone/>
            </a:pPr>
            <a:r>
              <a:rPr lang="it-IT" sz="6700" dirty="0" smtClean="0">
                <a:solidFill>
                  <a:srgbClr val="C0504D">
                    <a:lumMod val="50000"/>
                  </a:srgbClr>
                </a:solidFill>
                <a:latin typeface="Century Gothic" panose="020B0502020202020204" pitchFamily="34" charset="0"/>
              </a:rPr>
              <a:t>2.1 </a:t>
            </a:r>
            <a:r>
              <a:rPr lang="it-IT" sz="6700" dirty="0">
                <a:solidFill>
                  <a:srgbClr val="C0504D">
                    <a:lumMod val="50000"/>
                  </a:srgbClr>
                </a:solidFill>
                <a:latin typeface="Century Gothic" panose="020B0502020202020204" pitchFamily="34" charset="0"/>
              </a:rPr>
              <a:t>I fattori di sviluppo della memoria</a:t>
            </a:r>
          </a:p>
          <a:p>
            <a:pPr marL="0" lvl="0" indent="0">
              <a:spcBef>
                <a:spcPts val="0"/>
              </a:spcBef>
              <a:buNone/>
            </a:pPr>
            <a:endParaRPr lang="it-IT" sz="2000" dirty="0">
              <a:solidFill>
                <a:prstClr val="black"/>
              </a:solidFill>
              <a:latin typeface="Century Gothic" panose="020B0502020202020204" pitchFamily="34" charset="0"/>
            </a:endParaRPr>
          </a:p>
          <a:p>
            <a:pPr marL="0" lvl="0" indent="0">
              <a:spcBef>
                <a:spcPts val="0"/>
              </a:spcBef>
              <a:buNone/>
            </a:pPr>
            <a:endParaRPr lang="it-IT" sz="4500" dirty="0">
              <a:solidFill>
                <a:prstClr val="black"/>
              </a:solidFill>
              <a:latin typeface="Century Gothic" panose="020B0502020202020204" pitchFamily="34" charset="0"/>
            </a:endParaRPr>
          </a:p>
          <a:p>
            <a:pPr lvl="0">
              <a:spcBef>
                <a:spcPts val="0"/>
              </a:spcBef>
            </a:pPr>
            <a:r>
              <a:rPr lang="it-IT" sz="5000" b="1" dirty="0" smtClean="0">
                <a:solidFill>
                  <a:schemeClr val="accent3">
                    <a:lumMod val="50000"/>
                  </a:schemeClr>
                </a:solidFill>
                <a:latin typeface="Century Gothic" panose="020B0502020202020204" pitchFamily="34" charset="0"/>
              </a:rPr>
              <a:t>Aumento</a:t>
            </a:r>
            <a:r>
              <a:rPr lang="it-IT" sz="5000" dirty="0" smtClean="0">
                <a:solidFill>
                  <a:schemeClr val="accent3">
                    <a:lumMod val="50000"/>
                  </a:schemeClr>
                </a:solidFill>
                <a:latin typeface="Century Gothic" panose="020B0502020202020204" pitchFamily="34" charset="0"/>
              </a:rPr>
              <a:t> </a:t>
            </a:r>
            <a:r>
              <a:rPr lang="it-IT" sz="5000" dirty="0">
                <a:solidFill>
                  <a:schemeClr val="accent3">
                    <a:lumMod val="50000"/>
                  </a:schemeClr>
                </a:solidFill>
                <a:latin typeface="Century Gothic" panose="020B0502020202020204" pitchFamily="34" charset="0"/>
              </a:rPr>
              <a:t>delle </a:t>
            </a:r>
            <a:r>
              <a:rPr lang="it-IT" sz="5000" b="1" dirty="0">
                <a:solidFill>
                  <a:schemeClr val="accent3">
                    <a:lumMod val="50000"/>
                  </a:schemeClr>
                </a:solidFill>
                <a:latin typeface="Century Gothic" panose="020B0502020202020204" pitchFamily="34" charset="0"/>
              </a:rPr>
              <a:t>capacità di memoria</a:t>
            </a:r>
          </a:p>
          <a:p>
            <a:pPr marL="0" lvl="0" indent="0">
              <a:spcBef>
                <a:spcPts val="0"/>
              </a:spcBef>
              <a:buNone/>
            </a:pPr>
            <a:endParaRPr lang="it-IT" sz="4500" dirty="0">
              <a:solidFill>
                <a:prstClr val="black"/>
              </a:solidFill>
              <a:latin typeface="Century Gothic" panose="020B0502020202020204" pitchFamily="34" charset="0"/>
            </a:endParaRPr>
          </a:p>
          <a:p>
            <a:pPr marL="0" lvl="0" indent="0" algn="just">
              <a:spcBef>
                <a:spcPts val="0"/>
              </a:spcBef>
              <a:buNone/>
            </a:pPr>
            <a:r>
              <a:rPr lang="it-IT" sz="4500" dirty="0">
                <a:solidFill>
                  <a:prstClr val="black"/>
                </a:solidFill>
                <a:latin typeface="Century Gothic" panose="020B0502020202020204" pitchFamily="34" charset="0"/>
              </a:rPr>
              <a:t>Il bambino nei primissimi mesi di vita è in grado di conservare e codificare esperienze. A 2 anni sono in grado i ricordare numerosi eventi della vita quotidiana. Dopo i 5 anni l’aumento di capacità di rievocazione e riconoscimento aumentano sensibilmente.</a:t>
            </a:r>
          </a:p>
          <a:p>
            <a:pPr marL="0" lvl="0" indent="0">
              <a:spcBef>
                <a:spcPts val="0"/>
              </a:spcBef>
              <a:buNone/>
            </a:pPr>
            <a:endParaRPr lang="it-IT" sz="4500" dirty="0">
              <a:solidFill>
                <a:prstClr val="black"/>
              </a:solidFill>
              <a:latin typeface="Century Gothic" panose="020B0502020202020204" pitchFamily="34" charset="0"/>
            </a:endParaRPr>
          </a:p>
          <a:p>
            <a:pPr>
              <a:spcBef>
                <a:spcPts val="0"/>
              </a:spcBef>
            </a:pPr>
            <a:r>
              <a:rPr lang="it-IT" sz="5000" b="1" dirty="0" smtClean="0">
                <a:solidFill>
                  <a:schemeClr val="accent3">
                    <a:lumMod val="50000"/>
                  </a:schemeClr>
                </a:solidFill>
                <a:latin typeface="Century Gothic" panose="020B0502020202020204" pitchFamily="34" charset="0"/>
              </a:rPr>
              <a:t>Sviluppo</a:t>
            </a:r>
            <a:r>
              <a:rPr lang="it-IT" sz="5000" dirty="0" smtClean="0">
                <a:solidFill>
                  <a:schemeClr val="accent3">
                    <a:lumMod val="50000"/>
                  </a:schemeClr>
                </a:solidFill>
                <a:latin typeface="Century Gothic" panose="020B0502020202020204" pitchFamily="34" charset="0"/>
              </a:rPr>
              <a:t> </a:t>
            </a:r>
            <a:r>
              <a:rPr lang="it-IT" sz="5000" dirty="0">
                <a:solidFill>
                  <a:schemeClr val="accent3">
                    <a:lumMod val="50000"/>
                  </a:schemeClr>
                </a:solidFill>
                <a:latin typeface="Century Gothic" panose="020B0502020202020204" pitchFamily="34" charset="0"/>
              </a:rPr>
              <a:t>delle </a:t>
            </a:r>
            <a:r>
              <a:rPr lang="it-IT" sz="5000" b="1" dirty="0">
                <a:solidFill>
                  <a:schemeClr val="accent3">
                    <a:lumMod val="50000"/>
                  </a:schemeClr>
                </a:solidFill>
                <a:latin typeface="Century Gothic" panose="020B0502020202020204" pitchFamily="34" charset="0"/>
              </a:rPr>
              <a:t>strategie di </a:t>
            </a:r>
            <a:r>
              <a:rPr lang="it-IT" sz="5000" b="1" dirty="0" smtClean="0">
                <a:solidFill>
                  <a:schemeClr val="accent3">
                    <a:lumMod val="50000"/>
                  </a:schemeClr>
                </a:solidFill>
                <a:latin typeface="Century Gothic" panose="020B0502020202020204" pitchFamily="34" charset="0"/>
              </a:rPr>
              <a:t>elaborazione </a:t>
            </a:r>
            <a:r>
              <a:rPr lang="it-IT" sz="5000" dirty="0" smtClean="0">
                <a:solidFill>
                  <a:schemeClr val="accent3">
                    <a:lumMod val="50000"/>
                  </a:schemeClr>
                </a:solidFill>
                <a:latin typeface="Century Gothic" panose="020B0502020202020204" pitchFamily="34" charset="0"/>
              </a:rPr>
              <a:t>(</a:t>
            </a:r>
            <a:r>
              <a:rPr lang="it-IT" sz="5000" i="1" dirty="0" smtClean="0">
                <a:solidFill>
                  <a:schemeClr val="accent3">
                    <a:lumMod val="50000"/>
                  </a:schemeClr>
                </a:solidFill>
                <a:latin typeface="Century Gothic" panose="020B0502020202020204" pitchFamily="34" charset="0"/>
              </a:rPr>
              <a:t>Processing </a:t>
            </a:r>
            <a:r>
              <a:rPr lang="it-IT" sz="5000" i="1" dirty="0" err="1" smtClean="0">
                <a:solidFill>
                  <a:schemeClr val="accent3">
                    <a:lumMod val="50000"/>
                  </a:schemeClr>
                </a:solidFill>
                <a:latin typeface="Century Gothic" panose="020B0502020202020204" pitchFamily="34" charset="0"/>
              </a:rPr>
              <a:t>strategies</a:t>
            </a:r>
            <a:r>
              <a:rPr lang="it-IT" sz="5000" dirty="0" smtClean="0">
                <a:solidFill>
                  <a:schemeClr val="accent3">
                    <a:lumMod val="50000"/>
                  </a:schemeClr>
                </a:solidFill>
                <a:latin typeface="Century Gothic" panose="020B0502020202020204" pitchFamily="34" charset="0"/>
              </a:rPr>
              <a:t>)</a:t>
            </a:r>
            <a:endParaRPr lang="it-IT" sz="5000" dirty="0">
              <a:solidFill>
                <a:schemeClr val="accent3">
                  <a:lumMod val="50000"/>
                </a:schemeClr>
              </a:solidFill>
              <a:latin typeface="Century Gothic" panose="020B0502020202020204" pitchFamily="34" charset="0"/>
            </a:endParaRPr>
          </a:p>
          <a:p>
            <a:pPr marL="0" lvl="0" indent="0">
              <a:spcBef>
                <a:spcPts val="0"/>
              </a:spcBef>
              <a:buNone/>
            </a:pPr>
            <a:endParaRPr lang="it-IT" sz="4500" dirty="0">
              <a:solidFill>
                <a:prstClr val="black"/>
              </a:solidFill>
              <a:latin typeface="Century Gothic" panose="020B0502020202020204" pitchFamily="34" charset="0"/>
            </a:endParaRPr>
          </a:p>
          <a:p>
            <a:pPr marL="0" lvl="0" indent="0" algn="just">
              <a:spcBef>
                <a:spcPts val="0"/>
              </a:spcBef>
              <a:buNone/>
            </a:pPr>
            <a:r>
              <a:rPr lang="it-IT" sz="4500" dirty="0" smtClean="0">
                <a:solidFill>
                  <a:prstClr val="black"/>
                </a:solidFill>
                <a:latin typeface="Century Gothic" panose="020B0502020202020204" pitchFamily="34" charset="0"/>
              </a:rPr>
              <a:t>La </a:t>
            </a:r>
            <a:r>
              <a:rPr lang="it-IT" sz="4500" dirty="0" smtClean="0">
                <a:solidFill>
                  <a:schemeClr val="accent2">
                    <a:lumMod val="50000"/>
                  </a:schemeClr>
                </a:solidFill>
                <a:latin typeface="Century Gothic" panose="020B0502020202020204" pitchFamily="34" charset="0"/>
              </a:rPr>
              <a:t>s</a:t>
            </a:r>
            <a:r>
              <a:rPr lang="it-IT" sz="4500" dirty="0" smtClean="0">
                <a:solidFill>
                  <a:schemeClr val="accent2">
                    <a:lumMod val="50000"/>
                  </a:schemeClr>
                </a:solidFill>
                <a:latin typeface="Century Gothic" panose="020B0502020202020204" pitchFamily="34" charset="0"/>
              </a:rPr>
              <a:t>trategia</a:t>
            </a:r>
            <a:r>
              <a:rPr lang="it-IT" sz="4500" dirty="0" smtClean="0">
                <a:solidFill>
                  <a:prstClr val="black"/>
                </a:solidFill>
                <a:latin typeface="Century Gothic" panose="020B0502020202020204" pitchFamily="34" charset="0"/>
              </a:rPr>
              <a:t> è un piano </a:t>
            </a:r>
            <a:r>
              <a:rPr lang="it-IT" sz="4500" dirty="0">
                <a:solidFill>
                  <a:prstClr val="black"/>
                </a:solidFill>
                <a:latin typeface="Century Gothic" panose="020B0502020202020204" pitchFamily="34" charset="0"/>
              </a:rPr>
              <a:t>d’azione deliberato e controllato con l’obiettivo di migliorare una prestazione.</a:t>
            </a:r>
          </a:p>
          <a:p>
            <a:pPr marL="0" lvl="0" indent="0" algn="just">
              <a:spcBef>
                <a:spcPts val="0"/>
              </a:spcBef>
              <a:buNone/>
            </a:pPr>
            <a:endParaRPr lang="it-IT" sz="4500" dirty="0">
              <a:solidFill>
                <a:prstClr val="black"/>
              </a:solidFill>
              <a:latin typeface="Century Gothic" panose="020B0502020202020204" pitchFamily="34" charset="0"/>
            </a:endParaRPr>
          </a:p>
          <a:p>
            <a:pPr marL="0" lvl="0" indent="0" algn="just">
              <a:spcBef>
                <a:spcPts val="0"/>
              </a:spcBef>
              <a:buNone/>
            </a:pPr>
            <a:r>
              <a:rPr lang="it-IT" sz="4500" dirty="0">
                <a:solidFill>
                  <a:prstClr val="black"/>
                </a:solidFill>
                <a:latin typeface="Century Gothic" panose="020B0502020202020204" pitchFamily="34" charset="0"/>
              </a:rPr>
              <a:t>Strategie per migliorare il </a:t>
            </a:r>
            <a:r>
              <a:rPr lang="it-IT" sz="4500" dirty="0" smtClean="0">
                <a:solidFill>
                  <a:prstClr val="black"/>
                </a:solidFill>
                <a:latin typeface="Century Gothic" panose="020B0502020202020204" pitchFamily="34" charset="0"/>
              </a:rPr>
              <a:t>ricordo:</a:t>
            </a:r>
          </a:p>
          <a:p>
            <a:pPr lvl="0" algn="just">
              <a:spcBef>
                <a:spcPts val="0"/>
              </a:spcBef>
            </a:pPr>
            <a:r>
              <a:rPr lang="it-IT" sz="4500" dirty="0" smtClean="0">
                <a:solidFill>
                  <a:schemeClr val="accent2">
                    <a:lumMod val="50000"/>
                  </a:schemeClr>
                </a:solidFill>
                <a:latin typeface="Century Gothic" panose="020B0502020202020204" pitchFamily="34" charset="0"/>
              </a:rPr>
              <a:t>Reiterazione</a:t>
            </a:r>
            <a:r>
              <a:rPr lang="it-IT" sz="4500" dirty="0" smtClean="0">
                <a:solidFill>
                  <a:prstClr val="black"/>
                </a:solidFill>
                <a:latin typeface="Century Gothic" panose="020B0502020202020204" pitchFamily="34" charset="0"/>
              </a:rPr>
              <a:t> </a:t>
            </a:r>
            <a:r>
              <a:rPr lang="it-IT" sz="4500" dirty="0">
                <a:solidFill>
                  <a:prstClr val="black"/>
                </a:solidFill>
                <a:latin typeface="Century Gothic" panose="020B0502020202020204" pitchFamily="34" charset="0"/>
              </a:rPr>
              <a:t>(ripetizione o </a:t>
            </a:r>
            <a:r>
              <a:rPr lang="it-IT" sz="4500" i="1" dirty="0" err="1">
                <a:solidFill>
                  <a:prstClr val="black"/>
                </a:solidFill>
                <a:latin typeface="Century Gothic" panose="020B0502020202020204" pitchFamily="34" charset="0"/>
              </a:rPr>
              <a:t>rehearsal</a:t>
            </a:r>
            <a:r>
              <a:rPr lang="it-IT" sz="4500" dirty="0">
                <a:solidFill>
                  <a:prstClr val="black"/>
                </a:solidFill>
                <a:latin typeface="Century Gothic" panose="020B0502020202020204" pitchFamily="34" charset="0"/>
              </a:rPr>
              <a:t>): nominare le figure aiuta il </a:t>
            </a:r>
            <a:r>
              <a:rPr lang="it-IT" sz="4500" dirty="0" smtClean="0">
                <a:solidFill>
                  <a:prstClr val="black"/>
                </a:solidFill>
                <a:latin typeface="Century Gothic" panose="020B0502020202020204" pitchFamily="34" charset="0"/>
              </a:rPr>
              <a:t>ricordo.</a:t>
            </a:r>
          </a:p>
          <a:p>
            <a:pPr lvl="0" algn="just">
              <a:spcBef>
                <a:spcPts val="0"/>
              </a:spcBef>
            </a:pPr>
            <a:r>
              <a:rPr lang="it-IT" sz="4500" dirty="0" smtClean="0">
                <a:solidFill>
                  <a:schemeClr val="accent2">
                    <a:lumMod val="50000"/>
                  </a:schemeClr>
                </a:solidFill>
                <a:latin typeface="Century Gothic" panose="020B0502020202020204" pitchFamily="34" charset="0"/>
              </a:rPr>
              <a:t>Organizzazione </a:t>
            </a:r>
            <a:r>
              <a:rPr lang="it-IT" sz="4500" dirty="0">
                <a:latin typeface="Century Gothic" panose="020B0502020202020204" pitchFamily="34" charset="0"/>
              </a:rPr>
              <a:t>del materiale: </a:t>
            </a:r>
            <a:r>
              <a:rPr lang="it-IT" sz="4500" dirty="0">
                <a:solidFill>
                  <a:prstClr val="black"/>
                </a:solidFill>
                <a:latin typeface="Century Gothic" panose="020B0502020202020204" pitchFamily="34" charset="0"/>
              </a:rPr>
              <a:t>classificare o strutturare le informazioni in ingresso in base a diversi </a:t>
            </a:r>
            <a:r>
              <a:rPr lang="it-IT" sz="4500" dirty="0" smtClean="0">
                <a:solidFill>
                  <a:prstClr val="black"/>
                </a:solidFill>
                <a:latin typeface="Century Gothic" panose="020B0502020202020204" pitchFamily="34" charset="0"/>
              </a:rPr>
              <a:t>criteri.</a:t>
            </a:r>
          </a:p>
          <a:p>
            <a:pPr lvl="0" algn="just">
              <a:spcBef>
                <a:spcPts val="0"/>
              </a:spcBef>
            </a:pPr>
            <a:r>
              <a:rPr lang="it-IT" sz="4500" dirty="0" smtClean="0">
                <a:solidFill>
                  <a:schemeClr val="accent2">
                    <a:lumMod val="50000"/>
                  </a:schemeClr>
                </a:solidFill>
                <a:latin typeface="Century Gothic" panose="020B0502020202020204" pitchFamily="34" charset="0"/>
              </a:rPr>
              <a:t>Elaborazione </a:t>
            </a:r>
            <a:r>
              <a:rPr lang="it-IT" sz="4500" dirty="0">
                <a:solidFill>
                  <a:schemeClr val="accent2">
                    <a:lumMod val="50000"/>
                  </a:schemeClr>
                </a:solidFill>
                <a:latin typeface="Century Gothic" panose="020B0502020202020204" pitchFamily="34" charset="0"/>
              </a:rPr>
              <a:t>profonda e significativa </a:t>
            </a:r>
            <a:r>
              <a:rPr lang="it-IT" sz="4500" dirty="0">
                <a:solidFill>
                  <a:prstClr val="black"/>
                </a:solidFill>
                <a:latin typeface="Century Gothic" panose="020B0502020202020204" pitchFamily="34" charset="0"/>
              </a:rPr>
              <a:t>del materiale (principio di profondità della codifica).</a:t>
            </a:r>
          </a:p>
          <a:p>
            <a:pPr lvl="1" indent="-342900">
              <a:buAutoNum type="alphaLcPeriod"/>
            </a:pPr>
            <a:endParaRPr lang="it-IT" sz="1400" dirty="0">
              <a:latin typeface="Century Gothic" panose="020B0502020202020204" pitchFamily="34" charset="0"/>
            </a:endParaRPr>
          </a:p>
        </p:txBody>
      </p:sp>
    </p:spTree>
    <p:extLst>
      <p:ext uri="{BB962C8B-B14F-4D97-AF65-F5344CB8AC3E}">
        <p14:creationId xmlns:p14="http://schemas.microsoft.com/office/powerpoint/2010/main" val="41466648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5536" y="332656"/>
            <a:ext cx="8496944" cy="6336704"/>
          </a:xfrm>
        </p:spPr>
        <p:txBody>
          <a:bodyPr>
            <a:normAutofit fontScale="92500" lnSpcReduction="10000"/>
          </a:bodyPr>
          <a:lstStyle/>
          <a:p>
            <a:pPr marL="0" indent="0">
              <a:buNone/>
            </a:pPr>
            <a:endParaRPr lang="it-IT" sz="1600" dirty="0">
              <a:latin typeface="Century Gothic" panose="020B0502020202020204" pitchFamily="34" charset="0"/>
            </a:endParaRPr>
          </a:p>
          <a:p>
            <a:pPr>
              <a:spcBef>
                <a:spcPts val="0"/>
              </a:spcBef>
            </a:pPr>
            <a:r>
              <a:rPr lang="it-IT" sz="2200" b="1" dirty="0" smtClean="0">
                <a:solidFill>
                  <a:schemeClr val="accent3">
                    <a:lumMod val="50000"/>
                  </a:schemeClr>
                </a:solidFill>
                <a:latin typeface="Century Gothic" panose="020B0502020202020204" pitchFamily="34" charset="0"/>
              </a:rPr>
              <a:t>Cambiamento</a:t>
            </a:r>
            <a:r>
              <a:rPr lang="it-IT" sz="2200" dirty="0" smtClean="0">
                <a:solidFill>
                  <a:schemeClr val="accent3">
                    <a:lumMod val="50000"/>
                  </a:schemeClr>
                </a:solidFill>
                <a:latin typeface="Century Gothic" panose="020B0502020202020204" pitchFamily="34" charset="0"/>
              </a:rPr>
              <a:t> </a:t>
            </a:r>
            <a:r>
              <a:rPr lang="it-IT" sz="2200" dirty="0">
                <a:solidFill>
                  <a:schemeClr val="accent3">
                    <a:lumMod val="50000"/>
                  </a:schemeClr>
                </a:solidFill>
                <a:latin typeface="Century Gothic" panose="020B0502020202020204" pitchFamily="34" charset="0"/>
              </a:rPr>
              <a:t>nella </a:t>
            </a:r>
            <a:r>
              <a:rPr lang="it-IT" sz="2200" b="1" dirty="0">
                <a:solidFill>
                  <a:schemeClr val="accent3">
                    <a:lumMod val="50000"/>
                  </a:schemeClr>
                </a:solidFill>
                <a:latin typeface="Century Gothic" panose="020B0502020202020204" pitchFamily="34" charset="0"/>
              </a:rPr>
              <a:t>conoscenza</a:t>
            </a:r>
            <a:r>
              <a:rPr lang="it-IT" sz="2200" dirty="0">
                <a:solidFill>
                  <a:schemeClr val="accent3">
                    <a:lumMod val="50000"/>
                  </a:schemeClr>
                </a:solidFill>
                <a:latin typeface="Century Gothic" panose="020B0502020202020204" pitchFamily="34" charset="0"/>
              </a:rPr>
              <a:t> e nei </a:t>
            </a:r>
            <a:r>
              <a:rPr lang="it-IT" sz="2200" b="1" dirty="0">
                <a:solidFill>
                  <a:schemeClr val="accent3">
                    <a:lumMod val="50000"/>
                  </a:schemeClr>
                </a:solidFill>
                <a:latin typeface="Century Gothic" panose="020B0502020202020204" pitchFamily="34" charset="0"/>
              </a:rPr>
              <a:t>contenuti</a:t>
            </a:r>
            <a:r>
              <a:rPr lang="it-IT" sz="2200" dirty="0">
                <a:solidFill>
                  <a:schemeClr val="accent3">
                    <a:lumMod val="50000"/>
                  </a:schemeClr>
                </a:solidFill>
                <a:latin typeface="Century Gothic" panose="020B0502020202020204" pitchFamily="34" charset="0"/>
              </a:rPr>
              <a:t> nella </a:t>
            </a:r>
            <a:r>
              <a:rPr lang="it-IT" sz="2200" b="1" dirty="0">
                <a:solidFill>
                  <a:schemeClr val="accent3">
                    <a:lumMod val="50000"/>
                  </a:schemeClr>
                </a:solidFill>
                <a:latin typeface="Century Gothic" panose="020B0502020202020204" pitchFamily="34" charset="0"/>
              </a:rPr>
              <a:t>MLT</a:t>
            </a:r>
          </a:p>
          <a:p>
            <a:pPr marL="0" lvl="0" indent="0">
              <a:spcBef>
                <a:spcPts val="0"/>
              </a:spcBef>
              <a:buNone/>
            </a:pPr>
            <a:endParaRPr lang="it-IT" sz="1700" dirty="0">
              <a:solidFill>
                <a:prstClr val="black"/>
              </a:solidFill>
              <a:latin typeface="Century Gothic" panose="020B0502020202020204" pitchFamily="34" charset="0"/>
            </a:endParaRPr>
          </a:p>
          <a:p>
            <a:pPr marL="0" indent="0" algn="just">
              <a:spcBef>
                <a:spcPts val="0"/>
              </a:spcBef>
              <a:buNone/>
            </a:pPr>
            <a:r>
              <a:rPr lang="it-IT" sz="1700" dirty="0">
                <a:solidFill>
                  <a:prstClr val="black"/>
                </a:solidFill>
                <a:latin typeface="Century Gothic" panose="020B0502020202020204" pitchFamily="34" charset="0"/>
              </a:rPr>
              <a:t>La conoscenza e l’esperienza permettono di raggruppare le informazioni per ridurre la quantità dei dati da memorizzare.</a:t>
            </a:r>
          </a:p>
          <a:p>
            <a:pPr marL="0" indent="0">
              <a:buNone/>
            </a:pPr>
            <a:endParaRPr lang="it-IT" sz="2200" dirty="0" smtClean="0">
              <a:latin typeface="Century Gothic" panose="020B0502020202020204" pitchFamily="34" charset="0"/>
            </a:endParaRPr>
          </a:p>
          <a:p>
            <a:r>
              <a:rPr lang="it-IT" sz="2200" b="1" dirty="0" smtClean="0">
                <a:solidFill>
                  <a:schemeClr val="accent3">
                    <a:lumMod val="50000"/>
                  </a:schemeClr>
                </a:solidFill>
                <a:latin typeface="Century Gothic" panose="020B0502020202020204" pitchFamily="34" charset="0"/>
              </a:rPr>
              <a:t>Cambiamento</a:t>
            </a:r>
            <a:r>
              <a:rPr lang="it-IT" sz="2200" dirty="0" smtClean="0">
                <a:solidFill>
                  <a:schemeClr val="accent3">
                    <a:lumMod val="50000"/>
                  </a:schemeClr>
                </a:solidFill>
                <a:latin typeface="Century Gothic" panose="020B0502020202020204" pitchFamily="34" charset="0"/>
              </a:rPr>
              <a:t> </a:t>
            </a:r>
            <a:r>
              <a:rPr lang="it-IT" sz="2200" dirty="0" smtClean="0">
                <a:solidFill>
                  <a:schemeClr val="accent3">
                    <a:lumMod val="50000"/>
                  </a:schemeClr>
                </a:solidFill>
                <a:latin typeface="Century Gothic" panose="020B0502020202020204" pitchFamily="34" charset="0"/>
              </a:rPr>
              <a:t>nella </a:t>
            </a:r>
            <a:r>
              <a:rPr lang="it-IT" sz="2200" b="1" dirty="0" smtClean="0">
                <a:solidFill>
                  <a:schemeClr val="accent3">
                    <a:lumMod val="50000"/>
                  </a:schemeClr>
                </a:solidFill>
                <a:latin typeface="Century Gothic" panose="020B0502020202020204" pitchFamily="34" charset="0"/>
              </a:rPr>
              <a:t>velocità di elaborazione </a:t>
            </a:r>
            <a:r>
              <a:rPr lang="it-IT" sz="2200" dirty="0" smtClean="0">
                <a:solidFill>
                  <a:schemeClr val="accent3">
                    <a:lumMod val="50000"/>
                  </a:schemeClr>
                </a:solidFill>
                <a:latin typeface="Century Gothic" panose="020B0502020202020204" pitchFamily="34" charset="0"/>
              </a:rPr>
              <a:t>(</a:t>
            </a:r>
            <a:r>
              <a:rPr lang="it-IT" sz="2200" i="1" dirty="0" smtClean="0">
                <a:solidFill>
                  <a:schemeClr val="accent3">
                    <a:lumMod val="50000"/>
                  </a:schemeClr>
                </a:solidFill>
                <a:latin typeface="Century Gothic" panose="020B0502020202020204" pitchFamily="34" charset="0"/>
              </a:rPr>
              <a:t>processing </a:t>
            </a:r>
            <a:r>
              <a:rPr lang="it-IT" sz="2200" i="1" dirty="0" err="1" smtClean="0">
                <a:solidFill>
                  <a:schemeClr val="accent3">
                    <a:lumMod val="50000"/>
                  </a:schemeClr>
                </a:solidFill>
                <a:latin typeface="Century Gothic" panose="020B0502020202020204" pitchFamily="34" charset="0"/>
              </a:rPr>
              <a:t>speed</a:t>
            </a:r>
            <a:r>
              <a:rPr lang="it-IT" sz="2200" dirty="0" smtClean="0">
                <a:solidFill>
                  <a:schemeClr val="accent3">
                    <a:lumMod val="50000"/>
                  </a:schemeClr>
                </a:solidFill>
                <a:latin typeface="Century Gothic" panose="020B0502020202020204" pitchFamily="34" charset="0"/>
              </a:rPr>
              <a:t>)</a:t>
            </a:r>
          </a:p>
          <a:p>
            <a:pPr marL="0" indent="0">
              <a:buNone/>
            </a:pPr>
            <a:endParaRPr lang="it-IT" sz="1700" dirty="0">
              <a:latin typeface="Century Gothic" panose="020B0502020202020204" pitchFamily="34" charset="0"/>
            </a:endParaRPr>
          </a:p>
          <a:p>
            <a:pPr marL="0" indent="0" algn="just">
              <a:buNone/>
            </a:pPr>
            <a:r>
              <a:rPr lang="it-IT" sz="1700" dirty="0" smtClean="0">
                <a:latin typeface="Century Gothic" panose="020B0502020202020204" pitchFamily="34" charset="0"/>
              </a:rPr>
              <a:t>La velocità di elaborazione migliora il ricordo.</a:t>
            </a:r>
          </a:p>
          <a:p>
            <a:pPr marL="0" indent="0">
              <a:buNone/>
            </a:pPr>
            <a:endParaRPr lang="it-IT" sz="1700" dirty="0">
              <a:latin typeface="Century Gothic" panose="020B0502020202020204" pitchFamily="34" charset="0"/>
            </a:endParaRPr>
          </a:p>
          <a:p>
            <a:r>
              <a:rPr lang="it-IT" sz="2200" b="1" dirty="0" smtClean="0">
                <a:solidFill>
                  <a:schemeClr val="accent3">
                    <a:lumMod val="50000"/>
                  </a:schemeClr>
                </a:solidFill>
                <a:latin typeface="Century Gothic" panose="020B0502020202020204" pitchFamily="34" charset="0"/>
              </a:rPr>
              <a:t>Cambiamento</a:t>
            </a:r>
            <a:r>
              <a:rPr lang="it-IT" sz="2200" dirty="0" smtClean="0">
                <a:solidFill>
                  <a:schemeClr val="accent3">
                    <a:lumMod val="50000"/>
                  </a:schemeClr>
                </a:solidFill>
                <a:latin typeface="Century Gothic" panose="020B0502020202020204" pitchFamily="34" charset="0"/>
              </a:rPr>
              <a:t> </a:t>
            </a:r>
            <a:r>
              <a:rPr lang="it-IT" sz="2200" dirty="0" smtClean="0">
                <a:solidFill>
                  <a:schemeClr val="accent3">
                    <a:lumMod val="50000"/>
                  </a:schemeClr>
                </a:solidFill>
                <a:latin typeface="Century Gothic" panose="020B0502020202020204" pitchFamily="34" charset="0"/>
              </a:rPr>
              <a:t>nella </a:t>
            </a:r>
            <a:r>
              <a:rPr lang="it-IT" sz="2200" b="1" dirty="0" smtClean="0">
                <a:solidFill>
                  <a:schemeClr val="accent3">
                    <a:lumMod val="50000"/>
                  </a:schemeClr>
                </a:solidFill>
                <a:latin typeface="Century Gothic" panose="020B0502020202020204" pitchFamily="34" charset="0"/>
              </a:rPr>
              <a:t>capacità </a:t>
            </a:r>
            <a:r>
              <a:rPr lang="it-IT" sz="2200" b="1" dirty="0" err="1" smtClean="0">
                <a:solidFill>
                  <a:schemeClr val="accent3">
                    <a:lumMod val="50000"/>
                  </a:schemeClr>
                </a:solidFill>
                <a:latin typeface="Century Gothic" panose="020B0502020202020204" pitchFamily="34" charset="0"/>
              </a:rPr>
              <a:t>attentiva</a:t>
            </a:r>
            <a:endParaRPr lang="it-IT" sz="2200" b="1" dirty="0">
              <a:solidFill>
                <a:schemeClr val="accent3">
                  <a:lumMod val="50000"/>
                </a:schemeClr>
              </a:solidFill>
              <a:latin typeface="Century Gothic" panose="020B0502020202020204" pitchFamily="34" charset="0"/>
            </a:endParaRPr>
          </a:p>
          <a:p>
            <a:pPr marL="0" indent="0">
              <a:buNone/>
            </a:pPr>
            <a:endParaRPr lang="it-IT" sz="1700" dirty="0" smtClean="0">
              <a:latin typeface="Century Gothic" panose="020B0502020202020204" pitchFamily="34" charset="0"/>
            </a:endParaRPr>
          </a:p>
          <a:p>
            <a:pPr marL="0" indent="0" algn="just">
              <a:buNone/>
            </a:pPr>
            <a:r>
              <a:rPr lang="it-IT" sz="1700" dirty="0" smtClean="0">
                <a:latin typeface="Century Gothic" panose="020B0502020202020204" pitchFamily="34" charset="0"/>
              </a:rPr>
              <a:t>L’attenzione influenza la prestazione mnestica (massima fase nell’adolescenza).</a:t>
            </a:r>
          </a:p>
          <a:p>
            <a:pPr marL="0" indent="0">
              <a:buNone/>
            </a:pPr>
            <a:endParaRPr lang="it-IT" sz="1700" dirty="0">
              <a:latin typeface="Century Gothic" panose="020B0502020202020204" pitchFamily="34" charset="0"/>
            </a:endParaRPr>
          </a:p>
          <a:p>
            <a:r>
              <a:rPr lang="it-IT" sz="2200" dirty="0" smtClean="0">
                <a:solidFill>
                  <a:schemeClr val="accent3">
                    <a:lumMod val="50000"/>
                  </a:schemeClr>
                </a:solidFill>
                <a:latin typeface="Century Gothic" panose="020B0502020202020204" pitchFamily="34" charset="0"/>
              </a:rPr>
              <a:t>Lo </a:t>
            </a:r>
            <a:r>
              <a:rPr lang="it-IT" sz="2200" b="1" dirty="0" smtClean="0">
                <a:solidFill>
                  <a:schemeClr val="accent3">
                    <a:lumMod val="50000"/>
                  </a:schemeClr>
                </a:solidFill>
                <a:latin typeface="Century Gothic" panose="020B0502020202020204" pitchFamily="34" charset="0"/>
              </a:rPr>
              <a:t>sviluppo</a:t>
            </a:r>
            <a:r>
              <a:rPr lang="it-IT" sz="2200" dirty="0" smtClean="0">
                <a:solidFill>
                  <a:schemeClr val="accent3">
                    <a:lumMod val="50000"/>
                  </a:schemeClr>
                </a:solidFill>
                <a:latin typeface="Century Gothic" panose="020B0502020202020204" pitchFamily="34" charset="0"/>
              </a:rPr>
              <a:t> della </a:t>
            </a:r>
            <a:r>
              <a:rPr lang="it-IT" sz="2200" b="1" dirty="0" err="1" smtClean="0">
                <a:solidFill>
                  <a:schemeClr val="accent3">
                    <a:lumMod val="50000"/>
                  </a:schemeClr>
                </a:solidFill>
                <a:latin typeface="Century Gothic" panose="020B0502020202020204" pitchFamily="34" charset="0"/>
              </a:rPr>
              <a:t>metamemoria</a:t>
            </a:r>
            <a:endParaRPr lang="it-IT" sz="2200" b="1" dirty="0" smtClean="0">
              <a:solidFill>
                <a:schemeClr val="accent3">
                  <a:lumMod val="50000"/>
                </a:schemeClr>
              </a:solidFill>
              <a:latin typeface="Century Gothic" panose="020B0502020202020204" pitchFamily="34" charset="0"/>
            </a:endParaRPr>
          </a:p>
          <a:p>
            <a:pPr marL="0" indent="0">
              <a:buNone/>
            </a:pPr>
            <a:endParaRPr lang="it-IT" sz="1700" dirty="0" smtClean="0">
              <a:latin typeface="Century Gothic" panose="020B0502020202020204" pitchFamily="34" charset="0"/>
            </a:endParaRPr>
          </a:p>
          <a:p>
            <a:pPr marL="0" indent="0" algn="just">
              <a:buNone/>
            </a:pPr>
            <a:r>
              <a:rPr lang="it-IT" sz="1700" dirty="0" smtClean="0">
                <a:latin typeface="Century Gothic" panose="020B0502020202020204" pitchFamily="34" charset="0"/>
              </a:rPr>
              <a:t>La </a:t>
            </a:r>
            <a:r>
              <a:rPr lang="it-IT" sz="1700" dirty="0" err="1" smtClean="0">
                <a:latin typeface="Century Gothic" panose="020B0502020202020204" pitchFamily="34" charset="0"/>
              </a:rPr>
              <a:t>m</a:t>
            </a:r>
            <a:r>
              <a:rPr lang="it-IT" sz="1700" dirty="0" err="1" smtClean="0">
                <a:latin typeface="Century Gothic" panose="020B0502020202020204" pitchFamily="34" charset="0"/>
              </a:rPr>
              <a:t>etamemoria</a:t>
            </a:r>
            <a:r>
              <a:rPr lang="it-IT" sz="1700" dirty="0" smtClean="0">
                <a:latin typeface="Century Gothic" panose="020B0502020202020204" pitchFamily="34" charset="0"/>
              </a:rPr>
              <a:t> è la conoscenza </a:t>
            </a:r>
            <a:r>
              <a:rPr lang="it-IT" sz="1700" dirty="0" smtClean="0">
                <a:latin typeface="Century Gothic" panose="020B0502020202020204" pitchFamily="34" charset="0"/>
              </a:rPr>
              <a:t>dell’immagazzinamento del ricordo, delle operazioni di ricerca, di recupero e di controllo.</a:t>
            </a:r>
          </a:p>
          <a:p>
            <a:pPr marL="0" indent="0">
              <a:buNone/>
            </a:pPr>
            <a:endParaRPr lang="it-IT" sz="1700" dirty="0" smtClean="0">
              <a:latin typeface="Century Gothic" panose="020B0502020202020204" pitchFamily="34" charset="0"/>
            </a:endParaRPr>
          </a:p>
          <a:p>
            <a:pPr marL="0" indent="0">
              <a:buNone/>
            </a:pPr>
            <a:r>
              <a:rPr lang="it-IT" sz="1700" dirty="0" smtClean="0">
                <a:latin typeface="Century Gothic" panose="020B0502020202020204" pitchFamily="34" charset="0"/>
              </a:rPr>
              <a:t>METAMEMORIA come</a:t>
            </a:r>
          </a:p>
          <a:p>
            <a:r>
              <a:rPr lang="it-IT" sz="1700" dirty="0" smtClean="0">
                <a:solidFill>
                  <a:schemeClr val="accent2">
                    <a:lumMod val="50000"/>
                  </a:schemeClr>
                </a:solidFill>
                <a:latin typeface="Century Gothic" panose="020B0502020202020204" pitchFamily="34" charset="0"/>
              </a:rPr>
              <a:t>Conoscenza</a:t>
            </a:r>
            <a:r>
              <a:rPr lang="it-IT" sz="1700" dirty="0" smtClean="0">
                <a:latin typeface="Century Gothic" panose="020B0502020202020204" pitchFamily="34" charset="0"/>
              </a:rPr>
              <a:t> dei propri processi mentali.</a:t>
            </a:r>
          </a:p>
          <a:p>
            <a:r>
              <a:rPr lang="it-IT" sz="1700" dirty="0" smtClean="0">
                <a:solidFill>
                  <a:schemeClr val="accent2">
                    <a:lumMod val="50000"/>
                  </a:schemeClr>
                </a:solidFill>
                <a:latin typeface="Century Gothic" panose="020B0502020202020204" pitchFamily="34" charset="0"/>
              </a:rPr>
              <a:t>Controllo</a:t>
            </a:r>
            <a:r>
              <a:rPr lang="it-IT" sz="1700" dirty="0" smtClean="0">
                <a:latin typeface="Century Gothic" panose="020B0502020202020204" pitchFamily="34" charset="0"/>
              </a:rPr>
              <a:t> e autoregolazione dei processi mentali.</a:t>
            </a:r>
          </a:p>
          <a:p>
            <a:pPr marL="0" indent="0">
              <a:buNone/>
            </a:pPr>
            <a:endParaRPr lang="it-IT" sz="1600" dirty="0">
              <a:latin typeface="Century Gothic" panose="020B0502020202020204" pitchFamily="34" charset="0"/>
            </a:endParaRPr>
          </a:p>
        </p:txBody>
      </p:sp>
    </p:spTree>
    <p:extLst>
      <p:ext uri="{BB962C8B-B14F-4D97-AF65-F5344CB8AC3E}">
        <p14:creationId xmlns:p14="http://schemas.microsoft.com/office/powerpoint/2010/main" val="42688367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lvl="0" algn="l">
              <a:spcBef>
                <a:spcPts val="0"/>
              </a:spcBef>
            </a:pPr>
            <a:r>
              <a:rPr lang="it-IT" sz="3200" dirty="0" smtClean="0">
                <a:solidFill>
                  <a:srgbClr val="C0504D">
                    <a:lumMod val="50000"/>
                  </a:srgbClr>
                </a:solidFill>
                <a:latin typeface="Century Gothic" panose="020B0502020202020204" pitchFamily="34" charset="0"/>
              </a:rPr>
              <a:t>2.2 La memoria a lungo termine</a:t>
            </a:r>
            <a:endParaRPr lang="it-IT" sz="3200" dirty="0">
              <a:solidFill>
                <a:srgbClr val="C0504D">
                  <a:lumMod val="50000"/>
                </a:srgbClr>
              </a:solidFill>
              <a:latin typeface="Century Gothic" panose="020B0502020202020204" pitchFamily="34" charset="0"/>
            </a:endParaRPr>
          </a:p>
        </p:txBody>
      </p:sp>
      <p:sp>
        <p:nvSpPr>
          <p:cNvPr id="3" name="Segnaposto contenuto 2"/>
          <p:cNvSpPr>
            <a:spLocks noGrp="1"/>
          </p:cNvSpPr>
          <p:nvPr>
            <p:ph idx="1"/>
          </p:nvPr>
        </p:nvSpPr>
        <p:spPr>
          <a:xfrm>
            <a:off x="457200" y="1268760"/>
            <a:ext cx="8229600" cy="5328592"/>
          </a:xfrm>
        </p:spPr>
        <p:txBody>
          <a:bodyPr>
            <a:normAutofit fontScale="92500" lnSpcReduction="20000"/>
          </a:bodyPr>
          <a:lstStyle/>
          <a:p>
            <a:pPr marL="0" indent="0">
              <a:buNone/>
            </a:pPr>
            <a:endParaRPr lang="it-IT" sz="1900" dirty="0" smtClean="0">
              <a:latin typeface="Century Gothic" panose="020B0502020202020204" pitchFamily="34" charset="0"/>
            </a:endParaRPr>
          </a:p>
          <a:p>
            <a:pPr marL="0" indent="0">
              <a:buNone/>
            </a:pPr>
            <a:endParaRPr lang="it-IT" sz="1900" dirty="0" smtClean="0">
              <a:solidFill>
                <a:schemeClr val="accent3">
                  <a:lumMod val="50000"/>
                </a:schemeClr>
              </a:solidFill>
              <a:latin typeface="Century Gothic" panose="020B0502020202020204" pitchFamily="34" charset="0"/>
            </a:endParaRPr>
          </a:p>
          <a:p>
            <a:pPr marL="0" indent="0">
              <a:buNone/>
            </a:pPr>
            <a:endParaRPr lang="it-IT" sz="1900" dirty="0">
              <a:solidFill>
                <a:schemeClr val="accent3">
                  <a:lumMod val="50000"/>
                </a:schemeClr>
              </a:solidFill>
              <a:latin typeface="Century Gothic" panose="020B0502020202020204" pitchFamily="34" charset="0"/>
            </a:endParaRPr>
          </a:p>
          <a:p>
            <a:pPr marL="0" indent="0">
              <a:buNone/>
            </a:pPr>
            <a:endParaRPr lang="it-IT" sz="1900" dirty="0" smtClean="0">
              <a:solidFill>
                <a:schemeClr val="accent3">
                  <a:lumMod val="50000"/>
                </a:schemeClr>
              </a:solidFill>
              <a:latin typeface="Century Gothic" panose="020B0502020202020204" pitchFamily="34" charset="0"/>
            </a:endParaRPr>
          </a:p>
          <a:p>
            <a:pPr marL="0" indent="0">
              <a:buNone/>
            </a:pPr>
            <a:endParaRPr lang="it-IT" sz="1900" dirty="0">
              <a:solidFill>
                <a:schemeClr val="accent3">
                  <a:lumMod val="50000"/>
                </a:schemeClr>
              </a:solidFill>
              <a:latin typeface="Century Gothic" panose="020B0502020202020204" pitchFamily="34" charset="0"/>
            </a:endParaRPr>
          </a:p>
          <a:p>
            <a:pPr marL="0" indent="0">
              <a:buNone/>
            </a:pPr>
            <a:endParaRPr lang="it-IT" sz="1900" dirty="0" smtClean="0">
              <a:solidFill>
                <a:schemeClr val="accent3">
                  <a:lumMod val="50000"/>
                </a:schemeClr>
              </a:solidFill>
              <a:latin typeface="Century Gothic" panose="020B0502020202020204" pitchFamily="34" charset="0"/>
            </a:endParaRPr>
          </a:p>
          <a:p>
            <a:pPr marL="0" indent="0">
              <a:buNone/>
            </a:pPr>
            <a:endParaRPr lang="it-IT" sz="1900" dirty="0" smtClean="0">
              <a:solidFill>
                <a:schemeClr val="accent3">
                  <a:lumMod val="50000"/>
                </a:schemeClr>
              </a:solidFill>
              <a:latin typeface="Century Gothic" panose="020B0502020202020204" pitchFamily="34" charset="0"/>
            </a:endParaRPr>
          </a:p>
          <a:p>
            <a:pPr marL="0" indent="0">
              <a:buNone/>
            </a:pPr>
            <a:endParaRPr lang="it-IT" sz="1900" dirty="0">
              <a:solidFill>
                <a:schemeClr val="accent3">
                  <a:lumMod val="50000"/>
                </a:schemeClr>
              </a:solidFill>
              <a:latin typeface="Century Gothic" panose="020B0502020202020204" pitchFamily="34" charset="0"/>
            </a:endParaRPr>
          </a:p>
          <a:p>
            <a:pPr marL="0" indent="0">
              <a:buNone/>
            </a:pPr>
            <a:endParaRPr lang="it-IT" sz="1900" dirty="0" smtClean="0">
              <a:solidFill>
                <a:schemeClr val="accent3">
                  <a:lumMod val="50000"/>
                </a:schemeClr>
              </a:solidFill>
              <a:latin typeface="Century Gothic" panose="020B0502020202020204" pitchFamily="34" charset="0"/>
            </a:endParaRPr>
          </a:p>
          <a:p>
            <a:pPr marL="0" indent="0">
              <a:buNone/>
            </a:pPr>
            <a:endParaRPr lang="it-IT" sz="1900" dirty="0">
              <a:solidFill>
                <a:schemeClr val="accent3">
                  <a:lumMod val="50000"/>
                </a:schemeClr>
              </a:solidFill>
              <a:latin typeface="Century Gothic" panose="020B0502020202020204" pitchFamily="34" charset="0"/>
            </a:endParaRPr>
          </a:p>
          <a:p>
            <a:pPr marL="0" indent="0">
              <a:buNone/>
            </a:pPr>
            <a:endParaRPr lang="it-IT" sz="1400" dirty="0" smtClean="0">
              <a:solidFill>
                <a:schemeClr val="accent3">
                  <a:lumMod val="50000"/>
                </a:schemeClr>
              </a:solidFill>
              <a:latin typeface="Century Gothic" panose="020B0502020202020204" pitchFamily="34" charset="0"/>
            </a:endParaRPr>
          </a:p>
          <a:p>
            <a:pPr marL="0" indent="0">
              <a:buNone/>
            </a:pPr>
            <a:endParaRPr lang="it-IT" sz="1400" dirty="0">
              <a:solidFill>
                <a:schemeClr val="accent3">
                  <a:lumMod val="50000"/>
                </a:schemeClr>
              </a:solidFill>
              <a:latin typeface="Century Gothic" panose="020B0502020202020204" pitchFamily="34" charset="0"/>
            </a:endParaRPr>
          </a:p>
          <a:p>
            <a:pPr marL="0" indent="0">
              <a:buNone/>
            </a:pPr>
            <a:endParaRPr lang="it-IT" sz="1400" dirty="0" smtClean="0">
              <a:solidFill>
                <a:schemeClr val="accent3">
                  <a:lumMod val="50000"/>
                </a:schemeClr>
              </a:solidFill>
              <a:latin typeface="Century Gothic" panose="020B0502020202020204" pitchFamily="34" charset="0"/>
            </a:endParaRPr>
          </a:p>
          <a:p>
            <a:pPr marL="0" indent="0">
              <a:buNone/>
            </a:pPr>
            <a:endParaRPr lang="it-IT" sz="1600" dirty="0" smtClean="0">
              <a:solidFill>
                <a:schemeClr val="accent3">
                  <a:lumMod val="50000"/>
                </a:schemeClr>
              </a:solidFill>
              <a:latin typeface="Century Gothic" panose="020B0502020202020204" pitchFamily="34" charset="0"/>
            </a:endParaRPr>
          </a:p>
          <a:p>
            <a:pPr marL="0" indent="0">
              <a:buNone/>
            </a:pPr>
            <a:endParaRPr lang="it-IT" sz="1600" dirty="0">
              <a:solidFill>
                <a:schemeClr val="accent3">
                  <a:lumMod val="50000"/>
                </a:schemeClr>
              </a:solidFill>
              <a:latin typeface="Century Gothic" panose="020B0502020202020204" pitchFamily="34" charset="0"/>
            </a:endParaRPr>
          </a:p>
          <a:p>
            <a:pPr marL="0" indent="0">
              <a:buNone/>
            </a:pPr>
            <a:r>
              <a:rPr lang="it-IT" sz="1600" dirty="0" smtClean="0">
                <a:solidFill>
                  <a:schemeClr val="accent3">
                    <a:lumMod val="50000"/>
                  </a:schemeClr>
                </a:solidFill>
                <a:latin typeface="Century Gothic" panose="020B0502020202020204" pitchFamily="34" charset="0"/>
              </a:rPr>
              <a:t>L’</a:t>
            </a:r>
            <a:r>
              <a:rPr lang="it-IT" sz="1600" b="1" dirty="0" smtClean="0">
                <a:solidFill>
                  <a:schemeClr val="accent3">
                    <a:lumMod val="50000"/>
                  </a:schemeClr>
                </a:solidFill>
                <a:latin typeface="Century Gothic" panose="020B0502020202020204" pitchFamily="34" charset="0"/>
              </a:rPr>
              <a:t>Amnesia </a:t>
            </a:r>
            <a:r>
              <a:rPr lang="it-IT" sz="1600" b="1" dirty="0" smtClean="0">
                <a:solidFill>
                  <a:schemeClr val="accent3">
                    <a:lumMod val="50000"/>
                  </a:schemeClr>
                </a:solidFill>
                <a:latin typeface="Century Gothic" panose="020B0502020202020204" pitchFamily="34" charset="0"/>
              </a:rPr>
              <a:t>infantile</a:t>
            </a:r>
          </a:p>
          <a:p>
            <a:pPr marL="0" indent="0" algn="just">
              <a:buNone/>
            </a:pPr>
            <a:r>
              <a:rPr lang="it-IT" sz="1600" dirty="0" smtClean="0">
                <a:latin typeface="Century Gothic" panose="020B0502020202020204" pitchFamily="34" charset="0"/>
              </a:rPr>
              <a:t>I ricordi sono nulli </a:t>
            </a:r>
            <a:r>
              <a:rPr lang="it-IT" sz="1600" dirty="0">
                <a:latin typeface="Century Gothic" panose="020B0502020202020204" pitchFamily="34" charset="0"/>
              </a:rPr>
              <a:t>fino ai 2 anni e scarsi fino ai 5 </a:t>
            </a:r>
            <a:r>
              <a:rPr lang="it-IT" sz="1600" dirty="0" smtClean="0">
                <a:latin typeface="Century Gothic" panose="020B0502020202020204" pitchFamily="34" charset="0"/>
              </a:rPr>
              <a:t>anni. Le cause sono rintracciabili nella funzione dell’oblio, nell’impossibilità </a:t>
            </a:r>
            <a:r>
              <a:rPr lang="it-IT" sz="1600" dirty="0">
                <a:latin typeface="Century Gothic" panose="020B0502020202020204" pitchFamily="34" charset="0"/>
              </a:rPr>
              <a:t>ad accedere al </a:t>
            </a:r>
            <a:r>
              <a:rPr lang="it-IT" sz="1600" dirty="0" smtClean="0">
                <a:latin typeface="Century Gothic" panose="020B0502020202020204" pitchFamily="34" charset="0"/>
              </a:rPr>
              <a:t>ricordo e nella mancanza </a:t>
            </a:r>
            <a:r>
              <a:rPr lang="it-IT" sz="1600" dirty="0">
                <a:latin typeface="Century Gothic" panose="020B0502020202020204" pitchFamily="34" charset="0"/>
              </a:rPr>
              <a:t>del «sé </a:t>
            </a:r>
            <a:r>
              <a:rPr lang="it-IT" sz="1600" dirty="0" smtClean="0">
                <a:latin typeface="Century Gothic" panose="020B0502020202020204" pitchFamily="34" charset="0"/>
              </a:rPr>
              <a:t>cognitivo».</a:t>
            </a:r>
          </a:p>
          <a:p>
            <a:pPr marL="0" indent="0">
              <a:buNone/>
            </a:pPr>
            <a:endParaRPr lang="it-IT" sz="1600" dirty="0">
              <a:latin typeface="Century Gothic" panose="020B0502020202020204" pitchFamily="34" charset="0"/>
            </a:endParaRPr>
          </a:p>
          <a:p>
            <a:pPr marL="0" indent="0">
              <a:buNone/>
            </a:pPr>
            <a:r>
              <a:rPr lang="it-IT" sz="1600" dirty="0">
                <a:solidFill>
                  <a:schemeClr val="accent3">
                    <a:lumMod val="50000"/>
                  </a:schemeClr>
                </a:solidFill>
                <a:latin typeface="Century Gothic" panose="020B0502020202020204" pitchFamily="34" charset="0"/>
              </a:rPr>
              <a:t>L</a:t>
            </a:r>
            <a:r>
              <a:rPr lang="it-IT" sz="1600" dirty="0" smtClean="0">
                <a:solidFill>
                  <a:schemeClr val="accent3">
                    <a:lumMod val="50000"/>
                  </a:schemeClr>
                </a:solidFill>
                <a:latin typeface="Century Gothic" panose="020B0502020202020204" pitchFamily="34" charset="0"/>
              </a:rPr>
              <a:t>a </a:t>
            </a:r>
            <a:r>
              <a:rPr lang="it-IT" sz="1600" b="1" dirty="0" smtClean="0">
                <a:solidFill>
                  <a:schemeClr val="accent3">
                    <a:lumMod val="50000"/>
                  </a:schemeClr>
                </a:solidFill>
                <a:latin typeface="Century Gothic" panose="020B0502020202020204" pitchFamily="34" charset="0"/>
              </a:rPr>
              <a:t>testimonianza </a:t>
            </a:r>
            <a:r>
              <a:rPr lang="it-IT" sz="1600" b="1" dirty="0" smtClean="0">
                <a:solidFill>
                  <a:schemeClr val="accent3">
                    <a:lumMod val="50000"/>
                  </a:schemeClr>
                </a:solidFill>
                <a:latin typeface="Century Gothic" panose="020B0502020202020204" pitchFamily="34" charset="0"/>
              </a:rPr>
              <a:t>infantile </a:t>
            </a:r>
            <a:r>
              <a:rPr lang="it-IT" sz="1600" dirty="0" smtClean="0">
                <a:latin typeface="Century Gothic" panose="020B0502020202020204" pitchFamily="34" charset="0"/>
              </a:rPr>
              <a:t>... </a:t>
            </a:r>
            <a:r>
              <a:rPr lang="it-IT" sz="1600" i="1" dirty="0">
                <a:latin typeface="Century Gothic" panose="020B0502020202020204" pitchFamily="34" charset="0"/>
              </a:rPr>
              <a:t>I ricordi dei bambini sono affidabili</a:t>
            </a:r>
            <a:r>
              <a:rPr lang="it-IT" sz="1600" i="1" dirty="0" smtClean="0">
                <a:latin typeface="Century Gothic" panose="020B0502020202020204" pitchFamily="34" charset="0"/>
              </a:rPr>
              <a:t>?</a:t>
            </a:r>
            <a:endParaRPr lang="it-IT" sz="1400" dirty="0"/>
          </a:p>
          <a:p>
            <a:pPr marL="0" indent="0">
              <a:buNone/>
            </a:pPr>
            <a:endParaRPr lang="it-IT" sz="2400" dirty="0" smtClean="0"/>
          </a:p>
          <a:p>
            <a:pPr marL="0" indent="0">
              <a:buNone/>
            </a:pPr>
            <a:endParaRPr lang="it-IT" sz="2400" dirty="0"/>
          </a:p>
        </p:txBody>
      </p:sp>
      <p:graphicFrame>
        <p:nvGraphicFramePr>
          <p:cNvPr id="4" name="Diagramma 3"/>
          <p:cNvGraphicFramePr/>
          <p:nvPr>
            <p:extLst>
              <p:ext uri="{D42A27DB-BD31-4B8C-83A1-F6EECF244321}">
                <p14:modId xmlns:p14="http://schemas.microsoft.com/office/powerpoint/2010/main" val="3933305257"/>
              </p:ext>
            </p:extLst>
          </p:nvPr>
        </p:nvGraphicFramePr>
        <p:xfrm>
          <a:off x="467544" y="1196752"/>
          <a:ext cx="8784976"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26234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04664"/>
            <a:ext cx="8435280" cy="6336704"/>
          </a:xfrm>
        </p:spPr>
        <p:txBody>
          <a:bodyPr>
            <a:normAutofit fontScale="92500" lnSpcReduction="20000"/>
          </a:bodyPr>
          <a:lstStyle/>
          <a:p>
            <a:pPr marL="0" indent="0">
              <a:buNone/>
            </a:pPr>
            <a:r>
              <a:rPr lang="it-IT" sz="3600" dirty="0" smtClean="0">
                <a:solidFill>
                  <a:schemeClr val="accent3">
                    <a:lumMod val="50000"/>
                  </a:schemeClr>
                </a:solidFill>
                <a:latin typeface="Century Gothic" panose="020B0502020202020204" pitchFamily="34" charset="0"/>
              </a:rPr>
              <a:t>3. Lo sviluppo atipico della memoria</a:t>
            </a:r>
          </a:p>
          <a:p>
            <a:pPr marL="0" indent="0">
              <a:buNone/>
            </a:pPr>
            <a:endParaRPr lang="it-IT" sz="1800" dirty="0">
              <a:latin typeface="Century Gothic" panose="020B0502020202020204" pitchFamily="34" charset="0"/>
            </a:endParaRPr>
          </a:p>
          <a:p>
            <a:pPr marL="0" indent="0">
              <a:buNone/>
            </a:pPr>
            <a:r>
              <a:rPr lang="it-IT" dirty="0" smtClean="0">
                <a:solidFill>
                  <a:schemeClr val="accent2">
                    <a:lumMod val="50000"/>
                  </a:schemeClr>
                </a:solidFill>
                <a:latin typeface="Century Gothic" panose="020B0502020202020204" pitchFamily="34" charset="0"/>
              </a:rPr>
              <a:t>3.1 Memoria di lavoro e disturbi dell’apprendimento</a:t>
            </a:r>
          </a:p>
          <a:p>
            <a:pPr marL="0" indent="0">
              <a:buNone/>
            </a:pPr>
            <a:endParaRPr lang="it-IT" sz="1800" dirty="0" smtClean="0">
              <a:latin typeface="Century Gothic" panose="020B0502020202020204" pitchFamily="34" charset="0"/>
            </a:endParaRPr>
          </a:p>
          <a:p>
            <a:pPr marL="0" indent="0" algn="just">
              <a:buNone/>
            </a:pPr>
            <a:r>
              <a:rPr lang="it-IT" sz="1800" dirty="0" smtClean="0">
                <a:latin typeface="Century Gothic" panose="020B0502020202020204" pitchFamily="34" charset="0"/>
              </a:rPr>
              <a:t>In genere adulti e bambini si definiscono con disturbi di apprendimento se hanno un livello intellettivo pressoché normale (pari o superiore a 85 QI), mentre presentano una prestazione deficitaria in una o più aree di apprendimento.</a:t>
            </a:r>
          </a:p>
          <a:p>
            <a:pPr marL="0" indent="0" algn="just">
              <a:buNone/>
            </a:pPr>
            <a:endParaRPr lang="it-IT" sz="1800" dirty="0" smtClean="0">
              <a:latin typeface="Century Gothic" panose="020B0502020202020204" pitchFamily="34" charset="0"/>
            </a:endParaRPr>
          </a:p>
          <a:p>
            <a:pPr marL="0" indent="0" algn="just">
              <a:buNone/>
            </a:pPr>
            <a:endParaRPr lang="it-IT" sz="1800" dirty="0" smtClean="0">
              <a:latin typeface="Century Gothic" panose="020B0502020202020204" pitchFamily="34" charset="0"/>
            </a:endParaRPr>
          </a:p>
          <a:p>
            <a:pPr marL="0" indent="0" algn="just">
              <a:buNone/>
            </a:pPr>
            <a:r>
              <a:rPr lang="it-IT" sz="2200" b="1" dirty="0" smtClean="0">
                <a:solidFill>
                  <a:schemeClr val="accent3">
                    <a:lumMod val="50000"/>
                  </a:schemeClr>
                </a:solidFill>
                <a:latin typeface="Century Gothic" panose="020B0502020202020204" pitchFamily="34" charset="0"/>
              </a:rPr>
              <a:t>Difficoltà</a:t>
            </a:r>
            <a:r>
              <a:rPr lang="it-IT" sz="2200" dirty="0" smtClean="0">
                <a:solidFill>
                  <a:schemeClr val="accent3">
                    <a:lumMod val="50000"/>
                  </a:schemeClr>
                </a:solidFill>
                <a:latin typeface="Century Gothic" panose="020B0502020202020204" pitchFamily="34" charset="0"/>
              </a:rPr>
              <a:t> </a:t>
            </a:r>
            <a:r>
              <a:rPr lang="it-IT" sz="2200" dirty="0" smtClean="0">
                <a:solidFill>
                  <a:schemeClr val="accent3">
                    <a:lumMod val="50000"/>
                  </a:schemeClr>
                </a:solidFill>
                <a:latin typeface="Century Gothic" panose="020B0502020202020204" pitchFamily="34" charset="0"/>
              </a:rPr>
              <a:t>specifiche nell’</a:t>
            </a:r>
            <a:r>
              <a:rPr lang="it-IT" sz="2200" b="1" dirty="0" smtClean="0">
                <a:solidFill>
                  <a:schemeClr val="accent3">
                    <a:lumMod val="50000"/>
                  </a:schemeClr>
                </a:solidFill>
                <a:latin typeface="Century Gothic" panose="020B0502020202020204" pitchFamily="34" charset="0"/>
              </a:rPr>
              <a:t>apprendimento matematico</a:t>
            </a:r>
          </a:p>
          <a:p>
            <a:pPr marL="0" indent="0" algn="just">
              <a:buNone/>
            </a:pPr>
            <a:endParaRPr lang="it-IT" sz="1800" dirty="0" smtClean="0">
              <a:latin typeface="Century Gothic" panose="020B0502020202020204" pitchFamily="34" charset="0"/>
            </a:endParaRPr>
          </a:p>
          <a:p>
            <a:pPr marL="0" indent="0" algn="just">
              <a:buNone/>
            </a:pPr>
            <a:r>
              <a:rPr lang="it-IT" sz="1800" dirty="0" smtClean="0">
                <a:latin typeface="Century Gothic" panose="020B0502020202020204" pitchFamily="34" charset="0"/>
              </a:rPr>
              <a:t>Individui con disabilità specifiche nell’area matematica possono rivelare deficit nei processi di elaborazione e rappresentazione in uno o più domini della matematica (aritmetica, geometria, algebra).</a:t>
            </a:r>
          </a:p>
          <a:p>
            <a:pPr marL="0" indent="0" algn="just">
              <a:buNone/>
            </a:pPr>
            <a:r>
              <a:rPr lang="it-IT" sz="1800" dirty="0" smtClean="0">
                <a:latin typeface="Century Gothic" panose="020B0502020202020204" pitchFamily="34" charset="0"/>
              </a:rPr>
              <a:t>Circa il 5-8% dei bambini in età scolare presentano deficit cognitivi o neuropsicologici che interferiscono con le loro competenze nell’area matematica.</a:t>
            </a:r>
          </a:p>
          <a:p>
            <a:pPr marL="0" indent="0" algn="just">
              <a:buNone/>
            </a:pPr>
            <a:r>
              <a:rPr lang="it-IT" sz="1800" dirty="0" smtClean="0">
                <a:latin typeface="Century Gothic" panose="020B0502020202020204" pitchFamily="34" charset="0"/>
              </a:rPr>
              <a:t>L’eziologia delle disabilità matematiche è multifattoriale; fra le cause di tipo cognitivo solo  recentemente è stato affrontato lo studio della possibile influenza della ML di </a:t>
            </a:r>
            <a:r>
              <a:rPr lang="it-IT" sz="1800" dirty="0" err="1" smtClean="0">
                <a:latin typeface="Century Gothic" panose="020B0502020202020204" pitchFamily="34" charset="0"/>
              </a:rPr>
              <a:t>Baddeley</a:t>
            </a:r>
            <a:r>
              <a:rPr lang="it-IT" sz="1800" dirty="0" smtClean="0">
                <a:latin typeface="Century Gothic" panose="020B0502020202020204" pitchFamily="34" charset="0"/>
              </a:rPr>
              <a:t>.</a:t>
            </a:r>
          </a:p>
          <a:p>
            <a:pPr marL="0" indent="0">
              <a:buNone/>
            </a:pPr>
            <a:endParaRPr lang="it-IT" sz="1800" dirty="0">
              <a:latin typeface="Century Gothic" panose="020B0502020202020204" pitchFamily="34" charset="0"/>
            </a:endParaRPr>
          </a:p>
        </p:txBody>
      </p:sp>
    </p:spTree>
    <p:extLst>
      <p:ext uri="{BB962C8B-B14F-4D97-AF65-F5344CB8AC3E}">
        <p14:creationId xmlns:p14="http://schemas.microsoft.com/office/powerpoint/2010/main" val="34773494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idx="1"/>
          </p:nvPr>
        </p:nvSpPr>
        <p:spPr>
          <a:xfrm>
            <a:off x="251520" y="260350"/>
            <a:ext cx="8640960" cy="6597650"/>
          </a:xfrm>
        </p:spPr>
        <p:txBody>
          <a:bodyPr>
            <a:normAutofit lnSpcReduction="10000"/>
          </a:bodyPr>
          <a:lstStyle/>
          <a:p>
            <a:pPr marL="0" indent="0">
              <a:buNone/>
            </a:pPr>
            <a:r>
              <a:rPr lang="it-IT" sz="1800" dirty="0" smtClean="0">
                <a:solidFill>
                  <a:schemeClr val="accent2">
                    <a:lumMod val="50000"/>
                  </a:schemeClr>
                </a:solidFill>
                <a:latin typeface="Century Gothic" panose="020B0502020202020204" pitchFamily="34" charset="0"/>
              </a:rPr>
              <a:t>Ruolo del </a:t>
            </a:r>
            <a:r>
              <a:rPr lang="it-IT" sz="1800" dirty="0" err="1" smtClean="0">
                <a:solidFill>
                  <a:schemeClr val="accent2">
                    <a:lumMod val="50000"/>
                  </a:schemeClr>
                </a:solidFill>
                <a:latin typeface="Century Gothic" panose="020B0502020202020204" pitchFamily="34" charset="0"/>
              </a:rPr>
              <a:t>loop</a:t>
            </a:r>
            <a:r>
              <a:rPr lang="it-IT" sz="1800" dirty="0" smtClean="0">
                <a:solidFill>
                  <a:schemeClr val="accent2">
                    <a:lumMod val="50000"/>
                  </a:schemeClr>
                </a:solidFill>
                <a:latin typeface="Century Gothic" panose="020B0502020202020204" pitchFamily="34" charset="0"/>
              </a:rPr>
              <a:t> articolatorio</a:t>
            </a:r>
          </a:p>
          <a:p>
            <a:pPr marL="0" indent="0" algn="just">
              <a:buNone/>
            </a:pPr>
            <a:r>
              <a:rPr lang="it-IT" sz="1600" dirty="0" smtClean="0">
                <a:latin typeface="Century Gothic" panose="020B0502020202020204" pitchFamily="34" charset="0"/>
              </a:rPr>
              <a:t>È possibile che una ridotta capacità del </a:t>
            </a:r>
            <a:r>
              <a:rPr lang="it-IT" sz="1600" dirty="0" err="1" smtClean="0">
                <a:latin typeface="Century Gothic" panose="020B0502020202020204" pitchFamily="34" charset="0"/>
              </a:rPr>
              <a:t>loop</a:t>
            </a:r>
            <a:r>
              <a:rPr lang="it-IT" sz="1600" dirty="0" smtClean="0">
                <a:latin typeface="Century Gothic" panose="020B0502020202020204" pitchFamily="34" charset="0"/>
              </a:rPr>
              <a:t> articolatorio sia alla base delle </a:t>
            </a:r>
            <a:r>
              <a:rPr lang="it-IT" sz="1600" dirty="0" smtClean="0">
                <a:solidFill>
                  <a:schemeClr val="accent2">
                    <a:lumMod val="50000"/>
                  </a:schemeClr>
                </a:solidFill>
                <a:latin typeface="Century Gothic" panose="020B0502020202020204" pitchFamily="34" charset="0"/>
              </a:rPr>
              <a:t>difficoltà aritmetiche</a:t>
            </a:r>
            <a:r>
              <a:rPr lang="it-IT" sz="1600" dirty="0" smtClean="0">
                <a:latin typeface="Century Gothic" panose="020B0502020202020204" pitchFamily="34" charset="0"/>
              </a:rPr>
              <a:t>. Tuttavia le ricerche hanno dato risultati controversi. Alcuni studi hanno messo in evidenza che nel </a:t>
            </a:r>
            <a:r>
              <a:rPr lang="it-IT" sz="1600" dirty="0" smtClean="0">
                <a:solidFill>
                  <a:schemeClr val="accent2">
                    <a:lumMod val="50000"/>
                  </a:schemeClr>
                </a:solidFill>
                <a:latin typeface="Century Gothic" panose="020B0502020202020204" pitchFamily="34" charset="0"/>
              </a:rPr>
              <a:t>calcolo mentale</a:t>
            </a:r>
            <a:r>
              <a:rPr lang="it-IT" sz="1600" dirty="0" smtClean="0">
                <a:latin typeface="Century Gothic" panose="020B0502020202020204" pitchFamily="34" charset="0"/>
              </a:rPr>
              <a:t> il </a:t>
            </a:r>
            <a:r>
              <a:rPr lang="it-IT" sz="1600" dirty="0" err="1" smtClean="0">
                <a:latin typeface="Century Gothic" panose="020B0502020202020204" pitchFamily="34" charset="0"/>
              </a:rPr>
              <a:t>loop</a:t>
            </a:r>
            <a:r>
              <a:rPr lang="it-IT" sz="1600" dirty="0" smtClean="0">
                <a:latin typeface="Century Gothic" panose="020B0502020202020204" pitchFamily="34" charset="0"/>
              </a:rPr>
              <a:t> articolatorio ha un ruolo nel mantenere temporaneamente l’informazione (es., singoli numeri, risultati parziali), mentre quando sono necessarie </a:t>
            </a:r>
            <a:r>
              <a:rPr lang="it-IT" sz="1600" dirty="0" smtClean="0">
                <a:solidFill>
                  <a:schemeClr val="accent2">
                    <a:lumMod val="50000"/>
                  </a:schemeClr>
                </a:solidFill>
                <a:latin typeface="Century Gothic" panose="020B0502020202020204" pitchFamily="34" charset="0"/>
              </a:rPr>
              <a:t>operazioni di riporto </a:t>
            </a:r>
            <a:r>
              <a:rPr lang="it-IT" sz="1600" dirty="0" smtClean="0">
                <a:latin typeface="Century Gothic" panose="020B0502020202020204" pitchFamily="34" charset="0"/>
              </a:rPr>
              <a:t>è l’esecutivo centrale ad assumere un ruolo fondamentale.</a:t>
            </a:r>
          </a:p>
          <a:p>
            <a:pPr marL="0" indent="0" algn="just">
              <a:buNone/>
            </a:pPr>
            <a:endParaRPr lang="it-IT" sz="1000" dirty="0">
              <a:solidFill>
                <a:schemeClr val="accent2">
                  <a:lumMod val="50000"/>
                </a:schemeClr>
              </a:solidFill>
              <a:latin typeface="Century Gothic" panose="020B0502020202020204" pitchFamily="34" charset="0"/>
            </a:endParaRPr>
          </a:p>
          <a:p>
            <a:pPr marL="0" indent="0" algn="just">
              <a:buNone/>
            </a:pPr>
            <a:r>
              <a:rPr lang="it-IT" sz="1800" dirty="0" smtClean="0">
                <a:solidFill>
                  <a:schemeClr val="accent2">
                    <a:lumMod val="50000"/>
                  </a:schemeClr>
                </a:solidFill>
                <a:latin typeface="Century Gothic" panose="020B0502020202020204" pitchFamily="34" charset="0"/>
              </a:rPr>
              <a:t>Ruolo del taccuino </a:t>
            </a:r>
            <a:r>
              <a:rPr lang="it-IT" sz="1800" dirty="0" err="1" smtClean="0">
                <a:solidFill>
                  <a:schemeClr val="accent2">
                    <a:lumMod val="50000"/>
                  </a:schemeClr>
                </a:solidFill>
                <a:latin typeface="Century Gothic" panose="020B0502020202020204" pitchFamily="34" charset="0"/>
              </a:rPr>
              <a:t>visuo</a:t>
            </a:r>
            <a:r>
              <a:rPr lang="it-IT" sz="1800" dirty="0" smtClean="0">
                <a:solidFill>
                  <a:schemeClr val="accent2">
                    <a:lumMod val="50000"/>
                  </a:schemeClr>
                </a:solidFill>
                <a:latin typeface="Century Gothic" panose="020B0502020202020204" pitchFamily="34" charset="0"/>
              </a:rPr>
              <a:t>-spaziale</a:t>
            </a:r>
          </a:p>
          <a:p>
            <a:pPr marL="0" indent="0" algn="just">
              <a:buNone/>
            </a:pPr>
            <a:r>
              <a:rPr lang="it-IT" sz="1600" dirty="0" err="1" smtClean="0">
                <a:latin typeface="Century Gothic" panose="020B0502020202020204" pitchFamily="34" charset="0"/>
              </a:rPr>
              <a:t>Geary</a:t>
            </a:r>
            <a:r>
              <a:rPr lang="it-IT" sz="1600" dirty="0" smtClean="0">
                <a:latin typeface="Century Gothic" panose="020B0502020202020204" pitchFamily="34" charset="0"/>
              </a:rPr>
              <a:t> (1993) ipotizza che ci sia un deficit nell’organizzazione spaziale delle informazioni numeriche, di cui sono un esempio gli </a:t>
            </a:r>
            <a:r>
              <a:rPr lang="it-IT" sz="1600" dirty="0" smtClean="0">
                <a:solidFill>
                  <a:schemeClr val="accent2">
                    <a:lumMod val="50000"/>
                  </a:schemeClr>
                </a:solidFill>
                <a:latin typeface="Century Gothic" panose="020B0502020202020204" pitchFamily="34" charset="0"/>
              </a:rPr>
              <a:t>errori di scrittura dei numeri </a:t>
            </a:r>
            <a:r>
              <a:rPr lang="it-IT" sz="1600" dirty="0" smtClean="0">
                <a:latin typeface="Century Gothic" panose="020B0502020202020204" pitchFamily="34" charset="0"/>
              </a:rPr>
              <a:t>(es., inversione di cifre) e l’</a:t>
            </a:r>
            <a:r>
              <a:rPr lang="it-IT" sz="1600" dirty="0" smtClean="0">
                <a:solidFill>
                  <a:schemeClr val="accent2">
                    <a:lumMod val="50000"/>
                  </a:schemeClr>
                </a:solidFill>
                <a:latin typeface="Century Gothic" panose="020B0502020202020204" pitchFamily="34" charset="0"/>
              </a:rPr>
              <a:t>incolonnamento delle operazioni aritmetiche</a:t>
            </a:r>
            <a:r>
              <a:rPr lang="it-IT" sz="1600" dirty="0" smtClean="0">
                <a:latin typeface="Century Gothic" panose="020B0502020202020204" pitchFamily="34" charset="0"/>
              </a:rPr>
              <a:t>.</a:t>
            </a:r>
          </a:p>
          <a:p>
            <a:pPr marL="0" indent="0" algn="just">
              <a:buNone/>
            </a:pPr>
            <a:r>
              <a:rPr lang="it-IT" sz="1600" dirty="0" err="1" smtClean="0">
                <a:latin typeface="Century Gothic" panose="020B0502020202020204" pitchFamily="34" charset="0"/>
              </a:rPr>
              <a:t>Heathcote</a:t>
            </a:r>
            <a:r>
              <a:rPr lang="it-IT" sz="1600" dirty="0" smtClean="0">
                <a:latin typeface="Century Gothic" panose="020B0502020202020204" pitchFamily="34" charset="0"/>
              </a:rPr>
              <a:t> (1994) ipotizza che il taccuino </a:t>
            </a:r>
            <a:r>
              <a:rPr lang="it-IT" sz="1600" dirty="0" err="1" smtClean="0">
                <a:latin typeface="Century Gothic" panose="020B0502020202020204" pitchFamily="34" charset="0"/>
              </a:rPr>
              <a:t>visuo</a:t>
            </a:r>
            <a:r>
              <a:rPr lang="it-IT" sz="1600" dirty="0" smtClean="0">
                <a:latin typeface="Century Gothic" panose="020B0502020202020204" pitchFamily="34" charset="0"/>
              </a:rPr>
              <a:t>-spaziale abbia un ruolo rilevante nell’esecuzione dei </a:t>
            </a:r>
            <a:r>
              <a:rPr lang="it-IT" sz="1600" dirty="0" smtClean="0">
                <a:solidFill>
                  <a:schemeClr val="accent2">
                    <a:lumMod val="50000"/>
                  </a:schemeClr>
                </a:solidFill>
                <a:latin typeface="Century Gothic" panose="020B0502020202020204" pitchFamily="34" charset="0"/>
              </a:rPr>
              <a:t>calcoli mentali</a:t>
            </a:r>
            <a:r>
              <a:rPr lang="it-IT" sz="1600" dirty="0" smtClean="0">
                <a:latin typeface="Century Gothic" panose="020B0502020202020204" pitchFamily="34" charset="0"/>
              </a:rPr>
              <a:t>, perché potrebbe essere usato come una sorta di </a:t>
            </a:r>
            <a:r>
              <a:rPr lang="it-IT" sz="1600" dirty="0" smtClean="0">
                <a:solidFill>
                  <a:schemeClr val="accent2">
                    <a:lumMod val="50000"/>
                  </a:schemeClr>
                </a:solidFill>
                <a:latin typeface="Century Gothic" panose="020B0502020202020204" pitchFamily="34" charset="0"/>
              </a:rPr>
              <a:t>«lavagna mentale» </a:t>
            </a:r>
            <a:r>
              <a:rPr lang="it-IT" sz="1600" dirty="0" smtClean="0">
                <a:latin typeface="Century Gothic" panose="020B0502020202020204" pitchFamily="34" charset="0"/>
              </a:rPr>
              <a:t>in cui l’informazione visiva e spaziale è temporaneamente mantenuta durante l’esecuzione delle operazioni. Risulta meno evidente la sua influenza nella soluzione dei problemi.</a:t>
            </a:r>
          </a:p>
          <a:p>
            <a:pPr marL="0" indent="0" algn="just">
              <a:buNone/>
            </a:pPr>
            <a:r>
              <a:rPr lang="it-IT" sz="1600" dirty="0" smtClean="0">
                <a:latin typeface="Century Gothic" panose="020B0502020202020204" pitchFamily="34" charset="0"/>
              </a:rPr>
              <a:t>Altri studi, infine, non hanno evidenziato alcuna relazione fra ML </a:t>
            </a:r>
            <a:r>
              <a:rPr lang="it-IT" sz="1600" dirty="0" err="1" smtClean="0">
                <a:latin typeface="Century Gothic" panose="020B0502020202020204" pitchFamily="34" charset="0"/>
              </a:rPr>
              <a:t>visuo</a:t>
            </a:r>
            <a:r>
              <a:rPr lang="it-IT" sz="1600" dirty="0" smtClean="0">
                <a:latin typeface="Century Gothic" panose="020B0502020202020204" pitchFamily="34" charset="0"/>
              </a:rPr>
              <a:t>-spaziale e abilità matematiche.</a:t>
            </a:r>
          </a:p>
          <a:p>
            <a:pPr marL="0" indent="0" algn="just">
              <a:buNone/>
            </a:pPr>
            <a:endParaRPr lang="it-IT" sz="1000" dirty="0">
              <a:latin typeface="Century Gothic" panose="020B0502020202020204" pitchFamily="34" charset="0"/>
            </a:endParaRPr>
          </a:p>
          <a:p>
            <a:pPr marL="0" indent="0">
              <a:buNone/>
            </a:pPr>
            <a:r>
              <a:rPr lang="it-IT" sz="1800" dirty="0">
                <a:solidFill>
                  <a:schemeClr val="accent2">
                    <a:lumMod val="50000"/>
                  </a:schemeClr>
                </a:solidFill>
                <a:latin typeface="Century Gothic" panose="020B0502020202020204" pitchFamily="34" charset="0"/>
              </a:rPr>
              <a:t>Ruolo dell’esecutivo centrale</a:t>
            </a:r>
          </a:p>
          <a:p>
            <a:pPr marL="0" indent="0">
              <a:buNone/>
            </a:pPr>
            <a:r>
              <a:rPr lang="it-IT" sz="1600" dirty="0">
                <a:latin typeface="Century Gothic" panose="020B0502020202020204" pitchFamily="34" charset="0"/>
              </a:rPr>
              <a:t>Molte ricerche hanno ipotizzato che un deficit dell’esecutivo centrale avesse un ruolo cruciale nell’abilità matematica, in particolare nella soluzione di problemi. La soluzione di un problema aritmetico richiede innanzitutto la comprensione del testo.</a:t>
            </a:r>
          </a:p>
          <a:p>
            <a:pPr marL="0" indent="0">
              <a:buNone/>
            </a:pPr>
            <a:r>
              <a:rPr lang="it-IT" sz="1600" dirty="0">
                <a:latin typeface="Century Gothic" panose="020B0502020202020204" pitchFamily="34" charset="0"/>
              </a:rPr>
              <a:t>La comprensione del testo richiede che il solutore si costituisca una rappresentazione mentale che comporta l’integrazione e il mantenimento delle informazioni rilevanti per la soluzione.</a:t>
            </a:r>
          </a:p>
          <a:p>
            <a:pPr marL="0" indent="0" algn="just">
              <a:buNone/>
            </a:pPr>
            <a:endParaRPr lang="it-IT" sz="1400" dirty="0" smtClean="0">
              <a:latin typeface="Century Gothic" panose="020B0502020202020204" pitchFamily="34" charset="0"/>
            </a:endParaRPr>
          </a:p>
          <a:p>
            <a:pPr marL="0" indent="0" algn="just">
              <a:buNone/>
            </a:pPr>
            <a:endParaRPr lang="it-IT" sz="1400" dirty="0">
              <a:latin typeface="Century Gothic" panose="020B0502020202020204" pitchFamily="34" charset="0"/>
            </a:endParaRPr>
          </a:p>
          <a:p>
            <a:pPr marL="0" indent="0" algn="just">
              <a:buNone/>
            </a:pPr>
            <a:endParaRPr lang="it-IT" sz="1400" dirty="0">
              <a:latin typeface="Century Gothic" panose="020B0502020202020204" pitchFamily="34" charset="0"/>
            </a:endParaRPr>
          </a:p>
        </p:txBody>
      </p:sp>
    </p:spTree>
    <p:extLst>
      <p:ext uri="{BB962C8B-B14F-4D97-AF65-F5344CB8AC3E}">
        <p14:creationId xmlns:p14="http://schemas.microsoft.com/office/powerpoint/2010/main" val="524645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435280" cy="6120680"/>
          </a:xfrm>
        </p:spPr>
        <p:txBody>
          <a:bodyPr>
            <a:normAutofit fontScale="77500" lnSpcReduction="20000"/>
          </a:bodyPr>
          <a:lstStyle/>
          <a:p>
            <a:pPr marL="0" indent="0">
              <a:buNone/>
            </a:pPr>
            <a:r>
              <a:rPr lang="it-IT" sz="2600" b="1" dirty="0" smtClean="0">
                <a:solidFill>
                  <a:schemeClr val="accent3">
                    <a:lumMod val="50000"/>
                  </a:schemeClr>
                </a:solidFill>
                <a:latin typeface="Century Gothic" panose="020B0502020202020204" pitchFamily="34" charset="0"/>
              </a:rPr>
              <a:t>Memoria </a:t>
            </a:r>
            <a:r>
              <a:rPr lang="it-IT" sz="2600" b="1" dirty="0" smtClean="0">
                <a:solidFill>
                  <a:schemeClr val="accent3">
                    <a:lumMod val="50000"/>
                  </a:schemeClr>
                </a:solidFill>
                <a:latin typeface="Century Gothic" panose="020B0502020202020204" pitchFamily="34" charset="0"/>
              </a:rPr>
              <a:t>di lavoro </a:t>
            </a:r>
            <a:r>
              <a:rPr lang="it-IT" sz="2600" dirty="0" smtClean="0">
                <a:solidFill>
                  <a:schemeClr val="accent3">
                    <a:lumMod val="50000"/>
                  </a:schemeClr>
                </a:solidFill>
                <a:latin typeface="Century Gothic" panose="020B0502020202020204" pitchFamily="34" charset="0"/>
              </a:rPr>
              <a:t>e </a:t>
            </a:r>
            <a:r>
              <a:rPr lang="it-IT" sz="2600" b="1" dirty="0" smtClean="0">
                <a:solidFill>
                  <a:schemeClr val="accent3">
                    <a:lumMod val="50000"/>
                  </a:schemeClr>
                </a:solidFill>
                <a:latin typeface="Century Gothic" panose="020B0502020202020204" pitchFamily="34" charset="0"/>
              </a:rPr>
              <a:t>comprensione del testo</a:t>
            </a:r>
          </a:p>
          <a:p>
            <a:pPr marL="0" indent="0">
              <a:buNone/>
            </a:pPr>
            <a:endParaRPr lang="it-IT" sz="1900" dirty="0">
              <a:latin typeface="Century Gothic" panose="020B0502020202020204" pitchFamily="34" charset="0"/>
            </a:endParaRPr>
          </a:p>
          <a:p>
            <a:pPr marL="0" indent="0" algn="just">
              <a:buNone/>
            </a:pPr>
            <a:r>
              <a:rPr lang="it-IT" sz="1900" dirty="0" smtClean="0">
                <a:latin typeface="Century Gothic" panose="020B0502020202020204" pitchFamily="34" charset="0"/>
              </a:rPr>
              <a:t>I migliori indicatori per distinguere tra individui con buone o carenti abilità di comprensione sono </a:t>
            </a:r>
            <a:r>
              <a:rPr lang="it-IT" sz="1900" dirty="0" smtClean="0">
                <a:solidFill>
                  <a:schemeClr val="accent3">
                    <a:lumMod val="50000"/>
                  </a:schemeClr>
                </a:solidFill>
                <a:latin typeface="Century Gothic" panose="020B0502020202020204" pitchFamily="34" charset="0"/>
              </a:rPr>
              <a:t>i </a:t>
            </a:r>
            <a:r>
              <a:rPr lang="it-IT" sz="1900" dirty="0" smtClean="0">
                <a:latin typeface="Century Gothic" panose="020B0502020202020204" pitchFamily="34" charset="0"/>
              </a:rPr>
              <a:t>compiti che richiedono un certo grado di </a:t>
            </a:r>
            <a:r>
              <a:rPr lang="it-IT" sz="1900" dirty="0" smtClean="0">
                <a:solidFill>
                  <a:schemeClr val="accent3">
                    <a:lumMod val="50000"/>
                  </a:schemeClr>
                </a:solidFill>
                <a:latin typeface="Century Gothic" panose="020B0502020202020204" pitchFamily="34" charset="0"/>
              </a:rPr>
              <a:t>controllo </a:t>
            </a:r>
            <a:r>
              <a:rPr lang="it-IT" sz="1900" dirty="0" err="1" smtClean="0">
                <a:solidFill>
                  <a:schemeClr val="accent3">
                    <a:lumMod val="50000"/>
                  </a:schemeClr>
                </a:solidFill>
                <a:latin typeface="Century Gothic" panose="020B0502020202020204" pitchFamily="34" charset="0"/>
              </a:rPr>
              <a:t>attentivo</a:t>
            </a:r>
            <a:r>
              <a:rPr lang="it-IT" sz="1900" dirty="0" smtClean="0">
                <a:solidFill>
                  <a:schemeClr val="accent3">
                    <a:lumMod val="50000"/>
                  </a:schemeClr>
                </a:solidFill>
                <a:latin typeface="Century Gothic" panose="020B0502020202020204" pitchFamily="34" charset="0"/>
              </a:rPr>
              <a:t> </a:t>
            </a:r>
            <a:r>
              <a:rPr lang="it-IT" sz="1900" dirty="0" smtClean="0">
                <a:latin typeface="Century Gothic" panose="020B0502020202020204" pitchFamily="34" charset="0"/>
              </a:rPr>
              <a:t>e </a:t>
            </a:r>
            <a:r>
              <a:rPr lang="it-IT" sz="1900" dirty="0" smtClean="0">
                <a:solidFill>
                  <a:schemeClr val="accent3">
                    <a:lumMod val="50000"/>
                  </a:schemeClr>
                </a:solidFill>
                <a:latin typeface="Century Gothic" panose="020B0502020202020204" pitchFamily="34" charset="0"/>
              </a:rPr>
              <a:t>l’elaborazione di materiale verbale.</a:t>
            </a:r>
            <a:endParaRPr lang="it-IT" sz="1900" dirty="0">
              <a:solidFill>
                <a:schemeClr val="accent3">
                  <a:lumMod val="50000"/>
                </a:schemeClr>
              </a:solidFill>
              <a:latin typeface="Century Gothic" panose="020B0502020202020204" pitchFamily="34" charset="0"/>
            </a:endParaRPr>
          </a:p>
          <a:p>
            <a:pPr marL="0" indent="0" algn="just">
              <a:buNone/>
            </a:pPr>
            <a:r>
              <a:rPr lang="it-IT" sz="1900" dirty="0" smtClean="0">
                <a:latin typeface="Century Gothic" panose="020B0502020202020204" pitchFamily="34" charset="0"/>
              </a:rPr>
              <a:t>Per comprendere un testo è importante non solo mantenere l’informazione, ma soprattutto elaborarla attivamente (selezionando le parti importanti, scartando gli elementi meno rilevanti) e integrarla con le sue conoscenze precedenti.</a:t>
            </a:r>
          </a:p>
          <a:p>
            <a:pPr marL="0" indent="0">
              <a:buNone/>
            </a:pPr>
            <a:endParaRPr lang="it-IT" sz="1900" dirty="0">
              <a:latin typeface="Century Gothic" panose="020B0502020202020204" pitchFamily="34" charset="0"/>
            </a:endParaRPr>
          </a:p>
          <a:p>
            <a:pPr marL="0" indent="0">
              <a:buNone/>
            </a:pPr>
            <a:r>
              <a:rPr lang="it-IT" sz="2600" b="1" dirty="0" smtClean="0">
                <a:solidFill>
                  <a:schemeClr val="accent3">
                    <a:lumMod val="50000"/>
                  </a:schemeClr>
                </a:solidFill>
                <a:latin typeface="Century Gothic" panose="020B0502020202020204" pitchFamily="34" charset="0"/>
              </a:rPr>
              <a:t>Disturbo specifico del </a:t>
            </a:r>
            <a:r>
              <a:rPr lang="it-IT" sz="2600" b="1" dirty="0">
                <a:solidFill>
                  <a:schemeClr val="accent3">
                    <a:lumMod val="50000"/>
                  </a:schemeClr>
                </a:solidFill>
                <a:latin typeface="Century Gothic" panose="020B0502020202020204" pitchFamily="34" charset="0"/>
              </a:rPr>
              <a:t>linguaggio </a:t>
            </a:r>
            <a:r>
              <a:rPr lang="it-IT" sz="2600" dirty="0">
                <a:solidFill>
                  <a:schemeClr val="accent3">
                    <a:lumMod val="50000"/>
                  </a:schemeClr>
                </a:solidFill>
                <a:latin typeface="Century Gothic" panose="020B0502020202020204" pitchFamily="34" charset="0"/>
              </a:rPr>
              <a:t>(DSL)</a:t>
            </a:r>
          </a:p>
          <a:p>
            <a:pPr marL="0" indent="0">
              <a:buNone/>
            </a:pPr>
            <a:endParaRPr lang="it-IT" sz="1900" dirty="0">
              <a:latin typeface="Century Gothic" panose="020B0502020202020204" pitchFamily="34" charset="0"/>
            </a:endParaRPr>
          </a:p>
          <a:p>
            <a:pPr marL="0" indent="0" algn="just">
              <a:buNone/>
            </a:pPr>
            <a:r>
              <a:rPr lang="it-IT" sz="1900" dirty="0">
                <a:latin typeface="Century Gothic" panose="020B0502020202020204" pitchFamily="34" charset="0"/>
              </a:rPr>
              <a:t>Il DSL è definibile come una limitazione significativa in uno o più ambiti della competenza linguistica. </a:t>
            </a:r>
          </a:p>
          <a:p>
            <a:pPr marL="0" indent="0" algn="just">
              <a:buNone/>
            </a:pPr>
            <a:r>
              <a:rPr lang="it-IT" sz="1900" dirty="0">
                <a:latin typeface="Century Gothic" panose="020B0502020202020204" pitchFamily="34" charset="0"/>
              </a:rPr>
              <a:t>Fra le cause viene ipotizzata una riduzione nella velocità di elaborazione dell’informazioni (</a:t>
            </a:r>
            <a:r>
              <a:rPr lang="it-IT" sz="1900" dirty="0" err="1">
                <a:latin typeface="Century Gothic" panose="020B0502020202020204" pitchFamily="34" charset="0"/>
              </a:rPr>
              <a:t>speed</a:t>
            </a:r>
            <a:r>
              <a:rPr lang="it-IT" sz="1900" dirty="0">
                <a:latin typeface="Century Gothic" panose="020B0502020202020204" pitchFamily="34" charset="0"/>
              </a:rPr>
              <a:t> of processing, Bishop 1997).</a:t>
            </a:r>
          </a:p>
          <a:p>
            <a:pPr marL="0" indent="0">
              <a:buNone/>
            </a:pPr>
            <a:endParaRPr lang="it-IT" sz="1900" dirty="0">
              <a:latin typeface="Century Gothic" panose="020B0502020202020204" pitchFamily="34" charset="0"/>
            </a:endParaRPr>
          </a:p>
          <a:p>
            <a:pPr marL="0" indent="0" algn="just">
              <a:buNone/>
            </a:pPr>
            <a:r>
              <a:rPr lang="it-IT" sz="1900" dirty="0">
                <a:solidFill>
                  <a:schemeClr val="accent3">
                    <a:lumMod val="50000"/>
                  </a:schemeClr>
                </a:solidFill>
                <a:latin typeface="Century Gothic" panose="020B0502020202020204" pitchFamily="34" charset="0"/>
              </a:rPr>
              <a:t>Parlatori tardivi: </a:t>
            </a:r>
            <a:r>
              <a:rPr lang="it-IT" sz="1900" dirty="0">
                <a:latin typeface="Century Gothic" panose="020B0502020202020204" pitchFamily="34" charset="0"/>
              </a:rPr>
              <a:t>la comparsa del linguaggio è ritardata o assente del tutto rispetto ai coetanei normali a trenta mesi.</a:t>
            </a:r>
          </a:p>
          <a:p>
            <a:pPr marL="0" indent="0" algn="just">
              <a:buNone/>
            </a:pPr>
            <a:r>
              <a:rPr lang="it-IT" sz="1900" dirty="0">
                <a:latin typeface="Century Gothic" panose="020B0502020202020204" pitchFamily="34" charset="0"/>
              </a:rPr>
              <a:t>Fattori di rischio: la familiarità per problemi di linguaggio, il genere (i maschi più colpiti) e le otiti ricorrenti nei primi anni di vita. </a:t>
            </a:r>
          </a:p>
          <a:p>
            <a:pPr marL="0" indent="0">
              <a:buNone/>
            </a:pPr>
            <a:endParaRPr lang="it-IT" sz="1900" dirty="0">
              <a:latin typeface="Century Gothic" panose="020B0502020202020204" pitchFamily="34" charset="0"/>
            </a:endParaRPr>
          </a:p>
          <a:p>
            <a:pPr marL="0" indent="0" algn="just">
              <a:buNone/>
            </a:pPr>
            <a:r>
              <a:rPr lang="it-IT" sz="1900" dirty="0">
                <a:latin typeface="Century Gothic" panose="020B0502020202020204" pitchFamily="34" charset="0"/>
              </a:rPr>
              <a:t>I bambini con DSL presentano aspetti simili con i </a:t>
            </a:r>
            <a:r>
              <a:rPr lang="it-IT" sz="1900" dirty="0">
                <a:solidFill>
                  <a:schemeClr val="accent3">
                    <a:lumMod val="50000"/>
                  </a:schemeClr>
                </a:solidFill>
                <a:latin typeface="Century Gothic" panose="020B0502020202020204" pitchFamily="34" charset="0"/>
              </a:rPr>
              <a:t>dislessici</a:t>
            </a:r>
            <a:r>
              <a:rPr lang="it-IT" sz="1900" dirty="0">
                <a:latin typeface="Century Gothic" panose="020B0502020202020204" pitchFamily="34" charset="0"/>
              </a:rPr>
              <a:t> perché c’è un deficit nella memoria di lavoro fonologica.</a:t>
            </a:r>
          </a:p>
          <a:p>
            <a:pPr marL="0" indent="0" algn="just">
              <a:buNone/>
            </a:pPr>
            <a:endParaRPr lang="it-IT" sz="1900" dirty="0">
              <a:latin typeface="Century Gothic" panose="020B0502020202020204" pitchFamily="34" charset="0"/>
            </a:endParaRPr>
          </a:p>
          <a:p>
            <a:pPr marL="0" indent="0" algn="just">
              <a:buNone/>
            </a:pPr>
            <a:r>
              <a:rPr lang="it-IT" sz="1900" dirty="0" err="1">
                <a:latin typeface="Century Gothic" panose="020B0502020202020204" pitchFamily="34" charset="0"/>
              </a:rPr>
              <a:t>Gathercole</a:t>
            </a:r>
            <a:r>
              <a:rPr lang="it-IT" sz="1900" dirty="0">
                <a:latin typeface="Century Gothic" panose="020B0502020202020204" pitchFamily="34" charset="0"/>
              </a:rPr>
              <a:t> e </a:t>
            </a:r>
            <a:r>
              <a:rPr lang="it-IT" sz="1900" dirty="0" err="1">
                <a:latin typeface="Century Gothic" panose="020B0502020202020204" pitchFamily="34" charset="0"/>
              </a:rPr>
              <a:t>Baddeley</a:t>
            </a:r>
            <a:r>
              <a:rPr lang="it-IT" sz="1900" dirty="0">
                <a:latin typeface="Century Gothic" panose="020B0502020202020204" pitchFamily="34" charset="0"/>
              </a:rPr>
              <a:t> (1990) furono i primi a ipotizzare che a determinare i problemi dei bambini con DSL nell’apprendimento di nuove parole sia una ridotta capacità di immagazzinamento di informazioni verbali.</a:t>
            </a:r>
          </a:p>
          <a:p>
            <a:pPr marL="0" indent="0">
              <a:buNone/>
            </a:pPr>
            <a:endParaRPr lang="it-IT" sz="1800" dirty="0" smtClean="0">
              <a:latin typeface="Century Gothic" panose="020B0502020202020204" pitchFamily="34" charset="0"/>
            </a:endParaRPr>
          </a:p>
        </p:txBody>
      </p:sp>
    </p:spTree>
    <p:extLst>
      <p:ext uri="{BB962C8B-B14F-4D97-AF65-F5344CB8AC3E}">
        <p14:creationId xmlns:p14="http://schemas.microsoft.com/office/powerpoint/2010/main" val="5383024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rmAutofit lnSpcReduction="10000"/>
          </a:bodyPr>
          <a:lstStyle/>
          <a:p>
            <a:pPr marL="0" indent="0">
              <a:buNone/>
            </a:pPr>
            <a:r>
              <a:rPr lang="it-IT" dirty="0" smtClean="0">
                <a:solidFill>
                  <a:schemeClr val="accent2">
                    <a:lumMod val="50000"/>
                  </a:schemeClr>
                </a:solidFill>
                <a:latin typeface="Century Gothic" panose="020B0502020202020204" pitchFamily="34" charset="0"/>
              </a:rPr>
              <a:t>3.2 Memoria di lavoro e ritardo mentale</a:t>
            </a:r>
          </a:p>
          <a:p>
            <a:pPr marL="0" indent="0">
              <a:buNone/>
            </a:pPr>
            <a:endParaRPr lang="it-IT" sz="1800" dirty="0">
              <a:latin typeface="Century Gothic" panose="020B0502020202020204" pitchFamily="34" charset="0"/>
            </a:endParaRPr>
          </a:p>
          <a:p>
            <a:pPr marL="0" indent="0" algn="just">
              <a:buNone/>
            </a:pPr>
            <a:r>
              <a:rPr lang="it-IT" sz="1800" dirty="0" smtClean="0">
                <a:latin typeface="Century Gothic" panose="020B0502020202020204" pitchFamily="34" charset="0"/>
              </a:rPr>
              <a:t>Spesso il ritardo mentale dovuto a cause genetiche è associato a deficit di memoria, tuttavia i sistemi di memoria possono essere deficitari o preservati a seconda del tipo di sindrome genetica.</a:t>
            </a:r>
          </a:p>
          <a:p>
            <a:pPr marL="0" indent="0">
              <a:buNone/>
            </a:pPr>
            <a:endParaRPr lang="it-IT" sz="1800" dirty="0">
              <a:latin typeface="Century Gothic" panose="020B0502020202020204" pitchFamily="34" charset="0"/>
            </a:endParaRPr>
          </a:p>
          <a:p>
            <a:pPr marL="0" indent="0">
              <a:buNone/>
            </a:pPr>
            <a:r>
              <a:rPr lang="it-IT" sz="2000" b="1" dirty="0" smtClean="0">
                <a:solidFill>
                  <a:schemeClr val="accent3">
                    <a:lumMod val="50000"/>
                  </a:schemeClr>
                </a:solidFill>
                <a:latin typeface="Century Gothic" panose="020B0502020202020204" pitchFamily="34" charset="0"/>
              </a:rPr>
              <a:t>Sindrome </a:t>
            </a:r>
            <a:r>
              <a:rPr lang="it-IT" sz="2000" b="1" dirty="0" smtClean="0">
                <a:solidFill>
                  <a:schemeClr val="accent3">
                    <a:lumMod val="50000"/>
                  </a:schemeClr>
                </a:solidFill>
                <a:latin typeface="Century Gothic" panose="020B0502020202020204" pitchFamily="34" charset="0"/>
              </a:rPr>
              <a:t>di down</a:t>
            </a:r>
          </a:p>
          <a:p>
            <a:pPr marL="0" indent="0" algn="just">
              <a:buNone/>
            </a:pPr>
            <a:r>
              <a:rPr lang="it-IT" sz="1800" dirty="0" smtClean="0">
                <a:latin typeface="Century Gothic" panose="020B0502020202020204" pitchFamily="34" charset="0"/>
              </a:rPr>
              <a:t>Spesso è presente un deficit di linguaggio con diversi livelli di severità. Circa la memoria di lavoro i bambini mostrano difficoltà in compiti di memoria di lavoro che richiedono un alto livello di controllo e manipolazione del materiale da ricordare.</a:t>
            </a:r>
          </a:p>
          <a:p>
            <a:pPr marL="0" indent="0" algn="just">
              <a:buNone/>
            </a:pPr>
            <a:r>
              <a:rPr lang="it-IT" sz="1800" dirty="0" smtClean="0">
                <a:latin typeface="Century Gothic" panose="020B0502020202020204" pitchFamily="34" charset="0"/>
              </a:rPr>
              <a:t>Presentano anche deficit nella memoria di lavoro fonologica; invece è preservata l’abilità di memoria </a:t>
            </a:r>
            <a:r>
              <a:rPr lang="it-IT" sz="1800" dirty="0" err="1" smtClean="0">
                <a:latin typeface="Century Gothic" panose="020B0502020202020204" pitchFamily="34" charset="0"/>
              </a:rPr>
              <a:t>visuo</a:t>
            </a:r>
            <a:r>
              <a:rPr lang="it-IT" sz="1800" dirty="0" smtClean="0">
                <a:latin typeface="Century Gothic" panose="020B0502020202020204" pitchFamily="34" charset="0"/>
              </a:rPr>
              <a:t>-spaziale.</a:t>
            </a:r>
          </a:p>
          <a:p>
            <a:pPr marL="0" indent="0">
              <a:buNone/>
            </a:pPr>
            <a:endParaRPr lang="it-IT" sz="1800" dirty="0">
              <a:solidFill>
                <a:schemeClr val="accent3">
                  <a:lumMod val="50000"/>
                </a:schemeClr>
              </a:solidFill>
              <a:latin typeface="Century Gothic" panose="020B0502020202020204" pitchFamily="34" charset="0"/>
            </a:endParaRPr>
          </a:p>
          <a:p>
            <a:pPr marL="0" indent="0">
              <a:buNone/>
            </a:pPr>
            <a:r>
              <a:rPr lang="it-IT" sz="2000" b="1" dirty="0" smtClean="0">
                <a:solidFill>
                  <a:schemeClr val="accent3">
                    <a:lumMod val="50000"/>
                  </a:schemeClr>
                </a:solidFill>
                <a:latin typeface="Century Gothic" panose="020B0502020202020204" pitchFamily="34" charset="0"/>
              </a:rPr>
              <a:t>Sindrome </a:t>
            </a:r>
            <a:r>
              <a:rPr lang="it-IT" sz="2000" b="1" dirty="0" smtClean="0">
                <a:solidFill>
                  <a:schemeClr val="accent3">
                    <a:lumMod val="50000"/>
                  </a:schemeClr>
                </a:solidFill>
                <a:latin typeface="Century Gothic" panose="020B0502020202020204" pitchFamily="34" charset="0"/>
              </a:rPr>
              <a:t>di Williams</a:t>
            </a:r>
          </a:p>
          <a:p>
            <a:pPr marL="0" indent="0" algn="just">
              <a:buNone/>
            </a:pPr>
            <a:r>
              <a:rPr lang="it-IT" sz="1800" dirty="0" smtClean="0">
                <a:latin typeface="Century Gothic" panose="020B0502020202020204" pitchFamily="34" charset="0"/>
              </a:rPr>
              <a:t>Nonostante il ritardo intellettivo hanno abilità sia di linguaggio sia di ricordo di volti relativamente buona, ma presentano seri deficit nelle abilità spaziali. Buone le abilità di memoria fonologica, invece sono carenti le abilità della MLT.</a:t>
            </a:r>
            <a:endParaRPr lang="it-IT" sz="1800" dirty="0">
              <a:latin typeface="Century Gothic" panose="020B0502020202020204" pitchFamily="34" charset="0"/>
            </a:endParaRPr>
          </a:p>
        </p:txBody>
      </p:sp>
    </p:spTree>
    <p:extLst>
      <p:ext uri="{BB962C8B-B14F-4D97-AF65-F5344CB8AC3E}">
        <p14:creationId xmlns:p14="http://schemas.microsoft.com/office/powerpoint/2010/main" val="20432709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48680"/>
            <a:ext cx="8229600" cy="5577483"/>
          </a:xfrm>
        </p:spPr>
        <p:txBody>
          <a:bodyPr>
            <a:normAutofit/>
          </a:bodyPr>
          <a:lstStyle/>
          <a:p>
            <a:pPr marL="0" indent="0">
              <a:buNone/>
            </a:pPr>
            <a:r>
              <a:rPr lang="it-IT" sz="2000" b="1" dirty="0" smtClean="0">
                <a:solidFill>
                  <a:schemeClr val="accent3">
                    <a:lumMod val="50000"/>
                  </a:schemeClr>
                </a:solidFill>
                <a:latin typeface="Century Gothic" panose="020B0502020202020204" pitchFamily="34" charset="0"/>
              </a:rPr>
              <a:t>Sindrome </a:t>
            </a:r>
            <a:r>
              <a:rPr lang="it-IT" sz="2000" b="1" dirty="0" smtClean="0">
                <a:solidFill>
                  <a:schemeClr val="accent3">
                    <a:lumMod val="50000"/>
                  </a:schemeClr>
                </a:solidFill>
                <a:latin typeface="Century Gothic" panose="020B0502020202020204" pitchFamily="34" charset="0"/>
              </a:rPr>
              <a:t>di X fragile</a:t>
            </a:r>
          </a:p>
          <a:p>
            <a:pPr marL="0" indent="0" algn="just">
              <a:buNone/>
            </a:pPr>
            <a:r>
              <a:rPr lang="it-IT" sz="1800" dirty="0" smtClean="0">
                <a:latin typeface="Century Gothic" panose="020B0502020202020204" pitchFamily="34" charset="0"/>
              </a:rPr>
              <a:t>La ML è deficitaria nell’esecutivo centrale con carenza nei processi di controllo, di pianificazione-organizzazione dell’informazione, </a:t>
            </a:r>
            <a:r>
              <a:rPr lang="it-IT" sz="1800" dirty="0" err="1" smtClean="0">
                <a:latin typeface="Century Gothic" panose="020B0502020202020204" pitchFamily="34" charset="0"/>
              </a:rPr>
              <a:t>shifting</a:t>
            </a:r>
            <a:r>
              <a:rPr lang="it-IT" sz="1800" dirty="0" smtClean="0">
                <a:latin typeface="Century Gothic" panose="020B0502020202020204" pitchFamily="34" charset="0"/>
              </a:rPr>
              <a:t> e passaggio da un concetto ad un altro. La memoria a lungo termine è meno deficitaria. </a:t>
            </a:r>
          </a:p>
          <a:p>
            <a:pPr marL="0" indent="0">
              <a:buNone/>
            </a:pPr>
            <a:endParaRPr lang="it-IT" sz="1800" dirty="0">
              <a:latin typeface="Century Gothic" panose="020B0502020202020204" pitchFamily="34" charset="0"/>
            </a:endParaRPr>
          </a:p>
          <a:p>
            <a:pPr marL="0" indent="0">
              <a:buNone/>
            </a:pPr>
            <a:r>
              <a:rPr lang="it-IT" sz="2000" b="1" dirty="0" smtClean="0">
                <a:solidFill>
                  <a:schemeClr val="accent3">
                    <a:lumMod val="50000"/>
                  </a:schemeClr>
                </a:solidFill>
                <a:latin typeface="Century Gothic" panose="020B0502020202020204" pitchFamily="34" charset="0"/>
              </a:rPr>
              <a:t>Sindrome </a:t>
            </a:r>
            <a:r>
              <a:rPr lang="it-IT" sz="2000" b="1" dirty="0" smtClean="0">
                <a:solidFill>
                  <a:schemeClr val="accent3">
                    <a:lumMod val="50000"/>
                  </a:schemeClr>
                </a:solidFill>
                <a:latin typeface="Century Gothic" panose="020B0502020202020204" pitchFamily="34" charset="0"/>
              </a:rPr>
              <a:t>di </a:t>
            </a:r>
            <a:r>
              <a:rPr lang="it-IT" sz="2000" b="1" dirty="0" err="1" smtClean="0">
                <a:solidFill>
                  <a:schemeClr val="accent3">
                    <a:lumMod val="50000"/>
                  </a:schemeClr>
                </a:solidFill>
                <a:latin typeface="Century Gothic" panose="020B0502020202020204" pitchFamily="34" charset="0"/>
              </a:rPr>
              <a:t>Prader</a:t>
            </a:r>
            <a:r>
              <a:rPr lang="it-IT" sz="2000" b="1" dirty="0" smtClean="0">
                <a:solidFill>
                  <a:schemeClr val="accent3">
                    <a:lumMod val="50000"/>
                  </a:schemeClr>
                </a:solidFill>
                <a:latin typeface="Century Gothic" panose="020B0502020202020204" pitchFamily="34" charset="0"/>
              </a:rPr>
              <a:t> Willi</a:t>
            </a:r>
          </a:p>
          <a:p>
            <a:pPr marL="0" indent="0" algn="just">
              <a:buNone/>
            </a:pPr>
            <a:r>
              <a:rPr lang="it-IT" sz="1800" dirty="0" smtClean="0">
                <a:latin typeface="Century Gothic" panose="020B0502020202020204" pitchFamily="34" charset="0"/>
              </a:rPr>
              <a:t>Ritardo intellettivo lieve o moderato. Punti di forza: attenzione visiva, memoria a lungo termine. Punti di debolezza: elaborazione uditiva di informazione verbale e memoria di lavoro.</a:t>
            </a:r>
            <a:endParaRPr lang="it-IT" sz="1800" dirty="0">
              <a:latin typeface="Century Gothic" panose="020B0502020202020204" pitchFamily="34" charset="0"/>
            </a:endParaRPr>
          </a:p>
        </p:txBody>
      </p:sp>
    </p:spTree>
    <p:extLst>
      <p:ext uri="{BB962C8B-B14F-4D97-AF65-F5344CB8AC3E}">
        <p14:creationId xmlns:p14="http://schemas.microsoft.com/office/powerpoint/2010/main" val="110639906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521</TotalTime>
  <Words>2018</Words>
  <Application>Microsoft Office PowerPoint</Application>
  <PresentationFormat>Presentazione su schermo (4:3)</PresentationFormat>
  <Paragraphs>216</Paragraphs>
  <Slides>15</Slides>
  <Notes>0</Notes>
  <HiddenSlides>0</HiddenSlides>
  <MMClips>0</MMClips>
  <ScaleCrop>false</ScaleCrop>
  <HeadingPairs>
    <vt:vector size="4" baseType="variant">
      <vt:variant>
        <vt:lpstr>Tema</vt:lpstr>
      </vt:variant>
      <vt:variant>
        <vt:i4>1</vt:i4>
      </vt:variant>
      <vt:variant>
        <vt:lpstr>Titoli diapositive</vt:lpstr>
      </vt:variant>
      <vt:variant>
        <vt:i4>15</vt:i4>
      </vt:variant>
    </vt:vector>
  </HeadingPairs>
  <TitlesOfParts>
    <vt:vector size="16" baseType="lpstr">
      <vt:lpstr>Tema di Office</vt:lpstr>
      <vt:lpstr>Presentazione standard di PowerPoint</vt:lpstr>
      <vt:lpstr>Lo sviluppo della memoria</vt:lpstr>
      <vt:lpstr>1. Modelli e processi della memoria</vt:lpstr>
      <vt:lpstr>1.2 I modelli della memoria</vt:lpstr>
      <vt:lpstr>b. Il modello di memoria di lavoro di Baddeley (1974)</vt:lpstr>
      <vt:lpstr>Presentazione standard di PowerPoint</vt:lpstr>
      <vt:lpstr>Valutazione della memoria di lavoro Le prove per valutare le capacità della memoria di lavoro</vt:lpstr>
      <vt:lpstr>2. Lo sviluppo tipico della memoria</vt:lpstr>
      <vt:lpstr>Presentazione standard di PowerPoint</vt:lpstr>
      <vt:lpstr>2.2 La memoria a lungo termine</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Chiara</dc:creator>
  <cp:lastModifiedBy>Chiara</cp:lastModifiedBy>
  <cp:revision>57</cp:revision>
  <dcterms:created xsi:type="dcterms:W3CDTF">2014-05-03T12:37:36Z</dcterms:created>
  <dcterms:modified xsi:type="dcterms:W3CDTF">2014-05-17T12:56:47Z</dcterms:modified>
</cp:coreProperties>
</file>