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258" r:id="rId3"/>
    <p:sldId id="284" r:id="rId4"/>
    <p:sldId id="285" r:id="rId5"/>
    <p:sldId id="279" r:id="rId6"/>
    <p:sldId id="280" r:id="rId7"/>
    <p:sldId id="281" r:id="rId8"/>
    <p:sldId id="282" r:id="rId9"/>
    <p:sldId id="283" r:id="rId10"/>
    <p:sldId id="260" r:id="rId11"/>
    <p:sldId id="257" r:id="rId12"/>
    <p:sldId id="261" r:id="rId13"/>
    <p:sldId id="262" r:id="rId14"/>
    <p:sldId id="263" r:id="rId15"/>
    <p:sldId id="264" r:id="rId16"/>
    <p:sldId id="265" r:id="rId17"/>
    <p:sldId id="292" r:id="rId18"/>
    <p:sldId id="293" r:id="rId19"/>
    <p:sldId id="266" r:id="rId20"/>
    <p:sldId id="273" r:id="rId21"/>
    <p:sldId id="275" r:id="rId22"/>
    <p:sldId id="276" r:id="rId23"/>
    <p:sldId id="286" r:id="rId24"/>
    <p:sldId id="287" r:id="rId25"/>
    <p:sldId id="288" r:id="rId26"/>
    <p:sldId id="289" r:id="rId27"/>
    <p:sldId id="290" r:id="rId28"/>
    <p:sldId id="291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3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3736A-851F-46F8-BE58-38432CBAE17F}" type="datetimeFigureOut">
              <a:rPr lang="it-IT" smtClean="0"/>
              <a:pPr/>
              <a:t>16/05/2014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192ABEF-9F76-4343-AD32-C46B344EB3F9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366868" y="1268760"/>
            <a:ext cx="5105400" cy="3384376"/>
          </a:xfrm>
        </p:spPr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Sviluppo sociale</a:t>
            </a:r>
            <a:br>
              <a:rPr lang="it-IT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dirty="0" smtClean="0">
                <a:latin typeface="Times New Roman" pitchFamily="18" charset="0"/>
                <a:cs typeface="Times New Roman" pitchFamily="18" charset="0"/>
              </a:rPr>
            </a:b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354442" y="3284984"/>
            <a:ext cx="5177998" cy="3573016"/>
          </a:xfrm>
        </p:spPr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dirty="0" smtClean="0"/>
              <a:t>Campetella Michela</a:t>
            </a:r>
          </a:p>
          <a:p>
            <a:r>
              <a:rPr lang="it-IT" dirty="0" smtClean="0"/>
              <a:t>Covelli Maria Paola</a:t>
            </a:r>
          </a:p>
          <a:p>
            <a:r>
              <a:rPr lang="it-IT" dirty="0" smtClean="0"/>
              <a:t>Di Salvatore Maria</a:t>
            </a:r>
          </a:p>
          <a:p>
            <a:r>
              <a:rPr lang="it-IT" dirty="0" smtClean="0"/>
              <a:t>Paciocco Nicoletta</a:t>
            </a:r>
          </a:p>
          <a:p>
            <a:r>
              <a:rPr lang="it-IT" dirty="0" smtClean="0"/>
              <a:t>Paglioni Lucia</a:t>
            </a:r>
          </a:p>
          <a:p>
            <a:r>
              <a:rPr lang="it-IT" dirty="0" smtClean="0"/>
              <a:t>Palermo Paola</a:t>
            </a:r>
          </a:p>
          <a:p>
            <a:r>
              <a:rPr lang="it-IT" dirty="0" smtClean="0"/>
              <a:t>Tomassetti Laura</a:t>
            </a:r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132357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/>
          </a:bodyPr>
          <a:lstStyle/>
          <a:p>
            <a:pPr algn="ctr"/>
            <a:r>
              <a:rPr lang="it-IT" sz="4000" dirty="0" smtClean="0"/>
              <a:t>Sviluppo tipico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7620000" cy="4988024"/>
          </a:xfrm>
        </p:spPr>
        <p:txBody>
          <a:bodyPr>
            <a:normAutofit/>
          </a:bodyPr>
          <a:lstStyle/>
          <a:p>
            <a:r>
              <a:rPr lang="it-IT" dirty="0" smtClean="0"/>
              <a:t>Lo sviluppo sociale è l’insieme dei processi per mezzo dei quali l’individuo interagisce con gli altri, costruisce relazioni significative e interiorizza le regole, gli strumenti dei contesti socio-educativi a cui appartiene.</a:t>
            </a:r>
          </a:p>
          <a:p>
            <a:pPr marL="114300" indent="0">
              <a:buNone/>
            </a:pPr>
            <a:endParaRPr lang="it-IT" dirty="0" smtClean="0"/>
          </a:p>
          <a:p>
            <a:r>
              <a:rPr lang="it-IT" dirty="0" smtClean="0"/>
              <a:t>Lo sviluppo sociale tipico deve consentire</a:t>
            </a:r>
          </a:p>
          <a:p>
            <a:pPr marL="114300" indent="0">
              <a:buNone/>
            </a:pPr>
            <a:r>
              <a:rPr lang="it-IT" dirty="0"/>
              <a:t> </a:t>
            </a:r>
            <a:r>
              <a:rPr lang="it-IT" dirty="0" smtClean="0"/>
              <a:t>   -</a:t>
            </a:r>
            <a:r>
              <a:rPr lang="it-IT" dirty="0"/>
              <a:t> </a:t>
            </a:r>
            <a:r>
              <a:rPr lang="it-IT" dirty="0" smtClean="0"/>
              <a:t>il senso di appartenenza</a:t>
            </a:r>
          </a:p>
          <a:p>
            <a:pPr marL="114300" indent="0">
              <a:buNone/>
            </a:pPr>
            <a:r>
              <a:rPr lang="it-IT" dirty="0"/>
              <a:t> </a:t>
            </a:r>
            <a:r>
              <a:rPr lang="it-IT" dirty="0" smtClean="0"/>
              <a:t>   - la costruzione della propria identità personale (fondamentale per una vita di relazione sana)</a:t>
            </a:r>
          </a:p>
          <a:p>
            <a:pPr marL="11430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768169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71600" y="908720"/>
            <a:ext cx="6984776" cy="55470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Competenze che lo sviluppo sociale richiede e produce.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Socializzazione e sviluppo sociale sono due    facce della stessa medaglia( l’’uomo si adatta al contesto e si definisce come persona. </a:t>
            </a:r>
          </a:p>
          <a:p>
            <a:pPr marL="0" indent="0">
              <a:buNone/>
            </a:pPr>
            <a:r>
              <a:rPr lang="it-IT" dirty="0" smtClean="0"/>
              <a:t>  </a:t>
            </a:r>
          </a:p>
          <a:p>
            <a:pPr marL="0" indent="0">
              <a:buNone/>
            </a:pPr>
            <a:r>
              <a:rPr lang="it-IT" dirty="0" smtClean="0"/>
              <a:t>Non c’è una “Socializzazione” ma molteplici         percorsi che si dividono in </a:t>
            </a:r>
          </a:p>
          <a:p>
            <a:pPr marL="0" indent="0">
              <a:buNone/>
            </a:pPr>
            <a:r>
              <a:rPr lang="it-IT" dirty="0" smtClean="0"/>
              <a:t>   -“Tipici”</a:t>
            </a:r>
          </a:p>
          <a:p>
            <a:pPr marL="0" indent="0">
              <a:buNone/>
            </a:pPr>
            <a:r>
              <a:rPr lang="it-IT" dirty="0" smtClean="0"/>
              <a:t>   -“Atipici”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 smtClean="0"/>
          </a:p>
          <a:p>
            <a:pPr>
              <a:buFont typeface="Arial" panose="020B0604020202020204" pitchFamily="34" charset="0"/>
              <a:buChar char="•"/>
            </a:pPr>
            <a:endParaRPr lang="it-IT" dirty="0" smtClean="0"/>
          </a:p>
        </p:txBody>
      </p:sp>
      <p:sp>
        <p:nvSpPr>
          <p:cNvPr id="2" name="Ovale 1"/>
          <p:cNvSpPr/>
          <p:nvPr/>
        </p:nvSpPr>
        <p:spPr>
          <a:xfrm>
            <a:off x="827584" y="1573179"/>
            <a:ext cx="144016" cy="14401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5135" y="2902494"/>
            <a:ext cx="1889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5135" y="4561016"/>
            <a:ext cx="188913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652602" y="332656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Si evidenziano tre aspetti: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6292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/>
          </a:bodyPr>
          <a:lstStyle/>
          <a:p>
            <a:r>
              <a:rPr lang="it-IT" sz="3200" dirty="0" smtClean="0"/>
              <a:t>Competenze sociali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Si presentano in diverse dimensioni 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-esterna al soggetto,                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   relazionale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  -Piano cognitivo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 -Piano emotivo  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923928" y="2132856"/>
            <a:ext cx="1584176" cy="13849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Raggiungimento degli obiettivi sociali, popolarità, accettazione da parte degli altri,</a:t>
            </a:r>
          </a:p>
          <a:p>
            <a:r>
              <a:rPr lang="it-IT" sz="1200" dirty="0" smtClean="0"/>
              <a:t>Costruzione di relazioni di amicizia</a:t>
            </a:r>
            <a:endParaRPr lang="it-IT" sz="1200" dirty="0"/>
          </a:p>
        </p:txBody>
      </p:sp>
      <p:sp>
        <p:nvSpPr>
          <p:cNvPr id="8" name="Freccia a destra 7"/>
          <p:cNvSpPr/>
          <p:nvPr/>
        </p:nvSpPr>
        <p:spPr>
          <a:xfrm>
            <a:off x="5580112" y="2420888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6156176" y="2420888"/>
            <a:ext cx="864096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Uomo in azione</a:t>
            </a:r>
            <a:endParaRPr lang="it-IT" sz="12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3347864" y="3645024"/>
            <a:ext cx="1584176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Capacità di prendere decisioni,</a:t>
            </a:r>
          </a:p>
          <a:p>
            <a:r>
              <a:rPr lang="it-IT" sz="1200" dirty="0" smtClean="0"/>
              <a:t>Risolvere problemi in situazioni sociali, </a:t>
            </a:r>
          </a:p>
          <a:p>
            <a:r>
              <a:rPr lang="it-IT" sz="1200" dirty="0" smtClean="0"/>
              <a:t>Esprimere giudizi sugli altri.</a:t>
            </a:r>
            <a:endParaRPr lang="it-IT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5456" y="3949119"/>
            <a:ext cx="549275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CasellaDiTesto 14"/>
          <p:cNvSpPr txBox="1"/>
          <p:nvPr/>
        </p:nvSpPr>
        <p:spPr>
          <a:xfrm>
            <a:off x="5688531" y="3955984"/>
            <a:ext cx="827685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Uomo pensante</a:t>
            </a:r>
            <a:endParaRPr lang="it-IT" sz="1200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2987825" y="5013176"/>
            <a:ext cx="1584176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Provare empatia,</a:t>
            </a:r>
          </a:p>
          <a:p>
            <a:r>
              <a:rPr lang="it-IT" sz="1200" dirty="0"/>
              <a:t>c</a:t>
            </a:r>
            <a:r>
              <a:rPr lang="it-IT" sz="1200" dirty="0" smtClean="0"/>
              <a:t>omprendere gli stati emotivi degli altri,</a:t>
            </a:r>
          </a:p>
          <a:p>
            <a:r>
              <a:rPr lang="it-IT" sz="1200" dirty="0" smtClean="0"/>
              <a:t>Capacità di dare sostegno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7402" y="5309457"/>
            <a:ext cx="549275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CasellaDiTesto 17"/>
          <p:cNvSpPr txBox="1"/>
          <p:nvPr/>
        </p:nvSpPr>
        <p:spPr>
          <a:xfrm>
            <a:off x="5320093" y="5309457"/>
            <a:ext cx="908091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Uomo che prova emozioni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xmlns="" val="374938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6632"/>
            <a:ext cx="7239000" cy="6339104"/>
          </a:xfrm>
        </p:spPr>
        <p:txBody>
          <a:bodyPr/>
          <a:lstStyle/>
          <a:p>
            <a:r>
              <a:rPr lang="it-IT" dirty="0" smtClean="0"/>
              <a:t>La socializzazione inizia alla nascita con la relazione con il </a:t>
            </a:r>
            <a:r>
              <a:rPr lang="it-IT" dirty="0" err="1" smtClean="0"/>
              <a:t>caregiver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1325993" y="1968493"/>
            <a:ext cx="172819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Costruzione del legame di attaccamento</a:t>
            </a:r>
            <a:endParaRPr lang="it-IT" sz="1600" dirty="0"/>
          </a:p>
        </p:txBody>
      </p:sp>
      <p:sp>
        <p:nvSpPr>
          <p:cNvPr id="10" name="Rettangolo 9"/>
          <p:cNvSpPr/>
          <p:nvPr/>
        </p:nvSpPr>
        <p:spPr>
          <a:xfrm>
            <a:off x="4814195" y="2030063"/>
            <a:ext cx="1679507" cy="1378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Consapevolezza di sé</a:t>
            </a:r>
            <a:endParaRPr lang="it-IT" sz="1600" dirty="0"/>
          </a:p>
        </p:txBody>
      </p:sp>
      <p:sp>
        <p:nvSpPr>
          <p:cNvPr id="14" name="Freccia a destra 13"/>
          <p:cNvSpPr/>
          <p:nvPr/>
        </p:nvSpPr>
        <p:spPr>
          <a:xfrm rot="5400000">
            <a:off x="1899429" y="1174859"/>
            <a:ext cx="57606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/>
          <p:cNvSpPr/>
          <p:nvPr/>
        </p:nvSpPr>
        <p:spPr>
          <a:xfrm rot="5400000">
            <a:off x="5390881" y="1151726"/>
            <a:ext cx="526137" cy="5724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1187624" y="3630996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Legarsi a membri della propria specie per la sopravvivenza</a:t>
            </a:r>
            <a:endParaRPr lang="it-IT" sz="1400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4572000" y="3645023"/>
            <a:ext cx="2448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Separarsi dagli altri per definirsi come entità differenziata</a:t>
            </a:r>
            <a:endParaRPr lang="it-IT" sz="1400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3203848" y="2485323"/>
            <a:ext cx="1440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/>
              <a:t>Socializzazioneprimaria</a:t>
            </a:r>
            <a:endParaRPr lang="it-IT" sz="1400" dirty="0"/>
          </a:p>
        </p:txBody>
      </p:sp>
      <p:cxnSp>
        <p:nvCxnSpPr>
          <p:cNvPr id="24" name="Connettore 2 23"/>
          <p:cNvCxnSpPr>
            <a:stCxn id="21" idx="1"/>
            <a:endCxn id="21" idx="1"/>
          </p:cNvCxnSpPr>
          <p:nvPr/>
        </p:nvCxnSpPr>
        <p:spPr>
          <a:xfrm>
            <a:off x="3203848" y="2746933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755576" y="5085184"/>
            <a:ext cx="69847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Tutto ciò avviene in modo complementare e simultaneo grazie anche ad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abilità </a:t>
            </a:r>
            <a:r>
              <a:rPr lang="it-IT" sz="2000" dirty="0" smtClean="0"/>
              <a:t>presenti alla </a:t>
            </a:r>
            <a:r>
              <a:rPr lang="it-IT" sz="2000" dirty="0" err="1" smtClean="0"/>
              <a:t>nascita;infatti</a:t>
            </a:r>
            <a:r>
              <a:rPr lang="it-IT" sz="2000" dirty="0" smtClean="0"/>
              <a:t> c’è una predisposizione alla socialità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10293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20040"/>
            <a:ext cx="7344816" cy="1143000"/>
          </a:xfrm>
        </p:spPr>
        <p:txBody>
          <a:bodyPr>
            <a:normAutofit/>
          </a:bodyPr>
          <a:lstStyle/>
          <a:p>
            <a:r>
              <a:rPr lang="it-IT" sz="3200" dirty="0" err="1" smtClean="0"/>
              <a:t>Abilita‘</a:t>
            </a:r>
            <a:r>
              <a:rPr lang="it-IT" sz="3200" dirty="0" smtClean="0"/>
              <a:t> presenti alla nascita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9416"/>
            <a:ext cx="7643192" cy="4846320"/>
          </a:xfrm>
        </p:spPr>
        <p:txBody>
          <a:bodyPr/>
          <a:lstStyle/>
          <a:p>
            <a:endParaRPr lang="it-IT" dirty="0" smtClean="0"/>
          </a:p>
          <a:p>
            <a:r>
              <a:rPr lang="it-IT" dirty="0" smtClean="0"/>
              <a:t>Riflessi neonatali</a:t>
            </a:r>
            <a:r>
              <a:rPr lang="it-IT" sz="1800" dirty="0" smtClean="0">
                <a:solidFill>
                  <a:prstClr val="black"/>
                </a:solidFill>
              </a:rPr>
              <a:t>(suzione</a:t>
            </a:r>
            <a:r>
              <a:rPr lang="it-IT" dirty="0" smtClean="0"/>
              <a:t> ,</a:t>
            </a:r>
            <a:r>
              <a:rPr lang="it-IT" sz="1800" dirty="0" err="1">
                <a:solidFill>
                  <a:prstClr val="black"/>
                </a:solidFill>
              </a:rPr>
              <a:t>prensione,ecc</a:t>
            </a:r>
            <a:r>
              <a:rPr lang="it-IT" sz="1800" dirty="0" smtClean="0"/>
              <a:t>)</a:t>
            </a:r>
          </a:p>
          <a:p>
            <a:r>
              <a:rPr lang="it-IT" dirty="0" smtClean="0"/>
              <a:t>Capacità percettive(</a:t>
            </a:r>
            <a:r>
              <a:rPr lang="it-IT" sz="1800" dirty="0">
                <a:solidFill>
                  <a:prstClr val="black"/>
                </a:solidFill>
              </a:rPr>
              <a:t>contatto </a:t>
            </a:r>
            <a:r>
              <a:rPr lang="it-IT" sz="1800" dirty="0" err="1">
                <a:solidFill>
                  <a:prstClr val="black"/>
                </a:solidFill>
              </a:rPr>
              <a:t>fisico,odore,vista</a:t>
            </a:r>
            <a:r>
              <a:rPr lang="it-IT" sz="1800" dirty="0">
                <a:solidFill>
                  <a:prstClr val="black"/>
                </a:solidFill>
              </a:rPr>
              <a:t> della madre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>
                <a:solidFill>
                  <a:prstClr val="black"/>
                </a:solidFill>
              </a:rPr>
              <a:t>fisico,odore,vista</a:t>
            </a:r>
            <a:r>
              <a:rPr lang="it-IT" sz="1800" dirty="0">
                <a:solidFill>
                  <a:prstClr val="black"/>
                </a:solidFill>
              </a:rPr>
              <a:t> della </a:t>
            </a:r>
            <a:r>
              <a:rPr lang="it-IT" sz="1800" dirty="0" smtClean="0">
                <a:solidFill>
                  <a:prstClr val="black"/>
                </a:solidFill>
              </a:rPr>
              <a:t>madre</a:t>
            </a:r>
          </a:p>
          <a:p>
            <a:r>
              <a:rPr lang="it-IT" dirty="0" smtClean="0"/>
              <a:t>Capacità di esprimere emozioni primarie(</a:t>
            </a:r>
            <a:r>
              <a:rPr lang="it-IT" sz="1800" dirty="0" smtClean="0"/>
              <a:t>c</a:t>
            </a:r>
            <a:r>
              <a:rPr lang="it-IT" sz="1800" dirty="0" smtClean="0">
                <a:solidFill>
                  <a:prstClr val="black"/>
                </a:solidFill>
              </a:rPr>
              <a:t>onfig</a:t>
            </a:r>
            <a:r>
              <a:rPr lang="it-IT" sz="1800" dirty="0" smtClean="0"/>
              <a:t>urazioni</a:t>
            </a:r>
            <a:r>
              <a:rPr lang="it-IT" dirty="0" smtClean="0"/>
              <a:t> </a:t>
            </a:r>
            <a:r>
              <a:rPr lang="it-IT" sz="1800" dirty="0"/>
              <a:t>facciali</a:t>
            </a:r>
            <a:r>
              <a:rPr lang="it-IT" dirty="0" smtClean="0"/>
              <a:t> </a:t>
            </a:r>
            <a:r>
              <a:rPr lang="it-IT" sz="1800" dirty="0"/>
              <a:t>e sensoriali</a:t>
            </a:r>
            <a:r>
              <a:rPr lang="it-IT" dirty="0" smtClean="0"/>
              <a:t>)</a:t>
            </a:r>
          </a:p>
        </p:txBody>
      </p:sp>
      <p:sp>
        <p:nvSpPr>
          <p:cNvPr id="4" name="Rettangolo 3"/>
          <p:cNvSpPr/>
          <p:nvPr/>
        </p:nvSpPr>
        <p:spPr>
          <a:xfrm>
            <a:off x="827584" y="4221088"/>
            <a:ext cx="5976664" cy="1224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Trevarthen</a:t>
            </a:r>
            <a:r>
              <a:rPr lang="it-IT" dirty="0" smtClean="0">
                <a:solidFill>
                  <a:schemeClr val="tx1"/>
                </a:solidFill>
              </a:rPr>
              <a:t> (1993)dimostra la precocità di un dialogo emotivo tra bambino e </a:t>
            </a:r>
            <a:r>
              <a:rPr lang="it-IT" dirty="0" err="1" smtClean="0">
                <a:solidFill>
                  <a:schemeClr val="tx1"/>
                </a:solidFill>
              </a:rPr>
              <a:t>caregiver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41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/>
          </a:bodyPr>
          <a:lstStyle/>
          <a:p>
            <a:r>
              <a:rPr lang="it-IT" sz="3200" dirty="0" smtClean="0"/>
              <a:t>Teoria dell’attaccamento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abilità precedenti sono alla base della teoria dell’attaccamento formulata da J.Bowlby; essa è particolarmente importante sia per lo sviluppo sociale che per quello  affettivo.</a:t>
            </a:r>
            <a:endParaRPr lang="it-IT" dirty="0"/>
          </a:p>
        </p:txBody>
      </p:sp>
      <p:sp>
        <p:nvSpPr>
          <p:cNvPr id="4" name="Freccia a destra 3"/>
          <p:cNvSpPr/>
          <p:nvPr/>
        </p:nvSpPr>
        <p:spPr>
          <a:xfrm rot="5400000">
            <a:off x="3677620" y="3490148"/>
            <a:ext cx="60692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1633398" y="4154508"/>
            <a:ext cx="4695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Modelli Operativi Interni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331640" y="5157192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Attraverso i quali il bimbo interiorizza il legame di attaccamento e ciò gli consente di affrontare i momenti di separazione dalla madre(in maniera matura)e rivolgersi con fiducia verso gli altri</a:t>
            </a:r>
            <a:endParaRPr lang="it-IT" dirty="0"/>
          </a:p>
        </p:txBody>
      </p:sp>
      <p:cxnSp>
        <p:nvCxnSpPr>
          <p:cNvPr id="8" name="Connettore 2 7"/>
          <p:cNvCxnSpPr/>
          <p:nvPr/>
        </p:nvCxnSpPr>
        <p:spPr>
          <a:xfrm>
            <a:off x="3851920" y="479715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1826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Tipologie di attaccamento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1" y="1556792"/>
            <a:ext cx="8208913" cy="5301208"/>
          </a:xfrm>
        </p:spPr>
        <p:txBody>
          <a:bodyPr>
            <a:normAutofit/>
          </a:bodyPr>
          <a:lstStyle/>
          <a:p>
            <a:r>
              <a:rPr lang="it-IT" dirty="0"/>
              <a:t>S</a:t>
            </a:r>
            <a:r>
              <a:rPr lang="it-IT" dirty="0" smtClean="0"/>
              <a:t>i possono verificare situazioni di attaccamento distinte(la strange situation o procedura osservativa standardizzata elaborata da Mary </a:t>
            </a:r>
            <a:r>
              <a:rPr lang="it-IT" dirty="0" err="1" smtClean="0"/>
              <a:t>Ainsworth</a:t>
            </a:r>
            <a:r>
              <a:rPr lang="it-IT" dirty="0" smtClean="0"/>
              <a:t> 1978):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dirty="0" smtClean="0"/>
              <a:t>Attaccamento sicuro</a:t>
            </a:r>
            <a:endParaRPr lang="it-IT" dirty="0"/>
          </a:p>
          <a:p>
            <a:pPr>
              <a:buFont typeface="Wingdings" panose="05000000000000000000" pitchFamily="2" charset="2"/>
              <a:buChar char="v"/>
            </a:pPr>
            <a:endParaRPr lang="it-IT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it-IT" dirty="0" smtClean="0"/>
              <a:t>Insicuro evitante</a:t>
            </a:r>
          </a:p>
          <a:p>
            <a:pPr>
              <a:buFont typeface="Wingdings" panose="05000000000000000000" pitchFamily="2" charset="2"/>
              <a:buChar char="v"/>
            </a:pPr>
            <a:endParaRPr lang="it-IT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it-IT" dirty="0" smtClean="0"/>
              <a:t>Insicuro ansioso ambivalente</a:t>
            </a:r>
          </a:p>
          <a:p>
            <a:pPr>
              <a:buFont typeface="Wingdings" panose="05000000000000000000" pitchFamily="2" charset="2"/>
              <a:buChar char="v"/>
            </a:pPr>
            <a:endParaRPr lang="it-IT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it-IT" dirty="0" smtClean="0"/>
              <a:t>Insicuro disorganizzato 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779912" y="2924944"/>
            <a:ext cx="424847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Giusto equilibrio tra esplorazione e ricerca della madre(base sicura)</a:t>
            </a:r>
            <a:endParaRPr lang="it-IT" sz="1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635896" y="3573016"/>
            <a:ext cx="4392488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Minimizza il disagio sottraendosi al ricongiungimento con la madre. Prevale l’esplorazione dell’ambiente</a:t>
            </a:r>
            <a:endParaRPr lang="it-IT" sz="14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860032" y="4311680"/>
            <a:ext cx="3312368" cy="12311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 </a:t>
            </a:r>
            <a:r>
              <a:rPr lang="it-IT" sz="1400" dirty="0" smtClean="0"/>
              <a:t>Assorbito dalla relazione con la madre, trascura l’esplorazione dell’ambiente;durante l’assenza ha molto disagio, al rientro reagisce in modo ambivalente</a:t>
            </a:r>
            <a:endParaRPr lang="it-IT" sz="14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4932040" y="685800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nb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4071399" y="5542786"/>
            <a:ext cx="3312368" cy="9541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dirty="0"/>
              <a:t>N</a:t>
            </a:r>
            <a:r>
              <a:rPr lang="it-IT" sz="1400" dirty="0" smtClean="0"/>
              <a:t>on riesce ad organizzare una strategia di comportamento unitario, da segnali inadeguati a mantenere e strutturare il legame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xmlns="" val="298210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4000" dirty="0" smtClean="0"/>
              <a:t>Età prescolare: gioco e capacità rappresentativa</a:t>
            </a:r>
            <a:endParaRPr lang="it-I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7239000" cy="5114968"/>
          </a:xfrm>
        </p:spPr>
        <p:txBody>
          <a:bodyPr>
            <a:normAutofit fontScale="92500" lnSpcReduction="20000"/>
          </a:bodyPr>
          <a:lstStyle/>
          <a:p>
            <a:pPr marL="114300" indent="0" algn="just">
              <a:buNone/>
            </a:pPr>
            <a:endParaRPr lang="it-IT" cap="all" dirty="0" smtClean="0">
              <a:latin typeface="Calibri" pitchFamily="34" charset="0"/>
            </a:endParaRPr>
          </a:p>
          <a:p>
            <a:pPr marL="114300" indent="0" algn="just">
              <a:buNone/>
            </a:pPr>
            <a:r>
              <a:rPr lang="it-IT" u="sng" dirty="0" smtClean="0"/>
              <a:t>La capacità simbolica </a:t>
            </a:r>
            <a:r>
              <a:rPr lang="it-IT" dirty="0" smtClean="0"/>
              <a:t>è la capacità di sostituire un oggetto assente con il pensiero di questo stesso. </a:t>
            </a:r>
          </a:p>
          <a:p>
            <a:pPr marL="114300" indent="0" algn="just">
              <a:buNone/>
            </a:pPr>
            <a:r>
              <a:rPr lang="it-IT" dirty="0" smtClean="0"/>
              <a:t>Permette al bambino di tollerare la separazione con la figura di riferimento, di rivolgersi agli altri e di costruire nuovi legami.</a:t>
            </a:r>
          </a:p>
          <a:p>
            <a:pPr marL="114300" indent="0" algn="just">
              <a:buNone/>
            </a:pPr>
            <a:r>
              <a:rPr lang="it-IT" dirty="0" smtClean="0"/>
              <a:t>                                      </a:t>
            </a:r>
          </a:p>
          <a:p>
            <a:pPr marL="114300" indent="0" algn="just">
              <a:buNone/>
            </a:pPr>
            <a:r>
              <a:rPr lang="it-IT" dirty="0" smtClean="0"/>
              <a:t>   </a:t>
            </a:r>
          </a:p>
          <a:p>
            <a:pPr marL="114300" indent="0" algn="just">
              <a:buNone/>
            </a:pPr>
            <a:r>
              <a:rPr lang="it-IT" dirty="0" smtClean="0"/>
              <a:t> Tali conquiste segnano il  PASSAGGIO DALLA SOCIALIZZAZIONE PRIMARIA A QUELLA SECONDARIA (caratterizzata dunque dall’ampliarsi delle relazioni con i pari anche al di fuori del contesto familiare).</a:t>
            </a:r>
          </a:p>
          <a:p>
            <a:pPr marL="114300" indent="0">
              <a:buNone/>
            </a:pPr>
            <a:r>
              <a:rPr lang="it-IT" dirty="0" smtClean="0"/>
              <a:t>                                    </a:t>
            </a:r>
          </a:p>
          <a:p>
            <a:endParaRPr lang="it-IT" dirty="0"/>
          </a:p>
        </p:txBody>
      </p:sp>
      <p:sp>
        <p:nvSpPr>
          <p:cNvPr id="4" name="Down Arrow 3"/>
          <p:cNvSpPr/>
          <p:nvPr/>
        </p:nvSpPr>
        <p:spPr>
          <a:xfrm>
            <a:off x="3923928" y="3645024"/>
            <a:ext cx="43204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980728"/>
            <a:ext cx="7272808" cy="5160640"/>
          </a:xfrm>
        </p:spPr>
        <p:txBody>
          <a:bodyPr>
            <a:normAutofit fontScale="25000" lnSpcReduction="20000"/>
          </a:bodyPr>
          <a:lstStyle/>
          <a:p>
            <a:pPr marL="114300" indent="0">
              <a:buNone/>
            </a:pPr>
            <a:r>
              <a:rPr lang="it-IT" sz="2600" dirty="0" smtClean="0"/>
              <a:t>   </a:t>
            </a:r>
          </a:p>
          <a:p>
            <a:pPr marL="114300" indent="0" algn="just">
              <a:buNone/>
            </a:pPr>
            <a:r>
              <a:rPr lang="it-IT" sz="8800" dirty="0" smtClean="0"/>
              <a:t>Il CONSOLIDAMENTO DELLA CAPACITA’ RAPPRESENTATIVA, grazie all’esercizio del linguaggio e al gioco simbolico e sociodrammatico, conduce il bambino a:</a:t>
            </a:r>
          </a:p>
          <a:p>
            <a:pPr marL="114300" indent="0" algn="just">
              <a:buNone/>
            </a:pPr>
            <a:r>
              <a:rPr lang="it-IT" sz="8800" dirty="0" smtClean="0"/>
              <a:t>- forme più ricche di interazione con gli altri;</a:t>
            </a:r>
          </a:p>
          <a:p>
            <a:pPr marL="114300" indent="0" algn="just">
              <a:buNone/>
            </a:pPr>
            <a:r>
              <a:rPr lang="it-IT" sz="8800" dirty="0" smtClean="0"/>
              <a:t>- cooperazione;</a:t>
            </a:r>
          </a:p>
          <a:p>
            <a:pPr marL="114300" indent="0" algn="just">
              <a:buNone/>
            </a:pPr>
            <a:r>
              <a:rPr lang="it-IT" sz="8800" dirty="0" smtClean="0"/>
              <a:t>- condivisione di regole e di significati sociali.</a:t>
            </a:r>
          </a:p>
          <a:p>
            <a:pPr algn="just">
              <a:buFontTx/>
              <a:buChar char="-"/>
            </a:pPr>
            <a:endParaRPr lang="it-IT" sz="8800" dirty="0" smtClean="0"/>
          </a:p>
          <a:p>
            <a:pPr marL="114300" indent="0" algn="just">
              <a:buNone/>
            </a:pPr>
            <a:r>
              <a:rPr lang="it-IT" sz="8800" dirty="0" smtClean="0"/>
              <a:t>L’esperienza del confronto tra sé e gli altri permette una maggiore conoscenza reciproca che porta a individuare coloro con i quali costruire relazioni più strette e condividere una cultura propria e distinta da quella degli adulti; in questa fase le interazioni avvengono comunque soprattutto all’interno di relazioni occasionali e contestuali in cui gli organizzatori dell’interazioni stessa sono costituiti dal tipo di attività svolta e dalla specifica situazione</a:t>
            </a:r>
          </a:p>
          <a:p>
            <a:pPr algn="just"/>
            <a:endParaRPr lang="it-IT" sz="8800" dirty="0"/>
          </a:p>
          <a:p>
            <a:pPr marL="114300" indent="0" algn="just">
              <a:buNone/>
            </a:pPr>
            <a:r>
              <a:rPr lang="it-IT" sz="8800" dirty="0" smtClean="0"/>
              <a:t> </a:t>
            </a:r>
          </a:p>
          <a:p>
            <a:pPr algn="just"/>
            <a:endParaRPr lang="it-IT" sz="8800" dirty="0" smtClean="0"/>
          </a:p>
          <a:p>
            <a:endParaRPr lang="it-IT" sz="8800" dirty="0" smtClean="0"/>
          </a:p>
          <a:p>
            <a:pPr marL="114300" indent="0">
              <a:buNone/>
            </a:pPr>
            <a:r>
              <a:rPr lang="it-IT" sz="8800" dirty="0" smtClean="0"/>
              <a:t>                               </a:t>
            </a:r>
            <a:endParaRPr lang="it-IT" sz="8800" dirty="0"/>
          </a:p>
        </p:txBody>
      </p:sp>
    </p:spTree>
    <p:extLst>
      <p:ext uri="{BB962C8B-B14F-4D97-AF65-F5344CB8AC3E}">
        <p14:creationId xmlns="" xmlns:p14="http://schemas.microsoft.com/office/powerpoint/2010/main" val="2958415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540568" y="1268760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764704"/>
            <a:ext cx="7560840" cy="5328592"/>
          </a:xfrm>
        </p:spPr>
        <p:txBody>
          <a:bodyPr>
            <a:normAutofit fontScale="92500" lnSpcReduction="10000"/>
          </a:bodyPr>
          <a:lstStyle/>
          <a:p>
            <a:pPr marL="114300" indent="0" algn="just">
              <a:buNone/>
            </a:pPr>
            <a:r>
              <a:rPr lang="it-IT" dirty="0" smtClean="0"/>
              <a:t>  Nello sviluppo sociale una funzione fondamentale è rappresentata dal  GIOCO.  Attraverso il gioco i bambini:</a:t>
            </a:r>
          </a:p>
          <a:p>
            <a:pPr algn="just">
              <a:buFontTx/>
              <a:buChar char="-"/>
            </a:pPr>
            <a:r>
              <a:rPr lang="it-IT" dirty="0"/>
              <a:t>i</a:t>
            </a:r>
            <a:r>
              <a:rPr lang="it-IT" dirty="0" smtClean="0"/>
              <a:t>mparano a tollerare l’assenza dell’ adulto di riferimento (prime forme di gioco con i pari);</a:t>
            </a:r>
          </a:p>
          <a:p>
            <a:pPr algn="just">
              <a:buFontTx/>
              <a:buChar char="-"/>
            </a:pPr>
            <a:r>
              <a:rPr lang="it-IT" dirty="0"/>
              <a:t>a</a:t>
            </a:r>
            <a:r>
              <a:rPr lang="it-IT" dirty="0" smtClean="0"/>
              <a:t>cquisiscono una prima forma di intimità (favorita dal gioco sociale di tipo simbolico);</a:t>
            </a:r>
          </a:p>
          <a:p>
            <a:pPr algn="just">
              <a:buFontTx/>
              <a:buChar char="-"/>
            </a:pPr>
            <a:r>
              <a:rPr lang="it-IT" dirty="0"/>
              <a:t>c</a:t>
            </a:r>
            <a:r>
              <a:rPr lang="it-IT" dirty="0" smtClean="0"/>
              <a:t>ostruiscono significati condivisi degli eventi ed elaborano una cultura dei pari distinta da quella degli adulti.</a:t>
            </a:r>
          </a:p>
          <a:p>
            <a:pPr marL="114300" indent="0" algn="just">
              <a:buNone/>
            </a:pPr>
            <a:r>
              <a:rPr lang="it-IT" dirty="0"/>
              <a:t> </a:t>
            </a:r>
            <a:r>
              <a:rPr lang="it-IT" dirty="0" smtClean="0"/>
              <a:t>  </a:t>
            </a:r>
          </a:p>
          <a:p>
            <a:pPr marL="114300" indent="0" algn="just">
              <a:buNone/>
            </a:pPr>
            <a:r>
              <a:rPr lang="it-IT" dirty="0" smtClean="0"/>
              <a:t>Il linguaggio consente di sperimentare il proprio ruolo nel gioco anche grazie all’utilizzo di parole più adeguate di altre.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118269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020728"/>
          </a:xfrm>
        </p:spPr>
        <p:txBody>
          <a:bodyPr>
            <a:normAutofit fontScale="90000"/>
          </a:bodyPr>
          <a:lstStyle/>
          <a:p>
            <a:r>
              <a:rPr lang="it-IT" sz="2200" dirty="0" smtClean="0">
                <a:latin typeface="+mn-lt"/>
              </a:rPr>
              <a:t/>
            </a:r>
            <a:br>
              <a:rPr lang="it-IT" sz="2200" dirty="0" smtClean="0">
                <a:latin typeface="+mn-lt"/>
              </a:rPr>
            </a:br>
            <a:r>
              <a:rPr lang="it-IT" sz="3100" dirty="0" smtClean="0">
                <a:latin typeface="+mn-lt"/>
              </a:rPr>
              <a:t>FUNZIONI  </a:t>
            </a:r>
            <a:r>
              <a:rPr lang="it-IT" sz="3100" dirty="0">
                <a:latin typeface="+mn-lt"/>
              </a:rPr>
              <a:t>DEI VARI TIPI DI GIOCO NELLO SVILUPPO SOCIALE</a:t>
            </a:r>
            <a:r>
              <a:rPr lang="it-IT" sz="2200" dirty="0">
                <a:latin typeface="+mn-lt"/>
              </a:rPr>
              <a:t/>
            </a:r>
            <a:br>
              <a:rPr lang="it-IT" sz="2200" dirty="0">
                <a:latin typeface="+mn-lt"/>
              </a:rPr>
            </a:br>
            <a:endParaRPr lang="it-IT" sz="2200" dirty="0"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124744"/>
            <a:ext cx="7620000" cy="5204048"/>
          </a:xfrm>
        </p:spPr>
        <p:txBody>
          <a:bodyPr>
            <a:normAutofit lnSpcReduction="10000"/>
          </a:bodyPr>
          <a:lstStyle/>
          <a:p>
            <a:pPr marL="571500" indent="-457200" algn="just">
              <a:buNone/>
            </a:pPr>
            <a:r>
              <a:rPr lang="it-IT" dirty="0" smtClean="0"/>
              <a:t>1. GIOCO INDIVIDUALE:</a:t>
            </a:r>
          </a:p>
          <a:p>
            <a:pPr algn="just"/>
            <a:r>
              <a:rPr lang="it-IT" u="sng" dirty="0" smtClean="0"/>
              <a:t>Gioco individuale  con l’esplorazione di sé e degli oggetti</a:t>
            </a:r>
            <a:r>
              <a:rPr lang="it-IT" dirty="0" smtClean="0"/>
              <a:t>:  consente al bambino di acquisire la conoscenza di sé e del mondo esterno, fondamentale per avviare il percorso di costruzione dell’identità individuale;</a:t>
            </a:r>
          </a:p>
          <a:p>
            <a:pPr marL="114300" indent="0" algn="just">
              <a:buNone/>
            </a:pPr>
            <a:endParaRPr lang="it-IT" dirty="0" smtClean="0"/>
          </a:p>
          <a:p>
            <a:pPr algn="just"/>
            <a:r>
              <a:rPr lang="it-IT" u="sng" dirty="0" smtClean="0"/>
              <a:t>Gioco solitario di tipo costruttivo</a:t>
            </a:r>
            <a:r>
              <a:rPr lang="it-IT" dirty="0" smtClean="0"/>
              <a:t>:  </a:t>
            </a:r>
          </a:p>
          <a:p>
            <a:pPr marL="114300" indent="0" algn="just">
              <a:buNone/>
            </a:pPr>
            <a:r>
              <a:rPr lang="it-IT" dirty="0"/>
              <a:t> </a:t>
            </a:r>
            <a:r>
              <a:rPr lang="it-IT" dirty="0" smtClean="0"/>
              <a:t>- favorisce  sia la concentrazione e l’attenzione necessarie  per conseguire un obiettivo, sia il sentimento di autoefficacia e di controllo dell’ambiente su cui si costruirà progressivamente la stima di sé;</a:t>
            </a:r>
          </a:p>
        </p:txBody>
      </p:sp>
    </p:spTree>
    <p:extLst>
      <p:ext uri="{BB962C8B-B14F-4D97-AF65-F5344CB8AC3E}">
        <p14:creationId xmlns="" xmlns:p14="http://schemas.microsoft.com/office/powerpoint/2010/main" val="2421642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200" dirty="0">
                <a:latin typeface="+mn-lt"/>
              </a:rPr>
              <a:t/>
            </a:r>
            <a:br>
              <a:rPr lang="it-IT" sz="2200" dirty="0">
                <a:latin typeface="+mn-lt"/>
              </a:rPr>
            </a:br>
            <a:endParaRPr lang="it-IT" sz="2200" dirty="0"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260648"/>
            <a:ext cx="7344816" cy="6192688"/>
          </a:xfrm>
        </p:spPr>
        <p:txBody>
          <a:bodyPr>
            <a:noAutofit/>
          </a:bodyPr>
          <a:lstStyle/>
          <a:p>
            <a:pPr marL="114300" indent="0" algn="just">
              <a:buNone/>
            </a:pPr>
            <a:r>
              <a:rPr lang="it-IT" sz="2400" dirty="0" smtClean="0"/>
              <a:t>- consente, grazie al gioco simbolico, di adattare la realtà ai propri bisogni e desideri sperimentando situazioni e ruoli differenti. Esempio: gioco con pupazzi o bambole in cui i bambini rivivono e attribuiscono significato ad esperienze vissute.</a:t>
            </a:r>
          </a:p>
          <a:p>
            <a:pPr marL="114300" indent="0" algn="just">
              <a:buNone/>
            </a:pPr>
            <a:endParaRPr lang="it-IT" sz="2400" dirty="0"/>
          </a:p>
          <a:p>
            <a:pPr marL="114300" indent="0" algn="just">
              <a:buNone/>
            </a:pPr>
            <a:r>
              <a:rPr lang="it-IT" dirty="0" smtClean="0"/>
              <a:t>2. GIOCO SOCIALE: </a:t>
            </a:r>
          </a:p>
          <a:p>
            <a:pPr marL="114300" indent="0" algn="just">
              <a:buNone/>
            </a:pPr>
            <a:r>
              <a:rPr lang="it-IT" sz="2400" dirty="0" smtClean="0"/>
              <a:t>Esso, attraverso il confronto con gli altri, consente ai bambini :</a:t>
            </a:r>
          </a:p>
          <a:p>
            <a:pPr marL="114300" indent="0" algn="just">
              <a:buNone/>
            </a:pPr>
            <a:r>
              <a:rPr lang="it-IT" sz="2400" dirty="0" smtClean="0"/>
              <a:t> -di esercitare un controllo sulle proprie modalità espressive, adattandole alla situazione sociale e relazionale vissuta ;</a:t>
            </a:r>
          </a:p>
          <a:p>
            <a:pPr marL="114300" indent="0" algn="just">
              <a:buNone/>
            </a:pPr>
            <a:r>
              <a:rPr lang="it-IT" sz="2400" dirty="0" smtClean="0"/>
              <a:t>- di trovare un equilibrio tra il bisogno affettivo, cognitivo e sociale di essere amati, apprezzati, cercati, e il bisogno di separarsi e affermarsi nel contesto relazionale.</a:t>
            </a:r>
            <a:endParaRPr lang="it-IT" sz="2400" dirty="0"/>
          </a:p>
        </p:txBody>
      </p:sp>
    </p:spTree>
    <p:extLst>
      <p:ext uri="{BB962C8B-B14F-4D97-AF65-F5344CB8AC3E}">
        <p14:creationId xmlns="" xmlns:p14="http://schemas.microsoft.com/office/powerpoint/2010/main" val="4122312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200" dirty="0">
                <a:latin typeface="+mn-lt"/>
              </a:rPr>
              <a:t/>
            </a:r>
            <a:br>
              <a:rPr lang="it-IT" sz="2200" dirty="0">
                <a:latin typeface="+mn-lt"/>
              </a:rPr>
            </a:br>
            <a:endParaRPr lang="it-IT" sz="2200" dirty="0"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88640"/>
            <a:ext cx="7704856" cy="6212160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it-IT" sz="3900" dirty="0"/>
              <a:t>LO SVILUPPO </a:t>
            </a:r>
            <a:r>
              <a:rPr lang="it-IT" sz="3900" dirty="0" smtClean="0"/>
              <a:t>ATIPICO NELL’INFANZIA: </a:t>
            </a:r>
          </a:p>
          <a:p>
            <a:pPr marL="114300" indent="0">
              <a:buNone/>
            </a:pPr>
            <a:r>
              <a:rPr lang="it-IT" sz="3900" dirty="0" smtClean="0"/>
              <a:t>RITIRO </a:t>
            </a:r>
            <a:r>
              <a:rPr lang="it-IT" sz="3900" dirty="0"/>
              <a:t>SOCIALE E GIOCO </a:t>
            </a:r>
            <a:r>
              <a:rPr lang="it-IT" sz="3900" dirty="0" smtClean="0"/>
              <a:t>SOLITARIO</a:t>
            </a:r>
          </a:p>
          <a:p>
            <a:pPr marL="114300" indent="0" algn="just">
              <a:buNone/>
            </a:pPr>
            <a:endParaRPr lang="it-IT" sz="3900" dirty="0" smtClean="0"/>
          </a:p>
          <a:p>
            <a:pPr marL="114300" indent="0" algn="just">
              <a:buNone/>
            </a:pPr>
            <a:r>
              <a:rPr lang="it-IT" dirty="0" smtClean="0"/>
              <a:t>Lo </a:t>
            </a:r>
            <a:r>
              <a:rPr lang="it-IT" dirty="0"/>
              <a:t>SVILUPPO SOCIALE si costruisce nei singoli individui in modo personale  pur seguendo tappe comuni scandite dalle acquisizioni delle diverse fasi </a:t>
            </a:r>
            <a:r>
              <a:rPr lang="it-IT" dirty="0" smtClean="0"/>
              <a:t>evolutive; </a:t>
            </a:r>
            <a:r>
              <a:rPr lang="it-IT" dirty="0"/>
              <a:t>si parla quindi  di DIFFERENTI SOCIALIZZAZIONI</a:t>
            </a:r>
            <a:r>
              <a:rPr lang="it-IT" dirty="0" smtClean="0"/>
              <a:t>.</a:t>
            </a:r>
          </a:p>
          <a:p>
            <a:pPr marL="114300" indent="0" algn="just">
              <a:buNone/>
            </a:pPr>
            <a:r>
              <a:rPr lang="it-IT" dirty="0" smtClean="0"/>
              <a:t>I </a:t>
            </a:r>
            <a:r>
              <a:rPr lang="it-IT" dirty="0"/>
              <a:t>percorsi evolutivi  possono , in alcuni casi, assumere la forma di ATIPICITA’  per due motivi principali:</a:t>
            </a:r>
          </a:p>
          <a:p>
            <a:pPr marL="114300" lvl="0" indent="0" algn="just">
              <a:buNone/>
            </a:pPr>
            <a:r>
              <a:rPr lang="it-IT" dirty="0" smtClean="0"/>
              <a:t>-   per </a:t>
            </a:r>
            <a:r>
              <a:rPr lang="it-IT" dirty="0"/>
              <a:t>espressione di disagio del soggetto;</a:t>
            </a:r>
          </a:p>
          <a:p>
            <a:pPr marL="114300" lvl="0" indent="0" algn="just">
              <a:buNone/>
            </a:pPr>
            <a:r>
              <a:rPr lang="it-IT" dirty="0" smtClean="0"/>
              <a:t>- perché </a:t>
            </a:r>
            <a:r>
              <a:rPr lang="it-IT" dirty="0"/>
              <a:t>in contrasto con gli obiettivi sociali del contesto di appartenenza</a:t>
            </a:r>
            <a:r>
              <a:rPr lang="it-IT" dirty="0" smtClean="0"/>
              <a:t>.</a:t>
            </a:r>
          </a:p>
          <a:p>
            <a:pPr lvl="0" algn="just">
              <a:buFontTx/>
              <a:buChar char="-"/>
            </a:pPr>
            <a:endParaRPr lang="it-IT" dirty="0"/>
          </a:p>
          <a:p>
            <a:pPr marL="114300" indent="0" algn="just">
              <a:buNone/>
            </a:pPr>
            <a:r>
              <a:rPr lang="it-IT" dirty="0" smtClean="0"/>
              <a:t>Nella </a:t>
            </a:r>
            <a:r>
              <a:rPr lang="it-IT" dirty="0"/>
              <a:t>seconda infanzia (3-6 anni) un percorso atipico della socializzazione è il RITIRO SOCIALE che viene definito come una condizione con 2 caratteristiche predominanti:</a:t>
            </a:r>
          </a:p>
          <a:p>
            <a:pPr marL="114300" indent="0" algn="just">
              <a:buNone/>
            </a:pPr>
            <a:r>
              <a:rPr lang="it-IT" dirty="0" smtClean="0"/>
              <a:t>   -      </a:t>
            </a:r>
            <a:r>
              <a:rPr lang="it-IT" dirty="0"/>
              <a:t>b</a:t>
            </a:r>
            <a:r>
              <a:rPr lang="it-IT" dirty="0" smtClean="0"/>
              <a:t>assa </a:t>
            </a:r>
            <a:r>
              <a:rPr lang="it-IT" dirty="0"/>
              <a:t>frequenza di interazioni con gli altri;</a:t>
            </a:r>
          </a:p>
          <a:p>
            <a:pPr marL="114300" indent="0" algn="just">
              <a:buNone/>
            </a:pPr>
            <a:r>
              <a:rPr lang="it-IT" dirty="0" smtClean="0"/>
              <a:t>   </a:t>
            </a:r>
            <a:r>
              <a:rPr lang="it-IT" dirty="0"/>
              <a:t>-      </a:t>
            </a:r>
            <a:r>
              <a:rPr lang="it-IT" dirty="0" smtClean="0"/>
              <a:t>alta </a:t>
            </a:r>
            <a:r>
              <a:rPr lang="it-IT" dirty="0"/>
              <a:t>frequenza di comportamento solitario.</a:t>
            </a:r>
          </a:p>
          <a:p>
            <a:pPr marL="114300" indent="0" algn="just">
              <a:buNone/>
            </a:pP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866545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200" dirty="0">
                <a:latin typeface="+mn-lt"/>
              </a:rPr>
              <a:t/>
            </a:r>
            <a:br>
              <a:rPr lang="it-IT" sz="2200" dirty="0">
                <a:latin typeface="+mn-lt"/>
              </a:rPr>
            </a:br>
            <a:endParaRPr lang="it-IT" sz="2200" dirty="0"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88640"/>
            <a:ext cx="8100392" cy="6480720"/>
          </a:xfrm>
        </p:spPr>
        <p:txBody>
          <a:bodyPr>
            <a:normAutofit fontScale="25000" lnSpcReduction="20000"/>
          </a:bodyPr>
          <a:lstStyle/>
          <a:p>
            <a:pPr marL="114300" indent="0">
              <a:buNone/>
            </a:pPr>
            <a:endParaRPr lang="it-IT" sz="3600" dirty="0" smtClean="0">
              <a:latin typeface="Calibri" pitchFamily="34" charset="0"/>
            </a:endParaRPr>
          </a:p>
          <a:p>
            <a:pPr marL="114300" indent="0">
              <a:buNone/>
            </a:pPr>
            <a:r>
              <a:rPr lang="it-IT" sz="8000" dirty="0" smtClean="0">
                <a:latin typeface="+mj-lt"/>
              </a:rPr>
              <a:t>Si possono differenziare 3 forme diverse di RITIRO SOCIALE:</a:t>
            </a:r>
          </a:p>
          <a:p>
            <a:pPr algn="just"/>
            <a:r>
              <a:rPr lang="it-IT" sz="8000" dirty="0" smtClean="0">
                <a:latin typeface="+mj-lt"/>
              </a:rPr>
              <a:t>PASSIVO:  il bambino preferisce il “gioco solitario” ma non evidenzia difficoltà di interazione con i compagni. Questo caso, specialmente in età prescolare, appare il meno a rischio poiché il gioco solitario che conducono presuppone una buona capacità di stare da soli pur non escludendo competenze sociali; </a:t>
            </a:r>
          </a:p>
          <a:p>
            <a:r>
              <a:rPr lang="it-IT" sz="8000" dirty="0" smtClean="0">
                <a:latin typeface="+mj-lt"/>
              </a:rPr>
              <a:t>ATTIVO: il bambino associa alla bassa frequenza di interazioni comportamenti chiassosi e turbolenti . In questo caso si manifesta nel bambino immaturità cognitiva e sociale che porta all’isolamento anche da parte dei compagni.</a:t>
            </a:r>
          </a:p>
          <a:p>
            <a:r>
              <a:rPr lang="it-IT" sz="8000" dirty="0" smtClean="0">
                <a:latin typeface="+mj-lt"/>
              </a:rPr>
              <a:t>RETICENTE: questo tipo di ritiro sociale è associato a timidezza e inibizione con il caratteristico comportamento da “spettatore”. Il bambino vorrebbe inserirsi nel gruppo ma è bloccato da inibizioni e prudenza e quindi rimane in disparte ripiegando nel gioco solitario.</a:t>
            </a:r>
          </a:p>
          <a:p>
            <a:pPr marL="114300" indent="0">
              <a:buNone/>
            </a:pPr>
            <a:r>
              <a:rPr lang="it-IT" sz="8000" dirty="0" smtClean="0">
                <a:latin typeface="+mj-lt"/>
              </a:rPr>
              <a:t>   I fattori che determinano questo tipo di ritiro sono:</a:t>
            </a:r>
          </a:p>
          <a:p>
            <a:pPr marL="114300" indent="0">
              <a:buNone/>
            </a:pPr>
            <a:r>
              <a:rPr lang="it-IT" sz="8000" dirty="0" smtClean="0">
                <a:latin typeface="+mj-lt"/>
              </a:rPr>
              <a:t>  -il temperamento tendente all’inibizione;</a:t>
            </a:r>
          </a:p>
          <a:p>
            <a:pPr marL="114300" indent="0">
              <a:buNone/>
            </a:pPr>
            <a:r>
              <a:rPr lang="it-IT" sz="8000" dirty="0" smtClean="0">
                <a:latin typeface="+mj-lt"/>
              </a:rPr>
              <a:t>  -lo stile di attaccamento che può essere stato di tipo insicuro e  ambivalente;</a:t>
            </a:r>
          </a:p>
          <a:p>
            <a:pPr marL="114300" indent="0">
              <a:buNone/>
            </a:pPr>
            <a:r>
              <a:rPr lang="it-IT" sz="8000" dirty="0" smtClean="0">
                <a:latin typeface="+mj-lt"/>
              </a:rPr>
              <a:t>   -le credenze dei genitori rispetto al comportamento sociale e il loro stile educativo.</a:t>
            </a:r>
          </a:p>
          <a:p>
            <a:pPr marL="114300" indent="0">
              <a:buNone/>
            </a:pPr>
            <a:r>
              <a:rPr lang="it-IT" sz="8000" dirty="0" smtClean="0">
                <a:latin typeface="+mj-lt"/>
              </a:rPr>
              <a:t>(WATERLOO LONGITUDINAL PROJECT-WLP ricerca di RUBIN-ASENDORPF, 1993) </a:t>
            </a:r>
          </a:p>
          <a:p>
            <a:pPr marL="114300" indent="0">
              <a:buNone/>
            </a:pPr>
            <a:endParaRPr lang="it-IT" sz="8000" dirty="0" smtClean="0">
              <a:latin typeface="Calibri" pitchFamily="34" charset="0"/>
            </a:endParaRPr>
          </a:p>
          <a:p>
            <a:pPr marL="11430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4237480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200" dirty="0">
                <a:latin typeface="+mn-lt"/>
              </a:rPr>
              <a:t/>
            </a:r>
            <a:br>
              <a:rPr lang="it-IT" sz="2200" dirty="0">
                <a:latin typeface="+mn-lt"/>
              </a:rPr>
            </a:br>
            <a:endParaRPr lang="it-IT" sz="2200" dirty="0"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88640"/>
            <a:ext cx="7776864" cy="6336704"/>
          </a:xfrm>
        </p:spPr>
        <p:txBody>
          <a:bodyPr>
            <a:noAutofit/>
          </a:bodyPr>
          <a:lstStyle/>
          <a:p>
            <a:pPr marL="114300" indent="0" algn="just">
              <a:buNone/>
            </a:pPr>
            <a:r>
              <a:rPr lang="it-IT" sz="2000" dirty="0"/>
              <a:t>Queste forme di RITIRO SOCIALE vengono perpetuate nel tempo dai soggetti e in alcuni casi acquisiscono maggiore salienza; anche il ritiro sociale passivo assume nel tempo una connotazione negativa in ambito scolastico per compagni e docenti  perché  risulta dissonante con gli obiettivi sociali condivisi che tendono alla costruzione di legami profondi tra pari</a:t>
            </a:r>
            <a:r>
              <a:rPr lang="it-IT" sz="2000" dirty="0" smtClean="0"/>
              <a:t>.</a:t>
            </a:r>
          </a:p>
          <a:p>
            <a:pPr marL="114300" indent="0" algn="just">
              <a:buNone/>
            </a:pPr>
            <a:endParaRPr lang="it-IT" sz="2000" dirty="0"/>
          </a:p>
          <a:p>
            <a:pPr marL="114300" indent="0" algn="just">
              <a:buNone/>
            </a:pPr>
            <a:r>
              <a:rPr lang="it-IT" sz="2000" dirty="0" smtClean="0"/>
              <a:t>Tutti </a:t>
            </a:r>
            <a:r>
              <a:rPr lang="it-IT" sz="2000" dirty="0"/>
              <a:t>i </a:t>
            </a:r>
            <a:r>
              <a:rPr lang="it-IT" sz="2000" dirty="0" smtClean="0"/>
              <a:t>soggetti caratterizzati da ritiro sociale  </a:t>
            </a:r>
            <a:r>
              <a:rPr lang="it-IT" sz="2000" dirty="0"/>
              <a:t>mostrano a partire dall’età scolare: SINTOMI DI INTERIORIZZAZIONE  e   SINTOMI DI ESTERIORIZZAZIONE   come ANSIA, BASSA STIMA DI SE’, SENTIMENTO DI SOLITUDINE, RIFIUTO SOCIALE, AGGRESSIVITA’ E ISOLAMENTO, facendo emergere evidenti  condizioni di contrasto con l’andamento tipico evolutivo dell’infanzia</a:t>
            </a:r>
            <a:r>
              <a:rPr lang="it-IT" sz="2000" dirty="0" smtClean="0"/>
              <a:t>.</a:t>
            </a:r>
          </a:p>
          <a:p>
            <a:pPr marL="114300" indent="0" algn="just">
              <a:buNone/>
            </a:pPr>
            <a:endParaRPr lang="it-IT" sz="2000" dirty="0"/>
          </a:p>
          <a:p>
            <a:pPr marL="114300" indent="0" algn="just">
              <a:buNone/>
            </a:pPr>
            <a:r>
              <a:rPr lang="it-IT" sz="2000" dirty="0"/>
              <a:t>In definitiva la bassa frequenza di interazioni tra pari, oltre a costituire e definire la condizione stessa del </a:t>
            </a:r>
            <a:r>
              <a:rPr lang="it-IT" sz="2000" dirty="0" smtClean="0"/>
              <a:t>ritiro, </a:t>
            </a:r>
            <a:r>
              <a:rPr lang="it-IT" sz="2000" dirty="0"/>
              <a:t>non favorisce l’acquisizione delle necessarie competenze di tipo relazionale.</a:t>
            </a:r>
          </a:p>
          <a:p>
            <a:endParaRPr lang="it-IT" sz="2000" dirty="0"/>
          </a:p>
          <a:p>
            <a:pPr marL="114300" indent="0"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="" xmlns:p14="http://schemas.microsoft.com/office/powerpoint/2010/main" val="2524286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340768"/>
          </a:xfrm>
        </p:spPr>
        <p:txBody>
          <a:bodyPr>
            <a:normAutofit/>
          </a:bodyPr>
          <a:lstStyle/>
          <a:p>
            <a:r>
              <a:rPr lang="it-IT" dirty="0" smtClean="0"/>
              <a:t>LA FANCIULLEZZA: L’Età DELL’AMICIZIA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7632848" cy="51869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2000" dirty="0" smtClean="0"/>
              <a:t>Il costante confronto con i pari in situazioni ludiche e le acquisizioni tipiche della seconda infanzia portano nella fanciullezza  alla  consapevolezza:</a:t>
            </a:r>
          </a:p>
          <a:p>
            <a:pPr lvl="0"/>
            <a:r>
              <a:rPr lang="it-IT" sz="2000" dirty="0" smtClean="0"/>
              <a:t>della reciprocità della relazione;</a:t>
            </a:r>
          </a:p>
          <a:p>
            <a:pPr lvl="0"/>
            <a:r>
              <a:rPr lang="it-IT" sz="2000" dirty="0" smtClean="0"/>
              <a:t>della connotazione psicologica di sé  e degli altri;</a:t>
            </a:r>
          </a:p>
          <a:p>
            <a:pPr lvl="0"/>
            <a:r>
              <a:rPr lang="it-IT" sz="2000" dirty="0" smtClean="0"/>
              <a:t>della possibilità di costruire legami affettivi profondi.</a:t>
            </a:r>
          </a:p>
          <a:p>
            <a:pPr lvl="0"/>
            <a:endParaRPr lang="it-IT" sz="2000" dirty="0" smtClean="0"/>
          </a:p>
          <a:p>
            <a:pPr>
              <a:buNone/>
            </a:pPr>
            <a:r>
              <a:rPr lang="it-IT" sz="2000" dirty="0" smtClean="0"/>
              <a:t>Tutti questi aspetti fanno sì che questa sia l’età in cui le interazioni con i compagni siano organizzate  in funzione del criterio della </a:t>
            </a:r>
            <a:r>
              <a:rPr lang="it-IT" sz="2000" b="1" u="sng" dirty="0" smtClean="0"/>
              <a:t>preferenza sociale</a:t>
            </a:r>
            <a:r>
              <a:rPr lang="it-IT" sz="2000" dirty="0" smtClean="0"/>
              <a:t>; in questa periodo si privilegiano le relazioni con chi si sente più simili e vicini psicologicamente.</a:t>
            </a:r>
          </a:p>
          <a:p>
            <a:pPr>
              <a:buNone/>
            </a:pPr>
            <a:r>
              <a:rPr lang="it-IT" sz="2000" dirty="0" smtClean="0"/>
              <a:t>Le relazioni sono più selettive e possono avvenire in luoghi e momenti della giornata differenti;  sganciandosi dalle singole  situazioni, l’amicizia viene percepita come </a:t>
            </a:r>
            <a:r>
              <a:rPr lang="it-IT" sz="2000" b="1" u="sng" dirty="0" smtClean="0"/>
              <a:t>legame specifico</a:t>
            </a:r>
            <a:r>
              <a:rPr lang="it-IT" sz="2000" dirty="0" smtClean="0"/>
              <a:t> tra due o più partner</a:t>
            </a:r>
            <a:endParaRPr lang="it-IT" sz="2000" dirty="0"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3640689"/>
            <a:ext cx="7776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51520" y="174307"/>
            <a:ext cx="792088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All’interno della relazione amicale si costruisce una sorta di </a:t>
            </a:r>
            <a:r>
              <a:rPr kumimoji="0" lang="it-IT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SENSO DEL “NOI”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che rappresenta un’area di consapevolezza  della  reciprocità del legame e della condivisione dei significati, finalizzata a preservare l’esclusività del rapporto stesso (amico del cuore) e lo spazio di sicurezza che da esso deriva ai singoli partner.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Il senso del “noi” svolge varie funzioni: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facilita il confronto tra pari;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soddisfa il bisogno di appartenenza;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consente di sperimentare compagnia e divertimento;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favorisce la comprensione sociale;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sostiene sul piano emotivo.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Il senso di “noi” predispone anche ad importanti acquisizioni sul piano morale: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l’impegno nei confronti del partner e il rispetto dei vincoli posti dalla stessa relazione preparano all’assunzione di responsabilità che l’età adulta richiede;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la sperimentazione di molteplici processi di confronto con l’altro porta a processi di costruzione dell’identità.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39000" cy="109273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dirty="0" smtClean="0"/>
              <a:t>Adolescenza: la costruzione del sé </a:t>
            </a:r>
            <a:endParaRPr lang="it-I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ADOLESCENZA: dal latino “Adolescere” = crescere</a:t>
            </a:r>
          </a:p>
          <a:p>
            <a:pPr algn="just"/>
            <a:r>
              <a:rPr lang="it-IT" dirty="0" smtClean="0"/>
              <a:t>OBIETTIVO PRINCIPALE: costruzione della propria identità </a:t>
            </a:r>
          </a:p>
          <a:p>
            <a:pPr>
              <a:buNone/>
            </a:pPr>
            <a:r>
              <a:rPr lang="it-IT" dirty="0" smtClean="0"/>
              <a:t>    attraverso</a:t>
            </a:r>
          </a:p>
          <a:p>
            <a:pPr>
              <a:buFontTx/>
              <a:buChar char="-"/>
            </a:pPr>
            <a:r>
              <a:rPr lang="it-IT" dirty="0" smtClean="0"/>
              <a:t>distacco dalla famiglia (implica sentimenti di rabbia e senso di colpa)</a:t>
            </a:r>
          </a:p>
          <a:p>
            <a:pPr>
              <a:buFontTx/>
              <a:buChar char="-"/>
            </a:pPr>
            <a:r>
              <a:rPr lang="it-IT" dirty="0" smtClean="0"/>
              <a:t>bisogno di appartenenza al gruppo dei pari (necessità di non “fondersi” ma emergere)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L’adolescente esplora varie possibilità di identificazione, fa delle scelte e delle rinuncie per arrivare ad una sua identità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42048" cy="908720"/>
          </a:xfrm>
        </p:spPr>
        <p:txBody>
          <a:bodyPr>
            <a:normAutofit/>
          </a:bodyPr>
          <a:lstStyle/>
          <a:p>
            <a:pPr algn="just"/>
            <a:r>
              <a:rPr lang="it-IT" sz="3200" dirty="0" smtClean="0"/>
              <a:t>Il gruppo come…</a:t>
            </a:r>
            <a:endParaRPr lang="it-IT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4745"/>
            <a:ext cx="3657600" cy="720079"/>
          </a:xfrm>
        </p:spPr>
        <p:txBody>
          <a:bodyPr/>
          <a:lstStyle/>
          <a:p>
            <a:r>
              <a:rPr lang="it-IT" dirty="0" smtClean="0">
                <a:latin typeface="+mj-lt"/>
              </a:rPr>
              <a:t>LABORATORIO SOCIALE</a:t>
            </a:r>
            <a:endParaRPr lang="it-IT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419600" y="980729"/>
            <a:ext cx="3657600" cy="864095"/>
          </a:xfrm>
        </p:spPr>
        <p:txBody>
          <a:bodyPr/>
          <a:lstStyle/>
          <a:p>
            <a:r>
              <a:rPr lang="it-IT" dirty="0" smtClean="0">
                <a:latin typeface="+mj-lt"/>
              </a:rPr>
              <a:t>CONTENITORE </a:t>
            </a:r>
          </a:p>
          <a:p>
            <a:r>
              <a:rPr lang="it-IT" dirty="0" smtClean="0">
                <a:latin typeface="+mj-lt"/>
              </a:rPr>
              <a:t>EMOTIVO-AFFETTIVO</a:t>
            </a:r>
            <a:endParaRPr lang="it-IT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1916832"/>
            <a:ext cx="3970784" cy="460851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it-IT" sz="1700" dirty="0" smtClean="0"/>
              <a:t>Il gruppo è considerato LABORATORIO SOCIALE poiché è il luogo privilegiato di </a:t>
            </a:r>
            <a:r>
              <a:rPr lang="it-IT" sz="1700" u="sng" dirty="0" smtClean="0"/>
              <a:t>sperimentazione dei comportamenti al di fuori del controllo dell’adulto</a:t>
            </a:r>
          </a:p>
          <a:p>
            <a:pPr>
              <a:buNone/>
            </a:pPr>
            <a:r>
              <a:rPr lang="it-IT" sz="1700" dirty="0" smtClean="0"/>
              <a:t>L’interazione tra i membri del gruppo promuove:</a:t>
            </a:r>
          </a:p>
          <a:p>
            <a:pPr>
              <a:buFontTx/>
              <a:buChar char="-"/>
            </a:pPr>
            <a:r>
              <a:rPr lang="it-IT" sz="1700" dirty="0" smtClean="0"/>
              <a:t>capacità di negoziazione (attraverso il confronto di idee)</a:t>
            </a:r>
          </a:p>
          <a:p>
            <a:pPr algn="just">
              <a:buFontTx/>
              <a:buChar char="-"/>
            </a:pPr>
            <a:r>
              <a:rPr lang="it-IT" sz="1700" dirty="0" smtClean="0"/>
              <a:t>il bisogno di chiedere e offrire aiuto</a:t>
            </a:r>
          </a:p>
          <a:p>
            <a:pPr>
              <a:buFontTx/>
              <a:buChar char="-"/>
            </a:pPr>
            <a:r>
              <a:rPr lang="it-IT" sz="1700" dirty="0" smtClean="0"/>
              <a:t>la valutazione della propria reputazione sociale (popolarità)</a:t>
            </a:r>
          </a:p>
          <a:p>
            <a:pPr>
              <a:buFontTx/>
              <a:buChar char="-"/>
            </a:pPr>
            <a:r>
              <a:rPr lang="it-IT" sz="1700" dirty="0" smtClean="0"/>
              <a:t>la competenza relazionale (attraverso il potenziamento della conoscenza di sé e delle proprie caratteristiche)</a:t>
            </a:r>
          </a:p>
          <a:p>
            <a:endParaRPr lang="it-IT" sz="17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6016" y="1916832"/>
            <a:ext cx="3361184" cy="475252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1700" dirty="0" smtClean="0"/>
              <a:t>Già dalla preadolescenza le prime relazioni amicali, per lo più fra membri dello stesso sesso, soddisfano </a:t>
            </a:r>
            <a:r>
              <a:rPr lang="it-IT" sz="1700" u="sng" dirty="0" smtClean="0"/>
              <a:t>bisogni</a:t>
            </a:r>
            <a:r>
              <a:rPr lang="it-IT" sz="1700" dirty="0" smtClean="0"/>
              <a:t> di:</a:t>
            </a:r>
          </a:p>
          <a:p>
            <a:pPr>
              <a:buNone/>
            </a:pPr>
            <a:r>
              <a:rPr lang="it-IT" sz="1700" dirty="0" smtClean="0"/>
              <a:t>- appartenenza </a:t>
            </a:r>
          </a:p>
          <a:p>
            <a:pPr>
              <a:buNone/>
            </a:pPr>
            <a:r>
              <a:rPr lang="it-IT" sz="1700" dirty="0" smtClean="0"/>
              <a:t>- intimità</a:t>
            </a:r>
          </a:p>
          <a:p>
            <a:pPr>
              <a:buNone/>
            </a:pPr>
            <a:r>
              <a:rPr lang="it-IT" sz="1700" dirty="0" smtClean="0"/>
              <a:t>- introspezione</a:t>
            </a:r>
          </a:p>
          <a:p>
            <a:pPr>
              <a:buNone/>
            </a:pPr>
            <a:r>
              <a:rPr lang="it-IT" sz="1700" dirty="0" smtClean="0"/>
              <a:t>- sicurezza</a:t>
            </a:r>
          </a:p>
          <a:p>
            <a:pPr>
              <a:buNone/>
            </a:pPr>
            <a:r>
              <a:rPr lang="it-IT" sz="1700" dirty="0" smtClean="0"/>
              <a:t>- rispecchiamento</a:t>
            </a:r>
          </a:p>
          <a:p>
            <a:pPr>
              <a:buNone/>
            </a:pPr>
            <a:r>
              <a:rPr lang="it-IT" sz="1700" dirty="0" smtClean="0"/>
              <a:t>- colma il vuoto dovuto al distacco dai genitori per avvicinarsi a modelli valoriali e culturali alternativi a quelli dei genitori</a:t>
            </a:r>
            <a:endParaRPr lang="it-IT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681664" cy="1008112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7620000" cy="606814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sz="3600" dirty="0" smtClean="0">
                <a:latin typeface="+mj-lt"/>
              </a:rPr>
              <a:t>DIVERSE MODALITA’ DI VIVERE LE RELAZIONI TRA PARI</a:t>
            </a:r>
          </a:p>
          <a:p>
            <a:pPr>
              <a:buNone/>
            </a:pPr>
            <a:r>
              <a:rPr lang="it-IT" dirty="0" smtClean="0"/>
              <a:t>-   Legami amicali</a:t>
            </a:r>
          </a:p>
          <a:p>
            <a:pPr algn="just">
              <a:buFontTx/>
              <a:buChar char="-"/>
            </a:pPr>
            <a:r>
              <a:rPr lang="it-IT" dirty="0" smtClean="0"/>
              <a:t>Gruppo istituzionale (classe scolastica, al cui interno ci sono gruppi diaggregazione informale)</a:t>
            </a:r>
          </a:p>
          <a:p>
            <a:pPr>
              <a:buFontTx/>
              <a:buChar char="-"/>
            </a:pPr>
            <a:r>
              <a:rPr lang="it-IT" dirty="0" smtClean="0"/>
              <a:t>Gruppo formale (guidati da un adulto, ad es. gruppo scout)</a:t>
            </a:r>
          </a:p>
          <a:p>
            <a:pPr>
              <a:buFontTx/>
              <a:buChar char="-"/>
            </a:pPr>
            <a:r>
              <a:rPr lang="it-IT" dirty="0" smtClean="0"/>
              <a:t>Gruppi sociali allargati (modelli di cultura e comportamenti giovanili)</a:t>
            </a:r>
          </a:p>
          <a:p>
            <a:pPr>
              <a:buFontTx/>
              <a:buChar char="-"/>
            </a:pPr>
            <a:endParaRPr lang="it-IT" dirty="0" smtClean="0"/>
          </a:p>
          <a:p>
            <a:pPr algn="just">
              <a:buNone/>
            </a:pPr>
            <a:r>
              <a:rPr lang="it-IT" sz="3600" dirty="0" smtClean="0">
                <a:latin typeface="+mj-lt"/>
              </a:rPr>
              <a:t>STILI DIFFERENTI DI APPARTENENZA</a:t>
            </a:r>
            <a:r>
              <a:rPr lang="it-IT" dirty="0" smtClean="0"/>
              <a:t>, in base alla cultura familiare e al proprio temperamento, l’adolescente si può orientare verso:</a:t>
            </a:r>
          </a:p>
          <a:p>
            <a:pPr>
              <a:buFontTx/>
              <a:buChar char="-"/>
            </a:pPr>
            <a:r>
              <a:rPr lang="it-IT" dirty="0" smtClean="0"/>
              <a:t>Gruppi evasivi-trasgressivi (ragazzi con un rapporto conflittuale con i genitori e con la scuola e la cultura)</a:t>
            </a:r>
          </a:p>
          <a:p>
            <a:pPr>
              <a:buFontTx/>
              <a:buChar char="-"/>
            </a:pPr>
            <a:r>
              <a:rPr lang="it-IT" dirty="0" smtClean="0"/>
              <a:t>Gruppi formali di tipo sportivo (ragazzi con valori salutistici)</a:t>
            </a:r>
          </a:p>
          <a:p>
            <a:pPr algn="just">
              <a:buFontTx/>
              <a:buChar char="-"/>
            </a:pPr>
            <a:r>
              <a:rPr lang="it-IT" dirty="0" smtClean="0"/>
              <a:t>Gruppi di tipo formativo-culturale-religioso-politico (ragazzi tradizionalisti e legati ai modelli familiari)</a:t>
            </a:r>
          </a:p>
          <a:p>
            <a:pPr>
              <a:buFontTx/>
              <a:buChar char="-"/>
            </a:pPr>
            <a:r>
              <a:rPr lang="it-IT" dirty="0" smtClean="0"/>
              <a:t> Gruppi di volontariato e impegno sociale (ragazzi con ideologie e spiccati valori di altruismo)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000" dirty="0" smtClean="0"/>
              <a:t>L’Età adulta e anziana</a:t>
            </a:r>
            <a:endParaRPr lang="it-I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7620000" cy="48440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dirty="0" smtClean="0"/>
              <a:t>Si caratterizza per le SFIDE socio- relazionali:</a:t>
            </a:r>
          </a:p>
          <a:p>
            <a:pPr algn="ctr">
              <a:buFontTx/>
              <a:buChar char="-"/>
            </a:pPr>
            <a:r>
              <a:rPr lang="it-IT" dirty="0" smtClean="0"/>
              <a:t>Rielaborare l’identità</a:t>
            </a:r>
          </a:p>
          <a:p>
            <a:pPr algn="ctr">
              <a:buFontTx/>
              <a:buChar char="-"/>
            </a:pPr>
            <a:r>
              <a:rPr lang="it-IT" dirty="0" smtClean="0"/>
              <a:t>Definire la competenza sociale (bisogno di competenza e controllo sull’ambiente + bisogno di relazione e individuazione)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Si passa da un rapporto di DIPENDENZA (infanzia e adolescenza) a  uno di INDIPENDENZA (età adulta), quest’ultimo caratterizzato da </a:t>
            </a:r>
            <a:r>
              <a:rPr lang="it-IT" u="sng" dirty="0" smtClean="0"/>
              <a:t>autonomia</a:t>
            </a:r>
            <a:r>
              <a:rPr lang="it-IT" dirty="0" smtClean="0"/>
              <a:t> e quindi </a:t>
            </a:r>
            <a:r>
              <a:rPr lang="it-IT" u="sng" dirty="0" smtClean="0"/>
              <a:t>responsabilità</a:t>
            </a:r>
            <a:endParaRPr lang="it-IT" u="sng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>
            <a:normAutofit/>
          </a:bodyPr>
          <a:lstStyle/>
          <a:p>
            <a:r>
              <a:rPr lang="it-IT" sz="3200" dirty="0" smtClean="0"/>
              <a:t>1° SFIDA: legame di coppia stabile</a:t>
            </a:r>
            <a:endParaRPr lang="it-IT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8697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sz="2400" dirty="0" smtClean="0"/>
              <a:t>Per creare un legame </a:t>
            </a:r>
            <a:r>
              <a:rPr lang="it-IT" sz="2400" u="sng" dirty="0" smtClean="0"/>
              <a:t>profondo</a:t>
            </a:r>
            <a:r>
              <a:rPr lang="it-IT" sz="2400" dirty="0" smtClean="0"/>
              <a:t> di coppia, così da “non fondersi” con l’altro è necessario che lo sviluppo psicosociale arrivi ad una </a:t>
            </a:r>
            <a:r>
              <a:rPr lang="it-IT" sz="2400" u="sng" dirty="0" smtClean="0"/>
              <a:t>piena autonomia individuale</a:t>
            </a:r>
            <a:r>
              <a:rPr lang="it-IT" sz="2400" dirty="0" smtClean="0"/>
              <a:t> e una </a:t>
            </a:r>
            <a:r>
              <a:rPr lang="it-IT" sz="2400" u="sng" dirty="0" smtClean="0"/>
              <a:t>chiara definizione del sé</a:t>
            </a:r>
          </a:p>
          <a:p>
            <a:pPr>
              <a:buNone/>
            </a:pPr>
            <a:endParaRPr lang="it-IT" sz="2400" u="sng" dirty="0" smtClean="0"/>
          </a:p>
          <a:p>
            <a:pPr>
              <a:buNone/>
            </a:pPr>
            <a:r>
              <a:rPr lang="it-IT" sz="2400" dirty="0" smtClean="0"/>
              <a:t>È caratterizzato da:</a:t>
            </a:r>
          </a:p>
          <a:p>
            <a:pPr marL="457200" indent="-457200"/>
            <a:r>
              <a:rPr lang="it-IT" sz="2400" dirty="0" smtClean="0"/>
              <a:t>INTIMITA’: come consapevolezza della condivisione di stati affettivi, mentali e valoriali</a:t>
            </a:r>
          </a:p>
          <a:p>
            <a:r>
              <a:rPr lang="it-IT" sz="2400" dirty="0" smtClean="0"/>
              <a:t>  INCONTRO CON L’ALTRO: non è casuale ma frutto di una scelta reciproca           porta all’assunzione di un impegno reciproco e alla costruzione di un’</a:t>
            </a:r>
            <a:r>
              <a:rPr lang="it-IT" sz="2400" u="sng" dirty="0" smtClean="0"/>
              <a:t>identità di coppia </a:t>
            </a:r>
            <a:r>
              <a:rPr lang="it-IT" sz="2400" dirty="0" smtClean="0"/>
              <a:t>, la quale si colloca all’interno delle due famiglie di origine e delle relazioni extra-familiari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491880" y="4725144"/>
            <a:ext cx="64807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39000" cy="648072"/>
          </a:xfrm>
        </p:spPr>
        <p:txBody>
          <a:bodyPr>
            <a:normAutofit/>
          </a:bodyPr>
          <a:lstStyle/>
          <a:p>
            <a:r>
              <a:rPr lang="it-IT" sz="3200" dirty="0" smtClean="0"/>
              <a:t>2°sfida: la genitorialità</a:t>
            </a:r>
            <a:endParaRPr lang="it-IT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6886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1800" dirty="0" smtClean="0"/>
              <a:t>La genitorialità porta ad una </a:t>
            </a:r>
            <a:r>
              <a:rPr lang="it-IT" sz="1800" u="sng" dirty="0" smtClean="0"/>
              <a:t>ridefinizione dei legami relazionali e della propria identità</a:t>
            </a:r>
            <a:r>
              <a:rPr lang="it-IT" sz="1800" dirty="0" smtClean="0"/>
              <a:t>, attraverso una serie di ACCOMODAMENTI organizzativi e relazionali:  </a:t>
            </a:r>
          </a:p>
          <a:p>
            <a:pPr>
              <a:buNone/>
            </a:pPr>
            <a:r>
              <a:rPr lang="it-IT" sz="1800" dirty="0" smtClean="0"/>
              <a:t>- Spazio fisico (creare uno spazio nella casa adatto al bambino, questo è espressione anche di uno spazio affettivo)</a:t>
            </a:r>
          </a:p>
          <a:p>
            <a:pPr>
              <a:buNone/>
            </a:pPr>
            <a:r>
              <a:rPr lang="it-IT" sz="1800" dirty="0" smtClean="0"/>
              <a:t>- Spazio temporale (organizzarsi con i tempi lavorativi in funzione del bambino)</a:t>
            </a:r>
          </a:p>
          <a:p>
            <a:pPr>
              <a:buFontTx/>
              <a:buChar char="-"/>
            </a:pPr>
            <a:r>
              <a:rPr lang="it-IT" sz="1800" dirty="0" smtClean="0"/>
              <a:t>Spazio relazionale (per creare un contesto protettivo anche al di fuori si creano nuovi contatti e relazioni al di fuori della famiglia, es. dottore o educatrice) </a:t>
            </a:r>
          </a:p>
          <a:p>
            <a:pPr>
              <a:buFontTx/>
              <a:buChar char="-"/>
            </a:pPr>
            <a:endParaRPr lang="it-IT" sz="1800" dirty="0" smtClean="0"/>
          </a:p>
          <a:p>
            <a:pPr>
              <a:buNone/>
            </a:pPr>
            <a:r>
              <a:rPr lang="it-IT" sz="1800" dirty="0" smtClean="0"/>
              <a:t>Significa :</a:t>
            </a:r>
          </a:p>
          <a:p>
            <a:pPr>
              <a:buNone/>
            </a:pPr>
            <a:r>
              <a:rPr lang="it-IT" sz="1800" dirty="0" smtClean="0"/>
              <a:t>- reinterpretare l’educazione e la socializzazione ricevute dai genitori alla luce delle esigenze dei figli e dei cambiamenti sotrici e culturali</a:t>
            </a:r>
          </a:p>
          <a:p>
            <a:pPr>
              <a:buNone/>
            </a:pPr>
            <a:r>
              <a:rPr lang="it-IT" sz="1800" dirty="0" smtClean="0"/>
              <a:t>- reinterpretare la relazione con i propri genitori che ora diventano sempre più dipendenti da noi (si inverte la relzione DIPENDENZA/INDIPENDENZA)                                                </a:t>
            </a:r>
          </a:p>
          <a:p>
            <a:pPr>
              <a:buNone/>
            </a:pPr>
            <a:endParaRPr lang="it-IT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44664"/>
          </a:xfrm>
        </p:spPr>
        <p:txBody>
          <a:bodyPr>
            <a:normAutofit fontScale="90000"/>
          </a:bodyPr>
          <a:lstStyle/>
          <a:p>
            <a:r>
              <a:rPr lang="it-IT" sz="3200" dirty="0" smtClean="0"/>
              <a:t>3°sfida: la terza età</a:t>
            </a:r>
            <a:endParaRPr lang="it-IT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7239000" cy="568863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dirty="0" smtClean="0"/>
              <a:t>È caratterizzata:</a:t>
            </a:r>
          </a:p>
          <a:p>
            <a:pPr>
              <a:buNone/>
            </a:pPr>
            <a:r>
              <a:rPr lang="it-IT" dirty="0" smtClean="0"/>
              <a:t>- Involuzione sul piano fisico (serve aiuto per le cose della vita quotidiana)</a:t>
            </a:r>
          </a:p>
          <a:p>
            <a:pPr>
              <a:buNone/>
            </a:pPr>
            <a:r>
              <a:rPr lang="it-IT" dirty="0" smtClean="0"/>
              <a:t>- Mantenimento delle amicizie più intime</a:t>
            </a:r>
          </a:p>
          <a:p>
            <a:pPr>
              <a:buNone/>
            </a:pPr>
            <a:r>
              <a:rPr lang="it-IT" dirty="0" smtClean="0"/>
              <a:t>- Rafforzamento dei legami familiari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VARIE IMMAGINI DI TERZA ETA’</a:t>
            </a:r>
          </a:p>
          <a:p>
            <a:pPr>
              <a:buFontTx/>
              <a:buChar char="-"/>
            </a:pPr>
            <a:r>
              <a:rPr lang="it-IT" dirty="0" smtClean="0"/>
              <a:t>Nonni a tempo pieno</a:t>
            </a:r>
          </a:p>
          <a:p>
            <a:pPr>
              <a:buFontTx/>
              <a:buChar char="-"/>
            </a:pPr>
            <a:r>
              <a:rPr lang="it-IT" dirty="0" smtClean="0"/>
              <a:t>Instancabili viaggiatori</a:t>
            </a:r>
          </a:p>
          <a:p>
            <a:pPr>
              <a:buFontTx/>
              <a:buChar char="-"/>
            </a:pPr>
            <a:r>
              <a:rPr lang="it-IT" dirty="0" smtClean="0"/>
              <a:t>Accaniti giocatori di carte e frequantatori di circoli</a:t>
            </a:r>
          </a:p>
          <a:p>
            <a:pPr>
              <a:buFontTx/>
              <a:buChar char="-"/>
            </a:pPr>
            <a:r>
              <a:rPr lang="it-IT" dirty="0" smtClean="0"/>
              <a:t>Presenze assidue di ospedali e ambulatori</a:t>
            </a:r>
          </a:p>
          <a:p>
            <a:pPr>
              <a:buFontTx/>
              <a:buChar char="-"/>
            </a:pPr>
            <a:r>
              <a:rPr lang="it-IT" dirty="0" smtClean="0"/>
              <a:t>Individui soli e bisognosi di aiuto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      VARIABILITA’ INDIVIDUALE (Baltes) dipende dai meccanismi di compensazione, selezione e ottimizzazione per padroneggiare il </a:t>
            </a:r>
            <a:r>
              <a:rPr lang="it-IT" u="sng" dirty="0" smtClean="0"/>
              <a:t>decadimento</a:t>
            </a:r>
            <a:r>
              <a:rPr lang="it-IT" dirty="0" smtClean="0"/>
              <a:t> (Es. il pensionamento può essere vissuto come risorsa o come vincolo)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4" name="Down Arrow 3"/>
          <p:cNvSpPr/>
          <p:nvPr/>
        </p:nvSpPr>
        <p:spPr>
          <a:xfrm>
            <a:off x="755576" y="4653136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r>
              <a:rPr lang="it-IT" sz="3200" dirty="0" smtClean="0"/>
              <a:t>4°sfida: la morte</a:t>
            </a:r>
            <a:endParaRPr lang="it-IT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dirty="0" smtClean="0"/>
              <a:t>La morte di un coniuge è un’</a:t>
            </a:r>
            <a:r>
              <a:rPr lang="it-IT" u="sng" dirty="0" smtClean="0"/>
              <a:t>evento normativo </a:t>
            </a:r>
            <a:r>
              <a:rPr lang="it-IT" dirty="0" smtClean="0"/>
              <a:t>(previsto e anticipato) ma richiede comunque                   </a:t>
            </a:r>
            <a:r>
              <a:rPr lang="it-IT" u="sng" dirty="0" smtClean="0"/>
              <a:t>rielaborazione</a:t>
            </a:r>
            <a:r>
              <a:rPr lang="it-IT" dirty="0" smtClean="0"/>
              <a:t>, poiché si perde un sostegno affettivo, fisico, siciale, economico ecc..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L’idea della morte avvia percorsi di:</a:t>
            </a:r>
          </a:p>
          <a:p>
            <a:pPr>
              <a:buNone/>
            </a:pPr>
            <a:r>
              <a:rPr lang="it-IT" dirty="0" smtClean="0"/>
              <a:t>- revisione dell’esistenza (che è fonte di ulteriore crescita)</a:t>
            </a:r>
          </a:p>
          <a:p>
            <a:pPr>
              <a:buNone/>
            </a:pPr>
            <a:r>
              <a:rPr lang="it-IT" dirty="0" smtClean="0"/>
              <a:t>- condizione di disperazione quando è mal affrontata e quindi non si accetta 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          è un processo a fasi alterne di rabbia, rifiuto, contattazione, depressione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L’ACCETTAZIONE di essa è la forma più elevata di autoconsapevolezza</a:t>
            </a:r>
            <a:endParaRPr lang="it-IT" dirty="0"/>
          </a:p>
        </p:txBody>
      </p:sp>
      <p:sp>
        <p:nvSpPr>
          <p:cNvPr id="4" name="Right Arrow 3"/>
          <p:cNvSpPr/>
          <p:nvPr/>
        </p:nvSpPr>
        <p:spPr>
          <a:xfrm>
            <a:off x="683568" y="4581128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692696"/>
          </a:xfrm>
        </p:spPr>
        <p:txBody>
          <a:bodyPr>
            <a:normAutofit/>
          </a:bodyPr>
          <a:lstStyle/>
          <a:p>
            <a:r>
              <a:rPr lang="it-IT" dirty="0" smtClean="0"/>
              <a:t>Sviluppo atipico </a:t>
            </a:r>
            <a:r>
              <a:rPr lang="it-IT" sz="2800" dirty="0" smtClean="0"/>
              <a:t>adolescenza</a:t>
            </a:r>
            <a:endParaRPr lang="it-IT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7920880" cy="61653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1800" dirty="0" smtClean="0"/>
              <a:t>I compiti evolutivi dell’adolescente sono di per sé a rischio, oscillano tra il benessere e il disagio</a:t>
            </a:r>
          </a:p>
          <a:p>
            <a:pPr>
              <a:buNone/>
            </a:pPr>
            <a:r>
              <a:rPr lang="it-IT" sz="1800" dirty="0" smtClean="0"/>
              <a:t>Nodo </a:t>
            </a:r>
            <a:r>
              <a:rPr lang="it-IT" sz="1800" smtClean="0"/>
              <a:t>critico          processo </a:t>
            </a:r>
            <a:r>
              <a:rPr lang="it-IT" sz="1800" dirty="0" smtClean="0"/>
              <a:t>di separazione/individuazione</a:t>
            </a:r>
          </a:p>
          <a:p>
            <a:r>
              <a:rPr lang="it-IT" sz="1800" dirty="0" smtClean="0"/>
              <a:t> </a:t>
            </a:r>
            <a:r>
              <a:rPr lang="it-IT" sz="1800" u="sng" dirty="0" smtClean="0"/>
              <a:t>rischi nel processo di definizione dell’identità</a:t>
            </a:r>
            <a:r>
              <a:rPr lang="it-IT" sz="1800" dirty="0" smtClean="0"/>
              <a:t>, caratterizzati da bassa autostima di sé:</a:t>
            </a:r>
          </a:p>
          <a:p>
            <a:pPr>
              <a:buNone/>
            </a:pPr>
            <a:r>
              <a:rPr lang="it-IT" sz="1800" dirty="0" smtClean="0"/>
              <a:t>    - diffusione dell’identità (continua esplorazione superficiale)</a:t>
            </a:r>
          </a:p>
          <a:p>
            <a:pPr>
              <a:buNone/>
            </a:pPr>
            <a:r>
              <a:rPr lang="it-IT" sz="1800" dirty="0" smtClean="0"/>
              <a:t>    - blocco dell’identità (convenzionalità e rigidità, pensiero autoritario, scarsa autonomia)</a:t>
            </a:r>
          </a:p>
          <a:p>
            <a:r>
              <a:rPr lang="it-IT" sz="1800" u="sng" dirty="0" smtClean="0"/>
              <a:t> condotte a rischio</a:t>
            </a:r>
            <a:r>
              <a:rPr lang="it-IT" sz="1800" dirty="0" smtClean="0"/>
              <a:t> per la salute fisica e psichica:</a:t>
            </a:r>
          </a:p>
          <a:p>
            <a:pPr>
              <a:buNone/>
            </a:pPr>
            <a:r>
              <a:rPr lang="it-IT" sz="1800" dirty="0" smtClean="0"/>
              <a:t>    - fumo, guida spericolata, assunzione di sostanze, sesso precoce e non protetto (non ci si impegna ad assumere nuovi ruoli ma si vuole accedere velocemente al mondo adulto)</a:t>
            </a:r>
          </a:p>
          <a:p>
            <a:r>
              <a:rPr lang="it-IT" sz="1800" dirty="0" smtClean="0"/>
              <a:t> </a:t>
            </a:r>
            <a:r>
              <a:rPr lang="it-IT" sz="1800" u="sng" dirty="0" smtClean="0"/>
              <a:t>la solitudine</a:t>
            </a:r>
            <a:r>
              <a:rPr lang="it-IT" sz="1800" dirty="0" smtClean="0"/>
              <a:t> </a:t>
            </a:r>
          </a:p>
          <a:p>
            <a:pPr>
              <a:buNone/>
            </a:pPr>
            <a:r>
              <a:rPr lang="it-IT" sz="1800" dirty="0" smtClean="0"/>
              <a:t>    - fisiologica:  caratterizzata da oscillazione tra dipendenza/indipendenza da genitori/amici, alternanza stati di euforia e passività e alternanza tra paura e ricerca della solitudine</a:t>
            </a:r>
          </a:p>
          <a:p>
            <a:pPr>
              <a:buNone/>
            </a:pPr>
            <a:r>
              <a:rPr lang="it-IT" sz="1800" dirty="0" smtClean="0"/>
              <a:t>    - patologica:  caratterizzata da difficoltà di relazione, sentimenti di esclusione dal gruppo, insuccesso scolastico, aggressività e autolesionismo</a:t>
            </a:r>
          </a:p>
          <a:p>
            <a:endParaRPr lang="it-IT" sz="1800" dirty="0" smtClean="0"/>
          </a:p>
          <a:p>
            <a:pPr>
              <a:buNone/>
            </a:pPr>
            <a:endParaRPr lang="it-IT" sz="1800" dirty="0"/>
          </a:p>
        </p:txBody>
      </p:sp>
      <p:sp>
        <p:nvSpPr>
          <p:cNvPr id="5" name="Right Arrow 4"/>
          <p:cNvSpPr/>
          <p:nvPr/>
        </p:nvSpPr>
        <p:spPr>
          <a:xfrm>
            <a:off x="1619672" y="1412776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692696"/>
          </a:xfrm>
        </p:spPr>
        <p:txBody>
          <a:bodyPr/>
          <a:lstStyle/>
          <a:p>
            <a:r>
              <a:rPr lang="it-IT" dirty="0" smtClean="0"/>
              <a:t>Sviluppo atipico </a:t>
            </a:r>
            <a:r>
              <a:rPr lang="it-IT" sz="2800" dirty="0" smtClean="0"/>
              <a:t>età adulta</a:t>
            </a:r>
            <a:endParaRPr lang="it-IT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7776864" cy="58326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2400" dirty="0" smtClean="0"/>
              <a:t>Si parla di percorsi di adattamento atipico rispetto a eventi normativi, quindi attesi:</a:t>
            </a:r>
          </a:p>
          <a:p>
            <a:r>
              <a:rPr lang="it-IT" sz="2400" dirty="0" smtClean="0"/>
              <a:t> Genitorialità difficile</a:t>
            </a:r>
          </a:p>
          <a:p>
            <a:pPr>
              <a:buNone/>
            </a:pPr>
            <a:r>
              <a:rPr lang="it-IT" sz="2400" dirty="0" smtClean="0"/>
              <a:t>  - momenti della vita in cui si stanno affrontando altri compiti si sviluppo (Es.madri adolescenti)</a:t>
            </a:r>
          </a:p>
          <a:p>
            <a:pPr>
              <a:buNone/>
            </a:pPr>
            <a:r>
              <a:rPr lang="it-IT" sz="2400" dirty="0" smtClean="0"/>
              <a:t>  - adozione</a:t>
            </a:r>
          </a:p>
          <a:p>
            <a:pPr>
              <a:buNone/>
            </a:pPr>
            <a:r>
              <a:rPr lang="it-IT" sz="2400" dirty="0" smtClean="0"/>
              <a:t>  - figlio con una situazione di svantaggio</a:t>
            </a:r>
          </a:p>
          <a:p>
            <a:r>
              <a:rPr lang="it-IT" sz="2400" dirty="0" smtClean="0"/>
              <a:t> Pensionamento, vissuto come:</a:t>
            </a:r>
          </a:p>
          <a:p>
            <a:pPr>
              <a:buNone/>
            </a:pPr>
            <a:r>
              <a:rPr lang="it-IT" sz="2400" dirty="0" smtClean="0"/>
              <a:t>  - momento di crescita (coltivare nuove o esistenti relazioni)</a:t>
            </a:r>
          </a:p>
          <a:p>
            <a:pPr>
              <a:buNone/>
            </a:pPr>
            <a:r>
              <a:rPr lang="it-IT" sz="2400" dirty="0" smtClean="0"/>
              <a:t>  - mancata accettazione (si continua a lavorare in situazioni diverse e al di fuori del contesto)</a:t>
            </a:r>
          </a:p>
          <a:p>
            <a:pPr>
              <a:buNone/>
            </a:pPr>
            <a:r>
              <a:rPr lang="it-IT" sz="2400" dirty="0" smtClean="0"/>
              <a:t>  - condizione simile alla moratoria (si esplora nuove possibilità di impegno,rimpiangendo però il precedente lavoro)</a:t>
            </a:r>
          </a:p>
          <a:p>
            <a:pPr>
              <a:buNone/>
            </a:pPr>
            <a:r>
              <a:rPr lang="it-IT" sz="2400" dirty="0" smtClean="0"/>
              <a:t>  - declino (stato di sofferenza e mancata attivazione di risorse per affrontare la sfida)</a:t>
            </a:r>
          </a:p>
          <a:p>
            <a:pPr>
              <a:buNone/>
            </a:pPr>
            <a:endParaRPr lang="it-IT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814</TotalTime>
  <Words>2802</Words>
  <Application>Microsoft Office PowerPoint</Application>
  <PresentationFormat>On-screen Show (4:3)</PresentationFormat>
  <Paragraphs>274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Opulent</vt:lpstr>
      <vt:lpstr>Sviluppo sociale   </vt:lpstr>
      <vt:lpstr>Sviluppo tipico</vt:lpstr>
      <vt:lpstr>Slide 3</vt:lpstr>
      <vt:lpstr>Competenze sociali</vt:lpstr>
      <vt:lpstr>Slide 5</vt:lpstr>
      <vt:lpstr>Abilita‘ presenti alla nascita</vt:lpstr>
      <vt:lpstr>Teoria dell’attaccamento</vt:lpstr>
      <vt:lpstr>Tipologie di attaccamento</vt:lpstr>
      <vt:lpstr>Età prescolare: gioco e capacità rappresentativa</vt:lpstr>
      <vt:lpstr>  </vt:lpstr>
      <vt:lpstr> </vt:lpstr>
      <vt:lpstr> FUNZIONI  DEI VARI TIPI DI GIOCO NELLO SVILUPPO SOCIALE </vt:lpstr>
      <vt:lpstr> </vt:lpstr>
      <vt:lpstr> </vt:lpstr>
      <vt:lpstr> </vt:lpstr>
      <vt:lpstr> </vt:lpstr>
      <vt:lpstr>LA FANCIULLEZZA: L’Età DELL’AMICIZIA</vt:lpstr>
      <vt:lpstr>Slide 18</vt:lpstr>
      <vt:lpstr>Adolescenza: la costruzione del sé </vt:lpstr>
      <vt:lpstr>Il gruppo come…</vt:lpstr>
      <vt:lpstr>Slide 21</vt:lpstr>
      <vt:lpstr>L’Età adulta e anziana</vt:lpstr>
      <vt:lpstr>1° SFIDA: legame di coppia stabile</vt:lpstr>
      <vt:lpstr>2°sfida: la genitorialità</vt:lpstr>
      <vt:lpstr>3°sfida: la terza età</vt:lpstr>
      <vt:lpstr>4°sfida: la morte</vt:lpstr>
      <vt:lpstr>Sviluppo atipico adolescenza</vt:lpstr>
      <vt:lpstr>Sviluppo atipico età adulta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Sviluppo sociale</dc:title>
  <dc:creator>Rocco</dc:creator>
  <cp:lastModifiedBy>l</cp:lastModifiedBy>
  <cp:revision>118</cp:revision>
  <dcterms:created xsi:type="dcterms:W3CDTF">2014-05-03T15:49:52Z</dcterms:created>
  <dcterms:modified xsi:type="dcterms:W3CDTF">2014-05-16T21:49:56Z</dcterms:modified>
</cp:coreProperties>
</file>