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7" r:id="rId11"/>
    <p:sldId id="270" r:id="rId12"/>
    <p:sldId id="268" r:id="rId13"/>
    <p:sldId id="269" r:id="rId14"/>
    <p:sldId id="271" r:id="rId15"/>
    <p:sldId id="272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Rettango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  <p:sp>
        <p:nvSpPr>
          <p:cNvPr id="6" name="Rettango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9" name="Elaborazione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Elaborazione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7E00E9B-0D57-41F3-ABC7-53A32BBD7C41}" type="datetimeFigureOut">
              <a:rPr lang="it-IT" smtClean="0"/>
              <a:t>12/05/2014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336698B-34E0-4711-A386-40AED57375C6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Rettango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5616" y="2564904"/>
            <a:ext cx="7848872" cy="1440160"/>
          </a:xfrm>
          <a:ln w="31750" cmpd="sng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sz="2200" b="1" dirty="0" smtClean="0">
                <a:solidFill>
                  <a:schemeClr val="accent1"/>
                </a:solidFill>
                <a:effectLst/>
                <a:cs typeface="Times New Roman" pitchFamily="18" charset="0"/>
              </a:rPr>
              <a:t>CORSO  </a:t>
            </a:r>
            <a:r>
              <a:rPr lang="it-IT" sz="2200" b="1" dirty="0">
                <a:solidFill>
                  <a:schemeClr val="accent1"/>
                </a:solidFill>
                <a:effectLst/>
                <a:cs typeface="Times New Roman" pitchFamily="18" charset="0"/>
              </a:rPr>
              <a:t>ABILITANTE  SOSTEGNO</a:t>
            </a:r>
            <a:r>
              <a:rPr lang="it-IT" sz="2200" b="1" dirty="0">
                <a:solidFill>
                  <a:schemeClr val="accent1"/>
                </a:solidFill>
                <a:effectLst/>
              </a:rPr>
              <a:t/>
            </a:r>
            <a:br>
              <a:rPr lang="it-IT" sz="2200" b="1" dirty="0">
                <a:solidFill>
                  <a:schemeClr val="accent1"/>
                </a:solidFill>
                <a:effectLst/>
              </a:rPr>
            </a:br>
            <a:r>
              <a:rPr lang="it-IT" sz="2200" b="1" dirty="0" smtClean="0">
                <a:solidFill>
                  <a:schemeClr val="accent1"/>
                </a:solidFill>
                <a:effectLst/>
              </a:rPr>
              <a:t>MACERATA  2014</a:t>
            </a:r>
            <a:br>
              <a:rPr lang="it-IT" sz="2200" b="1" dirty="0" smtClean="0">
                <a:solidFill>
                  <a:schemeClr val="accent1"/>
                </a:solidFill>
                <a:effectLst/>
              </a:rPr>
            </a:br>
            <a:r>
              <a:rPr lang="it-IT" sz="3100" b="1" dirty="0">
                <a:solidFill>
                  <a:schemeClr val="accent1"/>
                </a:solidFill>
              </a:rPr>
              <a:t/>
            </a:r>
            <a:br>
              <a:rPr lang="it-IT" sz="3100" b="1" dirty="0">
                <a:solidFill>
                  <a:schemeClr val="accent1"/>
                </a:solidFill>
              </a:rPr>
            </a:br>
            <a:r>
              <a:rPr lang="it-IT" sz="1600" b="1" dirty="0" smtClean="0">
                <a:solidFill>
                  <a:schemeClr val="tx1"/>
                </a:solidFill>
                <a:effectLst/>
              </a:rPr>
              <a:t>Psicologia </a:t>
            </a:r>
            <a:r>
              <a:rPr lang="it-IT" sz="1600" b="1" dirty="0">
                <a:solidFill>
                  <a:schemeClr val="tx1"/>
                </a:solidFill>
                <a:effectLst/>
              </a:rPr>
              <a:t>dello sviluppo, dell'educazione e dell'istruzione: modelli di apprendimento </a:t>
            </a:r>
            <a:r>
              <a:rPr lang="it-IT" sz="16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1600" b="1" dirty="0" smtClean="0">
                <a:solidFill>
                  <a:schemeClr val="tx1"/>
                </a:solidFill>
                <a:effectLst/>
              </a:rPr>
            </a:br>
            <a:r>
              <a:rPr lang="it-IT" sz="16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it-IT" sz="1600" b="1" dirty="0">
                <a:solidFill>
                  <a:schemeClr val="tx1"/>
                </a:solidFill>
                <a:effectLst/>
              </a:rPr>
              <a:t>Scuola infanzia e </a:t>
            </a:r>
            <a:r>
              <a:rPr lang="it-IT" sz="1600" b="1" dirty="0" smtClean="0">
                <a:solidFill>
                  <a:schemeClr val="tx1"/>
                </a:solidFill>
                <a:effectLst/>
              </a:rPr>
              <a:t>primaria</a:t>
            </a:r>
            <a:br>
              <a:rPr lang="it-IT" sz="1600" b="1" dirty="0" smtClean="0">
                <a:solidFill>
                  <a:schemeClr val="tx1"/>
                </a:solidFill>
                <a:effectLst/>
              </a:rPr>
            </a:br>
            <a:r>
              <a:rPr lang="it-IT" sz="1600" b="1" dirty="0">
                <a:solidFill>
                  <a:schemeClr val="tx1"/>
                </a:solidFill>
                <a:effectLst/>
              </a:rPr>
              <a:t>	</a:t>
            </a:r>
            <a:r>
              <a:rPr lang="it-IT" sz="1600" b="1" dirty="0" smtClean="0">
                <a:solidFill>
                  <a:schemeClr val="tx1"/>
                </a:solidFill>
                <a:effectLst/>
              </a:rPr>
              <a:t>		</a:t>
            </a:r>
            <a:br>
              <a:rPr lang="it-IT" sz="1600" b="1" dirty="0" smtClean="0">
                <a:solidFill>
                  <a:schemeClr val="tx1"/>
                </a:solidFill>
                <a:effectLst/>
              </a:rPr>
            </a:br>
            <a:r>
              <a:rPr lang="it-IT" sz="1600" b="1" dirty="0">
                <a:solidFill>
                  <a:schemeClr val="tx1"/>
                </a:solidFill>
                <a:effectLst/>
              </a:rPr>
              <a:t>	</a:t>
            </a:r>
            <a:r>
              <a:rPr lang="it-IT" sz="1600" b="1" dirty="0" smtClean="0">
                <a:solidFill>
                  <a:schemeClr val="tx1"/>
                </a:solidFill>
                <a:effectLst/>
              </a:rPr>
              <a:t>				Prof. Bianco Giovanna</a:t>
            </a:r>
            <a:br>
              <a:rPr lang="it-IT" sz="1600" b="1" dirty="0" smtClean="0">
                <a:solidFill>
                  <a:schemeClr val="tx1"/>
                </a:solidFill>
                <a:effectLst/>
              </a:rPr>
            </a:br>
            <a:r>
              <a:rPr lang="it-IT" sz="1600" b="1" dirty="0">
                <a:solidFill>
                  <a:schemeClr val="tx1"/>
                </a:solidFill>
                <a:effectLst/>
              </a:rPr>
              <a:t/>
            </a:r>
            <a:br>
              <a:rPr lang="it-IT" sz="1600" b="1" dirty="0">
                <a:solidFill>
                  <a:schemeClr val="tx1"/>
                </a:solidFill>
                <a:effectLst/>
              </a:rPr>
            </a:br>
            <a:r>
              <a:rPr lang="it-IT" sz="1600" b="1" dirty="0" smtClean="0">
                <a:solidFill>
                  <a:srgbClr val="002060"/>
                </a:solidFill>
              </a:rPr>
              <a:t/>
            </a:r>
            <a:br>
              <a:rPr lang="it-IT" sz="1600" b="1" dirty="0" smtClean="0">
                <a:solidFill>
                  <a:srgbClr val="002060"/>
                </a:solidFill>
              </a:rPr>
            </a:br>
            <a:r>
              <a:rPr lang="it-IT" sz="1600" dirty="0" smtClean="0">
                <a:solidFill>
                  <a:srgbClr val="002060"/>
                </a:solidFill>
              </a:rPr>
              <a:t/>
            </a:r>
            <a:br>
              <a:rPr lang="it-IT" sz="1600" dirty="0" smtClean="0">
                <a:solidFill>
                  <a:srgbClr val="002060"/>
                </a:solidFill>
              </a:rPr>
            </a:br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SVILUPPO EMOTIVO E RELAZIONALE</a:t>
            </a:r>
            <a:endParaRPr lang="it-IT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11760" y="5661248"/>
            <a:ext cx="6616824" cy="1057672"/>
          </a:xfrm>
        </p:spPr>
        <p:txBody>
          <a:bodyPr>
            <a:normAutofit/>
          </a:bodyPr>
          <a:lstStyle/>
          <a:p>
            <a:pPr algn="l"/>
            <a:r>
              <a:rPr lang="it-IT" sz="1200" b="1" dirty="0" smtClean="0">
                <a:solidFill>
                  <a:schemeClr val="tx1"/>
                </a:solidFill>
              </a:rPr>
              <a:t>	GRUPPO DI LAVORO EMOTICON  </a:t>
            </a:r>
            <a:endParaRPr lang="it-IT" sz="1200" dirty="0" smtClean="0">
              <a:solidFill>
                <a:schemeClr val="tx1"/>
              </a:solidFill>
            </a:endParaRPr>
          </a:p>
          <a:p>
            <a:pPr algn="l"/>
            <a:r>
              <a:rPr lang="it-IT" sz="1200" dirty="0" smtClean="0">
                <a:solidFill>
                  <a:schemeClr val="tx1"/>
                </a:solidFill>
              </a:rPr>
              <a:t>	</a:t>
            </a:r>
            <a:r>
              <a:rPr lang="it-IT" sz="1200" dirty="0" err="1" smtClean="0">
                <a:solidFill>
                  <a:schemeClr val="tx1"/>
                </a:solidFill>
              </a:rPr>
              <a:t>Maratovic</a:t>
            </a:r>
            <a:r>
              <a:rPr lang="it-IT" sz="1200" dirty="0" smtClean="0">
                <a:solidFill>
                  <a:schemeClr val="tx1"/>
                </a:solidFill>
              </a:rPr>
              <a:t>  Elena,  Rinaldelli Arianna, Del Gatto Moira, </a:t>
            </a:r>
            <a:r>
              <a:rPr lang="it-IT" sz="1200" dirty="0" err="1" smtClean="0">
                <a:solidFill>
                  <a:schemeClr val="tx1"/>
                </a:solidFill>
              </a:rPr>
              <a:t>Iovane</a:t>
            </a:r>
            <a:r>
              <a:rPr lang="it-IT" sz="1200" dirty="0" smtClean="0">
                <a:solidFill>
                  <a:schemeClr val="tx1"/>
                </a:solidFill>
              </a:rPr>
              <a:t>  Annunziata,  	</a:t>
            </a:r>
            <a:r>
              <a:rPr lang="it-IT" sz="1200" dirty="0" err="1" smtClean="0">
                <a:solidFill>
                  <a:schemeClr val="tx1"/>
                </a:solidFill>
              </a:rPr>
              <a:t>Parmentola</a:t>
            </a:r>
            <a:r>
              <a:rPr lang="it-IT" sz="1200" dirty="0" smtClean="0">
                <a:solidFill>
                  <a:schemeClr val="tx1"/>
                </a:solidFill>
              </a:rPr>
              <a:t> Antonia, Di Egidio Gabriella, </a:t>
            </a:r>
            <a:r>
              <a:rPr lang="it-IT" sz="1200" dirty="0">
                <a:solidFill>
                  <a:schemeClr val="tx1"/>
                </a:solidFill>
              </a:rPr>
              <a:t>Cacciatore </a:t>
            </a:r>
            <a:r>
              <a:rPr lang="it-IT" sz="1200" dirty="0" smtClean="0">
                <a:solidFill>
                  <a:schemeClr val="tx1"/>
                </a:solidFill>
              </a:rPr>
              <a:t>Catiuscia,  </a:t>
            </a:r>
            <a:r>
              <a:rPr lang="it-IT" sz="1200" dirty="0" err="1" smtClean="0">
                <a:solidFill>
                  <a:schemeClr val="tx1"/>
                </a:solidFill>
              </a:rPr>
              <a:t>Matani</a:t>
            </a:r>
            <a:r>
              <a:rPr lang="it-IT" sz="1200" dirty="0" smtClean="0">
                <a:solidFill>
                  <a:schemeClr val="tx1"/>
                </a:solidFill>
              </a:rPr>
              <a:t>  Antonia , 	Marrozzini Cristina, Foscolo Tania.</a:t>
            </a:r>
            <a:endParaRPr lang="it-IT" sz="12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9290" y="5638661"/>
            <a:ext cx="262857" cy="24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621" y="5638661"/>
            <a:ext cx="237143" cy="2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349" y="5667232"/>
            <a:ext cx="240000" cy="23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67" y="5638661"/>
            <a:ext cx="242857" cy="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1711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579296" cy="5328592"/>
          </a:xfrm>
        </p:spPr>
        <p:txBody>
          <a:bodyPr>
            <a:normAutofit/>
          </a:bodyPr>
          <a:lstStyle/>
          <a:p>
            <a:r>
              <a:rPr lang="it-IT" dirty="0" smtClean="0"/>
              <a:t>         E’ un’esperienza complessa multidimensionale  che svolge il ruolo di: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0" y="2420888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/>
          </a:p>
          <a:p>
            <a:endParaRPr lang="it-IT" b="1" u="sng" dirty="0" smtClean="0"/>
          </a:p>
          <a:p>
            <a:endParaRPr lang="it-IT" b="1" u="sng" dirty="0" smtClean="0"/>
          </a:p>
          <a:p>
            <a:endParaRPr lang="it-IT" b="1" u="sng" dirty="0"/>
          </a:p>
          <a:p>
            <a:r>
              <a:rPr lang="it-IT" b="1" u="sng" dirty="0" smtClean="0"/>
              <a:t>Organizzatore cognitivo</a:t>
            </a:r>
            <a:r>
              <a:rPr lang="it-IT" b="1" dirty="0" smtClean="0"/>
              <a:t>    </a:t>
            </a:r>
            <a:r>
              <a:rPr lang="it-IT" b="1" u="sng" dirty="0" smtClean="0"/>
              <a:t>Organizzatore affettivo</a:t>
            </a:r>
            <a:r>
              <a:rPr lang="it-IT" b="1" dirty="0" smtClean="0"/>
              <a:t>   </a:t>
            </a:r>
            <a:r>
              <a:rPr lang="it-IT" b="1" u="sng" dirty="0" smtClean="0"/>
              <a:t>Mediatore organismo-ambiente</a:t>
            </a:r>
            <a:r>
              <a:rPr lang="it-IT" b="1" dirty="0" smtClean="0"/>
              <a:t>     </a:t>
            </a:r>
            <a:endParaRPr lang="it-IT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872" y="195682"/>
            <a:ext cx="1512168" cy="1152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eccia in giù 4"/>
          <p:cNvSpPr/>
          <p:nvPr/>
        </p:nvSpPr>
        <p:spPr>
          <a:xfrm>
            <a:off x="1544179" y="2532657"/>
            <a:ext cx="144016" cy="72008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11" name="Freccia in giù 10"/>
          <p:cNvSpPr/>
          <p:nvPr/>
        </p:nvSpPr>
        <p:spPr>
          <a:xfrm>
            <a:off x="4213666" y="2532657"/>
            <a:ext cx="144016" cy="72008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12" name="Freccia in giù 11"/>
          <p:cNvSpPr/>
          <p:nvPr/>
        </p:nvSpPr>
        <p:spPr>
          <a:xfrm>
            <a:off x="6996644" y="2532657"/>
            <a:ext cx="144016" cy="72008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6" name="Elaborazione alternativa 5"/>
          <p:cNvSpPr/>
          <p:nvPr/>
        </p:nvSpPr>
        <p:spPr>
          <a:xfrm>
            <a:off x="2195735" y="332656"/>
            <a:ext cx="4464497" cy="648072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L’EMOZIONE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1115616" y="4365104"/>
            <a:ext cx="7632848" cy="208823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1"/>
                </a:solidFill>
              </a:rPr>
              <a:t>Ha tre livelli di funzionamento: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it-IT" b="1" u="sng" dirty="0">
                <a:solidFill>
                  <a:schemeClr val="tx1"/>
                </a:solidFill>
              </a:rPr>
              <a:t>Fisiologico</a:t>
            </a:r>
            <a:r>
              <a:rPr lang="it-IT" dirty="0">
                <a:solidFill>
                  <a:schemeClr val="tx1"/>
                </a:solidFill>
              </a:rPr>
              <a:t>: modificazioni nell’attività del sistema nervoso . 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u="sng" dirty="0">
                <a:solidFill>
                  <a:schemeClr val="tx1"/>
                </a:solidFill>
              </a:rPr>
              <a:t>Espressivo</a:t>
            </a:r>
            <a:r>
              <a:rPr lang="it-IT" dirty="0">
                <a:solidFill>
                  <a:schemeClr val="tx1"/>
                </a:solidFill>
              </a:rPr>
              <a:t>: manifestazioni e le condotte verbali e non- verbali.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u="sng" dirty="0">
                <a:solidFill>
                  <a:schemeClr val="tx1"/>
                </a:solidFill>
              </a:rPr>
              <a:t>Fenomenologico-cognitivo</a:t>
            </a:r>
            <a:r>
              <a:rPr lang="it-IT" dirty="0">
                <a:solidFill>
                  <a:schemeClr val="tx1"/>
                </a:solidFill>
              </a:rPr>
              <a:t>: il vissuto cioè la valutazione soggettiva dell’esperienza emotiva (processi di </a:t>
            </a:r>
            <a:r>
              <a:rPr lang="it-IT" dirty="0" err="1">
                <a:solidFill>
                  <a:schemeClr val="tx1"/>
                </a:solidFill>
              </a:rPr>
              <a:t>appraisal</a:t>
            </a:r>
            <a:r>
              <a:rPr lang="it-IT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7513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5040560"/>
          </a:xfrm>
        </p:spPr>
        <p:txBody>
          <a:bodyPr/>
          <a:lstStyle/>
          <a:p>
            <a:pPr marL="0" indent="0" algn="ctr">
              <a:buNone/>
            </a:pPr>
            <a:r>
              <a:rPr lang="it-IT" b="1" dirty="0" smtClean="0"/>
              <a:t>TAPPE DI ACQUISIZIONE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endParaRPr lang="it-IT" dirty="0" smtClean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sz="1600" dirty="0" smtClean="0"/>
              <a:t>(3/6 mesi)                       (3/6 anni)                         (6/10-12 anni)                    (12/ 18 anni)</a:t>
            </a:r>
            <a:endParaRPr lang="it-IT" sz="1600" dirty="0"/>
          </a:p>
        </p:txBody>
      </p:sp>
      <p:cxnSp>
        <p:nvCxnSpPr>
          <p:cNvPr id="15" name="Connettore 4 14"/>
          <p:cNvCxnSpPr/>
          <p:nvPr/>
        </p:nvCxnSpPr>
        <p:spPr>
          <a:xfrm rot="5400000">
            <a:off x="1259631" y="2008579"/>
            <a:ext cx="1224137" cy="122413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4 16"/>
          <p:cNvCxnSpPr/>
          <p:nvPr/>
        </p:nvCxnSpPr>
        <p:spPr>
          <a:xfrm rot="16200000" flipH="1">
            <a:off x="6588224" y="1972576"/>
            <a:ext cx="1296144" cy="1296144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5292080" y="2060846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3302932" y="2060847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0" y="317232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PRECURSORI   ETA’ PRESCOLARE       ETA’ SCOLARE   PUBERTA’-ADOLESCENZA</a:t>
            </a:r>
            <a:endParaRPr lang="it-IT" dirty="0"/>
          </a:p>
        </p:txBody>
      </p:sp>
      <p:sp>
        <p:nvSpPr>
          <p:cNvPr id="34" name="CasellaDiTesto 33"/>
          <p:cNvSpPr txBox="1"/>
          <p:nvPr/>
        </p:nvSpPr>
        <p:spPr>
          <a:xfrm>
            <a:off x="1763688" y="5661248"/>
            <a:ext cx="51125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                 </a:t>
            </a:r>
            <a:r>
              <a:rPr lang="it-IT" dirty="0" smtClean="0"/>
              <a:t>ETA’ ADULTA- TERZA ETA’	</a:t>
            </a:r>
          </a:p>
          <a:p>
            <a:r>
              <a:rPr lang="it-IT" sz="1600" dirty="0"/>
              <a:t> </a:t>
            </a:r>
            <a:r>
              <a:rPr lang="it-IT" sz="1600" dirty="0" smtClean="0"/>
              <a:t>                                     (70 anni)	</a:t>
            </a:r>
            <a:endParaRPr lang="it-IT" sz="1600" dirty="0"/>
          </a:p>
        </p:txBody>
      </p:sp>
      <p:sp>
        <p:nvSpPr>
          <p:cNvPr id="4" name="Elaborazione alternativa 3"/>
          <p:cNvSpPr/>
          <p:nvPr/>
        </p:nvSpPr>
        <p:spPr>
          <a:xfrm>
            <a:off x="1115616" y="332656"/>
            <a:ext cx="7416824" cy="100811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COMPETENZA EMOTIVA</a:t>
            </a:r>
          </a:p>
        </p:txBody>
      </p:sp>
      <p:cxnSp>
        <p:nvCxnSpPr>
          <p:cNvPr id="11" name="Connettore 4 10"/>
          <p:cNvCxnSpPr/>
          <p:nvPr/>
        </p:nvCxnSpPr>
        <p:spPr>
          <a:xfrm rot="5400000">
            <a:off x="2195735" y="3721188"/>
            <a:ext cx="3600401" cy="288032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4 12"/>
          <p:cNvCxnSpPr/>
          <p:nvPr/>
        </p:nvCxnSpPr>
        <p:spPr>
          <a:xfrm rot="16200000" flipH="1">
            <a:off x="2519771" y="3681028"/>
            <a:ext cx="3600402" cy="360039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644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ania.foscolo\Desktop\immagini espressioni\baby-facs-610x25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919" y="2276872"/>
            <a:ext cx="5810250" cy="2381250"/>
          </a:xfrm>
          <a:prstGeom prst="rect">
            <a:avLst/>
          </a:prstGeom>
          <a:noFill/>
          <a:ln w="50800" cap="rnd" cmpd="thickThin">
            <a:solidFill>
              <a:schemeClr val="accent1"/>
            </a:solidFill>
          </a:ln>
          <a:scene3d>
            <a:camera prst="orthographicFront"/>
            <a:lightRig rig="threePt" dir="t"/>
          </a:scene3d>
          <a:sp3d extrusionH="76200">
            <a:extrusionClr>
              <a:schemeClr val="accent2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611560" y="5013176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2400" dirty="0" smtClean="0"/>
          </a:p>
          <a:p>
            <a:pPr algn="ctr"/>
            <a:r>
              <a:rPr lang="it-IT" sz="2400" dirty="0" smtClean="0"/>
              <a:t>    I </a:t>
            </a:r>
            <a:r>
              <a:rPr lang="it-IT" sz="2400" dirty="0"/>
              <a:t>neonati riescono ad esprimere le </a:t>
            </a:r>
            <a:r>
              <a:rPr lang="it-IT" sz="2400" b="1" dirty="0"/>
              <a:t>emozioni di base</a:t>
            </a:r>
            <a:r>
              <a:rPr lang="it-IT" sz="2400" dirty="0"/>
              <a:t>:</a:t>
            </a:r>
          </a:p>
          <a:p>
            <a:pPr algn="ctr"/>
            <a:r>
              <a:rPr lang="it-IT" sz="2400" dirty="0"/>
              <a:t>rabbia, paura, felicità, tristezza, </a:t>
            </a:r>
            <a:r>
              <a:rPr lang="it-IT" sz="2400" dirty="0" smtClean="0"/>
              <a:t>disgusto.</a:t>
            </a:r>
            <a:endParaRPr lang="it-IT" sz="2400" dirty="0"/>
          </a:p>
        </p:txBody>
      </p:sp>
      <p:sp>
        <p:nvSpPr>
          <p:cNvPr id="3" name="Freccia in giù 2"/>
          <p:cNvSpPr/>
          <p:nvPr/>
        </p:nvSpPr>
        <p:spPr>
          <a:xfrm>
            <a:off x="4842030" y="1268760"/>
            <a:ext cx="252028" cy="79208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Elaborazione alternativa 4"/>
          <p:cNvSpPr/>
          <p:nvPr/>
        </p:nvSpPr>
        <p:spPr>
          <a:xfrm>
            <a:off x="1187624" y="332656"/>
            <a:ext cx="7560840" cy="792088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ESPRESSIONI PRECURSORI</a:t>
            </a:r>
          </a:p>
        </p:txBody>
      </p:sp>
    </p:spTree>
    <p:extLst>
      <p:ext uri="{BB962C8B-B14F-4D97-AF65-F5344CB8AC3E}">
        <p14:creationId xmlns:p14="http://schemas.microsoft.com/office/powerpoint/2010/main" val="34192749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27584" y="1600200"/>
            <a:ext cx="8316416" cy="4925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b="1" dirty="0" smtClean="0"/>
              <a:t>Lo scambio diretto e non verbale dei segnali emotivi    tra madre e bambino dà significato alle sue emozioni</a:t>
            </a:r>
            <a:r>
              <a:rPr lang="it-IT" sz="2400" b="1" dirty="0"/>
              <a:t>.</a:t>
            </a:r>
            <a:endParaRPr lang="it-IT" sz="2400" b="1" dirty="0" smtClean="0"/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endParaRPr lang="it-IT" sz="1800" dirty="0" smtClean="0"/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endParaRPr lang="it-IT" sz="1800" dirty="0" smtClean="0"/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endParaRPr lang="it-IT" sz="1800" dirty="0" smtClean="0"/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endParaRPr lang="it-IT" sz="1800" dirty="0" smtClean="0"/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endParaRPr lang="it-IT" sz="1800" dirty="0" smtClean="0"/>
          </a:p>
          <a:p>
            <a:pPr marL="0" indent="0" algn="just">
              <a:buNone/>
            </a:pPr>
            <a:endParaRPr lang="it-IT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10659"/>
            <a:ext cx="2867025" cy="2876550"/>
          </a:xfrm>
          <a:prstGeom prst="rect">
            <a:avLst/>
          </a:prstGeom>
          <a:noFill/>
          <a:ln w="50800" cap="rnd" cmpd="thickThin">
            <a:solidFill>
              <a:srgbClr val="007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aborazione alternativa 3"/>
          <p:cNvSpPr/>
          <p:nvPr/>
        </p:nvSpPr>
        <p:spPr>
          <a:xfrm>
            <a:off x="827584" y="211025"/>
            <a:ext cx="8136904" cy="129614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RELAZIONE DIADICA </a:t>
            </a:r>
            <a:endParaRPr lang="it-IT" sz="4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MADRE-BAMBINO</a:t>
            </a:r>
            <a:endParaRPr lang="it-IT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4260322" y="3034728"/>
            <a:ext cx="4742620" cy="23762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Il volto della madre ha funzione di </a:t>
            </a:r>
            <a:r>
              <a:rPr lang="it-IT" b="1" dirty="0">
                <a:solidFill>
                  <a:schemeClr val="tx1"/>
                </a:solidFill>
              </a:rPr>
              <a:t>‘</a:t>
            </a:r>
            <a:r>
              <a:rPr lang="it-IT" b="1" i="1" dirty="0">
                <a:solidFill>
                  <a:schemeClr val="tx1"/>
                </a:solidFill>
              </a:rPr>
              <a:t>specchio</a:t>
            </a:r>
            <a:r>
              <a:rPr lang="it-IT" b="1" dirty="0">
                <a:solidFill>
                  <a:schemeClr val="tx1"/>
                </a:solidFill>
              </a:rPr>
              <a:t>’ </a:t>
            </a:r>
            <a:r>
              <a:rPr lang="it-IT" dirty="0">
                <a:solidFill>
                  <a:schemeClr val="tx1"/>
                </a:solidFill>
              </a:rPr>
              <a:t>nei confronti dei diversi stati emotivi manifestati dal bambino consentendogli in tal modo di riconoscerli come tali ed entrare così in contatto psicologico con i suoi stati interni (neuroni a specchio).</a:t>
            </a:r>
          </a:p>
        </p:txBody>
      </p:sp>
    </p:spTree>
    <p:extLst>
      <p:ext uri="{BB962C8B-B14F-4D97-AF65-F5344CB8AC3E}">
        <p14:creationId xmlns:p14="http://schemas.microsoft.com/office/powerpoint/2010/main" val="4028067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14484" y="659080"/>
            <a:ext cx="7992888" cy="6198919"/>
          </a:xfrm>
        </p:spPr>
        <p:txBody>
          <a:bodyPr>
            <a:normAutofit fontScale="25000" lnSpcReduction="20000"/>
          </a:bodyPr>
          <a:lstStyle/>
          <a:p>
            <a:pPr marL="274320" lvl="1" indent="0">
              <a:buNone/>
            </a:pPr>
            <a:r>
              <a:rPr lang="it-IT" sz="6800" b="1" dirty="0" smtClean="0"/>
              <a:t> (2-6 mesi) </a:t>
            </a:r>
            <a:r>
              <a:rPr lang="it-IT" sz="68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INTERSOGGETTIVITA’ PRIMARIA</a:t>
            </a:r>
            <a:r>
              <a:rPr lang="it-IT" sz="6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it-IT" sz="68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vera e propria compartecipazione affettiva;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reciprocità;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primo senso di sé.</a:t>
            </a:r>
          </a:p>
          <a:p>
            <a:pPr marL="0" indent="0">
              <a:buNone/>
            </a:pPr>
            <a:endParaRPr lang="it-IT" sz="6800" dirty="0" smtClean="0"/>
          </a:p>
          <a:p>
            <a:pPr marL="0" indent="0">
              <a:buNone/>
            </a:pPr>
            <a:r>
              <a:rPr lang="it-IT" sz="6800" b="1" dirty="0" smtClean="0"/>
              <a:t>      (7-9 mesi</a:t>
            </a:r>
            <a:r>
              <a:rPr lang="it-IT" sz="6800" b="1" i="1" dirty="0" smtClean="0"/>
              <a:t>)</a:t>
            </a:r>
            <a:r>
              <a:rPr lang="it-IT" sz="6800" b="1" i="1" u="sng" dirty="0"/>
              <a:t> </a:t>
            </a:r>
            <a:r>
              <a:rPr lang="it-IT" sz="68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INTERSOGGETIVITA’ SECONDARIA </a:t>
            </a:r>
            <a:endParaRPr lang="it-IT" sz="68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6800" dirty="0"/>
              <a:t>m</a:t>
            </a:r>
            <a:r>
              <a:rPr lang="it-IT" sz="6800" dirty="0" smtClean="0"/>
              <a:t>aggior scambio emotivo, attenzione condivisa nel gioco;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paura dell’estraneo;</a:t>
            </a:r>
          </a:p>
          <a:p>
            <a:pPr>
              <a:buFontTx/>
              <a:buChar char="-"/>
            </a:pPr>
            <a:endParaRPr lang="it-IT" sz="6800" dirty="0" smtClean="0"/>
          </a:p>
          <a:p>
            <a:pPr marL="0" indent="0">
              <a:buNone/>
            </a:pPr>
            <a:r>
              <a:rPr lang="it-IT" sz="6800" b="1" dirty="0"/>
              <a:t> </a:t>
            </a:r>
            <a:r>
              <a:rPr lang="it-IT" sz="6800" b="1" dirty="0" smtClean="0"/>
              <a:t>      (</a:t>
            </a:r>
            <a:r>
              <a:rPr lang="it-IT" sz="6800" b="1" dirty="0"/>
              <a:t>9-12 mesi)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condivisione </a:t>
            </a:r>
            <a:r>
              <a:rPr lang="it-IT" sz="6800" dirty="0"/>
              <a:t>degli stati </a:t>
            </a:r>
            <a:r>
              <a:rPr lang="it-IT" sz="6800" dirty="0" smtClean="0"/>
              <a:t>affettivi;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regolazione emotiva;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comprensione </a:t>
            </a:r>
            <a:r>
              <a:rPr lang="it-IT" sz="6800" dirty="0"/>
              <a:t>degli stati </a:t>
            </a:r>
            <a:r>
              <a:rPr lang="it-IT" sz="6800" dirty="0" smtClean="0"/>
              <a:t>interni;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intenzioni </a:t>
            </a:r>
            <a:r>
              <a:rPr lang="it-IT" sz="6800" dirty="0"/>
              <a:t>dell’adulto e della comunicazione </a:t>
            </a:r>
            <a:r>
              <a:rPr lang="it-IT" sz="6800" dirty="0" smtClean="0"/>
              <a:t>intenzionale;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primo attaccamento.</a:t>
            </a:r>
          </a:p>
          <a:p>
            <a:endParaRPr lang="it-IT" sz="6800" dirty="0"/>
          </a:p>
          <a:p>
            <a:pPr marL="0" indent="0">
              <a:buNone/>
            </a:pPr>
            <a:r>
              <a:rPr lang="it-IT" sz="6800" b="1" dirty="0" smtClean="0"/>
              <a:t>      (12-24 mesi)</a:t>
            </a:r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consolidamento </a:t>
            </a:r>
            <a:r>
              <a:rPr lang="it-IT" sz="6800" dirty="0"/>
              <a:t>del legame di </a:t>
            </a:r>
            <a:r>
              <a:rPr lang="it-IT" sz="6800" dirty="0" smtClean="0"/>
              <a:t>attaccamento;</a:t>
            </a:r>
            <a:endParaRPr lang="it-IT" sz="6800" dirty="0"/>
          </a:p>
          <a:p>
            <a:pPr>
              <a:buFont typeface="Wingdings" pitchFamily="2" charset="2"/>
              <a:buChar char="Ø"/>
            </a:pPr>
            <a:r>
              <a:rPr lang="it-IT" sz="6800" dirty="0" smtClean="0"/>
              <a:t>4 tipologie:       a) SICURO</a:t>
            </a:r>
            <a:endParaRPr lang="it-IT" sz="6800" dirty="0"/>
          </a:p>
          <a:p>
            <a:pPr marL="0" indent="0">
              <a:buNone/>
            </a:pPr>
            <a:r>
              <a:rPr lang="it-IT" sz="6800" dirty="0" smtClean="0"/>
              <a:t>                              b) INSICURO </a:t>
            </a:r>
            <a:r>
              <a:rPr lang="it-IT" sz="6800" dirty="0"/>
              <a:t>EVITANTE</a:t>
            </a:r>
          </a:p>
          <a:p>
            <a:pPr marL="0" indent="0">
              <a:buNone/>
            </a:pPr>
            <a:r>
              <a:rPr lang="it-IT" sz="6800" dirty="0" smtClean="0"/>
              <a:t>                              c) INSICURO </a:t>
            </a:r>
            <a:r>
              <a:rPr lang="it-IT" sz="6800" dirty="0"/>
              <a:t>AMBIVALENTE RESISTENTE </a:t>
            </a:r>
          </a:p>
          <a:p>
            <a:pPr marL="0" indent="0">
              <a:buNone/>
            </a:pPr>
            <a:r>
              <a:rPr lang="it-IT" sz="6800" dirty="0" smtClean="0"/>
              <a:t>                              d) DISORGANIZZATO</a:t>
            </a:r>
            <a:endParaRPr lang="it-IT" sz="6800" dirty="0"/>
          </a:p>
          <a:p>
            <a:pPr>
              <a:buFontTx/>
              <a:buChar char="-"/>
            </a:pPr>
            <a:endParaRPr lang="it-IT" sz="6800" dirty="0"/>
          </a:p>
          <a:p>
            <a:pPr>
              <a:buFontTx/>
              <a:buChar char="-"/>
            </a:pPr>
            <a:endParaRPr lang="it-IT" sz="2800" dirty="0" smtClean="0"/>
          </a:p>
          <a:p>
            <a:pPr marL="0" indent="0">
              <a:buNone/>
            </a:pPr>
            <a:endParaRPr lang="it-IT" sz="2800" dirty="0" smtClean="0"/>
          </a:p>
          <a:p>
            <a:pPr>
              <a:buFontTx/>
              <a:buChar char="-"/>
            </a:pPr>
            <a:endParaRPr lang="it-IT" dirty="0"/>
          </a:p>
        </p:txBody>
      </p:sp>
      <p:sp>
        <p:nvSpPr>
          <p:cNvPr id="4" name="Elaborazione alternativa 3"/>
          <p:cNvSpPr/>
          <p:nvPr/>
        </p:nvSpPr>
        <p:spPr>
          <a:xfrm>
            <a:off x="1115616" y="121877"/>
            <a:ext cx="7704856" cy="504056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INTERAZIONE SOCIALE</a:t>
            </a:r>
          </a:p>
        </p:txBody>
      </p:sp>
    </p:spTree>
    <p:extLst>
      <p:ext uri="{BB962C8B-B14F-4D97-AF65-F5344CB8AC3E}">
        <p14:creationId xmlns:p14="http://schemas.microsoft.com/office/powerpoint/2010/main" val="273818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87624" y="476672"/>
            <a:ext cx="7509520" cy="5472608"/>
          </a:xfrm>
        </p:spPr>
        <p:txBody>
          <a:bodyPr>
            <a:normAutofit fontScale="62500" lnSpcReduction="20000"/>
          </a:bodyPr>
          <a:lstStyle/>
          <a:p>
            <a:endParaRPr lang="it-IT" dirty="0"/>
          </a:p>
          <a:p>
            <a:pPr marL="0" indent="0">
              <a:buNone/>
            </a:pPr>
            <a:r>
              <a:rPr lang="it-IT" sz="2700" b="1" dirty="0" smtClean="0"/>
              <a:t>(3-6 anni) </a:t>
            </a:r>
            <a:r>
              <a:rPr lang="it-IT" sz="27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ETA’ PRESCOLARE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consolidamento pattern d’attaccamento; 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sviluppo delle abilità linguistiche e dei primi rapporti d’amicizia con i coetanei;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controllo e padronanza motoria;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gioco simbolico;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distinzione del ruolo sessuale e dei relativi giochi associati all’identità di genere;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emozioni complesse: orgoglio, colpa, vergogna;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capacità di riconoscere i sentimenti degli altri (empatia).</a:t>
            </a:r>
          </a:p>
          <a:p>
            <a:endParaRPr lang="it-IT" sz="3100" dirty="0" smtClean="0"/>
          </a:p>
          <a:p>
            <a:pPr marL="0" indent="0">
              <a:buNone/>
            </a:pPr>
            <a:r>
              <a:rPr lang="it-IT" sz="2700" b="1" dirty="0"/>
              <a:t>(6/10-12 anni) </a:t>
            </a:r>
            <a:r>
              <a:rPr lang="it-IT" sz="27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ETA’ </a:t>
            </a:r>
            <a:r>
              <a:rPr lang="it-IT" sz="27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SCOLARE</a:t>
            </a:r>
            <a:endParaRPr lang="it-IT" sz="2700" b="1" i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autoregolazione;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sostituzione </a:t>
            </a:r>
            <a:r>
              <a:rPr lang="it-IT" sz="2700" dirty="0"/>
              <a:t>di azioni impulsive con pensieri, parole, gioco e </a:t>
            </a:r>
            <a:r>
              <a:rPr lang="it-IT" sz="2700" dirty="0" smtClean="0"/>
              <a:t>fantasia;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rapporto </a:t>
            </a:r>
            <a:r>
              <a:rPr lang="it-IT" sz="2700" dirty="0"/>
              <a:t>tra pari e sentimento di </a:t>
            </a:r>
            <a:r>
              <a:rPr lang="it-IT" sz="2700" dirty="0" smtClean="0"/>
              <a:t>amicizia;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legami </a:t>
            </a:r>
            <a:r>
              <a:rPr lang="it-IT" sz="2700" dirty="0"/>
              <a:t>di attaccamento </a:t>
            </a:r>
            <a:r>
              <a:rPr lang="it-IT" sz="2700" dirty="0" smtClean="0"/>
              <a:t>multipli;</a:t>
            </a:r>
          </a:p>
          <a:p>
            <a:pPr>
              <a:buFont typeface="Wingdings" pitchFamily="2" charset="2"/>
              <a:buChar char="Ø"/>
            </a:pPr>
            <a:r>
              <a:rPr lang="it-IT" sz="2700" dirty="0" smtClean="0"/>
              <a:t>comprensione </a:t>
            </a:r>
            <a:r>
              <a:rPr lang="it-IT" sz="2700" dirty="0"/>
              <a:t>degli stati emotivi.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2385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9632" y="188640"/>
            <a:ext cx="7427168" cy="61926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2100" b="1" dirty="0" smtClean="0"/>
              <a:t>(12- 18 anni ) </a:t>
            </a:r>
            <a:r>
              <a:rPr lang="it-IT" sz="21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PUBERTA’ </a:t>
            </a:r>
            <a:r>
              <a:rPr lang="it-IT" sz="21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 ADOLESCENZA</a:t>
            </a:r>
          </a:p>
          <a:p>
            <a:pPr>
              <a:buFont typeface="Wingdings" pitchFamily="2" charset="2"/>
              <a:buChar char="Ø"/>
            </a:pPr>
            <a:r>
              <a:rPr lang="it-IT" sz="1900" dirty="0" smtClean="0"/>
              <a:t>equilibrio tra famiglia  e gruppo di pari (benessere emotivo caratteristiche dei diversi pattern di attaccamento);</a:t>
            </a:r>
          </a:p>
          <a:p>
            <a:pPr>
              <a:buFont typeface="Wingdings" pitchFamily="2" charset="2"/>
              <a:buChar char="Ø"/>
            </a:pPr>
            <a:r>
              <a:rPr lang="it-IT" sz="1900" dirty="0" smtClean="0"/>
              <a:t>rapporti sentimentali e capacità di richiedere supporto sociale;</a:t>
            </a:r>
          </a:p>
          <a:p>
            <a:pPr>
              <a:buFont typeface="Wingdings" pitchFamily="2" charset="2"/>
              <a:buChar char="Ø"/>
            </a:pPr>
            <a:r>
              <a:rPr lang="it-IT" sz="1900" dirty="0" smtClean="0"/>
              <a:t>importanza di indagare esperienza emotiva nell’adolescenza attraverso la narrazione delle emozioni.</a:t>
            </a:r>
          </a:p>
          <a:p>
            <a:pPr algn="just">
              <a:buFontTx/>
              <a:buChar char="-"/>
            </a:pPr>
            <a:endParaRPr lang="it-IT" sz="1900" dirty="0" smtClean="0"/>
          </a:p>
          <a:p>
            <a:pPr marL="0" indent="0">
              <a:buNone/>
            </a:pPr>
            <a:r>
              <a:rPr lang="it-IT" sz="2000" b="1" dirty="0"/>
              <a:t>(70 </a:t>
            </a:r>
            <a:r>
              <a:rPr lang="it-IT" sz="2000" b="1" dirty="0" smtClean="0"/>
              <a:t>anni)</a:t>
            </a:r>
            <a:r>
              <a:rPr lang="it-IT" sz="2000" b="1" u="sng" dirty="0"/>
              <a:t> </a:t>
            </a:r>
            <a:r>
              <a:rPr lang="it-IT" sz="2000" b="1" i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ETA</a:t>
            </a:r>
            <a:r>
              <a:rPr lang="it-IT" sz="2000" b="1" i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’ ADULTA - INVECCHIAMENTO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/>
              <a:t>competenza emotiva associata a intelligenza </a:t>
            </a:r>
            <a:r>
              <a:rPr lang="it-IT" sz="2000" dirty="0" smtClean="0"/>
              <a:t>emotiva;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/>
              <a:t>efficacia </a:t>
            </a:r>
            <a:r>
              <a:rPr lang="it-IT" sz="2000" dirty="0"/>
              <a:t>nella capacità di usare le emozioni negli scambi </a:t>
            </a:r>
            <a:r>
              <a:rPr lang="it-IT" sz="2000" dirty="0" smtClean="0"/>
              <a:t>interpersonali;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/>
              <a:t>relazioni </a:t>
            </a:r>
            <a:r>
              <a:rPr lang="it-IT" sz="2000" dirty="0"/>
              <a:t>significative con le persone con cui è affettivamente </a:t>
            </a:r>
            <a:r>
              <a:rPr lang="it-IT" sz="2000" dirty="0" smtClean="0"/>
              <a:t>legato;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/>
              <a:t>attaccamento </a:t>
            </a:r>
            <a:r>
              <a:rPr lang="it-IT" sz="2000" dirty="0"/>
              <a:t>sicuro, attaccamento </a:t>
            </a:r>
            <a:r>
              <a:rPr lang="it-IT" sz="2000" dirty="0" smtClean="0"/>
              <a:t>insicuro-distante, attaccamento insicuro;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/>
              <a:t>buona </a:t>
            </a:r>
            <a:r>
              <a:rPr lang="it-IT" sz="2000" dirty="0"/>
              <a:t>capacità di regolare le emozioni: mantiene quelle positive riducendo quelle </a:t>
            </a:r>
            <a:r>
              <a:rPr lang="it-IT" sz="2000" dirty="0" smtClean="0"/>
              <a:t>negative;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/>
              <a:t>non </a:t>
            </a:r>
            <a:r>
              <a:rPr lang="it-IT" sz="2000" dirty="0"/>
              <a:t>enfatizzano informazioni e </a:t>
            </a:r>
            <a:r>
              <a:rPr lang="it-IT" sz="2000" dirty="0" smtClean="0"/>
              <a:t>stati </a:t>
            </a:r>
            <a:r>
              <a:rPr lang="it-IT" sz="2000" dirty="0"/>
              <a:t>d’animo </a:t>
            </a:r>
            <a:r>
              <a:rPr lang="it-IT" sz="2000" dirty="0" smtClean="0"/>
              <a:t>negativi;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/>
              <a:t>altre </a:t>
            </a:r>
            <a:r>
              <a:rPr lang="it-IT" sz="2000" dirty="0"/>
              <a:t>aree sono compromesse: incapacità di riconoscere alcune emozioni (es. paura, rabbia</a:t>
            </a:r>
            <a:r>
              <a:rPr lang="it-IT" sz="2000" dirty="0" smtClean="0"/>
              <a:t>);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err="1" smtClean="0"/>
              <a:t>alzheimer</a:t>
            </a:r>
            <a:r>
              <a:rPr lang="it-IT" sz="2000" dirty="0"/>
              <a:t>.</a:t>
            </a:r>
          </a:p>
          <a:p>
            <a:pPr algn="just">
              <a:buFontTx/>
              <a:buChar char="-"/>
            </a:pPr>
            <a:endParaRPr lang="it-IT" sz="1900" dirty="0" smtClean="0"/>
          </a:p>
          <a:p>
            <a:pPr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1260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it-IT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SVILUPPO EMOTIVO E RELAZIONALE ATIPICO</a:t>
            </a:r>
            <a:endParaRPr lang="it-IT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it-IT" sz="2800" u="sng" dirty="0" smtClean="0"/>
          </a:p>
          <a:p>
            <a:pPr marL="0" indent="0">
              <a:buNone/>
            </a:pPr>
            <a:r>
              <a:rPr lang="it-IT" sz="2800" u="sng" dirty="0" smtClean="0"/>
              <a:t>FATTORI CHE DETERMINANO LO SVILUPPO EMOTIVO E RELAZIONALE:</a:t>
            </a:r>
          </a:p>
          <a:p>
            <a:pPr marL="0" indent="0">
              <a:buNone/>
            </a:pPr>
            <a:endParaRPr lang="it-IT" sz="2800" u="sng" dirty="0" smtClean="0"/>
          </a:p>
          <a:p>
            <a:pPr>
              <a:buFont typeface="Wingdings" pitchFamily="2" charset="2"/>
              <a:buChar char="Ø"/>
            </a:pPr>
            <a:r>
              <a:rPr lang="it-IT" sz="2800" dirty="0" smtClean="0"/>
              <a:t> </a:t>
            </a:r>
            <a:r>
              <a:rPr lang="it-IT" sz="2400" b="1" dirty="0" smtClean="0"/>
              <a:t>TEMPERAMENTALI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/>
              <a:t> </a:t>
            </a:r>
            <a:r>
              <a:rPr lang="it-IT" sz="2400" b="1" dirty="0" smtClean="0"/>
              <a:t>AMBIENTALI 			</a:t>
            </a:r>
            <a:r>
              <a:rPr lang="it-IT" sz="2400" dirty="0" smtClean="0"/>
              <a:t>fattori di protezione o rischio</a:t>
            </a:r>
          </a:p>
          <a:p>
            <a:pPr>
              <a:buFont typeface="Wingdings" pitchFamily="2" charset="2"/>
              <a:buChar char="Ø"/>
            </a:pPr>
            <a:r>
              <a:rPr lang="it-IT" sz="2400" b="1" dirty="0"/>
              <a:t> </a:t>
            </a:r>
            <a:r>
              <a:rPr lang="it-IT" sz="2400" b="1" dirty="0" smtClean="0"/>
              <a:t>INDIVIDUALI</a:t>
            </a:r>
          </a:p>
          <a:p>
            <a:pPr>
              <a:buFont typeface="Wingdings" pitchFamily="2" charset="2"/>
              <a:buChar char="Ø"/>
            </a:pPr>
            <a:endParaRPr lang="it-IT" sz="2400" b="1" dirty="0"/>
          </a:p>
          <a:p>
            <a:pPr marL="0" indent="0">
              <a:buNone/>
            </a:pPr>
            <a:r>
              <a:rPr lang="it-IT" sz="2400" b="1" dirty="0" smtClean="0"/>
              <a:t>RESILIENZA:  </a:t>
            </a:r>
            <a:r>
              <a:rPr lang="it-IT" sz="2400" dirty="0" smtClean="0"/>
              <a:t>caratteristica individuale e temperamentale</a:t>
            </a:r>
            <a:endParaRPr lang="it-IT" sz="2400" b="1" dirty="0" smtClean="0"/>
          </a:p>
          <a:p>
            <a:pPr marL="0" indent="0">
              <a:buNone/>
            </a:pPr>
            <a:endParaRPr lang="it-IT" sz="2400" b="1" dirty="0"/>
          </a:p>
          <a:p>
            <a:pPr marL="0" indent="0">
              <a:buNone/>
            </a:pPr>
            <a:r>
              <a:rPr lang="it-IT" sz="2400" b="1" dirty="0" smtClean="0"/>
              <a:t>VULNERABILITA’: </a:t>
            </a:r>
            <a:r>
              <a:rPr lang="it-IT" sz="2400" dirty="0" smtClean="0"/>
              <a:t>si manifesta se messe in relazione con 			                determinate condizioni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 smtClean="0"/>
              <a:t>	</a:t>
            </a:r>
            <a:r>
              <a:rPr lang="it-IT" sz="2400" dirty="0"/>
              <a:t> </a:t>
            </a:r>
            <a:r>
              <a:rPr lang="it-IT" sz="2400" dirty="0" smtClean="0"/>
              <a:t>                         </a:t>
            </a:r>
          </a:p>
          <a:p>
            <a:pPr marL="0" indent="0">
              <a:buNone/>
            </a:pPr>
            <a:r>
              <a:rPr lang="it-IT" sz="2400" dirty="0"/>
              <a:t>	</a:t>
            </a:r>
            <a:r>
              <a:rPr lang="it-IT" sz="2400" dirty="0" smtClean="0"/>
              <a:t>	      </a:t>
            </a:r>
          </a:p>
          <a:p>
            <a:pPr marL="0" indent="0">
              <a:buNone/>
            </a:pPr>
            <a:r>
              <a:rPr lang="it-IT" sz="2400" dirty="0"/>
              <a:t>	</a:t>
            </a:r>
            <a:r>
              <a:rPr lang="it-IT" sz="2400" dirty="0" smtClean="0"/>
              <a:t>	      </a:t>
            </a:r>
            <a:r>
              <a:rPr lang="it-IT" sz="2400" b="1" dirty="0" smtClean="0"/>
              <a:t>diversi gradi di atipicità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endParaRPr lang="it-IT" sz="2400" dirty="0" smtClean="0"/>
          </a:p>
          <a:p>
            <a:pPr marL="0" indent="0">
              <a:buNone/>
            </a:pPr>
            <a:endParaRPr lang="it-IT" sz="2400" dirty="0" smtClean="0"/>
          </a:p>
          <a:p>
            <a:pPr marL="0" indent="0">
              <a:buNone/>
            </a:pPr>
            <a:endParaRPr lang="it-IT" sz="2400" dirty="0" smtClean="0"/>
          </a:p>
          <a:p>
            <a:pPr marL="0" indent="0">
              <a:buNone/>
            </a:pPr>
            <a:endParaRPr lang="it-IT" sz="2400" b="1" dirty="0"/>
          </a:p>
        </p:txBody>
      </p:sp>
      <p:sp>
        <p:nvSpPr>
          <p:cNvPr id="5" name="Parentesi graffa chiusa 4"/>
          <p:cNvSpPr/>
          <p:nvPr/>
        </p:nvSpPr>
        <p:spPr>
          <a:xfrm>
            <a:off x="4499992" y="2780928"/>
            <a:ext cx="288032" cy="7200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1" name="Connettore 2 10"/>
          <p:cNvCxnSpPr/>
          <p:nvPr/>
        </p:nvCxnSpPr>
        <p:spPr>
          <a:xfrm>
            <a:off x="4788024" y="501388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4235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1403648" y="2492896"/>
            <a:ext cx="7416824" cy="15121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80920" cy="114300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it-IT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ATTACCAMENTO DISORGANIZZATO</a:t>
            </a:r>
            <a:endParaRPr lang="it-IT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608" y="1304764"/>
            <a:ext cx="7992888" cy="54366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b="1" dirty="0" smtClean="0"/>
              <a:t>Mancanza </a:t>
            </a:r>
            <a:r>
              <a:rPr lang="it-IT" b="1" dirty="0"/>
              <a:t>di organizzazione nella richiesta di </a:t>
            </a:r>
            <a:r>
              <a:rPr lang="it-IT" b="1" dirty="0" smtClean="0"/>
              <a:t>cura </a:t>
            </a:r>
            <a:r>
              <a:rPr lang="it-IT" b="1" dirty="0"/>
              <a:t>e di conforto e disorientamento </a:t>
            </a:r>
            <a:r>
              <a:rPr lang="it-IT" b="1" dirty="0" smtClean="0"/>
              <a:t>rispetto alle </a:t>
            </a:r>
            <a:r>
              <a:rPr lang="it-IT" b="1" dirty="0"/>
              <a:t>mete delle azioni.</a:t>
            </a:r>
            <a:r>
              <a:rPr lang="it-IT" b="1" dirty="0" smtClean="0"/>
              <a:t>	</a:t>
            </a:r>
            <a:r>
              <a:rPr lang="it-IT" dirty="0" smtClean="0"/>
              <a:t>		</a:t>
            </a:r>
          </a:p>
          <a:p>
            <a:pPr marL="0" indent="0">
              <a:buNone/>
            </a:pPr>
            <a:r>
              <a:rPr lang="it-IT" b="1" dirty="0" smtClean="0"/>
              <a:t>                                   STRANGE SITUATION</a:t>
            </a:r>
          </a:p>
          <a:p>
            <a:pPr marL="0" indent="0">
              <a:buNone/>
            </a:pPr>
            <a:endParaRPr lang="it-IT" b="1" dirty="0" smtClean="0"/>
          </a:p>
          <a:p>
            <a:pPr marL="0" indent="0" algn="ctr">
              <a:buNone/>
            </a:pPr>
            <a:r>
              <a:rPr lang="it-IT" u="sng" dirty="0" smtClean="0"/>
              <a:t>Comportamenti </a:t>
            </a:r>
            <a:r>
              <a:rPr lang="it-IT" u="sng" dirty="0"/>
              <a:t>contraddittori </a:t>
            </a:r>
            <a:r>
              <a:rPr lang="it-IT" dirty="0"/>
              <a:t>non </a:t>
            </a:r>
            <a:r>
              <a:rPr lang="it-IT" dirty="0" smtClean="0"/>
              <a:t>finalizzati </a:t>
            </a:r>
            <a:r>
              <a:rPr lang="it-IT" dirty="0"/>
              <a:t>alla riunione con </a:t>
            </a:r>
            <a:r>
              <a:rPr lang="it-IT" dirty="0" smtClean="0"/>
              <a:t>la propria </a:t>
            </a:r>
            <a:r>
              <a:rPr lang="it-IT" dirty="0"/>
              <a:t>FDA </a:t>
            </a:r>
            <a:r>
              <a:rPr lang="it-IT" dirty="0" smtClean="0"/>
              <a:t>(</a:t>
            </a:r>
            <a:r>
              <a:rPr lang="it-IT" dirty="0"/>
              <a:t>braccia tese/testa indietro- corsa incontro </a:t>
            </a:r>
            <a:r>
              <a:rPr lang="it-IT" dirty="0" smtClean="0"/>
              <a:t>alla FDA/blocco  improvviso).</a:t>
            </a:r>
            <a:endParaRPr lang="it-IT" b="1" dirty="0" smtClean="0"/>
          </a:p>
          <a:p>
            <a:pPr marL="0" indent="0" algn="ctr">
              <a:buNone/>
            </a:pPr>
            <a:endParaRPr lang="it-IT" b="1" dirty="0" smtClean="0"/>
          </a:p>
          <a:p>
            <a:pPr marL="0" indent="0">
              <a:buNone/>
            </a:pPr>
            <a:r>
              <a:rPr lang="it-IT" b="1" dirty="0" smtClean="0"/>
              <a:t>		</a:t>
            </a:r>
            <a:r>
              <a:rPr lang="it-IT" dirty="0" smtClean="0"/>
              <a:t> 		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/>
              <a:t> </a:t>
            </a:r>
            <a:r>
              <a:rPr lang="it-IT" dirty="0" smtClean="0"/>
              <a:t>       	         	 </a:t>
            </a:r>
            <a:r>
              <a:rPr lang="it-IT" u="sng" dirty="0"/>
              <a:t>V</a:t>
            </a:r>
            <a:r>
              <a:rPr lang="it-IT" u="sng" dirty="0" smtClean="0"/>
              <a:t>ariabili genetiche</a:t>
            </a:r>
            <a:r>
              <a:rPr lang="it-IT" dirty="0" smtClean="0"/>
              <a:t>(lo facilitano ma non sono      	</a:t>
            </a:r>
          </a:p>
          <a:p>
            <a:pPr marL="0" indent="0" algn="just">
              <a:buNone/>
            </a:pPr>
            <a:r>
              <a:rPr lang="it-IT" b="1" dirty="0" smtClean="0"/>
              <a:t>ORIGINE:	</a:t>
            </a:r>
            <a:r>
              <a:rPr lang="it-IT" dirty="0" smtClean="0"/>
              <a:t>	                   determinanti)</a:t>
            </a:r>
          </a:p>
          <a:p>
            <a:pPr marL="0" indent="0" algn="just">
              <a:buNone/>
            </a:pPr>
            <a:r>
              <a:rPr lang="it-IT" dirty="0" smtClean="0"/>
              <a:t>		</a:t>
            </a:r>
          </a:p>
          <a:p>
            <a:pPr marL="0" indent="0" algn="just">
              <a:buNone/>
            </a:pPr>
            <a:r>
              <a:rPr lang="it-IT" b="1" dirty="0" smtClean="0"/>
              <a:t>	                                   </a:t>
            </a:r>
            <a:r>
              <a:rPr lang="it-IT" dirty="0" smtClean="0"/>
              <a:t>ben determinato e puntuale</a:t>
            </a:r>
          </a:p>
          <a:p>
            <a:pPr marL="0" indent="0" algn="just">
              <a:buNone/>
            </a:pPr>
            <a:r>
              <a:rPr lang="it-IT" dirty="0"/>
              <a:t>	</a:t>
            </a:r>
            <a:r>
              <a:rPr lang="it-IT" dirty="0" smtClean="0"/>
              <a:t>	 </a:t>
            </a:r>
            <a:r>
              <a:rPr lang="it-IT" u="sng" dirty="0" smtClean="0"/>
              <a:t>Trauma</a:t>
            </a:r>
            <a:r>
              <a:rPr lang="it-IT" dirty="0" smtClean="0"/>
              <a:t>:	   </a:t>
            </a:r>
          </a:p>
          <a:p>
            <a:pPr marL="0" indent="0" algn="just">
              <a:buNone/>
            </a:pPr>
            <a:r>
              <a:rPr lang="it-IT" dirty="0"/>
              <a:t>	</a:t>
            </a:r>
            <a:r>
              <a:rPr lang="it-IT" dirty="0" smtClean="0"/>
              <a:t>		          relazionale	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cxnSp>
        <p:nvCxnSpPr>
          <p:cNvPr id="6" name="Connettore 2 5"/>
          <p:cNvCxnSpPr/>
          <p:nvPr/>
        </p:nvCxnSpPr>
        <p:spPr>
          <a:xfrm flipV="1">
            <a:off x="2411760" y="4725144"/>
            <a:ext cx="57606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2411760" y="5049180"/>
            <a:ext cx="57606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rentesi graffa aperta 11"/>
          <p:cNvSpPr/>
          <p:nvPr/>
        </p:nvSpPr>
        <p:spPr>
          <a:xfrm>
            <a:off x="4067944" y="5570639"/>
            <a:ext cx="216024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06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548680"/>
            <a:ext cx="8579296" cy="5832648"/>
          </a:xfrm>
        </p:spPr>
        <p:txBody>
          <a:bodyPr/>
          <a:lstStyle/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/>
              <a:t>            </a:t>
            </a:r>
            <a:endParaRPr lang="it-IT" sz="2000" dirty="0" smtClean="0"/>
          </a:p>
          <a:p>
            <a:pPr marL="0" indent="0" algn="just">
              <a:buNone/>
            </a:pPr>
            <a:endParaRPr lang="it-IT" sz="2000" dirty="0" smtClean="0"/>
          </a:p>
          <a:p>
            <a:pPr marL="0" indent="0" algn="just">
              <a:buNone/>
            </a:pPr>
            <a:endParaRPr lang="it-IT" sz="2000" dirty="0" smtClean="0"/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endParaRPr lang="it-IT" sz="2000" dirty="0" smtClean="0"/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dirty="0" smtClean="0"/>
              <a:t>	  </a:t>
            </a:r>
          </a:p>
          <a:p>
            <a:pPr marL="0" indent="0" algn="just">
              <a:buNone/>
            </a:pPr>
            <a:r>
              <a:rPr lang="it-IT" sz="2000" b="1" dirty="0" smtClean="0"/>
              <a:t>	</a:t>
            </a:r>
          </a:p>
          <a:p>
            <a:pPr marL="0" indent="0" algn="just">
              <a:buNone/>
            </a:pPr>
            <a:endParaRPr lang="it-IT" sz="2000" b="1" u="sng" dirty="0"/>
          </a:p>
          <a:p>
            <a:pPr marL="0" indent="0" algn="just">
              <a:buNone/>
            </a:pPr>
            <a:r>
              <a:rPr lang="it-IT" sz="2000" b="1" dirty="0" smtClean="0"/>
              <a:t>	     </a:t>
            </a:r>
            <a:r>
              <a:rPr lang="it-IT" sz="2000" b="1" u="sng" dirty="0" smtClean="0"/>
              <a:t>INFANZIA </a:t>
            </a:r>
            <a:r>
              <a:rPr lang="it-IT" sz="2000" dirty="0"/>
              <a:t>	</a:t>
            </a:r>
            <a:r>
              <a:rPr lang="it-IT" sz="2000" dirty="0" smtClean="0"/>
              <a:t>	                  </a:t>
            </a:r>
            <a:r>
              <a:rPr lang="it-IT" sz="2000" b="1" u="sng" dirty="0" smtClean="0"/>
              <a:t> </a:t>
            </a:r>
            <a:r>
              <a:rPr lang="it-IT" sz="2000" b="1" u="sng" dirty="0"/>
              <a:t>ADOLESCENZA</a:t>
            </a:r>
            <a:r>
              <a:rPr lang="it-IT" sz="2000" dirty="0"/>
              <a:t>	           </a:t>
            </a:r>
            <a:endParaRPr lang="it-IT" sz="2000" dirty="0" smtClean="0"/>
          </a:p>
          <a:p>
            <a:pPr marL="0" indent="0" algn="just">
              <a:buNone/>
            </a:pPr>
            <a:r>
              <a:rPr lang="it-IT" sz="2000" dirty="0" smtClean="0"/>
              <a:t>   attaccamento </a:t>
            </a:r>
            <a:r>
              <a:rPr lang="it-IT" sz="2000" dirty="0"/>
              <a:t>disorganizzato	 </a:t>
            </a:r>
            <a:r>
              <a:rPr lang="it-IT" sz="2000" dirty="0" smtClean="0"/>
              <a:t>attaccamento organizzato </a:t>
            </a:r>
            <a:r>
              <a:rPr lang="it-IT" sz="2000" dirty="0"/>
              <a:t>di tipo insicuro</a:t>
            </a:r>
          </a:p>
          <a:p>
            <a:pPr marL="0" indent="0" algn="just">
              <a:buNone/>
            </a:pPr>
            <a:endParaRPr lang="it-IT" sz="2000" dirty="0"/>
          </a:p>
          <a:p>
            <a:endParaRPr lang="it-IT" dirty="0"/>
          </a:p>
        </p:txBody>
      </p:sp>
      <p:pic>
        <p:nvPicPr>
          <p:cNvPr id="4" name="Immagin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880721"/>
            <a:ext cx="3048000" cy="2286000"/>
          </a:xfrm>
          <a:prstGeom prst="rect">
            <a:avLst/>
          </a:prstGeom>
          <a:ln w="76200" cmpd="sng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83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</p:pic>
      <p:sp>
        <p:nvSpPr>
          <p:cNvPr id="5" name="Freccia circolare in su 4"/>
          <p:cNvSpPr/>
          <p:nvPr/>
        </p:nvSpPr>
        <p:spPr>
          <a:xfrm>
            <a:off x="3305944" y="5373216"/>
            <a:ext cx="2388096" cy="64807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499992" y="1268760"/>
            <a:ext cx="4104456" cy="1569660"/>
          </a:xfrm>
          <a:prstGeom prst="rect">
            <a:avLst/>
          </a:prstGeom>
          <a:noFill/>
          <a:ln w="38100" cap="rnd" cmpd="sng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/>
              <a:t>CONSEGUENZE: </a:t>
            </a:r>
            <a:r>
              <a:rPr lang="it-IT" b="1" dirty="0" smtClean="0">
                <a:solidFill>
                  <a:srgbClr val="FF0000"/>
                </a:solidFill>
              </a:rPr>
              <a:t>cortocircuito</a:t>
            </a:r>
            <a:r>
              <a:rPr lang="it-IT" b="1" dirty="0" smtClean="0"/>
              <a:t> </a:t>
            </a:r>
            <a:r>
              <a:rPr lang="it-IT" dirty="0"/>
              <a:t>del sistema di attaccamento,</a:t>
            </a:r>
            <a:r>
              <a:rPr lang="it-IT" b="1" dirty="0"/>
              <a:t> </a:t>
            </a:r>
            <a:r>
              <a:rPr lang="it-IT" dirty="0"/>
              <a:t>senso di </a:t>
            </a:r>
            <a:r>
              <a:rPr lang="it-IT" dirty="0" smtClean="0"/>
              <a:t>impotenza e </a:t>
            </a:r>
            <a:r>
              <a:rPr lang="it-IT" dirty="0"/>
              <a:t>di </a:t>
            </a:r>
            <a:r>
              <a:rPr lang="it-IT" dirty="0" smtClean="0"/>
              <a:t>inefficacia nell’affrontare </a:t>
            </a:r>
            <a:r>
              <a:rPr lang="it-IT" dirty="0"/>
              <a:t>stati emotivi dolorosi (bambini più vulnerabili).</a:t>
            </a:r>
          </a:p>
        </p:txBody>
      </p:sp>
    </p:spTree>
    <p:extLst>
      <p:ext uri="{BB962C8B-B14F-4D97-AF65-F5344CB8AC3E}">
        <p14:creationId xmlns:p14="http://schemas.microsoft.com/office/powerpoint/2010/main" val="2237256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it-IT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DISTURBI DA ESTERNALIZZAZIONE</a:t>
            </a:r>
            <a:endParaRPr lang="it-IT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608" y="1412776"/>
            <a:ext cx="8100392" cy="532859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it-IT" b="1" dirty="0" smtClean="0"/>
          </a:p>
          <a:p>
            <a:pPr marL="0" indent="0" algn="ctr">
              <a:buNone/>
            </a:pPr>
            <a:r>
              <a:rPr lang="it-IT" b="1" dirty="0" smtClean="0"/>
              <a:t>ETA’ PRESCOLARE E SCOLARE</a:t>
            </a:r>
            <a:r>
              <a:rPr lang="it-I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  <a:r>
              <a:rPr lang="it-IT" i="1" dirty="0" smtClean="0">
                <a:solidFill>
                  <a:srgbClr val="C00000"/>
                </a:solidFill>
              </a:rPr>
              <a:t>disturbi da esternalizzazione</a:t>
            </a:r>
          </a:p>
          <a:p>
            <a:pPr marL="82296" indent="0" algn="ctr">
              <a:buNone/>
            </a:pPr>
            <a:r>
              <a:rPr lang="it-IT" dirty="0"/>
              <a:t>C</a:t>
            </a:r>
            <a:r>
              <a:rPr lang="it-IT" dirty="0" smtClean="0"/>
              <a:t>omportamenti aggressivi e impulsivi soprattutto verso i pari in situazioni di disagio e frustrazione.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			basso livello socio-culturale;</a:t>
            </a:r>
          </a:p>
          <a:p>
            <a:pPr marL="0" indent="0">
              <a:buNone/>
            </a:pPr>
            <a:r>
              <a:rPr lang="it-IT" dirty="0" smtClean="0"/>
              <a:t>			genere maschile;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			genitorialità monoparentale;</a:t>
            </a:r>
          </a:p>
          <a:p>
            <a:pPr marL="0" indent="0">
              <a:buNone/>
            </a:pPr>
            <a:r>
              <a:rPr lang="it-IT" b="1" dirty="0" smtClean="0"/>
              <a:t>       Fattori di rischio:</a:t>
            </a:r>
            <a:r>
              <a:rPr lang="it-IT" b="1" dirty="0"/>
              <a:t> </a:t>
            </a:r>
            <a:r>
              <a:rPr lang="it-IT" b="1" dirty="0" smtClean="0"/>
              <a:t>	</a:t>
            </a:r>
            <a:r>
              <a:rPr lang="it-IT" dirty="0" smtClean="0"/>
              <a:t>gravidanza precoce o non pianificata;</a:t>
            </a:r>
          </a:p>
          <a:p>
            <a:pPr marL="0" indent="0">
              <a:buNone/>
            </a:pPr>
            <a:r>
              <a:rPr lang="it-IT" dirty="0" smtClean="0"/>
              <a:t>			famiglia numerosa;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		conflittualità familiare;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			divorzi…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 smtClean="0"/>
              <a:t>				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	</a:t>
            </a:r>
            <a:r>
              <a:rPr lang="it-IT" dirty="0"/>
              <a:t> </a:t>
            </a:r>
            <a:r>
              <a:rPr lang="it-IT" dirty="0" smtClean="0"/>
              <a:t>   	            accesso </a:t>
            </a:r>
            <a:r>
              <a:rPr lang="it-IT" dirty="0"/>
              <a:t>limitato  alle esperienze emotive</a:t>
            </a:r>
            <a:r>
              <a:rPr lang="it-IT" dirty="0" smtClean="0"/>
              <a:t>;</a:t>
            </a:r>
            <a:endParaRPr lang="it-IT" b="1" dirty="0" smtClean="0"/>
          </a:p>
          <a:p>
            <a:pPr marL="0" indent="0">
              <a:buNone/>
            </a:pPr>
            <a:r>
              <a:rPr lang="it-IT" b="1" dirty="0" smtClean="0"/>
              <a:t>Deficit competenza emotiva:</a:t>
            </a:r>
            <a:r>
              <a:rPr lang="it-IT" dirty="0" smtClean="0"/>
              <a:t>	            mancanza di empatia;</a:t>
            </a:r>
          </a:p>
          <a:p>
            <a:pPr marL="0" indent="0">
              <a:buNone/>
            </a:pPr>
            <a:r>
              <a:rPr lang="it-IT" dirty="0" smtClean="0"/>
              <a:t>			            difficoltà nelle abilità di </a:t>
            </a:r>
            <a:r>
              <a:rPr lang="it-IT" i="1" dirty="0" err="1" smtClean="0"/>
              <a:t>coping</a:t>
            </a:r>
            <a:r>
              <a:rPr lang="it-IT" i="1" dirty="0" smtClean="0"/>
              <a:t> </a:t>
            </a:r>
            <a:r>
              <a:rPr lang="it-IT" dirty="0" smtClean="0"/>
              <a:t>e di  regolazione delle 			            emozioni (disturbo dell’attenzione e iperattività ADHD     			            o  DDAI).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b="1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it-IT" b="1" dirty="0"/>
          </a:p>
        </p:txBody>
      </p:sp>
      <p:sp>
        <p:nvSpPr>
          <p:cNvPr id="2" name="Parentesi graffa aperta 1"/>
          <p:cNvSpPr/>
          <p:nvPr/>
        </p:nvSpPr>
        <p:spPr>
          <a:xfrm>
            <a:off x="3907695" y="4941168"/>
            <a:ext cx="432048" cy="86409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Parentesi graffa aperta 4"/>
          <p:cNvSpPr/>
          <p:nvPr/>
        </p:nvSpPr>
        <p:spPr>
          <a:xfrm>
            <a:off x="3403639" y="2780928"/>
            <a:ext cx="288032" cy="15841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19238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DISTURBO </a:t>
            </a:r>
            <a:r>
              <a:rPr lang="it-IT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ANTISOCIALE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268760"/>
            <a:ext cx="8496944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000" b="1" dirty="0" smtClean="0"/>
          </a:p>
          <a:p>
            <a:pPr marL="0" indent="0">
              <a:buNone/>
            </a:pPr>
            <a:r>
              <a:rPr lang="it-IT" sz="2000" b="1" dirty="0" smtClean="0"/>
              <a:t>		ADOLESCENZA</a:t>
            </a:r>
            <a:r>
              <a:rPr lang="it-IT" sz="2000" b="1" dirty="0"/>
              <a:t>: </a:t>
            </a:r>
            <a:r>
              <a:rPr lang="it-IT" sz="2000" i="1" dirty="0">
                <a:solidFill>
                  <a:srgbClr val="C00000"/>
                </a:solidFill>
              </a:rPr>
              <a:t>disturbo antisociale </a:t>
            </a:r>
          </a:p>
          <a:p>
            <a:pPr marL="0" lvl="0" indent="0" algn="ctr">
              <a:buNone/>
            </a:pPr>
            <a:r>
              <a:rPr lang="it-IT" sz="2000" dirty="0"/>
              <a:t>Alcuni bambini esternalizzanti possono presentare un disturbo di personalità antisociale in tarda </a:t>
            </a:r>
            <a:r>
              <a:rPr lang="it-IT" sz="2000" dirty="0" smtClean="0"/>
              <a:t>adolescenza.</a:t>
            </a:r>
            <a:endParaRPr lang="it-IT" sz="2000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2000" dirty="0" smtClean="0"/>
              <a:t>		</a:t>
            </a:r>
            <a:r>
              <a:rPr lang="it-IT" sz="2000" dirty="0"/>
              <a:t> </a:t>
            </a:r>
            <a:r>
              <a:rPr lang="it-IT" sz="2000" dirty="0" smtClean="0"/>
              <a:t>         comportamenti che non tengono conto dei diritti e 		                       degli stati emotivi degli altri;</a:t>
            </a:r>
          </a:p>
          <a:p>
            <a:pPr marL="0" indent="0">
              <a:buNone/>
            </a:pPr>
            <a:r>
              <a:rPr lang="it-IT" sz="2000" dirty="0" smtClean="0"/>
              <a:t>		          comportamenti che contravvengono alle regole </a:t>
            </a:r>
            <a:r>
              <a:rPr lang="it-IT" sz="2000" b="1" dirty="0" smtClean="0"/>
              <a:t>Caratteristiche: </a:t>
            </a:r>
            <a:r>
              <a:rPr lang="it-IT" sz="2000" dirty="0"/>
              <a:t> </a:t>
            </a:r>
            <a:r>
              <a:rPr lang="it-IT" sz="2000" dirty="0" smtClean="0"/>
              <a:t>       sociali;</a:t>
            </a:r>
          </a:p>
          <a:p>
            <a:pPr marL="0" indent="0">
              <a:buNone/>
            </a:pPr>
            <a:r>
              <a:rPr lang="it-IT" sz="2000" dirty="0" smtClean="0"/>
              <a:t>		          assenza di empatia;</a:t>
            </a:r>
          </a:p>
          <a:p>
            <a:pPr marL="0" indent="0">
              <a:buNone/>
            </a:pPr>
            <a:r>
              <a:rPr lang="it-IT" sz="2000" dirty="0"/>
              <a:t>	</a:t>
            </a:r>
            <a:r>
              <a:rPr lang="it-IT" sz="2000" dirty="0" smtClean="0"/>
              <a:t>	          mancanza di senso di colpa per le azioni compiute;</a:t>
            </a:r>
          </a:p>
          <a:p>
            <a:pPr marL="0" indent="0">
              <a:buNone/>
            </a:pPr>
            <a:r>
              <a:rPr lang="it-IT" sz="2000" dirty="0"/>
              <a:t>	</a:t>
            </a:r>
            <a:r>
              <a:rPr lang="it-IT" sz="2000" dirty="0" smtClean="0"/>
              <a:t>	          aggressività.</a:t>
            </a:r>
            <a:endParaRPr lang="it-IT" sz="2000" dirty="0"/>
          </a:p>
        </p:txBody>
      </p:sp>
      <p:sp>
        <p:nvSpPr>
          <p:cNvPr id="4" name="Parentesi graffa aperta 3"/>
          <p:cNvSpPr/>
          <p:nvPr/>
        </p:nvSpPr>
        <p:spPr>
          <a:xfrm>
            <a:off x="2294820" y="3418057"/>
            <a:ext cx="864096" cy="20882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3"/>
          <p:cNvSpPr txBox="1">
            <a:spLocks/>
          </p:cNvSpPr>
          <p:nvPr/>
        </p:nvSpPr>
        <p:spPr>
          <a:xfrm>
            <a:off x="1187624" y="188640"/>
            <a:ext cx="7797552" cy="114300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DISTURBO ANTISOCIALE</a:t>
            </a:r>
            <a:endParaRPr lang="it-IT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18988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 txBox="1">
            <a:spLocks noGrp="1"/>
          </p:cNvSpPr>
          <p:nvPr>
            <p:ph type="title"/>
          </p:nvPr>
        </p:nvSpPr>
        <p:spPr>
          <a:xfrm>
            <a:off x="1223628" y="332656"/>
            <a:ext cx="7416824" cy="778098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MODALITA’ DELLA REGOLAZIONE EMOTIVA</a:t>
            </a:r>
            <a:endParaRPr lang="it-IT" sz="2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71600" y="1124744"/>
            <a:ext cx="8172400" cy="561662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it-IT" dirty="0"/>
              <a:t>modulazione della sensibilità ai segnali </a:t>
            </a:r>
            <a:r>
              <a:rPr lang="it-IT" dirty="0" smtClean="0"/>
              <a:t>emotivi; </a:t>
            </a:r>
            <a:endParaRPr lang="it-IT" dirty="0"/>
          </a:p>
          <a:p>
            <a:pPr lvl="0"/>
            <a:r>
              <a:rPr lang="it-IT" dirty="0"/>
              <a:t>reattività alle risposte emotive di bassa magnitudine a livello di esperienza soggettiva, comportamentale o </a:t>
            </a:r>
            <a:r>
              <a:rPr lang="it-IT" dirty="0" smtClean="0"/>
              <a:t>fisiologico;</a:t>
            </a:r>
            <a:endParaRPr lang="it-IT" dirty="0"/>
          </a:p>
          <a:p>
            <a:pPr lvl="0"/>
            <a:r>
              <a:rPr lang="it-IT" dirty="0"/>
              <a:t>reattività alle risposte emotive di alta magnitudine (es: lutto o grave incidente improvviso);</a:t>
            </a:r>
          </a:p>
          <a:p>
            <a:pPr lvl="0"/>
            <a:r>
              <a:rPr lang="it-IT" dirty="0"/>
              <a:t>reattività </a:t>
            </a:r>
            <a:r>
              <a:rPr lang="it-IT" dirty="0" smtClean="0"/>
              <a:t>individuale al </a:t>
            </a:r>
            <a:r>
              <a:rPr lang="it-IT" dirty="0"/>
              <a:t>cambiamento provocato </a:t>
            </a:r>
            <a:r>
              <a:rPr lang="it-IT" dirty="0" smtClean="0"/>
              <a:t>dall’emozione</a:t>
            </a:r>
            <a:endParaRPr lang="it-IT" dirty="0"/>
          </a:p>
          <a:p>
            <a:pPr lvl="0"/>
            <a:r>
              <a:rPr lang="it-IT" dirty="0"/>
              <a:t>sensibilità emotiva ai </a:t>
            </a:r>
            <a:r>
              <a:rPr lang="it-IT" dirty="0" smtClean="0"/>
              <a:t>segnali.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	</a:t>
            </a:r>
          </a:p>
          <a:p>
            <a:pPr marL="0" indent="0">
              <a:buNone/>
            </a:pPr>
            <a:endParaRPr lang="it-IT" sz="4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it-IT" dirty="0"/>
              <a:t>incapacità di regolare i segnali che suscitano emotività e l’intensità delle esperienze emotive e le azioni e le risposte verbali o non </a:t>
            </a:r>
            <a:r>
              <a:rPr lang="it-IT" dirty="0" smtClean="0"/>
              <a:t>verbali;</a:t>
            </a:r>
            <a:endParaRPr lang="it-IT" dirty="0"/>
          </a:p>
          <a:p>
            <a:pPr lvl="0"/>
            <a:r>
              <a:rPr lang="it-IT" dirty="0"/>
              <a:t>funzionamento deficitario della competenza emotiva, si attiva in maniera automatica e </a:t>
            </a:r>
            <a:r>
              <a:rPr lang="it-IT" dirty="0" smtClean="0"/>
              <a:t>incontrollata;</a:t>
            </a:r>
            <a:endParaRPr lang="it-IT" dirty="0"/>
          </a:p>
          <a:p>
            <a:pPr lvl="0"/>
            <a:r>
              <a:rPr lang="it-IT" dirty="0"/>
              <a:t>difficoltà a gestire gli stati emotivi negativi e </a:t>
            </a:r>
            <a:r>
              <a:rPr lang="it-IT" dirty="0" smtClean="0"/>
              <a:t>positivi;</a:t>
            </a:r>
            <a:endParaRPr lang="it-IT" dirty="0"/>
          </a:p>
          <a:p>
            <a:pPr lvl="0"/>
            <a:r>
              <a:rPr lang="it-IT" dirty="0" smtClean="0"/>
              <a:t>crescente </a:t>
            </a:r>
            <a:r>
              <a:rPr lang="it-IT" dirty="0"/>
              <a:t>vulnerabilità emotiva (“infiammazione emotiva</a:t>
            </a:r>
            <a:r>
              <a:rPr lang="it-IT" dirty="0" smtClean="0"/>
              <a:t>”).</a:t>
            </a: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Rettangolo arrotondato 5"/>
          <p:cNvSpPr/>
          <p:nvPr/>
        </p:nvSpPr>
        <p:spPr>
          <a:xfrm>
            <a:off x="1475656" y="3429000"/>
            <a:ext cx="6912768" cy="5760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it-IT" sz="2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DISREGOLAZIONE </a:t>
            </a:r>
            <a:r>
              <a:rPr lang="it-IT" sz="2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EMOTIVA</a:t>
            </a:r>
          </a:p>
        </p:txBody>
      </p:sp>
    </p:spTree>
    <p:extLst>
      <p:ext uri="{BB962C8B-B14F-4D97-AF65-F5344CB8AC3E}">
        <p14:creationId xmlns:p14="http://schemas.microsoft.com/office/powerpoint/2010/main" val="2530953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1043607" y="116632"/>
            <a:ext cx="7815371" cy="9364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it-IT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it-IT" sz="2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DISTURBO DI PERSONALITA’ BORDERLINE</a:t>
            </a:r>
            <a:endParaRPr lang="it-IT" sz="2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899592" y="980728"/>
            <a:ext cx="82444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it-IT" sz="2400" u="sng" dirty="0"/>
              <a:t>condizione psicopatologica </a:t>
            </a:r>
            <a:r>
              <a:rPr lang="it-IT" sz="2400" u="sng" dirty="0" smtClean="0"/>
              <a:t>grave;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it-IT" sz="2400" u="sng" dirty="0" err="1" smtClean="0"/>
              <a:t>disregolazione</a:t>
            </a:r>
            <a:r>
              <a:rPr lang="it-IT" sz="2400" u="sng" dirty="0" smtClean="0"/>
              <a:t> </a:t>
            </a:r>
            <a:r>
              <a:rPr lang="it-IT" sz="2400" u="sng" dirty="0"/>
              <a:t>emotiva pervasiva</a:t>
            </a:r>
            <a:r>
              <a:rPr lang="it-IT" sz="2400" dirty="0"/>
              <a:t> caratterizzata da: sensibilità agli stimoli emotivi, intensità della risposta, lento ritorno alla condizione di funzionamento di base. </a:t>
            </a:r>
          </a:p>
        </p:txBody>
      </p:sp>
      <p:sp>
        <p:nvSpPr>
          <p:cNvPr id="6" name="Segnaposto contenuto 3"/>
          <p:cNvSpPr txBox="1">
            <a:spLocks/>
          </p:cNvSpPr>
          <p:nvPr/>
        </p:nvSpPr>
        <p:spPr>
          <a:xfrm>
            <a:off x="1043607" y="2550388"/>
            <a:ext cx="7867529" cy="9465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	</a:t>
            </a:r>
            <a:r>
              <a:rPr lang="it-IT" sz="2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ORIGINI DELLA DISREGOLAZIONE </a:t>
            </a:r>
          </a:p>
          <a:p>
            <a:pPr marL="0" indent="0">
              <a:buFont typeface="Arial" pitchFamily="34" charset="0"/>
              <a:buNone/>
            </a:pPr>
            <a:r>
              <a:rPr lang="it-IT" sz="2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EMOTIVA PERVASIVA </a:t>
            </a:r>
            <a:endParaRPr lang="it-IT" sz="2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899592" y="3496923"/>
            <a:ext cx="824440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it-IT" sz="2400" u="sng" dirty="0"/>
              <a:t>vulnerabilità temperamentale </a:t>
            </a:r>
            <a:r>
              <a:rPr lang="it-IT" sz="2400" dirty="0"/>
              <a:t>che predispone a risposte emotive intense e </a:t>
            </a:r>
            <a:r>
              <a:rPr lang="it-IT" sz="2400" dirty="0" smtClean="0"/>
              <a:t>estremizzate;</a:t>
            </a:r>
            <a:endParaRPr lang="it-IT" sz="2400" dirty="0"/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it-IT" sz="2400" dirty="0"/>
              <a:t> </a:t>
            </a:r>
            <a:r>
              <a:rPr lang="it-IT" sz="2400" u="sng" dirty="0"/>
              <a:t>ambiente familiare invalidante</a:t>
            </a:r>
            <a:r>
              <a:rPr lang="it-IT" sz="2400" dirty="0"/>
              <a:t>: il genitore invalidante respinge o ignora i </a:t>
            </a:r>
            <a:r>
              <a:rPr lang="it-IT" sz="2400" dirty="0" smtClean="0"/>
              <a:t>segnali del </a:t>
            </a:r>
            <a:r>
              <a:rPr lang="it-IT" sz="2400" dirty="0"/>
              <a:t>bambino con un’emotività diretta, urgente e intensa, non fornendogli il necessario supporto per regolarli. Il bambino non </a:t>
            </a:r>
            <a:r>
              <a:rPr lang="it-IT" sz="2400" dirty="0" smtClean="0"/>
              <a:t>ha la possibilità </a:t>
            </a:r>
            <a:r>
              <a:rPr lang="it-IT" sz="2400" dirty="0"/>
              <a:t>di riconoscere i suoi vissuti emotivi, né di trovare strategie per affrontarli, di conseguenza i suoi stati emotivi si intensificano. </a:t>
            </a:r>
          </a:p>
          <a:p>
            <a:r>
              <a:rPr lang="it-IT" sz="2400" dirty="0"/>
              <a:t> </a:t>
            </a:r>
          </a:p>
          <a:p>
            <a:r>
              <a:rPr lang="it-IT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52494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733</TotalTime>
  <Words>787</Words>
  <Application>Microsoft Office PowerPoint</Application>
  <PresentationFormat>Presentazione su schermo (4:3)</PresentationFormat>
  <Paragraphs>197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Solstizio</vt:lpstr>
      <vt:lpstr>     CORSO  ABILITANTE  SOSTEGNO MACERATA  2014  Psicologia dello sviluppo, dell'educazione e dell'istruzione: modelli di apprendimento   Scuola infanzia e primaria          Prof. Bianco Giovanna    LO SVILUPPO EMOTIVO E RELAZIONALE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SVILUPPO EMOTIVO E RELAZIONALE ATIPICO</vt:lpstr>
      <vt:lpstr>ATTACCAMENTO DISORGANIZZATO</vt:lpstr>
      <vt:lpstr>Presentazione standard di PowerPoint</vt:lpstr>
      <vt:lpstr>DISTURBI DA ESTERNALIZZAZIONE</vt:lpstr>
      <vt:lpstr>DISTURBO ANTISOCIALE</vt:lpstr>
      <vt:lpstr>MODALITA’ DELLA REGOLAZIONE EMOTIVA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tania.foscolo</dc:creator>
  <cp:lastModifiedBy>tania.foscolo</cp:lastModifiedBy>
  <cp:revision>139</cp:revision>
  <dcterms:created xsi:type="dcterms:W3CDTF">2014-05-03T12:12:28Z</dcterms:created>
  <dcterms:modified xsi:type="dcterms:W3CDTF">2014-05-12T11:45:58Z</dcterms:modified>
</cp:coreProperties>
</file>