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0" r:id="rId4"/>
    <p:sldId id="258" r:id="rId5"/>
    <p:sldId id="257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9879F9-20BC-48FB-9CBC-1AF2A53BB559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9730C-7496-414C-ACE6-C35FFF3193B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7713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9730C-7496-414C-ACE6-C35FFF3193B5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405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A75F-D035-4035-AECC-A16EAC2CC5FB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3992-80CA-4F6F-8A1C-969219249A5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A75F-D035-4035-AECC-A16EAC2CC5FB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3992-80CA-4F6F-8A1C-969219249A5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A75F-D035-4035-AECC-A16EAC2CC5FB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3992-80CA-4F6F-8A1C-969219249A5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A75F-D035-4035-AECC-A16EAC2CC5FB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3992-80CA-4F6F-8A1C-969219249A5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A75F-D035-4035-AECC-A16EAC2CC5FB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3992-80CA-4F6F-8A1C-969219249A5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A75F-D035-4035-AECC-A16EAC2CC5FB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3992-80CA-4F6F-8A1C-969219249A5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A75F-D035-4035-AECC-A16EAC2CC5FB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3992-80CA-4F6F-8A1C-969219249A5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A75F-D035-4035-AECC-A16EAC2CC5FB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3992-80CA-4F6F-8A1C-969219249A5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A75F-D035-4035-AECC-A16EAC2CC5FB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3992-80CA-4F6F-8A1C-969219249A5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A75F-D035-4035-AECC-A16EAC2CC5FB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3992-80CA-4F6F-8A1C-969219249A5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A75F-D035-4035-AECC-A16EAC2CC5FB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3992-80CA-4F6F-8A1C-969219249A5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6A75F-D035-4035-AECC-A16EAC2CC5FB}" type="datetimeFigureOut">
              <a:rPr lang="it-IT" smtClean="0"/>
              <a:pPr/>
              <a:t>10/05/2014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F3992-80CA-4F6F-8A1C-969219249A53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2736303"/>
          </a:xfrm>
        </p:spPr>
        <p:txBody>
          <a:bodyPr>
            <a:normAutofit/>
          </a:bodyPr>
          <a:lstStyle/>
          <a:p>
            <a:r>
              <a:rPr lang="it-IT" sz="3600" dirty="0" smtClean="0"/>
              <a:t>Capitolo1</a:t>
            </a:r>
            <a:br>
              <a:rPr lang="it-IT" sz="3600" dirty="0" smtClean="0"/>
            </a:br>
            <a:r>
              <a:rPr lang="it-IT" sz="3600" dirty="0" smtClean="0"/>
              <a:t>La psicologia dello sviluppo presupposti teorici e tendenze attuali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284984"/>
            <a:ext cx="6400800" cy="2880320"/>
          </a:xfrm>
        </p:spPr>
        <p:txBody>
          <a:bodyPr>
            <a:normAutofit lnSpcReduction="10000"/>
          </a:bodyPr>
          <a:lstStyle/>
          <a:p>
            <a:pPr algn="r"/>
            <a:endParaRPr lang="it-IT" sz="2400" dirty="0" smtClean="0"/>
          </a:p>
          <a:p>
            <a:pPr algn="r"/>
            <a:r>
              <a:rPr lang="it-IT" sz="2400" dirty="0" smtClean="0"/>
              <a:t>    </a:t>
            </a:r>
            <a:endParaRPr lang="it-IT" sz="2400" dirty="0"/>
          </a:p>
          <a:p>
            <a:pPr algn="r"/>
            <a:r>
              <a:rPr lang="it-IT" sz="2400" dirty="0" err="1" smtClean="0"/>
              <a:t>Magnacca</a:t>
            </a:r>
            <a:r>
              <a:rPr lang="it-IT" sz="2400" dirty="0" smtClean="0"/>
              <a:t> Rossella</a:t>
            </a:r>
          </a:p>
          <a:p>
            <a:pPr algn="r"/>
            <a:r>
              <a:rPr lang="it-IT" sz="2400" dirty="0" err="1" smtClean="0"/>
              <a:t>Tricca</a:t>
            </a:r>
            <a:r>
              <a:rPr lang="it-IT" sz="2400" dirty="0" smtClean="0"/>
              <a:t> Chiara</a:t>
            </a:r>
          </a:p>
          <a:p>
            <a:pPr algn="r"/>
            <a:r>
              <a:rPr lang="it-IT" sz="2400" dirty="0" err="1" smtClean="0"/>
              <a:t>Finaguerra</a:t>
            </a:r>
            <a:r>
              <a:rPr lang="it-IT" sz="2400" dirty="0" smtClean="0"/>
              <a:t>  </a:t>
            </a:r>
            <a:r>
              <a:rPr lang="it-IT" sz="2400" dirty="0" err="1" smtClean="0"/>
              <a:t>Maria-Augusta</a:t>
            </a:r>
            <a:endParaRPr lang="it-IT" sz="2400" dirty="0" smtClean="0"/>
          </a:p>
          <a:p>
            <a:pPr algn="r"/>
            <a:r>
              <a:rPr lang="it-IT" sz="2400" dirty="0" smtClean="0"/>
              <a:t>Rumore Vincenzo</a:t>
            </a:r>
          </a:p>
          <a:p>
            <a:pPr algn="r"/>
            <a:r>
              <a:rPr lang="it-IT" sz="2400" dirty="0" smtClean="0"/>
              <a:t>Vitali Lina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psicologia dello sviluppo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sz="2800" dirty="0" smtClean="0"/>
              <a:t>Studia i cambiamenti che caratterizzano l’evoluzione psicologica dell’individuo per tutta la durata della sua esistenza</a:t>
            </a:r>
          </a:p>
          <a:p>
            <a:pPr>
              <a:buNone/>
            </a:pPr>
            <a:r>
              <a:rPr lang="it-IT" sz="2800" dirty="0" smtClean="0"/>
              <a:t>Si occupa di processi dello sviluppo (piuttosto che dei prodotti) ossia delle modalità di funzionamento psicologico nei diversi periodi della vita</a:t>
            </a:r>
          </a:p>
          <a:p>
            <a:pPr>
              <a:buNone/>
            </a:pPr>
            <a:r>
              <a:rPr lang="it-IT" sz="2800" dirty="0" smtClean="0"/>
              <a:t> La visione dello sviluppo è dinamica, situata e probabilistica e abbraccia l’intero arco della vita.</a:t>
            </a:r>
          </a:p>
          <a:p>
            <a:pPr marL="514350" indent="-514350">
              <a:buFont typeface="+mj-lt"/>
              <a:buAutoNum type="arabicPeriod"/>
            </a:pPr>
            <a:endParaRPr lang="it-IT" sz="2800" dirty="0" smtClean="0"/>
          </a:p>
          <a:p>
            <a:pPr>
              <a:buNone/>
            </a:pP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it-IT" dirty="0" smtClean="0"/>
              <a:t>Lo studio della prima infanzia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84576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it-IT" dirty="0" smtClean="0"/>
              <a:t>      A partire dagli anni settanta l’utilizzo e la combinazione di nuove tecnologie osservative ha consentito di rilevare ed analizzare comportamenti relativi alla primissima infanzia prima non adeguatamente considerati.</a:t>
            </a:r>
          </a:p>
          <a:p>
            <a:pPr marL="514350" indent="-514350">
              <a:buNone/>
            </a:pPr>
            <a:r>
              <a:rPr lang="it-IT" dirty="0" smtClean="0"/>
              <a:t>      Ciò permette di ampliare il repertorio conoscitivo e di rispondere ad alcune domande:</a:t>
            </a:r>
          </a:p>
          <a:p>
            <a:pPr marL="514350" indent="-514350">
              <a:buNone/>
            </a:pP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d esempio: Come nasce lo sviluppo? Come interagiscono natura e cultura?</a:t>
            </a:r>
          </a:p>
          <a:p>
            <a:pPr marL="514350" indent="-514350">
              <a:buNone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it-IT" dirty="0" smtClean="0"/>
              <a:t>Lo sviluppo socio-cognitivo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Lo studio sulle abilità di base della comprensione sociale ha evidenziato la presenza di capacità avanzate, per quanto riguarda le abilità sociali, già nella primissima infanzia (preferenza per i volti e le voci umane o seguire la direzione dello sguardo altrui).</a:t>
            </a:r>
          </a:p>
          <a:p>
            <a:pPr>
              <a:buNone/>
            </a:pPr>
            <a:r>
              <a:rPr lang="it-IT" dirty="0" smtClean="0"/>
              <a:t>Già nelle prime fasi della vita si evidenzia una forma di </a:t>
            </a:r>
            <a:r>
              <a:rPr lang="it-IT" b="1" dirty="0" smtClean="0"/>
              <a:t>intersoggettività</a:t>
            </a:r>
            <a:r>
              <a:rPr lang="it-IT" dirty="0" smtClean="0"/>
              <a:t> (esperienza e condivisione) detta:</a:t>
            </a:r>
          </a:p>
          <a:p>
            <a:r>
              <a:rPr lang="it-IT" dirty="0" smtClean="0"/>
              <a:t>Primaria (diadica) madre-figlio</a:t>
            </a:r>
          </a:p>
          <a:p>
            <a:r>
              <a:rPr lang="it-IT" dirty="0" smtClean="0"/>
              <a:t>Secondaria </a:t>
            </a:r>
            <a:r>
              <a:rPr lang="it-IT" dirty="0" smtClean="0"/>
              <a:t>(</a:t>
            </a:r>
            <a:r>
              <a:rPr lang="it-IT" dirty="0" smtClean="0"/>
              <a:t>triadica)  adulto-bambino- oggetto esterno.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4900" dirty="0" smtClean="0"/>
              <a:t>Natura e cultura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L’organismo umano è da subito espressione di natura e cultura.</a:t>
            </a:r>
          </a:p>
          <a:p>
            <a:pPr>
              <a:buNone/>
            </a:pPr>
            <a:r>
              <a:rPr lang="it-IT" dirty="0" smtClean="0"/>
              <a:t>Entrambe lo arricchiscono interagendo ed integrandosi vicendevolmente.</a:t>
            </a:r>
          </a:p>
          <a:p>
            <a:pPr>
              <a:buNone/>
            </a:pPr>
            <a:r>
              <a:rPr lang="it-IT" dirty="0" smtClean="0"/>
              <a:t>Infatti la </a:t>
            </a:r>
            <a:r>
              <a:rPr lang="it-IT" b="1" dirty="0" smtClean="0"/>
              <a:t>visione </a:t>
            </a:r>
            <a:r>
              <a:rPr lang="it-IT" b="1" dirty="0" err="1" smtClean="0"/>
              <a:t>psicobiologica</a:t>
            </a:r>
            <a:r>
              <a:rPr lang="it-IT" b="1" dirty="0" smtClean="0"/>
              <a:t> </a:t>
            </a:r>
            <a:r>
              <a:rPr lang="it-IT" dirty="0" smtClean="0"/>
              <a:t>considera l’intersoggettività un meccanismo fisiologico che pertanto si può rilevare anche in età precoce.</a:t>
            </a:r>
          </a:p>
          <a:p>
            <a:pPr>
              <a:buNone/>
            </a:pPr>
            <a:r>
              <a:rPr lang="it-IT" dirty="0" smtClean="0"/>
              <a:t>Il contributo delle neuroscienze evidenzia come l’intersoggettività sia sostenuta dal sistema dei neuroni specchio.</a:t>
            </a:r>
          </a:p>
          <a:p>
            <a:pPr>
              <a:buNone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Neuroscienze evolutive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Anch’esse si sono occupate dello studio delle prime abilità grazie all’utilizzo delle tecniche di </a:t>
            </a:r>
            <a:r>
              <a:rPr lang="it-IT" b="1" dirty="0" err="1" smtClean="0"/>
              <a:t>neuroimaging</a:t>
            </a:r>
            <a:r>
              <a:rPr lang="it-IT" b="1" dirty="0" smtClean="0"/>
              <a:t> </a:t>
            </a:r>
            <a:r>
              <a:rPr lang="it-IT" dirty="0" smtClean="0"/>
              <a:t>(ovvero il riconoscimento delle facce). Gli studi hanno identificato ed evidenziato le precise modalità di funzionamento del cervello arrivando a riconoscere e definire una progressiva specializzazione e localizzazione dell’area specifica(Face </a:t>
            </a:r>
            <a:r>
              <a:rPr lang="it-IT" dirty="0" err="1" smtClean="0"/>
              <a:t>Fusiform</a:t>
            </a:r>
            <a:r>
              <a:rPr lang="it-IT" dirty="0" smtClean="0"/>
              <a:t> Area).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psicologia comparata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/>
              <a:t>Mette in relazione gli studi effettuati sul comportamento e sul funzionamento della mente dei primati con quelli effettuati sull’uomo. </a:t>
            </a:r>
          </a:p>
          <a:p>
            <a:pPr>
              <a:buNone/>
            </a:pPr>
            <a:r>
              <a:rPr lang="it-IT" dirty="0" smtClean="0"/>
              <a:t>La ricerca evidenzia che gli scimpanzé possiedono una comprensione sociale, ma non è possibile provare che tale abilità sia utilizzata anche per condividere le intenzioni e per collaborare con gli altri individui. A differenza di questi l’uomo possiede una </a:t>
            </a:r>
            <a:r>
              <a:rPr lang="it-IT" b="1" dirty="0" smtClean="0"/>
              <a:t>motivazione sociale </a:t>
            </a:r>
            <a:r>
              <a:rPr lang="it-IT" dirty="0" smtClean="0"/>
              <a:t>a condividere e cooperare.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Lo sviluppo come processo complesso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La ricerca ci dice che lo sviluppo è complesso e multidimensionale</a:t>
            </a:r>
          </a:p>
          <a:p>
            <a:pPr>
              <a:buNone/>
            </a:pPr>
            <a:r>
              <a:rPr lang="it-IT" dirty="0" smtClean="0"/>
              <a:t>Ciascuna componente del sistema è sempre legata alle altre da rapporti di interazione e scambio. In base all’esito di tali relazioni il sistema si assesta in un dato stato ed è il cambiamento di uno più elementi del sistema che, modificando la relazione con gli altri componenti, porterà al cambiamento di quello stato.</a:t>
            </a:r>
          </a:p>
          <a:p>
            <a:pPr>
              <a:buNone/>
            </a:pPr>
            <a:r>
              <a:rPr lang="it-IT" dirty="0" smtClean="0"/>
              <a:t>Pertanto lo sviluppo è il frutto delle relazioni tra organismo ed esperienza ed è un processo autenticamente costruttivo.</a:t>
            </a:r>
          </a:p>
          <a:p>
            <a:pPr>
              <a:buNone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differenze individuali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Da una concezione universalistica dello sviluppo si è passati a concezioni più relativistiche. Il percorso evolutivo dipende dall’azione reciproca di molte componenti a molti livelli.</a:t>
            </a:r>
          </a:p>
          <a:p>
            <a:pPr>
              <a:buNone/>
            </a:pPr>
            <a:r>
              <a:rPr lang="it-IT" dirty="0" smtClean="0"/>
              <a:t>Nella prima infanzia si è preferito identificare l’età a cui attribuire il possesso di una determinata capacità </a:t>
            </a:r>
            <a:r>
              <a:rPr lang="it-IT" dirty="0" err="1" smtClean="0"/>
              <a:t>anzichè</a:t>
            </a:r>
            <a:r>
              <a:rPr lang="it-IT" dirty="0" smtClean="0"/>
              <a:t> analizzare il modo in cui essa si manifesta.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Lo sviluppo atipico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/>
              <a:t>Il disagio evolutivo è l’effetto di una relazione disarmonica tra diverse componenti (</a:t>
            </a:r>
            <a:r>
              <a:rPr lang="it-IT" dirty="0" err="1" smtClean="0"/>
              <a:t>Belsky</a:t>
            </a:r>
            <a:r>
              <a:rPr lang="it-IT" dirty="0" smtClean="0"/>
              <a:t>, 1999).</a:t>
            </a:r>
          </a:p>
          <a:p>
            <a:pPr>
              <a:buNone/>
            </a:pPr>
            <a:r>
              <a:rPr lang="it-IT" dirty="0" smtClean="0"/>
              <a:t>Secondo </a:t>
            </a:r>
            <a:r>
              <a:rPr lang="it-IT" dirty="0" err="1" smtClean="0"/>
              <a:t>Karmiloff</a:t>
            </a:r>
            <a:r>
              <a:rPr lang="it-IT" dirty="0" smtClean="0"/>
              <a:t>-Smith </a:t>
            </a:r>
            <a:r>
              <a:rPr lang="it-IT" dirty="0" smtClean="0"/>
              <a:t>(2007) “niente </a:t>
            </a:r>
            <a:r>
              <a:rPr lang="it-IT" dirty="0" smtClean="0"/>
              <a:t>è strettamente predeterminato o permanentemente  fisso”.</a:t>
            </a:r>
          </a:p>
          <a:p>
            <a:pPr>
              <a:buNone/>
            </a:pPr>
            <a:r>
              <a:rPr lang="it-IT" dirty="0" smtClean="0"/>
              <a:t>Il cervello è plastico ed in progressiva specializzazione.</a:t>
            </a:r>
          </a:p>
          <a:p>
            <a:pPr>
              <a:buNone/>
            </a:pPr>
            <a:r>
              <a:rPr lang="it-IT" dirty="0" smtClean="0"/>
              <a:t>E’ determinante la prevenzione nei processi di sviluppo.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340</TotalTime>
  <Words>598</Words>
  <Application>Microsoft Office PowerPoint</Application>
  <PresentationFormat>Presentazione su schermo (4:3)</PresentationFormat>
  <Paragraphs>44</Paragraphs>
  <Slides>10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3" baseType="lpstr">
      <vt:lpstr>Arial</vt:lpstr>
      <vt:lpstr>Calibri</vt:lpstr>
      <vt:lpstr>Tema di Office</vt:lpstr>
      <vt:lpstr>Capitolo1 La psicologia dello sviluppo presupposti teorici e tendenze attuali</vt:lpstr>
      <vt:lpstr>La psicologia dello sviluppo</vt:lpstr>
      <vt:lpstr>Lo studio della prima infanzia</vt:lpstr>
      <vt:lpstr>Lo sviluppo socio-cognitivo</vt:lpstr>
      <vt:lpstr>Natura e cultura </vt:lpstr>
      <vt:lpstr>Neuroscienze evolutive</vt:lpstr>
      <vt:lpstr>La psicologia comparata</vt:lpstr>
      <vt:lpstr>Lo sviluppo come processo complesso</vt:lpstr>
      <vt:lpstr>Le differenze individuali</vt:lpstr>
      <vt:lpstr>Lo sviluppo atipico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Capitolo1 La psicologia dello sviluppo presupposti teorici e tendenze attuali</dc:title>
  <dc:creator>Marco Bucci</dc:creator>
  <cp:lastModifiedBy>Utente SFBCT</cp:lastModifiedBy>
  <cp:revision>33</cp:revision>
  <dcterms:created xsi:type="dcterms:W3CDTF">2014-05-03T12:30:31Z</dcterms:created>
  <dcterms:modified xsi:type="dcterms:W3CDTF">2014-05-10T14:30:38Z</dcterms:modified>
</cp:coreProperties>
</file>