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sldIdLst>
    <p:sldId id="256" r:id="rId2"/>
    <p:sldId id="257" r:id="rId3"/>
    <p:sldId id="258" r:id="rId4"/>
    <p:sldId id="259" r:id="rId5"/>
    <p:sldId id="260" r:id="rId6"/>
    <p:sldId id="261" r:id="rId7"/>
    <p:sldId id="265" r:id="rId8"/>
    <p:sldId id="262" r:id="rId9"/>
    <p:sldId id="263" r:id="rId10"/>
    <p:sldId id="264" r:id="rId11"/>
    <p:sldId id="266" r:id="rId12"/>
    <p:sldId id="267" r:id="rId13"/>
    <p:sldId id="276" r:id="rId14"/>
    <p:sldId id="277" r:id="rId15"/>
    <p:sldId id="278" r:id="rId16"/>
    <p:sldId id="279" r:id="rId17"/>
    <p:sldId id="280" r:id="rId18"/>
    <p:sldId id="268" r:id="rId19"/>
    <p:sldId id="269" r:id="rId20"/>
    <p:sldId id="270" r:id="rId21"/>
    <p:sldId id="271" r:id="rId22"/>
    <p:sldId id="272" r:id="rId23"/>
    <p:sldId id="273" r:id="rId24"/>
    <p:sldId id="274" r:id="rId25"/>
    <p:sldId id="275"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5" d="100"/>
          <a:sy n="85" d="100"/>
        </p:scale>
        <p:origin x="-1776"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04/04/14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2049196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04/04/14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478687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28E80666-FB37-4B36-9149-507F3B0178E3}" type="datetimeFigureOut">
              <a:rPr lang="en-US" smtClean="0"/>
              <a:pPr/>
              <a:t>04/04/14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1808552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8E80666-FB37-4B36-9149-507F3B0178E3}" type="datetimeFigureOut">
              <a:rPr lang="en-US" smtClean="0"/>
              <a:pPr/>
              <a:t>04/04/14</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498428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8E80666-FB37-4B36-9149-507F3B0178E3}" type="datetimeFigureOut">
              <a:rPr lang="en-US" smtClean="0"/>
              <a:pPr/>
              <a:t>04/04/14</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298949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28E80666-FB37-4B36-9149-507F3B0178E3}" type="datetimeFigureOut">
              <a:rPr lang="en-US" smtClean="0"/>
              <a:pPr/>
              <a:t>04/04/14</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3886801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E80666-FB37-4B36-9149-507F3B0178E3}" type="datetimeFigureOut">
              <a:rPr lang="en-US" smtClean="0"/>
              <a:pPr/>
              <a:t>04/04/14</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281801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28E80666-FB37-4B36-9149-507F3B0178E3}" type="datetimeFigureOut">
              <a:rPr lang="en-US" smtClean="0"/>
              <a:pPr/>
              <a:t>04/04/14</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990439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28E80666-FB37-4B36-9149-507F3B0178E3}" type="datetimeFigureOut">
              <a:rPr lang="en-US" smtClean="0"/>
              <a:pPr/>
              <a:t>04/04/14</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353604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04/04/14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125488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04/04/14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35732909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0666-FB37-4B36-9149-507F3B0178E3}" type="datetimeFigureOut">
              <a:rPr lang="en-US" smtClean="0"/>
              <a:pPr/>
              <a:t>04/04/14</a:t>
            </a:fld>
            <a:endParaRPr lang="en-US"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pPr/>
              <a:t>‹n.›</a:t>
            </a:fld>
            <a:endParaRPr lang="en-US" dirty="0"/>
          </a:p>
        </p:txBody>
      </p:sp>
    </p:spTree>
    <p:extLst>
      <p:ext uri="{BB962C8B-B14F-4D97-AF65-F5344CB8AC3E}">
        <p14:creationId xmlns:p14="http://schemas.microsoft.com/office/powerpoint/2010/main" val="3226780378"/>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ivan.dipierro@unimc.it" TargetMode="Externa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p:nvPr>
        </p:nvSpPr>
        <p:spPr>
          <a:xfrm>
            <a:off x="99895" y="2809982"/>
            <a:ext cx="8879752" cy="4048018"/>
          </a:xfrm>
        </p:spPr>
        <p:txBody>
          <a:bodyPr>
            <a:normAutofit fontScale="90000"/>
          </a:bodyPr>
          <a:lstStyle/>
          <a:p>
            <a:r>
              <a:rPr lang="it-IT" dirty="0" smtClean="0">
                <a:solidFill>
                  <a:srgbClr val="558ED5"/>
                </a:solidFill>
                <a:latin typeface="Apple Casual"/>
                <a:cs typeface="Apple Casual"/>
              </a:rPr>
              <a:t>Didattica Speciale:</a:t>
            </a:r>
            <a:br>
              <a:rPr lang="it-IT" dirty="0" smtClean="0">
                <a:solidFill>
                  <a:srgbClr val="558ED5"/>
                </a:solidFill>
                <a:latin typeface="Apple Casual"/>
                <a:cs typeface="Apple Casual"/>
              </a:rPr>
            </a:br>
            <a:r>
              <a:rPr lang="it-IT" dirty="0" smtClean="0">
                <a:solidFill>
                  <a:srgbClr val="558ED5"/>
                </a:solidFill>
                <a:latin typeface="Apple Casual"/>
                <a:cs typeface="Apple Casual"/>
              </a:rPr>
              <a:t>codici del linguaggio logico e matematico</a:t>
            </a:r>
            <a:r>
              <a:rPr lang="it-IT" dirty="0" smtClean="0">
                <a:latin typeface="Apple Casual"/>
                <a:cs typeface="Apple Casual"/>
              </a:rPr>
              <a:t/>
            </a:r>
            <a:br>
              <a:rPr lang="it-IT" dirty="0" smtClean="0">
                <a:latin typeface="Apple Casual"/>
                <a:cs typeface="Apple Casual"/>
              </a:rPr>
            </a:br>
            <a:r>
              <a:rPr lang="it-IT" dirty="0">
                <a:latin typeface="Apple Casual"/>
                <a:cs typeface="Apple Casual"/>
              </a:rPr>
              <a:t/>
            </a:r>
            <a:br>
              <a:rPr lang="it-IT" dirty="0">
                <a:latin typeface="Apple Casual"/>
                <a:cs typeface="Apple Casual"/>
              </a:rPr>
            </a:br>
            <a:r>
              <a:rPr lang="it-IT" sz="3600" dirty="0" smtClean="0">
                <a:latin typeface="Apple Casual"/>
                <a:cs typeface="Apple Casual"/>
              </a:rPr>
              <a:t>Prof. Ivan Di Pierro</a:t>
            </a:r>
            <a:br>
              <a:rPr lang="it-IT" sz="3600" dirty="0" smtClean="0">
                <a:latin typeface="Apple Casual"/>
                <a:cs typeface="Apple Casual"/>
              </a:rPr>
            </a:br>
            <a:r>
              <a:rPr lang="it-IT" sz="2000" dirty="0" smtClean="0">
                <a:latin typeface="Apple Casual"/>
                <a:cs typeface="Apple Casual"/>
              </a:rPr>
              <a:t>Pedagogista Clinico e Giuridico</a:t>
            </a:r>
            <a:br>
              <a:rPr lang="it-IT" sz="2000" dirty="0" smtClean="0">
                <a:latin typeface="Apple Casual"/>
                <a:cs typeface="Apple Casual"/>
              </a:rPr>
            </a:br>
            <a:r>
              <a:rPr lang="it-IT" sz="2000" dirty="0" smtClean="0">
                <a:latin typeface="Apple Casual"/>
                <a:cs typeface="Apple Casual"/>
                <a:hlinkClick r:id="rId2"/>
              </a:rPr>
              <a:t>ivan.dipierro@unimc.it</a:t>
            </a:r>
            <a:r>
              <a:rPr lang="it-IT" sz="2000" dirty="0" smtClean="0">
                <a:latin typeface="Apple Casual"/>
                <a:cs typeface="Apple Casual"/>
              </a:rPr>
              <a:t> </a:t>
            </a:r>
            <a:r>
              <a:rPr lang="it-IT" dirty="0" smtClean="0">
                <a:latin typeface="Apple Casual"/>
                <a:cs typeface="Apple Casual"/>
              </a:rPr>
              <a:t/>
            </a:r>
            <a:br>
              <a:rPr lang="it-IT" dirty="0" smtClean="0">
                <a:latin typeface="Apple Casual"/>
                <a:cs typeface="Apple Casual"/>
              </a:rPr>
            </a:br>
            <a:endParaRPr lang="it-IT" dirty="0"/>
          </a:p>
        </p:txBody>
      </p:sp>
      <p:pic>
        <p:nvPicPr>
          <p:cNvPr id="1025" name="Picture 1" descr="unimc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2559" y="508000"/>
            <a:ext cx="9398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tangolo 6"/>
          <p:cNvSpPr/>
          <p:nvPr/>
        </p:nvSpPr>
        <p:spPr>
          <a:xfrm>
            <a:off x="2286000" y="1626659"/>
            <a:ext cx="4572000" cy="646331"/>
          </a:xfrm>
          <a:prstGeom prst="rect">
            <a:avLst/>
          </a:prstGeom>
        </p:spPr>
        <p:txBody>
          <a:bodyPr>
            <a:spAutoFit/>
          </a:bodyPr>
          <a:lstStyle/>
          <a:p>
            <a:pPr algn="ctr"/>
            <a:r>
              <a:rPr lang="it-IT" b="1" cap="all" dirty="0"/>
              <a:t>Università degli Studi di Macerata</a:t>
            </a:r>
            <a:endParaRPr lang="it-IT" cap="all" dirty="0"/>
          </a:p>
          <a:p>
            <a:pPr algn="ctr"/>
            <a:r>
              <a:rPr lang="it-IT" b="1" cap="all" dirty="0"/>
              <a:t>Facoltà di Scienze della formazione</a:t>
            </a:r>
            <a:r>
              <a:rPr lang="it-IT" dirty="0"/>
              <a:t> </a:t>
            </a:r>
          </a:p>
        </p:txBody>
      </p:sp>
    </p:spTree>
    <p:extLst>
      <p:ext uri="{BB962C8B-B14F-4D97-AF65-F5344CB8AC3E}">
        <p14:creationId xmlns:p14="http://schemas.microsoft.com/office/powerpoint/2010/main" val="324154501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221494" y="1376614"/>
            <a:ext cx="8653022" cy="4031872"/>
          </a:xfrm>
          <a:prstGeom prst="rect">
            <a:avLst/>
          </a:prstGeom>
          <a:noFill/>
        </p:spPr>
        <p:txBody>
          <a:bodyPr wrap="square" rtlCol="0">
            <a:spAutoFit/>
          </a:bodyPr>
          <a:lstStyle/>
          <a:p>
            <a:pPr algn="ctr">
              <a:lnSpc>
                <a:spcPct val="150000"/>
              </a:lnSpc>
            </a:pPr>
            <a:r>
              <a:rPr lang="it-IT" sz="2800" dirty="0" smtClean="0">
                <a:solidFill>
                  <a:srgbClr val="558ED5"/>
                </a:solidFill>
                <a:latin typeface="Apple Casual"/>
                <a:cs typeface="Apple Casual"/>
              </a:rPr>
              <a:t>Che cosa significa DIDATTICA?</a:t>
            </a:r>
          </a:p>
          <a:p>
            <a:pPr algn="ctr">
              <a:lnSpc>
                <a:spcPct val="150000"/>
              </a:lnSpc>
            </a:pPr>
            <a:endParaRPr lang="it-IT" sz="2400" dirty="0">
              <a:latin typeface="Apple Casual"/>
              <a:cs typeface="Apple Casual"/>
            </a:endParaRPr>
          </a:p>
          <a:p>
            <a:pPr algn="ctr">
              <a:lnSpc>
                <a:spcPct val="150000"/>
              </a:lnSpc>
            </a:pPr>
            <a:r>
              <a:rPr lang="it-IT" sz="2400" dirty="0" smtClean="0">
                <a:latin typeface="Apple Casual"/>
                <a:cs typeface="Apple Casual"/>
              </a:rPr>
              <a:t>Prima di iniziare un percorso sulla didattica speciale della matematica è necessario approfondire il significato di questo termine, didattica, così diffuso e dal senso non sempre altrettanto chiaro e delimitato</a:t>
            </a:r>
          </a:p>
          <a:p>
            <a:pPr algn="ctr">
              <a:lnSpc>
                <a:spcPct val="150000"/>
              </a:lnSpc>
            </a:pPr>
            <a:r>
              <a:rPr lang="it-IT" sz="2400" dirty="0" smtClean="0">
                <a:latin typeface="Apple Casual"/>
                <a:cs typeface="Apple Casual"/>
              </a:rPr>
              <a:t> (</a:t>
            </a:r>
            <a:r>
              <a:rPr lang="it-IT" sz="2400" dirty="0" err="1" smtClean="0">
                <a:latin typeface="Apple Casual"/>
                <a:cs typeface="Apple Casual"/>
              </a:rPr>
              <a:t>Pellery</a:t>
            </a:r>
            <a:r>
              <a:rPr lang="it-IT" sz="2400" dirty="0" smtClean="0">
                <a:latin typeface="Apple Casual"/>
                <a:cs typeface="Apple Casual"/>
              </a:rPr>
              <a:t>, 1991)</a:t>
            </a:r>
            <a:endParaRPr lang="it-IT" sz="2400" dirty="0">
              <a:latin typeface="Apple Casual"/>
              <a:cs typeface="Apple Casual"/>
            </a:endParaRPr>
          </a:p>
        </p:txBody>
      </p:sp>
    </p:spTree>
    <p:extLst>
      <p:ext uri="{BB962C8B-B14F-4D97-AF65-F5344CB8AC3E}">
        <p14:creationId xmlns:p14="http://schemas.microsoft.com/office/powerpoint/2010/main" val="39681561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83974"/>
            <a:ext cx="8741620" cy="8156076"/>
          </a:xfrm>
          <a:prstGeom prst="rect">
            <a:avLst/>
          </a:prstGeom>
          <a:noFill/>
        </p:spPr>
        <p:txBody>
          <a:bodyPr wrap="square" rtlCol="0">
            <a:spAutoFit/>
          </a:bodyPr>
          <a:lstStyle/>
          <a:p>
            <a:pPr algn="ctr"/>
            <a:endParaRPr lang="it-IT" dirty="0" smtClean="0"/>
          </a:p>
          <a:p>
            <a:pPr algn="ctr"/>
            <a:endParaRPr lang="it-IT" dirty="0"/>
          </a:p>
          <a:p>
            <a:pPr algn="ctr"/>
            <a:endParaRPr lang="it-IT" dirty="0" smtClean="0"/>
          </a:p>
          <a:p>
            <a:pPr algn="ctr"/>
            <a:endParaRPr lang="it-IT" sz="2400" dirty="0" smtClean="0">
              <a:latin typeface="Apple Casual"/>
              <a:cs typeface="Apple Casual"/>
            </a:endParaRPr>
          </a:p>
          <a:p>
            <a:pPr algn="ctr">
              <a:lnSpc>
                <a:spcPct val="150000"/>
              </a:lnSpc>
            </a:pPr>
            <a:r>
              <a:rPr lang="it-IT" sz="3200" dirty="0" smtClean="0">
                <a:solidFill>
                  <a:srgbClr val="558ED5"/>
                </a:solidFill>
                <a:latin typeface="Apple Casual"/>
                <a:cs typeface="Apple Casual"/>
              </a:rPr>
              <a:t>DIDATTICA</a:t>
            </a:r>
          </a:p>
          <a:p>
            <a:pPr algn="ctr">
              <a:lnSpc>
                <a:spcPct val="150000"/>
              </a:lnSpc>
            </a:pPr>
            <a:endParaRPr lang="it-IT" sz="2400" dirty="0">
              <a:latin typeface="Apple Casual"/>
              <a:cs typeface="Apple Casual"/>
            </a:endParaRPr>
          </a:p>
          <a:p>
            <a:pPr algn="ctr">
              <a:lnSpc>
                <a:spcPct val="150000"/>
              </a:lnSpc>
            </a:pPr>
            <a:r>
              <a:rPr lang="it-IT" sz="2400" dirty="0" smtClean="0">
                <a:latin typeface="Apple Casual"/>
                <a:cs typeface="Apple Casual"/>
              </a:rPr>
              <a:t> </a:t>
            </a:r>
            <a:r>
              <a:rPr lang="it-IT" sz="2400" dirty="0">
                <a:latin typeface="Apple Casual"/>
                <a:cs typeface="Apple Casual"/>
              </a:rPr>
              <a:t>Parte della pedagogia che ha per oggetto di studio i metodi </a:t>
            </a:r>
            <a:r>
              <a:rPr lang="it-IT" sz="2400" dirty="0" smtClean="0">
                <a:latin typeface="Apple Casual"/>
                <a:cs typeface="Apple Casual"/>
              </a:rPr>
              <a:t>d'insegnamento</a:t>
            </a:r>
          </a:p>
          <a:p>
            <a:pPr algn="ctr">
              <a:lnSpc>
                <a:spcPct val="150000"/>
              </a:lnSpc>
            </a:pPr>
            <a:endParaRPr lang="it-IT" sz="2400" dirty="0">
              <a:latin typeface="Apple Casual"/>
              <a:cs typeface="Apple Casual"/>
            </a:endParaRPr>
          </a:p>
          <a:p>
            <a:pPr algn="ctr">
              <a:lnSpc>
                <a:spcPct val="150000"/>
              </a:lnSpc>
            </a:pPr>
            <a:r>
              <a:rPr lang="it-IT" sz="2400" dirty="0">
                <a:latin typeface="Apple Casual"/>
                <a:cs typeface="Apple Casual"/>
              </a:rPr>
              <a:t>L’azione didattica è caratterizzata da </a:t>
            </a:r>
          </a:p>
          <a:p>
            <a:pPr algn="ctr">
              <a:lnSpc>
                <a:spcPct val="150000"/>
              </a:lnSpc>
            </a:pPr>
            <a:r>
              <a:rPr lang="it-IT" sz="2400" dirty="0">
                <a:latin typeface="Apple Casual"/>
                <a:cs typeface="Apple Casual"/>
              </a:rPr>
              <a:t>INTENZIONALITA’ SISTEMATICITA’ </a:t>
            </a:r>
          </a:p>
          <a:p>
            <a:pPr algn="ctr">
              <a:lnSpc>
                <a:spcPct val="150000"/>
              </a:lnSpc>
            </a:pPr>
            <a:endParaRPr lang="it-IT" sz="2000" dirty="0" smtClean="0">
              <a:latin typeface="Apple Casual"/>
              <a:cs typeface="Apple Casual"/>
            </a:endParaRPr>
          </a:p>
          <a:p>
            <a:pPr algn="ctr"/>
            <a:endParaRPr lang="it-IT" sz="2000" dirty="0" smtClean="0">
              <a:latin typeface="Apple Casual"/>
              <a:cs typeface="Apple Casual"/>
            </a:endParaRPr>
          </a:p>
          <a:p>
            <a:pPr algn="ctr"/>
            <a:endParaRPr lang="it-IT" sz="2000" dirty="0">
              <a:latin typeface="Apple Casual"/>
              <a:cs typeface="Apple Casual"/>
            </a:endParaRPr>
          </a:p>
          <a:p>
            <a:pPr algn="ctr"/>
            <a:endParaRPr lang="it-IT" sz="2000" dirty="0">
              <a:latin typeface="Apple Casual"/>
              <a:cs typeface="Apple Casual"/>
            </a:endParaRPr>
          </a:p>
          <a:p>
            <a:pPr algn="ctr"/>
            <a:endParaRPr lang="it-IT" sz="2000" dirty="0">
              <a:latin typeface="Apple Casual"/>
              <a:cs typeface="Apple Casual"/>
            </a:endParaRPr>
          </a:p>
          <a:p>
            <a:pPr algn="ctr"/>
            <a:endParaRPr lang="it-IT" dirty="0" smtClean="0"/>
          </a:p>
          <a:p>
            <a:pPr algn="ctr"/>
            <a:endParaRPr lang="it-IT" dirty="0"/>
          </a:p>
          <a:p>
            <a:pPr algn="ctr"/>
            <a:endParaRPr lang="it-IT" dirty="0" smtClean="0"/>
          </a:p>
          <a:p>
            <a:pPr algn="ctr"/>
            <a:endParaRPr lang="it-IT" dirty="0"/>
          </a:p>
        </p:txBody>
      </p:sp>
    </p:spTree>
    <p:extLst>
      <p:ext uri="{BB962C8B-B14F-4D97-AF65-F5344CB8AC3E}">
        <p14:creationId xmlns:p14="http://schemas.microsoft.com/office/powerpoint/2010/main" val="6790378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39670"/>
            <a:ext cx="8741620" cy="4401204"/>
          </a:xfrm>
          <a:prstGeom prst="rect">
            <a:avLst/>
          </a:prstGeom>
          <a:noFill/>
        </p:spPr>
        <p:txBody>
          <a:bodyPr wrap="square" rtlCol="0">
            <a:spAutoFit/>
          </a:bodyPr>
          <a:lstStyle/>
          <a:p>
            <a:pPr algn="ctr">
              <a:lnSpc>
                <a:spcPct val="150000"/>
              </a:lnSpc>
            </a:pPr>
            <a:endParaRPr lang="it-IT" sz="2000" dirty="0" smtClean="0">
              <a:latin typeface="Apple Casual"/>
              <a:cs typeface="Apple Casual"/>
            </a:endParaRPr>
          </a:p>
          <a:p>
            <a:pPr algn="ctr">
              <a:lnSpc>
                <a:spcPct val="150000"/>
              </a:lnSpc>
            </a:pPr>
            <a:endParaRPr lang="it-IT" sz="2400" dirty="0" smtClean="0">
              <a:latin typeface="Apple Casual"/>
              <a:cs typeface="Apple Casual"/>
            </a:endParaRPr>
          </a:p>
          <a:p>
            <a:pPr algn="ctr">
              <a:lnSpc>
                <a:spcPct val="150000"/>
              </a:lnSpc>
            </a:pPr>
            <a:r>
              <a:rPr lang="it-IT" sz="2400" dirty="0" smtClean="0">
                <a:latin typeface="Apple Casual"/>
                <a:cs typeface="Apple Casual"/>
              </a:rPr>
              <a:t>La </a:t>
            </a:r>
            <a:r>
              <a:rPr lang="it-IT" sz="2400" dirty="0">
                <a:latin typeface="Apple Casual"/>
                <a:cs typeface="Apple Casual"/>
              </a:rPr>
              <a:t>didattica non </a:t>
            </a:r>
            <a:r>
              <a:rPr lang="it-IT" sz="2400" dirty="0" smtClean="0">
                <a:latin typeface="Apple Casual"/>
                <a:cs typeface="Apple Casual"/>
              </a:rPr>
              <a:t>può </a:t>
            </a:r>
            <a:r>
              <a:rPr lang="it-IT" sz="2400" dirty="0">
                <a:latin typeface="Apple Casual"/>
                <a:cs typeface="Apple Casual"/>
              </a:rPr>
              <a:t>prescindere dalla </a:t>
            </a:r>
            <a:r>
              <a:rPr lang="it-IT" sz="2400" dirty="0" smtClean="0">
                <a:latin typeface="Apple Casual"/>
                <a:cs typeface="Apple Casual"/>
              </a:rPr>
              <a:t>conoscenza</a:t>
            </a:r>
          </a:p>
          <a:p>
            <a:pPr algn="ctr">
              <a:lnSpc>
                <a:spcPct val="150000"/>
              </a:lnSpc>
            </a:pPr>
            <a:endParaRPr lang="it-IT" sz="2400" dirty="0">
              <a:latin typeface="Apple Casual"/>
              <a:cs typeface="Apple Casual"/>
            </a:endParaRPr>
          </a:p>
          <a:p>
            <a:pPr algn="ctr">
              <a:lnSpc>
                <a:spcPct val="150000"/>
              </a:lnSpc>
            </a:pPr>
            <a:r>
              <a:rPr lang="it-IT" sz="2400" dirty="0">
                <a:latin typeface="Apple Casual"/>
                <a:cs typeface="Apple Casual"/>
              </a:rPr>
              <a:t>• Delle mete da raggiungere</a:t>
            </a:r>
          </a:p>
          <a:p>
            <a:pPr algn="ctr">
              <a:lnSpc>
                <a:spcPct val="150000"/>
              </a:lnSpc>
            </a:pPr>
            <a:r>
              <a:rPr lang="it-IT" sz="2400" dirty="0">
                <a:latin typeface="Apple Casual"/>
                <a:cs typeface="Apple Casual"/>
              </a:rPr>
              <a:t>• Dei contenuti da insegnare</a:t>
            </a:r>
          </a:p>
          <a:p>
            <a:pPr algn="ctr">
              <a:lnSpc>
                <a:spcPct val="150000"/>
              </a:lnSpc>
            </a:pPr>
            <a:r>
              <a:rPr lang="it-IT" sz="2400" dirty="0">
                <a:latin typeface="Apple Casual"/>
                <a:cs typeface="Apple Casual"/>
              </a:rPr>
              <a:t>• Dell’allievo nei suoi aspetti </a:t>
            </a:r>
            <a:r>
              <a:rPr lang="it-IT" sz="2400" dirty="0" err="1">
                <a:latin typeface="Apple Casual"/>
                <a:cs typeface="Apple Casual"/>
              </a:rPr>
              <a:t>psico</a:t>
            </a:r>
            <a:r>
              <a:rPr lang="it-IT" sz="2400" dirty="0">
                <a:latin typeface="Apple Casual"/>
                <a:cs typeface="Apple Casual"/>
              </a:rPr>
              <a:t>-sociali</a:t>
            </a:r>
          </a:p>
          <a:p>
            <a:pPr algn="ctr">
              <a:lnSpc>
                <a:spcPct val="150000"/>
              </a:lnSpc>
            </a:pPr>
            <a:r>
              <a:rPr lang="it-IT" sz="2400" dirty="0">
                <a:latin typeface="Apple Casual"/>
                <a:cs typeface="Apple Casual"/>
              </a:rPr>
              <a:t>• Della metodologia che dà </a:t>
            </a:r>
            <a:r>
              <a:rPr lang="it-IT" sz="2400" dirty="0" smtClean="0">
                <a:latin typeface="Apple Casual"/>
                <a:cs typeface="Apple Casual"/>
              </a:rPr>
              <a:t>validità </a:t>
            </a:r>
            <a:r>
              <a:rPr lang="it-IT" sz="2400" dirty="0">
                <a:latin typeface="Apple Casual"/>
                <a:cs typeface="Apple Casual"/>
              </a:rPr>
              <a:t>alle strategie impiegate</a:t>
            </a:r>
          </a:p>
        </p:txBody>
      </p:sp>
    </p:spTree>
    <p:extLst>
      <p:ext uri="{BB962C8B-B14F-4D97-AF65-F5344CB8AC3E}">
        <p14:creationId xmlns:p14="http://schemas.microsoft.com/office/powerpoint/2010/main" val="65601341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4390" y="310133"/>
            <a:ext cx="8520126" cy="5601532"/>
          </a:xfrm>
          <a:prstGeom prst="rect">
            <a:avLst/>
          </a:prstGeom>
          <a:noFill/>
        </p:spPr>
        <p:txBody>
          <a:bodyPr wrap="square" rtlCol="0">
            <a:spAutoFit/>
          </a:bodyPr>
          <a:lstStyle/>
          <a:p>
            <a:pPr algn="ctr">
              <a:lnSpc>
                <a:spcPct val="150000"/>
              </a:lnSpc>
            </a:pPr>
            <a:r>
              <a:rPr lang="it-IT" sz="2400" dirty="0">
                <a:solidFill>
                  <a:srgbClr val="558ED5"/>
                </a:solidFill>
                <a:latin typeface="Apple Casual"/>
                <a:cs typeface="Apple Casual"/>
              </a:rPr>
              <a:t>Insegnare </a:t>
            </a:r>
            <a:r>
              <a:rPr lang="it-IT" sz="2400" dirty="0" smtClean="0">
                <a:solidFill>
                  <a:srgbClr val="558ED5"/>
                </a:solidFill>
                <a:latin typeface="Apple Casual"/>
                <a:cs typeface="Apple Casual"/>
              </a:rPr>
              <a:t>significa</a:t>
            </a:r>
          </a:p>
          <a:p>
            <a:pPr algn="ctr">
              <a:lnSpc>
                <a:spcPct val="150000"/>
              </a:lnSpc>
            </a:pPr>
            <a:endParaRPr lang="it-IT" sz="2400" dirty="0">
              <a:latin typeface="Apple Casual"/>
              <a:cs typeface="Apple Casual"/>
            </a:endParaRPr>
          </a:p>
          <a:p>
            <a:pPr algn="just">
              <a:lnSpc>
                <a:spcPct val="150000"/>
              </a:lnSpc>
            </a:pPr>
            <a:r>
              <a:rPr lang="it-IT" sz="2400" dirty="0">
                <a:latin typeface="Apple Casual"/>
                <a:cs typeface="Apple Casual"/>
              </a:rPr>
              <a:t>“Comunicare mediante segni che incidono in </a:t>
            </a:r>
            <a:r>
              <a:rPr lang="it-IT" sz="2400" dirty="0" smtClean="0">
                <a:latin typeface="Apple Casual"/>
                <a:cs typeface="Apple Casual"/>
              </a:rPr>
              <a:t>profondità </a:t>
            </a:r>
            <a:r>
              <a:rPr lang="it-IT" sz="2400" dirty="0">
                <a:latin typeface="Apple Casual"/>
                <a:cs typeface="Apple Casual"/>
              </a:rPr>
              <a:t>sull’altro, facendolo progredire, migliorare ed evolvere. L’insegnamento diventa il processo attraverso il quale viene fornito al discente </a:t>
            </a:r>
            <a:r>
              <a:rPr lang="it-IT" sz="2400" dirty="0" smtClean="0">
                <a:latin typeface="Apple Casual"/>
                <a:cs typeface="Apple Casual"/>
              </a:rPr>
              <a:t>ciò </a:t>
            </a:r>
            <a:r>
              <a:rPr lang="it-IT" sz="2400" dirty="0">
                <a:latin typeface="Apple Casual"/>
                <a:cs typeface="Apple Casual"/>
              </a:rPr>
              <a:t>che una data teoria dell’apprendimento considera essenziale, favorendone il transfer. Attraverso il transfer l’individuo mette in pratica l’appreso” (Maria Lisa Lanzi, Pedagogia sociale. Manuale per l’infermiere, Carocci </a:t>
            </a:r>
            <a:r>
              <a:rPr lang="it-IT" sz="2400" dirty="0" err="1">
                <a:latin typeface="Apple Casual"/>
                <a:cs typeface="Apple Casual"/>
              </a:rPr>
              <a:t>Faber</a:t>
            </a:r>
            <a:r>
              <a:rPr lang="it-IT" sz="2400" dirty="0">
                <a:latin typeface="Apple Casual"/>
                <a:cs typeface="Apple Casual"/>
              </a:rPr>
              <a:t>, Roma, 2004, p. 71)</a:t>
            </a:r>
          </a:p>
        </p:txBody>
      </p:sp>
    </p:spTree>
    <p:extLst>
      <p:ext uri="{BB962C8B-B14F-4D97-AF65-F5344CB8AC3E}">
        <p14:creationId xmlns:p14="http://schemas.microsoft.com/office/powerpoint/2010/main" val="27470625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4390" y="1011053"/>
            <a:ext cx="8269099" cy="4124205"/>
          </a:xfrm>
          <a:prstGeom prst="rect">
            <a:avLst/>
          </a:prstGeom>
          <a:noFill/>
        </p:spPr>
        <p:txBody>
          <a:bodyPr wrap="square" rtlCol="0">
            <a:spAutoFit/>
          </a:bodyPr>
          <a:lstStyle/>
          <a:p>
            <a:pPr algn="ctr">
              <a:lnSpc>
                <a:spcPct val="150000"/>
              </a:lnSpc>
            </a:pPr>
            <a:r>
              <a:rPr lang="it-IT" sz="3200" dirty="0" smtClean="0">
                <a:solidFill>
                  <a:srgbClr val="558ED5"/>
                </a:solidFill>
                <a:latin typeface="Apple Casual"/>
                <a:cs typeface="Apple Casual"/>
              </a:rPr>
              <a:t>L’apprendimento</a:t>
            </a:r>
          </a:p>
          <a:p>
            <a:pPr algn="ctr">
              <a:lnSpc>
                <a:spcPct val="150000"/>
              </a:lnSpc>
            </a:pPr>
            <a:endParaRPr lang="it-IT" sz="2400" dirty="0">
              <a:latin typeface="Apple Casual"/>
              <a:cs typeface="Apple Casual"/>
            </a:endParaRPr>
          </a:p>
          <a:p>
            <a:pPr>
              <a:lnSpc>
                <a:spcPct val="150000"/>
              </a:lnSpc>
            </a:pPr>
            <a:r>
              <a:rPr lang="it-IT" sz="2400" dirty="0">
                <a:latin typeface="Apple Casual"/>
                <a:cs typeface="Apple Casual"/>
              </a:rPr>
              <a:t>• Coinvolge tutta la </a:t>
            </a:r>
            <a:r>
              <a:rPr lang="it-IT" sz="2400" dirty="0" smtClean="0">
                <a:latin typeface="Apple Casual"/>
                <a:cs typeface="Apple Casual"/>
              </a:rPr>
              <a:t>persona</a:t>
            </a:r>
          </a:p>
          <a:p>
            <a:pPr>
              <a:lnSpc>
                <a:spcPct val="150000"/>
              </a:lnSpc>
            </a:pPr>
            <a:r>
              <a:rPr lang="it-IT" sz="2400" dirty="0" smtClean="0">
                <a:latin typeface="Apple Casual"/>
                <a:cs typeface="Apple Casual"/>
              </a:rPr>
              <a:t>• Parte dall’interno</a:t>
            </a:r>
            <a:endParaRPr lang="it-IT" sz="2400" dirty="0">
              <a:latin typeface="Apple Casual"/>
              <a:cs typeface="Apple Casual"/>
            </a:endParaRPr>
          </a:p>
          <a:p>
            <a:pPr>
              <a:lnSpc>
                <a:spcPct val="150000"/>
              </a:lnSpc>
            </a:pPr>
            <a:r>
              <a:rPr lang="it-IT" sz="2400" dirty="0">
                <a:latin typeface="Apple Casual"/>
                <a:cs typeface="Apple Casual"/>
              </a:rPr>
              <a:t>• Viene valutato dal discente conformemente ai suoi bisogni interiori</a:t>
            </a:r>
          </a:p>
          <a:p>
            <a:pPr>
              <a:lnSpc>
                <a:spcPct val="150000"/>
              </a:lnSpc>
            </a:pPr>
            <a:r>
              <a:rPr lang="it-IT" sz="2400" dirty="0">
                <a:latin typeface="Apple Casual"/>
                <a:cs typeface="Apple Casual"/>
              </a:rPr>
              <a:t>• L’essenza dell’apprendimento è il significato</a:t>
            </a:r>
          </a:p>
        </p:txBody>
      </p:sp>
    </p:spTree>
    <p:extLst>
      <p:ext uri="{BB962C8B-B14F-4D97-AF65-F5344CB8AC3E}">
        <p14:creationId xmlns:p14="http://schemas.microsoft.com/office/powerpoint/2010/main" val="78201524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11996"/>
          </a:xfrm>
        </p:spPr>
        <p:txBody>
          <a:bodyPr>
            <a:normAutofit fontScale="90000"/>
          </a:bodyPr>
          <a:lstStyle/>
          <a:p>
            <a:r>
              <a:rPr lang="fr-FR" sz="2000" dirty="0" smtClean="0"/>
              <a:t/>
            </a:r>
            <a:br>
              <a:rPr lang="fr-FR" sz="2000" dirty="0" smtClean="0"/>
            </a:br>
            <a:r>
              <a:rPr lang="fr-FR" sz="2000" dirty="0">
                <a:latin typeface="Apple Casual"/>
                <a:cs typeface="Apple Casual"/>
              </a:rPr>
              <a:t/>
            </a:r>
            <a:br>
              <a:rPr lang="fr-FR" sz="2000" dirty="0">
                <a:latin typeface="Apple Casual"/>
                <a:cs typeface="Apple Casual"/>
              </a:rPr>
            </a:br>
            <a:r>
              <a:rPr lang="fr-FR" sz="2000" dirty="0" smtClean="0">
                <a:latin typeface="Apple Casual"/>
                <a:cs typeface="Apple Casual"/>
              </a:rPr>
              <a:t/>
            </a:r>
            <a:br>
              <a:rPr lang="fr-FR" sz="2000" dirty="0" smtClean="0">
                <a:latin typeface="Apple Casual"/>
                <a:cs typeface="Apple Casual"/>
              </a:rPr>
            </a:br>
            <a:r>
              <a:rPr lang="fr-FR" sz="2700" dirty="0" smtClean="0">
                <a:solidFill>
                  <a:srgbClr val="558ED5"/>
                </a:solidFill>
                <a:latin typeface="Apple Casual"/>
                <a:cs typeface="Apple Casual"/>
              </a:rPr>
              <a:t>MACRO OBIETTIVO DELLA DIDATTICA SPECIALE </a:t>
            </a:r>
            <a:br>
              <a:rPr lang="fr-FR" sz="2700" dirty="0" smtClean="0">
                <a:solidFill>
                  <a:srgbClr val="558ED5"/>
                </a:solidFill>
                <a:latin typeface="Apple Casual"/>
                <a:cs typeface="Apple Casual"/>
              </a:rPr>
            </a:br>
            <a:r>
              <a:rPr lang="fr-FR" sz="2700" dirty="0" smtClean="0">
                <a:solidFill>
                  <a:srgbClr val="558ED5"/>
                </a:solidFill>
                <a:latin typeface="Apple Casual"/>
                <a:cs typeface="Apple Casual"/>
              </a:rPr>
              <a:t/>
            </a:r>
            <a:br>
              <a:rPr lang="fr-FR" sz="2700" dirty="0" smtClean="0">
                <a:solidFill>
                  <a:srgbClr val="558ED5"/>
                </a:solidFill>
                <a:latin typeface="Apple Casual"/>
                <a:cs typeface="Apple Casual"/>
              </a:rPr>
            </a:br>
            <a:r>
              <a:rPr lang="fr-FR" sz="2700" dirty="0" smtClean="0">
                <a:solidFill>
                  <a:srgbClr val="558ED5"/>
                </a:solidFill>
                <a:latin typeface="Apple Casual"/>
                <a:cs typeface="Apple Casual"/>
              </a:rPr>
              <a:t>L’INTEGRAZIONE </a:t>
            </a:r>
            <a:br>
              <a:rPr lang="fr-FR" sz="2700" dirty="0" smtClean="0">
                <a:solidFill>
                  <a:srgbClr val="558ED5"/>
                </a:solidFill>
                <a:latin typeface="Apple Casual"/>
                <a:cs typeface="Apple Casual"/>
              </a:rPr>
            </a:br>
            <a:r>
              <a:rPr lang="fr-FR" sz="2700" dirty="0">
                <a:solidFill>
                  <a:srgbClr val="558ED5"/>
                </a:solidFill>
                <a:latin typeface="Apple Casual"/>
                <a:cs typeface="Apple Casual"/>
              </a:rPr>
              <a:t/>
            </a:r>
            <a:br>
              <a:rPr lang="fr-FR" sz="2700" dirty="0">
                <a:solidFill>
                  <a:srgbClr val="558ED5"/>
                </a:solidFill>
                <a:latin typeface="Apple Casual"/>
                <a:cs typeface="Apple Casual"/>
              </a:rPr>
            </a:br>
            <a:r>
              <a:rPr lang="fr-FR" sz="2700" dirty="0" smtClean="0">
                <a:solidFill>
                  <a:srgbClr val="558ED5"/>
                </a:solidFill>
                <a:latin typeface="Apple Casual"/>
                <a:cs typeface="Apple Casual"/>
              </a:rPr>
              <a:t/>
            </a:r>
            <a:br>
              <a:rPr lang="fr-FR" sz="2700" dirty="0" smtClean="0">
                <a:solidFill>
                  <a:srgbClr val="558ED5"/>
                </a:solidFill>
                <a:latin typeface="Apple Casual"/>
                <a:cs typeface="Apple Casual"/>
              </a:rPr>
            </a:br>
            <a:r>
              <a:rPr lang="fr-FR" sz="2700" dirty="0" smtClean="0">
                <a:solidFill>
                  <a:srgbClr val="558ED5"/>
                </a:solidFill>
                <a:latin typeface="Apple Casual"/>
                <a:cs typeface="Apple Casual"/>
              </a:rPr>
              <a:t>ETIMOLOGIA</a:t>
            </a:r>
            <a:r>
              <a:rPr lang="fr-FR" sz="2700" dirty="0" smtClean="0">
                <a:latin typeface="Apple Casual"/>
                <a:cs typeface="Apple Casual"/>
              </a:rPr>
              <a:t/>
            </a:r>
            <a:br>
              <a:rPr lang="fr-FR" sz="2700" dirty="0" smtClean="0">
                <a:latin typeface="Apple Casual"/>
                <a:cs typeface="Apple Casual"/>
              </a:rPr>
            </a:br>
            <a:r>
              <a:rPr lang="fr-FR" sz="2700" dirty="0" smtClean="0">
                <a:latin typeface="Apple Casual"/>
                <a:cs typeface="Apple Casual"/>
              </a:rPr>
              <a:t/>
            </a:r>
            <a:br>
              <a:rPr lang="fr-FR" sz="2700" dirty="0" smtClean="0">
                <a:latin typeface="Apple Casual"/>
                <a:cs typeface="Apple Casual"/>
              </a:rPr>
            </a:br>
            <a:r>
              <a:rPr lang="it-IT" sz="2700" dirty="0">
                <a:latin typeface="Apple Casual"/>
                <a:cs typeface="Apple Casual"/>
              </a:rPr>
              <a:t>• Inserire una persona o un gruppo in un ambiente o in un contesto in </a:t>
            </a:r>
            <a:r>
              <a:rPr lang="it-IT" sz="2700" dirty="0" smtClean="0">
                <a:latin typeface="Apple Casual"/>
                <a:cs typeface="Apple Casual"/>
              </a:rPr>
              <a:t>modo che </a:t>
            </a:r>
            <a:r>
              <a:rPr lang="it-IT" sz="2700" dirty="0">
                <a:latin typeface="Apple Casual"/>
                <a:cs typeface="Apple Casual"/>
              </a:rPr>
              <a:t>ne diventi parte organica; </a:t>
            </a:r>
            <a:r>
              <a:rPr lang="it-IT" sz="2700" dirty="0" smtClean="0">
                <a:latin typeface="Apple Casual"/>
                <a:cs typeface="Apple Casual"/>
              </a:rPr>
              <a:t/>
            </a:r>
            <a:br>
              <a:rPr lang="it-IT" sz="2700" dirty="0" smtClean="0">
                <a:latin typeface="Apple Casual"/>
                <a:cs typeface="Apple Casual"/>
              </a:rPr>
            </a:br>
            <a:r>
              <a:rPr lang="it-IT" sz="2700" dirty="0" smtClean="0">
                <a:latin typeface="Apple Casual"/>
                <a:cs typeface="Apple Casual"/>
              </a:rPr>
              <a:t/>
            </a:r>
            <a:br>
              <a:rPr lang="it-IT" sz="2700" dirty="0" smtClean="0">
                <a:latin typeface="Apple Casual"/>
                <a:cs typeface="Apple Casual"/>
              </a:rPr>
            </a:br>
            <a:r>
              <a:rPr lang="it-IT" sz="2700" dirty="0">
                <a:latin typeface="Apple Casual"/>
                <a:cs typeface="Apple Casual"/>
              </a:rPr>
              <a:t>• Rendere qualcosa completo, o </a:t>
            </a:r>
            <a:r>
              <a:rPr lang="it-IT" sz="2700" dirty="0" smtClean="0">
                <a:latin typeface="Apple Casual"/>
                <a:cs typeface="Apple Casual"/>
              </a:rPr>
              <a:t>più </a:t>
            </a:r>
            <a:r>
              <a:rPr lang="it-IT" sz="2700" dirty="0">
                <a:latin typeface="Apple Casual"/>
                <a:cs typeface="Apple Casual"/>
              </a:rPr>
              <a:t>valido, </a:t>
            </a:r>
            <a:r>
              <a:rPr lang="it-IT" sz="2700" dirty="0" smtClean="0">
                <a:latin typeface="Apple Casual"/>
                <a:cs typeface="Apple Casual"/>
              </a:rPr>
              <a:t>più </a:t>
            </a:r>
            <a:r>
              <a:rPr lang="it-IT" sz="2700" dirty="0">
                <a:latin typeface="Apple Casual"/>
                <a:cs typeface="Apple Casual"/>
              </a:rPr>
              <a:t>efficace. </a:t>
            </a:r>
            <a:r>
              <a:rPr lang="it-IT" sz="2700" dirty="0" smtClean="0"/>
              <a:t/>
            </a:r>
            <a:br>
              <a:rPr lang="it-IT" sz="2700" dirty="0" smtClean="0"/>
            </a:br>
            <a:r>
              <a:rPr lang="it-IT" sz="2000" dirty="0"/>
              <a:t/>
            </a:r>
            <a:br>
              <a:rPr lang="it-IT" sz="2000" dirty="0"/>
            </a:br>
            <a:r>
              <a:rPr lang="it-IT" sz="2000" dirty="0" smtClean="0"/>
              <a:t/>
            </a:r>
            <a:br>
              <a:rPr lang="it-IT"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endParaRPr lang="it-IT" sz="2000" dirty="0"/>
          </a:p>
        </p:txBody>
      </p:sp>
    </p:spTree>
    <p:extLst>
      <p:ext uri="{BB962C8B-B14F-4D97-AF65-F5344CB8AC3E}">
        <p14:creationId xmlns:p14="http://schemas.microsoft.com/office/powerpoint/2010/main" val="373780047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6267692"/>
          </a:xfrm>
        </p:spPr>
        <p:txBody>
          <a:bodyPr>
            <a:noAutofit/>
          </a:bodyPr>
          <a:lstStyle/>
          <a:p>
            <a:r>
              <a:rPr lang="it-IT" sz="2000" dirty="0" smtClean="0">
                <a:latin typeface="Apple Casual"/>
                <a:cs typeface="Apple Casual"/>
              </a:rPr>
              <a:t/>
            </a:r>
            <a:br>
              <a:rPr lang="it-IT" sz="2000" dirty="0" smtClean="0">
                <a:latin typeface="Apple Casual"/>
                <a:cs typeface="Apple Casual"/>
              </a:rPr>
            </a:br>
            <a:r>
              <a:rPr lang="it-IT" sz="2800" dirty="0" smtClean="0">
                <a:solidFill>
                  <a:schemeClr val="tx2">
                    <a:lumMod val="60000"/>
                    <a:lumOff val="40000"/>
                  </a:schemeClr>
                </a:solidFill>
                <a:latin typeface="Apple Casual"/>
                <a:cs typeface="Apple Casual"/>
              </a:rPr>
              <a:t>LA DIDATTICA </a:t>
            </a:r>
            <a:r>
              <a:rPr lang="it-IT" sz="2800" dirty="0">
                <a:solidFill>
                  <a:schemeClr val="tx2">
                    <a:lumMod val="60000"/>
                    <a:lumOff val="40000"/>
                  </a:schemeClr>
                </a:solidFill>
                <a:latin typeface="Apple Casual"/>
                <a:cs typeface="Apple Casual"/>
              </a:rPr>
              <a:t>SPECIALE = Didattica di </a:t>
            </a:r>
            <a:r>
              <a:rPr lang="it-IT" sz="2800" dirty="0" smtClean="0">
                <a:solidFill>
                  <a:schemeClr val="tx2">
                    <a:lumMod val="60000"/>
                    <a:lumOff val="40000"/>
                  </a:schemeClr>
                </a:solidFill>
                <a:latin typeface="Apple Casual"/>
                <a:cs typeface="Apple Casual"/>
              </a:rPr>
              <a:t>qualità</a:t>
            </a:r>
            <a:r>
              <a:rPr lang="it-IT" sz="2800" dirty="0" smtClean="0">
                <a:latin typeface="Apple Casual"/>
                <a:cs typeface="Apple Casual"/>
              </a:rPr>
              <a:t/>
            </a:r>
            <a:br>
              <a:rPr lang="it-IT" sz="2800" dirty="0" smtClean="0">
                <a:latin typeface="Apple Casual"/>
                <a:cs typeface="Apple Casual"/>
              </a:rPr>
            </a:br>
            <a:r>
              <a:rPr lang="it-IT" sz="2000" dirty="0">
                <a:latin typeface="Apple Casual"/>
                <a:cs typeface="Apple Casual"/>
              </a:rPr>
              <a:t/>
            </a:r>
            <a:br>
              <a:rPr lang="it-IT" sz="2000" dirty="0">
                <a:latin typeface="Apple Casual"/>
                <a:cs typeface="Apple Casual"/>
              </a:rPr>
            </a:br>
            <a:r>
              <a:rPr lang="it-IT" sz="2000" dirty="0" smtClean="0">
                <a:latin typeface="Apple Casual"/>
                <a:cs typeface="Apple Casual"/>
              </a:rPr>
              <a:t>«</a:t>
            </a:r>
            <a:r>
              <a:rPr lang="it-IT" sz="2000" dirty="0">
                <a:latin typeface="Apple Casual"/>
                <a:cs typeface="Apple Casual"/>
              </a:rPr>
              <a:t>Un’integrazione di </a:t>
            </a:r>
            <a:r>
              <a:rPr lang="it-IT" sz="2000" dirty="0" smtClean="0">
                <a:latin typeface="Apple Casual"/>
                <a:cs typeface="Apple Casual"/>
              </a:rPr>
              <a:t>qualità </a:t>
            </a:r>
            <a:r>
              <a:rPr lang="it-IT" sz="2000" dirty="0">
                <a:latin typeface="Apple Casual"/>
                <a:cs typeface="Apple Casual"/>
              </a:rPr>
              <a:t>ha bisogno di una didattica di </a:t>
            </a:r>
            <a:r>
              <a:rPr lang="it-IT" sz="2000" dirty="0" smtClean="0">
                <a:latin typeface="Apple Casual"/>
                <a:cs typeface="Apple Casual"/>
              </a:rPr>
              <a:t>qualità. </a:t>
            </a:r>
            <a:r>
              <a:rPr lang="it-IT" sz="2000" dirty="0">
                <a:latin typeface="Apple Casual"/>
                <a:cs typeface="Apple Casual"/>
              </a:rPr>
              <a:t>La didattica è l’insegnamento, </a:t>
            </a:r>
            <a:r>
              <a:rPr lang="it-IT" sz="2000" dirty="0" smtClean="0">
                <a:latin typeface="Apple Casual"/>
                <a:cs typeface="Apple Casual"/>
              </a:rPr>
              <a:t>cioè </a:t>
            </a:r>
            <a:r>
              <a:rPr lang="it-IT" sz="2000" dirty="0">
                <a:latin typeface="Apple Casual"/>
                <a:cs typeface="Apple Casual"/>
              </a:rPr>
              <a:t>le prassi che pervadono l’ambiente scuola, sia in verticale che in orizzontale, con i docenti e tra gli alunni. La didattica è la </a:t>
            </a:r>
            <a:r>
              <a:rPr lang="it-IT" sz="2000" dirty="0" smtClean="0">
                <a:latin typeface="Apple Casual"/>
                <a:cs typeface="Apple Casual"/>
              </a:rPr>
              <a:t>normalità </a:t>
            </a:r>
            <a:r>
              <a:rPr lang="it-IT" sz="2000" dirty="0">
                <a:latin typeface="Apple Casual"/>
                <a:cs typeface="Apple Casual"/>
              </a:rPr>
              <a:t>dell’operare finalizzato allo sviluppo di capacità e competenze utili, nel contesto di una relazione di aiuto profonda e significativa con chi apprende. La didattica è anche puntare a un obiettivo di crescita, avere a cuore lo sviluppo dell’alunno, programmare, agire e valutare (anche severamente) la propria azione didattica e le azioni di chi apprende. Si fa didattica quando si insegna letteratura italiana o calcolo frazionario, quando si lavora nell’educazione socio-affettiva, quando si insegna a collaborare, a soffiarsi il naso, a prendersi cura del materiale didattico, a rispondere con lo sguardo al proprio nome, e in tanti altri modi». </a:t>
            </a:r>
            <a:r>
              <a:rPr lang="it-IT" sz="2000" dirty="0" smtClean="0">
                <a:latin typeface="Apple Casual"/>
                <a:cs typeface="Apple Casual"/>
              </a:rPr>
              <a:t/>
            </a:r>
            <a:br>
              <a:rPr lang="it-IT" sz="2000" dirty="0" smtClean="0">
                <a:latin typeface="Apple Casual"/>
                <a:cs typeface="Apple Casual"/>
              </a:rPr>
            </a:br>
            <a:r>
              <a:rPr lang="it-IT" sz="2000" dirty="0">
                <a:latin typeface="Apple Casual"/>
                <a:cs typeface="Apple Casual"/>
              </a:rPr>
              <a:t>(D. </a:t>
            </a:r>
            <a:r>
              <a:rPr lang="it-IT" sz="2000" dirty="0" err="1">
                <a:latin typeface="Apple Casual"/>
                <a:cs typeface="Apple Casual"/>
              </a:rPr>
              <a:t>Ianes</a:t>
            </a:r>
            <a:r>
              <a:rPr lang="it-IT" sz="2000" dirty="0">
                <a:latin typeface="Apple Casual"/>
                <a:cs typeface="Apple Casual"/>
              </a:rPr>
              <a:t>, Didattica speciale per l’integrazione. Un insegnamento sensibile alle differenze, </a:t>
            </a:r>
            <a:r>
              <a:rPr lang="it-IT" sz="2000" dirty="0" err="1">
                <a:latin typeface="Apple Casual"/>
                <a:cs typeface="Apple Casual"/>
              </a:rPr>
              <a:t>Erickson</a:t>
            </a:r>
            <a:r>
              <a:rPr lang="it-IT" sz="2000" dirty="0">
                <a:latin typeface="Apple Casual"/>
                <a:cs typeface="Apple Casual"/>
              </a:rPr>
              <a:t>, Gardolo (TN) 2005 – II edizione) </a:t>
            </a:r>
            <a:r>
              <a:rPr lang="it-IT" sz="2400" dirty="0" smtClean="0"/>
              <a:t/>
            </a:r>
            <a:br>
              <a:rPr lang="it-IT" sz="2400" dirty="0" smtClean="0"/>
            </a:br>
            <a:endParaRPr lang="it-IT" sz="2400" dirty="0"/>
          </a:p>
        </p:txBody>
      </p:sp>
    </p:spTree>
    <p:extLst>
      <p:ext uri="{BB962C8B-B14F-4D97-AF65-F5344CB8AC3E}">
        <p14:creationId xmlns:p14="http://schemas.microsoft.com/office/powerpoint/2010/main" val="273994237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5514511"/>
          </a:xfrm>
        </p:spPr>
        <p:txBody>
          <a:bodyPr>
            <a:normAutofit fontScale="90000"/>
          </a:bodyPr>
          <a:lstStyle/>
          <a:p>
            <a:pPr>
              <a:lnSpc>
                <a:spcPct val="150000"/>
              </a:lnSpc>
            </a:pPr>
            <a:r>
              <a:rPr lang="it-IT" sz="3200" dirty="0" smtClean="0">
                <a:latin typeface="Apple Casual"/>
                <a:cs typeface="Apple Casual"/>
              </a:rPr>
              <a:t/>
            </a:r>
            <a:br>
              <a:rPr lang="it-IT" sz="3200" dirty="0" smtClean="0">
                <a:latin typeface="Apple Casual"/>
                <a:cs typeface="Apple Casual"/>
              </a:rPr>
            </a:br>
            <a:r>
              <a:rPr lang="it-IT" sz="3200" dirty="0" smtClean="0">
                <a:latin typeface="Apple Casual"/>
                <a:cs typeface="Apple Casual"/>
              </a:rPr>
              <a:t>L’integrazione </a:t>
            </a:r>
            <a:r>
              <a:rPr lang="it-IT" sz="3200" dirty="0">
                <a:latin typeface="Apple Casual"/>
                <a:cs typeface="Apple Casual"/>
              </a:rPr>
              <a:t>di </a:t>
            </a:r>
            <a:r>
              <a:rPr lang="it-IT" sz="3200" dirty="0" smtClean="0">
                <a:latin typeface="Apple Casual"/>
                <a:cs typeface="Apple Casual"/>
              </a:rPr>
              <a:t>qualità </a:t>
            </a:r>
            <a:r>
              <a:rPr lang="it-IT" sz="3200" dirty="0">
                <a:latin typeface="Apple Casual"/>
                <a:cs typeface="Apple Casual"/>
              </a:rPr>
              <a:t>passa attraverso la qualificazione della didattica: la didattica quotidiana è sempre speciale, nella misura in cui ogni individuo ha dei bisogni speciali. </a:t>
            </a:r>
            <a:r>
              <a:rPr lang="it-IT" dirty="0" smtClean="0"/>
              <a:t/>
            </a:r>
            <a:br>
              <a:rPr lang="it-IT" dirty="0" smtClean="0"/>
            </a:br>
            <a:endParaRPr lang="it-IT" dirty="0"/>
          </a:p>
        </p:txBody>
      </p:sp>
    </p:spTree>
    <p:extLst>
      <p:ext uri="{BB962C8B-B14F-4D97-AF65-F5344CB8AC3E}">
        <p14:creationId xmlns:p14="http://schemas.microsoft.com/office/powerpoint/2010/main" val="12881188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6149545"/>
          </a:xfrm>
        </p:spPr>
        <p:txBody>
          <a:bodyPr>
            <a:noAutofit/>
          </a:bodyPr>
          <a:lstStyle/>
          <a:p>
            <a:pPr algn="l">
              <a:lnSpc>
                <a:spcPct val="150000"/>
              </a:lnSpc>
            </a:pPr>
            <a:r>
              <a:rPr lang="it-IT" sz="2000" dirty="0">
                <a:solidFill>
                  <a:srgbClr val="558ED5"/>
                </a:solidFill>
                <a:latin typeface="Apple Casual"/>
                <a:cs typeface="Apple Casual"/>
              </a:rPr>
              <a:t>I PRESUPPOSTI TEORICO-PEDAGOGICI </a:t>
            </a:r>
            <a:r>
              <a:rPr lang="it-IT" sz="2000" dirty="0" smtClean="0">
                <a:solidFill>
                  <a:srgbClr val="558ED5"/>
                </a:solidFill>
                <a:latin typeface="Apple Casual"/>
                <a:cs typeface="Apple Casual"/>
              </a:rPr>
              <a:t/>
            </a:r>
            <a:br>
              <a:rPr lang="it-IT" sz="2000" dirty="0" smtClean="0">
                <a:solidFill>
                  <a:srgbClr val="558ED5"/>
                </a:solidFill>
                <a:latin typeface="Apple Casual"/>
                <a:cs typeface="Apple Casual"/>
              </a:rPr>
            </a:br>
            <a:r>
              <a:rPr lang="it-IT" sz="2000" dirty="0">
                <a:solidFill>
                  <a:srgbClr val="558ED5"/>
                </a:solidFill>
                <a:latin typeface="Apple Casual"/>
                <a:cs typeface="Apple Casual"/>
              </a:rPr>
              <a:t>QUESTIONE TERMINOLOGICA </a:t>
            </a:r>
            <a:r>
              <a:rPr lang="it-IT" sz="2000" dirty="0" smtClean="0">
                <a:solidFill>
                  <a:srgbClr val="558ED5"/>
                </a:solidFill>
                <a:latin typeface="Apple Casual"/>
                <a:cs typeface="Apple Casual"/>
              </a:rPr>
              <a:t/>
            </a:r>
            <a:br>
              <a:rPr lang="it-IT" sz="2000" dirty="0" smtClean="0">
                <a:solidFill>
                  <a:srgbClr val="558ED5"/>
                </a:solidFill>
                <a:latin typeface="Apple Casual"/>
                <a:cs typeface="Apple Casual"/>
              </a:rPr>
            </a:br>
            <a:r>
              <a:rPr lang="it-IT" sz="2000" dirty="0">
                <a:solidFill>
                  <a:srgbClr val="558ED5"/>
                </a:solidFill>
                <a:latin typeface="Apple Casual"/>
                <a:cs typeface="Apple Casual"/>
              </a:rPr>
              <a:t>SECONDO </a:t>
            </a:r>
            <a:r>
              <a:rPr lang="it-IT" sz="2000" dirty="0" smtClean="0">
                <a:solidFill>
                  <a:srgbClr val="558ED5"/>
                </a:solidFill>
                <a:latin typeface="Apple Casual"/>
                <a:cs typeface="Apple Casual"/>
              </a:rPr>
              <a:t>ICF</a:t>
            </a:r>
            <a:r>
              <a:rPr lang="it-IT" sz="2000" dirty="0" smtClean="0">
                <a:latin typeface="Apple Casual"/>
                <a:cs typeface="Apple Casual"/>
              </a:rPr>
              <a:t/>
            </a:r>
            <a:br>
              <a:rPr lang="it-IT" sz="2000" dirty="0" smtClean="0">
                <a:latin typeface="Apple Casual"/>
                <a:cs typeface="Apple Casual"/>
              </a:rPr>
            </a:br>
            <a:r>
              <a:rPr lang="it-IT" sz="2000" dirty="0" smtClean="0">
                <a:latin typeface="Apple Casual"/>
                <a:cs typeface="Apple Casual"/>
              </a:rPr>
              <a:t> </a:t>
            </a:r>
            <a:br>
              <a:rPr lang="it-IT" sz="2000" dirty="0" smtClean="0">
                <a:latin typeface="Apple Casual"/>
                <a:cs typeface="Apple Casual"/>
              </a:rPr>
            </a:br>
            <a:r>
              <a:rPr lang="it-IT" sz="2000" dirty="0" smtClean="0">
                <a:latin typeface="Apple Casual"/>
                <a:cs typeface="Apple Casual"/>
              </a:rPr>
              <a:t>• Non più </a:t>
            </a:r>
            <a:r>
              <a:rPr lang="it-IT" sz="2000" dirty="0">
                <a:latin typeface="Apple Casual"/>
                <a:cs typeface="Apple Casual"/>
              </a:rPr>
              <a:t>«disabilità» ma «limitazioni delle </a:t>
            </a:r>
            <a:r>
              <a:rPr lang="it-IT" sz="2000" dirty="0" smtClean="0">
                <a:latin typeface="Apple Casual"/>
                <a:cs typeface="Apple Casual"/>
              </a:rPr>
              <a:t>attività </a:t>
            </a:r>
            <a:r>
              <a:rPr lang="it-IT" sz="2000" dirty="0">
                <a:latin typeface="Apple Casual"/>
                <a:cs typeface="Apple Casual"/>
              </a:rPr>
              <a:t>personali». </a:t>
            </a:r>
            <a:r>
              <a:rPr lang="it-IT" sz="2000" dirty="0" smtClean="0">
                <a:latin typeface="Apple Casual"/>
                <a:cs typeface="Apple Casual"/>
              </a:rPr>
              <a:t/>
            </a:r>
            <a:br>
              <a:rPr lang="it-IT" sz="2000" dirty="0" smtClean="0">
                <a:latin typeface="Apple Casual"/>
                <a:cs typeface="Apple Casual"/>
              </a:rPr>
            </a:br>
            <a:r>
              <a:rPr lang="it-IT" sz="2000" dirty="0">
                <a:latin typeface="Apple Casual"/>
                <a:cs typeface="Apple Casual"/>
              </a:rPr>
              <a:t>• Non </a:t>
            </a:r>
            <a:r>
              <a:rPr lang="it-IT" sz="2000" dirty="0" smtClean="0">
                <a:latin typeface="Apple Casual"/>
                <a:cs typeface="Apple Casual"/>
              </a:rPr>
              <a:t>più </a:t>
            </a:r>
            <a:r>
              <a:rPr lang="it-IT" sz="2000" dirty="0">
                <a:latin typeface="Apple Casual"/>
                <a:cs typeface="Apple Casual"/>
              </a:rPr>
              <a:t>«handicap» o «svantaggio esistenziale» ma «diversa partecipazione sociale». </a:t>
            </a:r>
            <a:r>
              <a:rPr lang="it-IT" sz="2000" dirty="0" smtClean="0">
                <a:latin typeface="Apple Casual"/>
                <a:cs typeface="Apple Casual"/>
              </a:rPr>
              <a:t/>
            </a:r>
            <a:br>
              <a:rPr lang="it-IT" sz="2000" dirty="0" smtClean="0">
                <a:latin typeface="Apple Casual"/>
                <a:cs typeface="Apple Casual"/>
              </a:rPr>
            </a:br>
            <a:r>
              <a:rPr lang="it-IT" sz="2000" dirty="0" smtClean="0">
                <a:latin typeface="Apple Casual"/>
                <a:cs typeface="Apple Casual"/>
              </a:rPr>
              <a:t>• La </a:t>
            </a:r>
            <a:r>
              <a:rPr lang="it-IT" sz="2000" dirty="0">
                <a:latin typeface="Apple Casual"/>
                <a:cs typeface="Apple Casual"/>
              </a:rPr>
              <a:t>persona non è </a:t>
            </a:r>
            <a:r>
              <a:rPr lang="it-IT" sz="2000" dirty="0" smtClean="0">
                <a:latin typeface="Apple Casual"/>
                <a:cs typeface="Apple Casual"/>
              </a:rPr>
              <a:t>più </a:t>
            </a:r>
            <a:r>
              <a:rPr lang="it-IT" sz="2000" dirty="0">
                <a:latin typeface="Apple Casual"/>
                <a:cs typeface="Apple Casual"/>
              </a:rPr>
              <a:t>vista in rapporto al suo deficit funzionale e sociale, ma è rapportata al concetto di salute </a:t>
            </a:r>
            <a:br>
              <a:rPr lang="it-IT" sz="2000" dirty="0">
                <a:latin typeface="Apple Casual"/>
                <a:cs typeface="Apple Casual"/>
              </a:rPr>
            </a:br>
            <a:r>
              <a:rPr lang="it-IT" sz="2000" dirty="0" smtClean="0">
                <a:latin typeface="Apple Casual"/>
                <a:cs typeface="Apple Casual"/>
              </a:rPr>
              <a:t>• </a:t>
            </a:r>
            <a:r>
              <a:rPr lang="it-IT" sz="2000" dirty="0">
                <a:latin typeface="Apple Casual"/>
                <a:cs typeface="Apple Casual"/>
              </a:rPr>
              <a:t>Approccio </a:t>
            </a:r>
            <a:r>
              <a:rPr lang="it-IT" sz="2000" dirty="0" err="1">
                <a:latin typeface="Apple Casual"/>
                <a:cs typeface="Apple Casual"/>
              </a:rPr>
              <a:t>bio</a:t>
            </a:r>
            <a:r>
              <a:rPr lang="it-IT" sz="2000" dirty="0">
                <a:latin typeface="Apple Casual"/>
                <a:cs typeface="Apple Casual"/>
              </a:rPr>
              <a:t>-</a:t>
            </a:r>
            <a:r>
              <a:rPr lang="it-IT" sz="2000" dirty="0" err="1">
                <a:latin typeface="Apple Casual"/>
                <a:cs typeface="Apple Casual"/>
              </a:rPr>
              <a:t>psico</a:t>
            </a:r>
            <a:r>
              <a:rPr lang="it-IT" sz="2000" dirty="0">
                <a:latin typeface="Apple Casual"/>
                <a:cs typeface="Apple Casual"/>
              </a:rPr>
              <a:t>-sociale </a:t>
            </a:r>
            <a:r>
              <a:rPr lang="it-IT" sz="2000" dirty="0" smtClean="0">
                <a:latin typeface="Apple Casual"/>
                <a:cs typeface="Apple Casual"/>
              </a:rPr>
              <a:t/>
            </a:r>
            <a:br>
              <a:rPr lang="it-IT" sz="2000" dirty="0" smtClean="0">
                <a:latin typeface="Apple Casual"/>
                <a:cs typeface="Apple Casual"/>
              </a:rPr>
            </a:br>
            <a:r>
              <a:rPr lang="it-IT" sz="2000" dirty="0">
                <a:latin typeface="Apple Casual"/>
                <a:cs typeface="Apple Casual"/>
              </a:rPr>
              <a:t>- benessere fisico, emotivo e sociale </a:t>
            </a:r>
            <a:r>
              <a:rPr lang="it-IT" sz="2000" dirty="0" smtClean="0">
                <a:latin typeface="Apple Casual"/>
                <a:cs typeface="Apple Casual"/>
              </a:rPr>
              <a:t/>
            </a:r>
            <a:br>
              <a:rPr lang="it-IT" sz="2000" dirty="0" smtClean="0">
                <a:latin typeface="Apple Casual"/>
                <a:cs typeface="Apple Casual"/>
              </a:rPr>
            </a:br>
            <a:r>
              <a:rPr lang="it-IT" sz="2000" dirty="0" smtClean="0">
                <a:latin typeface="Apple Casual"/>
                <a:cs typeface="Apple Casual"/>
              </a:rPr>
              <a:t>- </a:t>
            </a:r>
            <a:r>
              <a:rPr lang="it-IT" sz="2000" dirty="0">
                <a:latin typeface="Apple Casual"/>
                <a:cs typeface="Apple Casual"/>
              </a:rPr>
              <a:t>risorsa per la vita quotidiana </a:t>
            </a:r>
            <a:r>
              <a:rPr lang="it-IT" sz="2000" dirty="0" smtClean="0">
                <a:latin typeface="Apple Casual"/>
                <a:cs typeface="Apple Casual"/>
              </a:rPr>
              <a:t/>
            </a:r>
            <a:br>
              <a:rPr lang="it-IT" sz="2000" dirty="0" smtClean="0">
                <a:latin typeface="Apple Casual"/>
                <a:cs typeface="Apple Casual"/>
              </a:rPr>
            </a:br>
            <a:endParaRPr lang="it-IT" sz="2000" dirty="0">
              <a:latin typeface="Apple Casual"/>
              <a:cs typeface="Apple Casual"/>
            </a:endParaRPr>
          </a:p>
        </p:txBody>
      </p:sp>
    </p:spTree>
    <p:extLst>
      <p:ext uri="{BB962C8B-B14F-4D97-AF65-F5344CB8AC3E}">
        <p14:creationId xmlns:p14="http://schemas.microsoft.com/office/powerpoint/2010/main" val="138620450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9412" y="274637"/>
            <a:ext cx="8815294" cy="6252923"/>
          </a:xfrm>
        </p:spPr>
        <p:txBody>
          <a:bodyPr>
            <a:normAutofit fontScale="90000"/>
          </a:bodyPr>
          <a:lstStyle/>
          <a:p>
            <a:pPr algn="just">
              <a:lnSpc>
                <a:spcPct val="150000"/>
              </a:lnSpc>
            </a:pPr>
            <a:r>
              <a:rPr lang="it-IT" sz="2400" dirty="0">
                <a:solidFill>
                  <a:srgbClr val="558ED5"/>
                </a:solidFill>
                <a:latin typeface="Apple Casual"/>
                <a:cs typeface="Apple Casual"/>
              </a:rPr>
              <a:t>OBIETTIVO: </a:t>
            </a:r>
            <a:r>
              <a:rPr lang="it-IT" sz="2400" dirty="0" smtClean="0">
                <a:latin typeface="Apple Casual"/>
                <a:cs typeface="Apple Casual"/>
              </a:rPr>
              <a:t/>
            </a:r>
            <a:br>
              <a:rPr lang="it-IT" sz="2400" dirty="0" smtClean="0">
                <a:latin typeface="Apple Casual"/>
                <a:cs typeface="Apple Casual"/>
              </a:rPr>
            </a:br>
            <a:r>
              <a:rPr lang="it-IT" sz="2400" dirty="0">
                <a:latin typeface="Apple Casual"/>
                <a:cs typeface="Apple Casual"/>
              </a:rPr>
              <a:t>lo sviluppo delle </a:t>
            </a:r>
            <a:r>
              <a:rPr lang="it-IT" sz="2400" dirty="0" smtClean="0">
                <a:latin typeface="Apple Casual"/>
                <a:cs typeface="Apple Casual"/>
              </a:rPr>
              <a:t>potenzialità </a:t>
            </a:r>
            <a:r>
              <a:rPr lang="it-IT" sz="2400" dirty="0">
                <a:latin typeface="Apple Casual"/>
                <a:cs typeface="Apple Casual"/>
              </a:rPr>
              <a:t>della persona </a:t>
            </a:r>
            <a:r>
              <a:rPr lang="it-IT" sz="2400" dirty="0" smtClean="0">
                <a:latin typeface="Apple Casual"/>
                <a:cs typeface="Apple Casual"/>
              </a:rPr>
              <a:t>handicappata </a:t>
            </a:r>
            <a:r>
              <a:rPr lang="it-IT" sz="2400" dirty="0">
                <a:latin typeface="Apple Casual"/>
                <a:cs typeface="Apple Casual"/>
              </a:rPr>
              <a:t>nell’apprendimento, nella comunicazione, nelle relazioni e nella </a:t>
            </a:r>
            <a:r>
              <a:rPr lang="it-IT" sz="2400" dirty="0" smtClean="0">
                <a:latin typeface="Apple Casual"/>
                <a:cs typeface="Apple Casual"/>
              </a:rPr>
              <a:t/>
            </a:r>
            <a:br>
              <a:rPr lang="it-IT" sz="2400" dirty="0" smtClean="0">
                <a:latin typeface="Apple Casual"/>
                <a:cs typeface="Apple Casual"/>
              </a:rPr>
            </a:br>
            <a:r>
              <a:rPr lang="it-IT" sz="2400" dirty="0">
                <a:latin typeface="Apple Casual"/>
                <a:cs typeface="Apple Casual"/>
              </a:rPr>
              <a:t>socializzazione </a:t>
            </a:r>
            <a:r>
              <a:rPr lang="it-IT" sz="2400" dirty="0" smtClean="0">
                <a:latin typeface="Apple Casual"/>
                <a:cs typeface="Apple Casual"/>
              </a:rPr>
              <a:t/>
            </a:r>
            <a:br>
              <a:rPr lang="it-IT" sz="2400" dirty="0" smtClean="0">
                <a:latin typeface="Apple Casual"/>
                <a:cs typeface="Apple Casual"/>
              </a:rPr>
            </a:br>
            <a:r>
              <a:rPr lang="it-IT" sz="2400" dirty="0">
                <a:latin typeface="Apple Casual"/>
                <a:cs typeface="Apple Casual"/>
              </a:rPr>
              <a:t>(Art. 12 della Legge quadro n. 104 del 5 febbraio 1992). </a:t>
            </a: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Principi </a:t>
            </a:r>
            <a:r>
              <a:rPr lang="it-IT" sz="2400" dirty="0">
                <a:latin typeface="Apple Casual"/>
                <a:cs typeface="Apple Casual"/>
              </a:rPr>
              <a:t>fondamentali per la </a:t>
            </a:r>
            <a:r>
              <a:rPr lang="it-IT" sz="2400" dirty="0" smtClean="0">
                <a:latin typeface="Apple Casual"/>
                <a:cs typeface="Apple Casual"/>
              </a:rPr>
              <a:t>qualità </a:t>
            </a:r>
            <a:r>
              <a:rPr lang="it-IT" sz="2400" dirty="0">
                <a:latin typeface="Apple Casual"/>
                <a:cs typeface="Apple Casual"/>
              </a:rPr>
              <a:t>dell’integrazione scolastica: </a:t>
            </a: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 insegnamento </a:t>
            </a:r>
            <a:r>
              <a:rPr lang="it-IT" sz="2400" dirty="0">
                <a:latin typeface="Apple Casual"/>
                <a:cs typeface="Apple Casual"/>
              </a:rPr>
              <a:t>individualizzato; </a:t>
            </a:r>
            <a:br>
              <a:rPr lang="it-IT" sz="2400" dirty="0">
                <a:latin typeface="Apple Casual"/>
                <a:cs typeface="Apple Casual"/>
              </a:rPr>
            </a:br>
            <a:r>
              <a:rPr lang="it-IT" sz="2400" dirty="0" smtClean="0">
                <a:latin typeface="Apple Casual"/>
                <a:cs typeface="Apple Casual"/>
              </a:rPr>
              <a:t>- adeguata </a:t>
            </a:r>
            <a:r>
              <a:rPr lang="it-IT" sz="2400" dirty="0">
                <a:latin typeface="Apple Casual"/>
                <a:cs typeface="Apple Casual"/>
              </a:rPr>
              <a:t>programmazione pedagogica; </a:t>
            </a:r>
            <a:br>
              <a:rPr lang="it-IT" sz="2400" dirty="0">
                <a:latin typeface="Apple Casual"/>
                <a:cs typeface="Apple Casual"/>
              </a:rPr>
            </a:br>
            <a:r>
              <a:rPr lang="it-IT" sz="2400" dirty="0" smtClean="0">
                <a:latin typeface="Apple Casual"/>
                <a:cs typeface="Apple Casual"/>
              </a:rPr>
              <a:t>- </a:t>
            </a:r>
            <a:r>
              <a:rPr lang="it-IT" sz="2400" dirty="0" smtClean="0">
                <a:latin typeface="Apple Casual"/>
                <a:cs typeface="Apple Casual"/>
              </a:rPr>
              <a:t>razionalità </a:t>
            </a:r>
            <a:r>
              <a:rPr lang="it-IT" sz="2400" dirty="0">
                <a:latin typeface="Apple Casual"/>
                <a:cs typeface="Apple Casual"/>
              </a:rPr>
              <a:t>del programma didattico; </a:t>
            </a:r>
            <a:br>
              <a:rPr lang="it-IT" sz="2400" dirty="0">
                <a:latin typeface="Apple Casual"/>
                <a:cs typeface="Apple Casual"/>
              </a:rPr>
            </a:br>
            <a:r>
              <a:rPr lang="it-IT" sz="2400" dirty="0" smtClean="0">
                <a:latin typeface="Apple Casual"/>
                <a:cs typeface="Apple Casual"/>
              </a:rPr>
              <a:t>- accoglienza </a:t>
            </a:r>
            <a:r>
              <a:rPr lang="it-IT" sz="2400" dirty="0">
                <a:latin typeface="Apple Casual"/>
                <a:cs typeface="Apple Casual"/>
              </a:rPr>
              <a:t>da parte della classe; </a:t>
            </a:r>
            <a:br>
              <a:rPr lang="it-IT" sz="2400" dirty="0">
                <a:latin typeface="Apple Casual"/>
                <a:cs typeface="Apple Casual"/>
              </a:rPr>
            </a:br>
            <a:r>
              <a:rPr lang="it-IT" sz="2400" dirty="0" smtClean="0">
                <a:latin typeface="Apple Casual"/>
                <a:cs typeface="Apple Casual"/>
              </a:rPr>
              <a:t>- facilitazione </a:t>
            </a:r>
            <a:r>
              <a:rPr lang="it-IT" sz="2400" dirty="0">
                <a:latin typeface="Apple Casual"/>
                <a:cs typeface="Apple Casual"/>
              </a:rPr>
              <a:t>delle </a:t>
            </a:r>
            <a:r>
              <a:rPr lang="it-IT" sz="2400" dirty="0" smtClean="0">
                <a:latin typeface="Apple Casual"/>
                <a:cs typeface="Apple Casual"/>
              </a:rPr>
              <a:t>attività </a:t>
            </a:r>
            <a:r>
              <a:rPr lang="it-IT" sz="2400" dirty="0">
                <a:latin typeface="Apple Casual"/>
                <a:cs typeface="Apple Casual"/>
              </a:rPr>
              <a:t>didattiche</a:t>
            </a:r>
            <a:r>
              <a:rPr lang="it-IT" sz="2400" dirty="0"/>
              <a:t>. </a:t>
            </a:r>
            <a:br>
              <a:rPr lang="it-IT" sz="2400" dirty="0"/>
            </a:br>
            <a:endParaRPr lang="it-IT" sz="2400" dirty="0"/>
          </a:p>
        </p:txBody>
      </p:sp>
    </p:spTree>
    <p:extLst>
      <p:ext uri="{BB962C8B-B14F-4D97-AF65-F5344CB8AC3E}">
        <p14:creationId xmlns:p14="http://schemas.microsoft.com/office/powerpoint/2010/main" val="342188852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91962" y="1048544"/>
            <a:ext cx="8682554" cy="3472745"/>
          </a:xfrm>
          <a:prstGeom prst="rect">
            <a:avLst/>
          </a:prstGeom>
          <a:noFill/>
        </p:spPr>
        <p:txBody>
          <a:bodyPr wrap="square" rtlCol="0">
            <a:spAutoFit/>
          </a:bodyPr>
          <a:lstStyle/>
          <a:p>
            <a:pPr algn="ctr">
              <a:lnSpc>
                <a:spcPct val="150000"/>
              </a:lnSpc>
            </a:pPr>
            <a:r>
              <a:rPr lang="it-IT" sz="3600" dirty="0" smtClean="0">
                <a:solidFill>
                  <a:srgbClr val="558ED5"/>
                </a:solidFill>
                <a:latin typeface="Apple Casual"/>
                <a:cs typeface="Apple Casual"/>
              </a:rPr>
              <a:t>Clinico</a:t>
            </a:r>
          </a:p>
          <a:p>
            <a:pPr algn="ctr">
              <a:lnSpc>
                <a:spcPct val="150000"/>
              </a:lnSpc>
            </a:pPr>
            <a:endParaRPr lang="it-IT" sz="2800" dirty="0">
              <a:latin typeface="Apple Casual"/>
              <a:cs typeface="Apple Casual"/>
            </a:endParaRPr>
          </a:p>
          <a:p>
            <a:pPr algn="ctr">
              <a:lnSpc>
                <a:spcPct val="150000"/>
              </a:lnSpc>
            </a:pPr>
            <a:r>
              <a:rPr lang="it-IT" sz="2800" dirty="0" smtClean="0">
                <a:latin typeface="Apple Casual"/>
                <a:cs typeface="Apple Casual"/>
              </a:rPr>
              <a:t>Approccio o Intervento individuale, su situazioni singolari, </a:t>
            </a:r>
          </a:p>
          <a:p>
            <a:pPr algn="ctr">
              <a:lnSpc>
                <a:spcPct val="150000"/>
              </a:lnSpc>
            </a:pPr>
            <a:r>
              <a:rPr lang="it-IT" sz="2800" dirty="0" smtClean="0">
                <a:latin typeface="Apple Casual"/>
                <a:cs typeface="Apple Casual"/>
              </a:rPr>
              <a:t>in modo empirico e ravvicinato</a:t>
            </a:r>
            <a:endParaRPr lang="it-IT" sz="2800" dirty="0">
              <a:latin typeface="Apple Casual"/>
              <a:cs typeface="Apple Casual"/>
            </a:endParaRPr>
          </a:p>
        </p:txBody>
      </p:sp>
    </p:spTree>
    <p:extLst>
      <p:ext uri="{BB962C8B-B14F-4D97-AF65-F5344CB8AC3E}">
        <p14:creationId xmlns:p14="http://schemas.microsoft.com/office/powerpoint/2010/main" val="307069749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06727" y="275864"/>
            <a:ext cx="8608723" cy="6268384"/>
          </a:xfrm>
          <a:prstGeom prst="rect">
            <a:avLst/>
          </a:prstGeom>
          <a:noFill/>
        </p:spPr>
        <p:txBody>
          <a:bodyPr wrap="square" rtlCol="0">
            <a:spAutoFit/>
          </a:bodyPr>
          <a:lstStyle/>
          <a:p>
            <a:pPr algn="ctr"/>
            <a:r>
              <a:rPr lang="it-IT" sz="3200" b="1" baseline="30000" dirty="0">
                <a:solidFill>
                  <a:srgbClr val="558ED5"/>
                </a:solidFill>
                <a:latin typeface="Apple Casual"/>
                <a:cs typeface="Apple Casual"/>
              </a:rPr>
              <a:t>Didattica speciale delle discipline: </a:t>
            </a:r>
            <a:r>
              <a:rPr lang="it-IT" sz="3200" b="1" baseline="30000" dirty="0" smtClean="0">
                <a:solidFill>
                  <a:srgbClr val="558ED5"/>
                </a:solidFill>
                <a:latin typeface="Apple Casual"/>
                <a:cs typeface="Apple Casual"/>
              </a:rPr>
              <a:t>MATEMATICA</a:t>
            </a:r>
          </a:p>
          <a:p>
            <a:endParaRPr lang="it-IT" sz="2000" dirty="0" smtClean="0">
              <a:latin typeface="Apple Casual"/>
              <a:cs typeface="Apple Casual"/>
            </a:endParaRPr>
          </a:p>
          <a:p>
            <a:pPr algn="ctr"/>
            <a:r>
              <a:rPr lang="it-IT" dirty="0" smtClean="0">
                <a:latin typeface="Apple Casual"/>
                <a:cs typeface="Apple Casual"/>
              </a:rPr>
              <a:t>Quale </a:t>
            </a:r>
            <a:r>
              <a:rPr lang="it-IT" dirty="0">
                <a:latin typeface="Apple Casual"/>
                <a:cs typeface="Apple Casual"/>
              </a:rPr>
              <a:t>matematica per l'alunno disabile? </a:t>
            </a:r>
          </a:p>
          <a:p>
            <a:pPr algn="ctr"/>
            <a:endParaRPr lang="it-IT" dirty="0" smtClean="0"/>
          </a:p>
          <a:p>
            <a:pPr algn="ctr"/>
            <a:endParaRPr lang="it-IT" dirty="0" smtClean="0"/>
          </a:p>
          <a:p>
            <a:endParaRPr lang="it-IT" dirty="0" smtClean="0"/>
          </a:p>
          <a:p>
            <a:r>
              <a:rPr lang="it-IT" dirty="0" smtClean="0"/>
              <a:t>                                        </a:t>
            </a:r>
            <a:r>
              <a:rPr lang="it-IT" dirty="0" smtClean="0">
                <a:latin typeface="Apple Casual"/>
                <a:cs typeface="Apple Casual"/>
              </a:rPr>
              <a:t>    ALLIEVO </a:t>
            </a:r>
          </a:p>
          <a:p>
            <a:r>
              <a:rPr lang="it-IT" dirty="0" smtClean="0">
                <a:latin typeface="Apple Casual"/>
                <a:cs typeface="Apple Casual"/>
              </a:rPr>
              <a:t>- </a:t>
            </a:r>
            <a:r>
              <a:rPr lang="it-IT" dirty="0">
                <a:latin typeface="Apple Casual"/>
                <a:cs typeface="Apple Casual"/>
              </a:rPr>
              <a:t>che tipo di handicap? </a:t>
            </a:r>
            <a:endParaRPr lang="it-IT" dirty="0" smtClean="0">
              <a:latin typeface="Apple Casual"/>
              <a:cs typeface="Apple Casual"/>
            </a:endParaRPr>
          </a:p>
          <a:p>
            <a:r>
              <a:rPr lang="it-IT" dirty="0" smtClean="0">
                <a:latin typeface="Apple Casual"/>
                <a:cs typeface="Apple Casual"/>
              </a:rPr>
              <a:t>- </a:t>
            </a:r>
            <a:r>
              <a:rPr lang="it-IT" dirty="0">
                <a:latin typeface="Apple Casual"/>
                <a:cs typeface="Apple Casual"/>
              </a:rPr>
              <a:t>che </a:t>
            </a:r>
            <a:r>
              <a:rPr lang="it-IT" dirty="0" smtClean="0">
                <a:latin typeface="Apple Casual"/>
                <a:cs typeface="Apple Casual"/>
              </a:rPr>
              <a:t>età?</a:t>
            </a:r>
            <a:endParaRPr lang="it-IT" dirty="0">
              <a:latin typeface="Apple Casual"/>
              <a:cs typeface="Apple Casual"/>
            </a:endParaRPr>
          </a:p>
          <a:p>
            <a:r>
              <a:rPr lang="it-IT" dirty="0" smtClean="0">
                <a:latin typeface="Apple Casual"/>
                <a:cs typeface="Apple Casual"/>
              </a:rPr>
              <a:t>- </a:t>
            </a:r>
            <a:r>
              <a:rPr lang="it-IT" dirty="0">
                <a:latin typeface="Apple Casual"/>
                <a:cs typeface="Apple Casual"/>
              </a:rPr>
              <a:t>quale classe? </a:t>
            </a:r>
          </a:p>
          <a:p>
            <a:r>
              <a:rPr lang="it-IT" dirty="0" smtClean="0"/>
              <a:t>                                                                                              </a:t>
            </a:r>
            <a:r>
              <a:rPr lang="it-IT" dirty="0" smtClean="0">
                <a:latin typeface="Apple Casual"/>
                <a:cs typeface="Apple Casual"/>
              </a:rPr>
              <a:t> INSEGNANTE</a:t>
            </a:r>
          </a:p>
          <a:p>
            <a:pPr algn="r"/>
            <a:r>
              <a:rPr lang="it-IT" dirty="0" smtClean="0">
                <a:latin typeface="Apple Casual"/>
                <a:cs typeface="Apple Casual"/>
              </a:rPr>
              <a:t> </a:t>
            </a:r>
            <a:r>
              <a:rPr lang="it-IT" dirty="0">
                <a:latin typeface="Apple Casual"/>
                <a:cs typeface="Apple Casual"/>
              </a:rPr>
              <a:t>-con quale formazione? </a:t>
            </a:r>
          </a:p>
          <a:p>
            <a:pPr algn="r"/>
            <a:r>
              <a:rPr lang="it-IT" dirty="0">
                <a:latin typeface="Apple Casual"/>
                <a:cs typeface="Apple Casual"/>
              </a:rPr>
              <a:t>-con quali competenze?</a:t>
            </a:r>
            <a:br>
              <a:rPr lang="it-IT" dirty="0">
                <a:latin typeface="Apple Casual"/>
                <a:cs typeface="Apple Casual"/>
              </a:rPr>
            </a:br>
            <a:r>
              <a:rPr lang="it-IT" dirty="0">
                <a:latin typeface="Apple Casual"/>
                <a:cs typeface="Apple Casual"/>
              </a:rPr>
              <a:t>-con quali spazi d'intervento? </a:t>
            </a:r>
          </a:p>
          <a:p>
            <a:endParaRPr lang="it-IT" dirty="0" smtClean="0"/>
          </a:p>
          <a:p>
            <a:endParaRPr lang="it-IT" dirty="0"/>
          </a:p>
          <a:p>
            <a:r>
              <a:rPr lang="it-IT" dirty="0" smtClean="0"/>
              <a:t>                           </a:t>
            </a:r>
            <a:r>
              <a:rPr lang="it-IT" dirty="0" smtClean="0">
                <a:latin typeface="Apple Casual"/>
                <a:cs typeface="Apple Casual"/>
              </a:rPr>
              <a:t>    MATEMATICA </a:t>
            </a:r>
            <a:endParaRPr lang="it-IT" dirty="0">
              <a:latin typeface="Apple Casual"/>
              <a:cs typeface="Apple Casual"/>
            </a:endParaRPr>
          </a:p>
          <a:p>
            <a:r>
              <a:rPr lang="it-IT" dirty="0">
                <a:latin typeface="Apple Casual"/>
                <a:cs typeface="Apple Casual"/>
              </a:rPr>
              <a:t>-quale matematica? </a:t>
            </a:r>
            <a:endParaRPr lang="it-IT" dirty="0" smtClean="0">
              <a:latin typeface="Apple Casual"/>
              <a:cs typeface="Apple Casual"/>
            </a:endParaRPr>
          </a:p>
          <a:p>
            <a:r>
              <a:rPr lang="it-IT" dirty="0" smtClean="0">
                <a:latin typeface="Apple Casual"/>
                <a:cs typeface="Apple Casual"/>
              </a:rPr>
              <a:t>-</a:t>
            </a:r>
            <a:r>
              <a:rPr lang="it-IT" dirty="0">
                <a:latin typeface="Apple Casual"/>
                <a:cs typeface="Apple Casual"/>
              </a:rPr>
              <a:t>come? </a:t>
            </a:r>
          </a:p>
          <a:p>
            <a:pPr algn="ctr"/>
            <a:endParaRPr lang="it-IT" dirty="0"/>
          </a:p>
          <a:p>
            <a:pPr algn="ctr"/>
            <a:endParaRPr lang="it-IT" dirty="0"/>
          </a:p>
          <a:p>
            <a:pPr algn="ctr"/>
            <a:endParaRPr lang="it-IT" dirty="0"/>
          </a:p>
        </p:txBody>
      </p:sp>
      <p:cxnSp>
        <p:nvCxnSpPr>
          <p:cNvPr id="5" name="Connettore 2 4"/>
          <p:cNvCxnSpPr/>
          <p:nvPr/>
        </p:nvCxnSpPr>
        <p:spPr>
          <a:xfrm flipH="1">
            <a:off x="2406899" y="2481064"/>
            <a:ext cx="516818" cy="221523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Connettore 2 6"/>
          <p:cNvCxnSpPr/>
          <p:nvPr/>
        </p:nvCxnSpPr>
        <p:spPr>
          <a:xfrm>
            <a:off x="3366705" y="2481064"/>
            <a:ext cx="1698119" cy="84178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 name="Connettore 2 8"/>
          <p:cNvCxnSpPr/>
          <p:nvPr/>
        </p:nvCxnSpPr>
        <p:spPr>
          <a:xfrm flipH="1">
            <a:off x="3174744" y="3485304"/>
            <a:ext cx="1890080" cy="121099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50499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1494" y="472583"/>
            <a:ext cx="8667788" cy="6241023"/>
          </a:xfrm>
          <a:prstGeom prst="rect">
            <a:avLst/>
          </a:prstGeom>
          <a:noFill/>
        </p:spPr>
        <p:txBody>
          <a:bodyPr wrap="square" rtlCol="0">
            <a:spAutoFit/>
          </a:bodyPr>
          <a:lstStyle/>
          <a:p>
            <a:pPr algn="ctr">
              <a:lnSpc>
                <a:spcPct val="200000"/>
              </a:lnSpc>
            </a:pPr>
            <a:r>
              <a:rPr lang="it-IT" sz="3600" b="1" dirty="0">
                <a:solidFill>
                  <a:srgbClr val="558ED5"/>
                </a:solidFill>
                <a:latin typeface="Apple Casual"/>
                <a:cs typeface="Apple Casual"/>
              </a:rPr>
              <a:t>L’insegnante di sostegno </a:t>
            </a:r>
            <a:endParaRPr lang="it-IT" sz="3600" dirty="0">
              <a:solidFill>
                <a:srgbClr val="558ED5"/>
              </a:solidFill>
              <a:latin typeface="Apple Casual"/>
              <a:cs typeface="Apple Casual"/>
            </a:endParaRPr>
          </a:p>
          <a:p>
            <a:pPr>
              <a:lnSpc>
                <a:spcPct val="200000"/>
              </a:lnSpc>
            </a:pPr>
            <a:endParaRPr lang="it-IT" sz="2400" baseline="30000" dirty="0" smtClean="0">
              <a:latin typeface="Apple Casual"/>
              <a:cs typeface="Apple Casual"/>
            </a:endParaRPr>
          </a:p>
          <a:p>
            <a:pPr marL="285750" indent="-285750">
              <a:lnSpc>
                <a:spcPct val="200000"/>
              </a:lnSpc>
              <a:buFont typeface="Wingdings" charset="2"/>
              <a:buChar char="ü"/>
            </a:pPr>
            <a:r>
              <a:rPr lang="it-IT" sz="2800" baseline="30000" dirty="0" smtClean="0">
                <a:latin typeface="Apple Casual"/>
                <a:cs typeface="Apple Casual"/>
              </a:rPr>
              <a:t>deve </a:t>
            </a:r>
            <a:r>
              <a:rPr lang="it-IT" sz="2800" baseline="30000" dirty="0">
                <a:latin typeface="Apple Casual"/>
                <a:cs typeface="Apple Casual"/>
              </a:rPr>
              <a:t>gestire una realtà estremamente </a:t>
            </a:r>
            <a:r>
              <a:rPr lang="it-IT" sz="2800" baseline="30000" dirty="0" smtClean="0">
                <a:latin typeface="Apple Casual"/>
                <a:cs typeface="Apple Casual"/>
              </a:rPr>
              <a:t>complessa</a:t>
            </a:r>
          </a:p>
          <a:p>
            <a:pPr marL="285750" indent="-285750">
              <a:lnSpc>
                <a:spcPct val="200000"/>
              </a:lnSpc>
              <a:buFont typeface="Wingdings" charset="2"/>
              <a:buChar char="ü"/>
            </a:pPr>
            <a:r>
              <a:rPr lang="it-IT" sz="2800" baseline="30000" dirty="0" smtClean="0">
                <a:latin typeface="Apple Casual"/>
                <a:cs typeface="Apple Casual"/>
              </a:rPr>
              <a:t> </a:t>
            </a:r>
            <a:r>
              <a:rPr lang="it-IT" sz="2800" baseline="30000" dirty="0">
                <a:latin typeface="Apple Casual"/>
                <a:cs typeface="Apple Casual"/>
              </a:rPr>
              <a:t>deve saper prendere </a:t>
            </a:r>
            <a:r>
              <a:rPr lang="it-IT" sz="2800" b="1" baseline="30000" dirty="0">
                <a:latin typeface="Apple Casual"/>
                <a:cs typeface="Apple Casual"/>
              </a:rPr>
              <a:t>decisioni</a:t>
            </a:r>
            <a:r>
              <a:rPr lang="it-IT" sz="2800" baseline="30000" dirty="0">
                <a:latin typeface="Apple Casual"/>
                <a:cs typeface="Apple Casual"/>
              </a:rPr>
              <a:t>, che non si possono definire a priori, perché </a:t>
            </a:r>
            <a:r>
              <a:rPr lang="it-IT" sz="2800" baseline="30000" dirty="0" smtClean="0">
                <a:latin typeface="Apple Casual"/>
                <a:cs typeface="Apple Casual"/>
              </a:rPr>
              <a:t>dipendono:</a:t>
            </a:r>
          </a:p>
          <a:p>
            <a:pPr marL="285750" indent="-285750">
              <a:lnSpc>
                <a:spcPct val="200000"/>
              </a:lnSpc>
              <a:buFont typeface="Courier New"/>
              <a:buChar char="o"/>
            </a:pPr>
            <a:r>
              <a:rPr lang="it-IT" sz="2800" baseline="30000" dirty="0" smtClean="0">
                <a:latin typeface="Apple Casual"/>
                <a:cs typeface="Apple Casual"/>
              </a:rPr>
              <a:t>dall’handicap </a:t>
            </a:r>
            <a:r>
              <a:rPr lang="it-IT" sz="2800" baseline="30000" dirty="0">
                <a:latin typeface="Apple Casual"/>
                <a:cs typeface="Apple Casual"/>
              </a:rPr>
              <a:t>dell’allievo </a:t>
            </a:r>
          </a:p>
          <a:p>
            <a:pPr marL="285750" indent="-285750">
              <a:lnSpc>
                <a:spcPct val="200000"/>
              </a:lnSpc>
              <a:buFont typeface="Courier New"/>
              <a:buChar char="o"/>
            </a:pPr>
            <a:r>
              <a:rPr lang="it-IT" sz="2800" baseline="30000" dirty="0" smtClean="0">
                <a:latin typeface="Apple Casual"/>
                <a:cs typeface="Apple Casual"/>
              </a:rPr>
              <a:t>dalla </a:t>
            </a:r>
            <a:r>
              <a:rPr lang="it-IT" sz="2800" baseline="30000" dirty="0">
                <a:latin typeface="Apple Casual"/>
                <a:cs typeface="Apple Casual"/>
              </a:rPr>
              <a:t>sua </a:t>
            </a:r>
            <a:r>
              <a:rPr lang="it-IT" sz="2800" baseline="30000" dirty="0" smtClean="0">
                <a:latin typeface="Apple Casual"/>
                <a:cs typeface="Apple Casual"/>
              </a:rPr>
              <a:t>storia</a:t>
            </a:r>
          </a:p>
          <a:p>
            <a:pPr marL="285750" indent="-285750">
              <a:lnSpc>
                <a:spcPct val="200000"/>
              </a:lnSpc>
              <a:buFont typeface="Courier New"/>
              <a:buChar char="o"/>
            </a:pPr>
            <a:r>
              <a:rPr lang="it-IT" sz="2800" baseline="30000" dirty="0" smtClean="0">
                <a:latin typeface="Apple Casual"/>
                <a:cs typeface="Apple Casual"/>
              </a:rPr>
              <a:t>dalla classe</a:t>
            </a:r>
          </a:p>
          <a:p>
            <a:pPr marL="285750" indent="-285750">
              <a:lnSpc>
                <a:spcPct val="200000"/>
              </a:lnSpc>
              <a:buFont typeface="Courier New"/>
              <a:buChar char="o"/>
            </a:pPr>
            <a:r>
              <a:rPr lang="it-IT" sz="2800" baseline="30000" dirty="0" smtClean="0">
                <a:latin typeface="Apple Casual"/>
                <a:cs typeface="Apple Casual"/>
              </a:rPr>
              <a:t>dall’insegnante</a:t>
            </a:r>
          </a:p>
          <a:p>
            <a:pPr marL="285750" indent="-285750">
              <a:lnSpc>
                <a:spcPct val="200000"/>
              </a:lnSpc>
              <a:buFont typeface="Courier New"/>
              <a:buChar char="o"/>
            </a:pPr>
            <a:r>
              <a:rPr lang="it-IT" sz="2800" baseline="30000" dirty="0" smtClean="0">
                <a:latin typeface="Apple Casual"/>
                <a:cs typeface="Apple Casual"/>
              </a:rPr>
              <a:t>.</a:t>
            </a:r>
            <a:r>
              <a:rPr lang="it-IT" sz="2800" baseline="30000" dirty="0">
                <a:latin typeface="Apple Casual"/>
                <a:cs typeface="Apple Casual"/>
              </a:rPr>
              <a:t>..</a:t>
            </a:r>
            <a:endParaRPr lang="it-IT" sz="2800" dirty="0">
              <a:latin typeface="Apple Casual"/>
              <a:cs typeface="Apple Casual"/>
            </a:endParaRPr>
          </a:p>
        </p:txBody>
      </p:sp>
    </p:spTree>
    <p:extLst>
      <p:ext uri="{BB962C8B-B14F-4D97-AF65-F5344CB8AC3E}">
        <p14:creationId xmlns:p14="http://schemas.microsoft.com/office/powerpoint/2010/main" val="420361272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arrotondato 2"/>
          <p:cNvSpPr/>
          <p:nvPr/>
        </p:nvSpPr>
        <p:spPr>
          <a:xfrm>
            <a:off x="487287" y="1964176"/>
            <a:ext cx="7383124" cy="24958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Rettangolo arrotondato 3"/>
          <p:cNvSpPr/>
          <p:nvPr/>
        </p:nvSpPr>
        <p:spPr>
          <a:xfrm>
            <a:off x="6940137" y="5006432"/>
            <a:ext cx="1860547" cy="84179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Rettangolo 1"/>
          <p:cNvSpPr/>
          <p:nvPr/>
        </p:nvSpPr>
        <p:spPr>
          <a:xfrm>
            <a:off x="487287" y="864156"/>
            <a:ext cx="8328164" cy="4965461"/>
          </a:xfrm>
          <a:prstGeom prst="rect">
            <a:avLst/>
          </a:prstGeom>
        </p:spPr>
        <p:txBody>
          <a:bodyPr wrap="square">
            <a:spAutoFit/>
          </a:bodyPr>
          <a:lstStyle/>
          <a:p>
            <a:pPr algn="ctr">
              <a:lnSpc>
                <a:spcPct val="200000"/>
              </a:lnSpc>
            </a:pPr>
            <a:r>
              <a:rPr lang="it-IT" sz="3600" baseline="30000" dirty="0" smtClean="0">
                <a:solidFill>
                  <a:srgbClr val="558ED5"/>
                </a:solidFill>
                <a:latin typeface="Apple Casual"/>
                <a:cs typeface="Apple Casual"/>
              </a:rPr>
              <a:t>ASPETTI POSITIVI</a:t>
            </a:r>
          </a:p>
          <a:p>
            <a:pPr algn="ctr">
              <a:lnSpc>
                <a:spcPct val="200000"/>
              </a:lnSpc>
            </a:pPr>
            <a:endParaRPr lang="it-IT" sz="3200" baseline="30000" dirty="0" smtClean="0">
              <a:latin typeface="Apple Casual"/>
              <a:cs typeface="Apple Casual"/>
            </a:endParaRPr>
          </a:p>
          <a:p>
            <a:r>
              <a:rPr lang="it-IT" sz="3200" baseline="30000" dirty="0" smtClean="0">
                <a:latin typeface="Apple Casual"/>
                <a:cs typeface="Apple Casual"/>
              </a:rPr>
              <a:t>-</a:t>
            </a:r>
            <a:r>
              <a:rPr lang="it-IT" sz="3200" dirty="0" smtClean="0">
                <a:latin typeface="Apple Casual"/>
                <a:cs typeface="Apple Casual"/>
              </a:rPr>
              <a:t> </a:t>
            </a:r>
            <a:r>
              <a:rPr lang="it-IT" sz="3200" baseline="30000" dirty="0" smtClean="0">
                <a:latin typeface="Apple Casual"/>
                <a:cs typeface="Apple Casual"/>
              </a:rPr>
              <a:t>insegnamento </a:t>
            </a:r>
            <a:r>
              <a:rPr lang="it-IT" sz="3200" baseline="30000" dirty="0">
                <a:latin typeface="Apple Casual"/>
                <a:cs typeface="Apple Casual"/>
              </a:rPr>
              <a:t>individualizzato</a:t>
            </a:r>
          </a:p>
          <a:p>
            <a:r>
              <a:rPr lang="it-IT" sz="3200" baseline="30000" dirty="0" smtClean="0">
                <a:latin typeface="Apple Casual"/>
                <a:cs typeface="Apple Casual"/>
              </a:rPr>
              <a:t>-</a:t>
            </a:r>
            <a:r>
              <a:rPr lang="it-IT" sz="3200" dirty="0" smtClean="0">
                <a:latin typeface="Apple Casual"/>
                <a:cs typeface="Apple Casual"/>
              </a:rPr>
              <a:t> </a:t>
            </a:r>
            <a:r>
              <a:rPr lang="it-IT" sz="3200" baseline="30000" dirty="0" smtClean="0">
                <a:latin typeface="Apple Casual"/>
                <a:cs typeface="Apple Casual"/>
              </a:rPr>
              <a:t>ha </a:t>
            </a:r>
            <a:r>
              <a:rPr lang="it-IT" sz="3200" baseline="30000" dirty="0">
                <a:latin typeface="Apple Casual"/>
                <a:cs typeface="Apple Casual"/>
              </a:rPr>
              <a:t>una maggiore libertà rispetto </a:t>
            </a:r>
            <a:r>
              <a:rPr lang="it-IT" sz="3200" baseline="30000" dirty="0" smtClean="0">
                <a:latin typeface="Apple Casual"/>
                <a:cs typeface="Apple Casual"/>
              </a:rPr>
              <a:t>ai</a:t>
            </a:r>
            <a:r>
              <a:rPr lang="it-IT" sz="3200" dirty="0">
                <a:latin typeface="Apple Casual"/>
                <a:cs typeface="Apple Casual"/>
              </a:rPr>
              <a:t> </a:t>
            </a:r>
            <a:r>
              <a:rPr lang="fi-FI" sz="3200" baseline="30000" dirty="0" err="1" smtClean="0">
                <a:latin typeface="Apple Casual"/>
                <a:cs typeface="Apple Casual"/>
              </a:rPr>
              <a:t>Programmi</a:t>
            </a:r>
            <a:endParaRPr lang="fi-FI" sz="3200" baseline="30000" dirty="0">
              <a:latin typeface="Apple Casual"/>
              <a:cs typeface="Apple Casual"/>
            </a:endParaRPr>
          </a:p>
          <a:p>
            <a:r>
              <a:rPr lang="it-IT" sz="3200" baseline="30000" dirty="0" smtClean="0">
                <a:latin typeface="Apple Casual"/>
                <a:cs typeface="Apple Casual"/>
              </a:rPr>
              <a:t>-</a:t>
            </a:r>
            <a:r>
              <a:rPr lang="it-IT" sz="3200" dirty="0" smtClean="0">
                <a:latin typeface="Apple Casual"/>
                <a:cs typeface="Apple Casual"/>
              </a:rPr>
              <a:t> </a:t>
            </a:r>
            <a:r>
              <a:rPr lang="it-IT" sz="3200" baseline="30000" dirty="0" smtClean="0">
                <a:latin typeface="Apple Casual"/>
                <a:cs typeface="Apple Casual"/>
              </a:rPr>
              <a:t>libertà </a:t>
            </a:r>
            <a:r>
              <a:rPr lang="it-IT" sz="3200" baseline="30000" dirty="0">
                <a:latin typeface="Apple Casual"/>
                <a:cs typeface="Apple Casual"/>
              </a:rPr>
              <a:t>/ obbligo di insegnare qualcosa che sia...</a:t>
            </a:r>
          </a:p>
          <a:p>
            <a:pPr algn="ctr"/>
            <a:r>
              <a:rPr lang="tr-TR" sz="3200" baseline="30000" dirty="0">
                <a:latin typeface="Apple Casual"/>
                <a:cs typeface="Apple Casual"/>
              </a:rPr>
              <a:t>... </a:t>
            </a:r>
            <a:r>
              <a:rPr lang="tr-TR" sz="3200" baseline="30000" dirty="0" smtClean="0">
                <a:latin typeface="Apple Casual"/>
                <a:cs typeface="Apple Casual"/>
              </a:rPr>
              <a:t>“</a:t>
            </a:r>
            <a:r>
              <a:rPr lang="tr-TR" sz="3200" baseline="30000" dirty="0" err="1" smtClean="0">
                <a:latin typeface="Apple Casual"/>
                <a:cs typeface="Apple Casual"/>
              </a:rPr>
              <a:t>utile</a:t>
            </a:r>
            <a:r>
              <a:rPr lang="tr-TR" sz="3200" baseline="30000" dirty="0" smtClean="0">
                <a:latin typeface="Apple Casual"/>
                <a:cs typeface="Apple Casual"/>
              </a:rPr>
              <a:t>”</a:t>
            </a:r>
            <a:endParaRPr lang="it-IT" sz="3200" baseline="30000" dirty="0">
              <a:latin typeface="Apple Casual"/>
              <a:cs typeface="Apple Casual"/>
            </a:endParaRPr>
          </a:p>
          <a:p>
            <a:pPr algn="r">
              <a:lnSpc>
                <a:spcPct val="200000"/>
              </a:lnSpc>
            </a:pPr>
            <a:r>
              <a:rPr lang="it-IT" sz="3200" b="1" baseline="30000" dirty="0" smtClean="0">
                <a:latin typeface="Apple Casual"/>
                <a:cs typeface="Apple Casual"/>
              </a:rPr>
              <a:t>                           </a:t>
            </a:r>
          </a:p>
          <a:p>
            <a:pPr algn="ctr">
              <a:lnSpc>
                <a:spcPct val="200000"/>
              </a:lnSpc>
            </a:pPr>
            <a:r>
              <a:rPr lang="it-IT" sz="3200" b="1" baseline="30000" dirty="0" smtClean="0">
                <a:latin typeface="Apple Casual"/>
                <a:cs typeface="Apple Casual"/>
              </a:rPr>
              <a:t>  </a:t>
            </a:r>
            <a:r>
              <a:rPr lang="it-IT" sz="3600" b="1" baseline="30000" dirty="0">
                <a:latin typeface="Apple Casual"/>
                <a:cs typeface="Apple Casual"/>
              </a:rPr>
              <a:t> </a:t>
            </a:r>
            <a:r>
              <a:rPr lang="it-IT" sz="3600" b="1" dirty="0" smtClean="0">
                <a:latin typeface="Apple Casual"/>
                <a:cs typeface="Apple Casual"/>
              </a:rPr>
              <a:t>                        </a:t>
            </a:r>
            <a:r>
              <a:rPr lang="it-IT" sz="3600" b="1" baseline="30000" dirty="0" smtClean="0">
                <a:latin typeface="Apple Casual"/>
                <a:cs typeface="Apple Casual"/>
              </a:rPr>
              <a:t> DECISIONI</a:t>
            </a:r>
            <a:endParaRPr lang="it-IT" sz="3600" dirty="0">
              <a:latin typeface="Apple Casual"/>
              <a:cs typeface="Apple Casual"/>
            </a:endParaRPr>
          </a:p>
        </p:txBody>
      </p:sp>
      <p:cxnSp>
        <p:nvCxnSpPr>
          <p:cNvPr id="6" name="Connettore 7 5"/>
          <p:cNvCxnSpPr/>
          <p:nvPr/>
        </p:nvCxnSpPr>
        <p:spPr>
          <a:xfrm>
            <a:off x="2953250" y="4696299"/>
            <a:ext cx="3292874" cy="679339"/>
          </a:xfrm>
          <a:prstGeom prst="curvedConnector3">
            <a:avLst>
              <a:gd name="adj1" fmla="val 51345"/>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04502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43647" y="838975"/>
            <a:ext cx="8172823" cy="5112511"/>
          </a:xfrm>
          <a:prstGeom prst="rect">
            <a:avLst/>
          </a:prstGeom>
        </p:spPr>
        <p:txBody>
          <a:bodyPr wrap="square">
            <a:spAutoFit/>
          </a:bodyPr>
          <a:lstStyle/>
          <a:p>
            <a:pPr algn="ctr">
              <a:lnSpc>
                <a:spcPct val="150000"/>
              </a:lnSpc>
            </a:pPr>
            <a:r>
              <a:rPr lang="fi-FI" sz="4000" baseline="30000" dirty="0">
                <a:solidFill>
                  <a:srgbClr val="558ED5"/>
                </a:solidFill>
                <a:latin typeface="Apple Casual"/>
                <a:cs typeface="Apple Casual"/>
              </a:rPr>
              <a:t>...</a:t>
            </a:r>
            <a:r>
              <a:rPr lang="fi-FI" sz="4000" baseline="30000" dirty="0" err="1" smtClean="0">
                <a:solidFill>
                  <a:srgbClr val="558ED5"/>
                </a:solidFill>
                <a:latin typeface="Apple Casual"/>
                <a:cs typeface="Apple Casual"/>
              </a:rPr>
              <a:t>cosa</a:t>
            </a:r>
            <a:r>
              <a:rPr lang="fi-FI" sz="4000" baseline="30000" dirty="0" smtClean="0">
                <a:solidFill>
                  <a:srgbClr val="558ED5"/>
                </a:solidFill>
                <a:latin typeface="Apple Casual"/>
                <a:cs typeface="Apple Casual"/>
              </a:rPr>
              <a:t> </a:t>
            </a:r>
            <a:r>
              <a:rPr lang="fi-FI" sz="4000" baseline="30000" dirty="0" err="1" smtClean="0">
                <a:solidFill>
                  <a:srgbClr val="558ED5"/>
                </a:solidFill>
                <a:latin typeface="Apple Casual"/>
                <a:cs typeface="Apple Casual"/>
              </a:rPr>
              <a:t>vuol</a:t>
            </a:r>
            <a:r>
              <a:rPr lang="fi-FI" sz="4000" baseline="30000" dirty="0" smtClean="0">
                <a:solidFill>
                  <a:srgbClr val="558ED5"/>
                </a:solidFill>
                <a:latin typeface="Apple Casual"/>
                <a:cs typeface="Apple Casual"/>
              </a:rPr>
              <a:t> </a:t>
            </a:r>
            <a:r>
              <a:rPr lang="fi-FI" sz="4000" baseline="30000" dirty="0" err="1">
                <a:solidFill>
                  <a:srgbClr val="558ED5"/>
                </a:solidFill>
                <a:latin typeface="Apple Casual"/>
                <a:cs typeface="Apple Casual"/>
              </a:rPr>
              <a:t>dire</a:t>
            </a:r>
            <a:r>
              <a:rPr lang="fi-FI" sz="4000" baseline="30000" dirty="0">
                <a:solidFill>
                  <a:srgbClr val="558ED5"/>
                </a:solidFill>
                <a:latin typeface="Apple Casual"/>
                <a:cs typeface="Apple Casual"/>
              </a:rPr>
              <a:t> ‘</a:t>
            </a:r>
            <a:r>
              <a:rPr lang="fi-FI" sz="4000" baseline="30000" dirty="0" err="1">
                <a:solidFill>
                  <a:srgbClr val="558ED5"/>
                </a:solidFill>
                <a:latin typeface="Apple Casual"/>
                <a:cs typeface="Apple Casual"/>
              </a:rPr>
              <a:t>utile</a:t>
            </a:r>
            <a:r>
              <a:rPr lang="fi-FI" sz="4000" baseline="30000" dirty="0">
                <a:solidFill>
                  <a:srgbClr val="558ED5"/>
                </a:solidFill>
                <a:latin typeface="Apple Casual"/>
                <a:cs typeface="Apple Casual"/>
              </a:rPr>
              <a:t>’</a:t>
            </a:r>
            <a:r>
              <a:rPr lang="fi-FI" sz="4000" baseline="30000" dirty="0" smtClean="0">
                <a:solidFill>
                  <a:srgbClr val="558ED5"/>
                </a:solidFill>
                <a:latin typeface="Apple Casual"/>
                <a:cs typeface="Apple Casual"/>
              </a:rPr>
              <a:t>?</a:t>
            </a:r>
          </a:p>
          <a:p>
            <a:pPr>
              <a:lnSpc>
                <a:spcPct val="150000"/>
              </a:lnSpc>
            </a:pPr>
            <a:endParaRPr lang="fi-FI" sz="3200" baseline="30000" dirty="0">
              <a:latin typeface="Apple Casual"/>
              <a:cs typeface="Apple Casual"/>
            </a:endParaRPr>
          </a:p>
          <a:p>
            <a:pPr>
              <a:lnSpc>
                <a:spcPct val="150000"/>
              </a:lnSpc>
            </a:pPr>
            <a:endParaRPr lang="fi-FI" sz="3200" baseline="30000" dirty="0">
              <a:latin typeface="Apple Casual"/>
              <a:cs typeface="Apple Casual"/>
            </a:endParaRPr>
          </a:p>
          <a:p>
            <a:pPr>
              <a:lnSpc>
                <a:spcPct val="150000"/>
              </a:lnSpc>
            </a:pPr>
            <a:r>
              <a:rPr lang="it-IT" sz="3200" baseline="30000" dirty="0" smtClean="0">
                <a:latin typeface="Apple Casual"/>
                <a:cs typeface="Apple Casual"/>
              </a:rPr>
              <a:t>1) Utile </a:t>
            </a:r>
            <a:r>
              <a:rPr lang="it-IT" sz="3200" baseline="30000" dirty="0">
                <a:latin typeface="Apple Casual"/>
                <a:cs typeface="Apple Casual"/>
              </a:rPr>
              <a:t>perché viene usata in molte pratiche quotidiane: i soldi, gli spostamenti</a:t>
            </a:r>
            <a:r>
              <a:rPr lang="it-IT" sz="3200" baseline="30000" dirty="0" smtClean="0">
                <a:latin typeface="Apple Casual"/>
                <a:cs typeface="Apple Casual"/>
              </a:rPr>
              <a:t>, (</a:t>
            </a:r>
            <a:r>
              <a:rPr lang="it-IT" sz="3200" baseline="30000" dirty="0">
                <a:latin typeface="Apple Casual"/>
                <a:cs typeface="Apple Casual"/>
              </a:rPr>
              <a:t>valore strumentale</a:t>
            </a:r>
            <a:r>
              <a:rPr lang="it-IT" sz="3200" baseline="30000" dirty="0" smtClean="0">
                <a:latin typeface="Apple Casual"/>
                <a:cs typeface="Apple Casual"/>
              </a:rPr>
              <a:t>);</a:t>
            </a:r>
            <a:endParaRPr lang="it-IT" sz="3200" baseline="30000" dirty="0">
              <a:latin typeface="Apple Casual"/>
              <a:cs typeface="Apple Casual"/>
            </a:endParaRPr>
          </a:p>
          <a:p>
            <a:pPr>
              <a:lnSpc>
                <a:spcPct val="150000"/>
              </a:lnSpc>
            </a:pPr>
            <a:r>
              <a:rPr lang="it-IT" sz="3200" baseline="30000" dirty="0" smtClean="0">
                <a:latin typeface="Apple Casual"/>
                <a:cs typeface="Apple Casual"/>
              </a:rPr>
              <a:t>2)</a:t>
            </a:r>
            <a:r>
              <a:rPr lang="it-IT" sz="3200" dirty="0" smtClean="0">
                <a:latin typeface="Apple Casual"/>
                <a:cs typeface="Apple Casual"/>
              </a:rPr>
              <a:t> </a:t>
            </a:r>
            <a:r>
              <a:rPr lang="it-IT" sz="3200" baseline="30000" dirty="0" smtClean="0">
                <a:latin typeface="Apple Casual"/>
                <a:cs typeface="Apple Casual"/>
              </a:rPr>
              <a:t>Utile perché </a:t>
            </a:r>
            <a:r>
              <a:rPr lang="it-IT" sz="3200" baseline="30000" dirty="0">
                <a:latin typeface="Apple Casual"/>
                <a:cs typeface="Apple Casual"/>
              </a:rPr>
              <a:t>sviluppa le risorse cognitive dell’allievo (valore formativo</a:t>
            </a:r>
            <a:r>
              <a:rPr lang="it-IT" sz="3200" baseline="30000" dirty="0" smtClean="0">
                <a:latin typeface="Apple Casual"/>
                <a:cs typeface="Apple Casual"/>
              </a:rPr>
              <a:t>);</a:t>
            </a:r>
            <a:endParaRPr lang="it-IT" sz="3200" baseline="30000" dirty="0">
              <a:latin typeface="Apple Casual"/>
              <a:cs typeface="Apple Casual"/>
            </a:endParaRPr>
          </a:p>
          <a:p>
            <a:pPr>
              <a:lnSpc>
                <a:spcPct val="150000"/>
              </a:lnSpc>
            </a:pPr>
            <a:r>
              <a:rPr lang="it-IT" sz="3200" baseline="30000" dirty="0" smtClean="0">
                <a:latin typeface="Apple Casual"/>
                <a:cs typeface="Apple Casual"/>
              </a:rPr>
              <a:t>3)</a:t>
            </a:r>
            <a:r>
              <a:rPr lang="it-IT" sz="3200" dirty="0" smtClean="0">
                <a:latin typeface="Apple Casual"/>
                <a:cs typeface="Apple Casual"/>
              </a:rPr>
              <a:t> </a:t>
            </a:r>
            <a:r>
              <a:rPr lang="it-IT" sz="3200" baseline="30000" dirty="0" smtClean="0">
                <a:latin typeface="Apple Casual"/>
                <a:cs typeface="Apple Casual"/>
              </a:rPr>
              <a:t>Utile </a:t>
            </a:r>
            <a:r>
              <a:rPr lang="it-IT" sz="3200" baseline="30000" dirty="0">
                <a:latin typeface="Apple Casual"/>
                <a:cs typeface="Apple Casual"/>
              </a:rPr>
              <a:t>perché attraverso tale attività si favorisce l’integrazione dell’allievo in classe</a:t>
            </a:r>
            <a:endParaRPr lang="it-IT" sz="3200" dirty="0">
              <a:latin typeface="Apple Casual"/>
              <a:cs typeface="Apple Casual"/>
            </a:endParaRPr>
          </a:p>
        </p:txBody>
      </p:sp>
    </p:spTree>
    <p:extLst>
      <p:ext uri="{BB962C8B-B14F-4D97-AF65-F5344CB8AC3E}">
        <p14:creationId xmlns:p14="http://schemas.microsoft.com/office/powerpoint/2010/main" val="1329972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arrotondato 1"/>
          <p:cNvSpPr/>
          <p:nvPr/>
        </p:nvSpPr>
        <p:spPr>
          <a:xfrm>
            <a:off x="648448" y="403412"/>
            <a:ext cx="5259294" cy="144929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dirty="0" smtClean="0">
                <a:latin typeface="Apple Casual"/>
                <a:cs typeface="Apple Casual"/>
              </a:rPr>
              <a:t>CONQUISTA DELL’AUTONOMIA</a:t>
            </a:r>
            <a:endParaRPr lang="it-IT" sz="2400" dirty="0">
              <a:latin typeface="Apple Casual"/>
              <a:cs typeface="Apple Casual"/>
            </a:endParaRPr>
          </a:p>
        </p:txBody>
      </p:sp>
      <p:sp>
        <p:nvSpPr>
          <p:cNvPr id="3" name="Rettangolo arrotondato 2"/>
          <p:cNvSpPr/>
          <p:nvPr/>
        </p:nvSpPr>
        <p:spPr>
          <a:xfrm>
            <a:off x="3514166" y="2453342"/>
            <a:ext cx="5259294" cy="144929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dirty="0" smtClean="0">
                <a:latin typeface="Apple Casual"/>
                <a:cs typeface="Apple Casual"/>
              </a:rPr>
              <a:t>CRESCITA DELLA PERSONA</a:t>
            </a:r>
            <a:endParaRPr lang="it-IT" sz="2400" dirty="0">
              <a:latin typeface="Apple Casual"/>
              <a:cs typeface="Apple Casual"/>
            </a:endParaRPr>
          </a:p>
        </p:txBody>
      </p:sp>
      <p:sp>
        <p:nvSpPr>
          <p:cNvPr id="4" name="Rettangolo arrotondato 3"/>
          <p:cNvSpPr/>
          <p:nvPr/>
        </p:nvSpPr>
        <p:spPr>
          <a:xfrm>
            <a:off x="648448" y="4592916"/>
            <a:ext cx="5259294" cy="144929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dirty="0" smtClean="0">
                <a:latin typeface="Apple Casual"/>
                <a:cs typeface="Apple Casual"/>
              </a:rPr>
              <a:t>INSERIMENTO SOCIALE</a:t>
            </a:r>
            <a:endParaRPr lang="it-IT" sz="2400" dirty="0">
              <a:latin typeface="Apple Casual"/>
              <a:cs typeface="Apple Casual"/>
            </a:endParaRPr>
          </a:p>
        </p:txBody>
      </p:sp>
      <p:sp>
        <p:nvSpPr>
          <p:cNvPr id="5" name="Freccia ad arco 4"/>
          <p:cNvSpPr/>
          <p:nvPr/>
        </p:nvSpPr>
        <p:spPr>
          <a:xfrm>
            <a:off x="1255059" y="2091764"/>
            <a:ext cx="1673412" cy="1810871"/>
          </a:xfrm>
          <a:prstGeom prst="circular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6" name="Freccia ad arco 5"/>
          <p:cNvSpPr/>
          <p:nvPr/>
        </p:nvSpPr>
        <p:spPr>
          <a:xfrm rot="10800000">
            <a:off x="1255059" y="2244165"/>
            <a:ext cx="1673412" cy="1810871"/>
          </a:xfrm>
          <a:prstGeom prst="circular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3400191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21495" y="162450"/>
            <a:ext cx="8697320" cy="6001643"/>
          </a:xfrm>
          <a:prstGeom prst="rect">
            <a:avLst/>
          </a:prstGeom>
          <a:noFill/>
        </p:spPr>
        <p:txBody>
          <a:bodyPr wrap="square" rtlCol="0">
            <a:spAutoFit/>
          </a:bodyPr>
          <a:lstStyle/>
          <a:p>
            <a:pPr algn="ctr"/>
            <a:r>
              <a:rPr lang="it-IT" sz="2400" b="1" dirty="0" smtClean="0">
                <a:solidFill>
                  <a:srgbClr val="558ED5"/>
                </a:solidFill>
                <a:latin typeface="Apple Casual"/>
                <a:cs typeface="Apple Casual"/>
              </a:rPr>
              <a:t>QUALE MATEMATICA </a:t>
            </a:r>
            <a:r>
              <a:rPr lang="it-IT" sz="2400" b="1" dirty="0">
                <a:solidFill>
                  <a:srgbClr val="558ED5"/>
                </a:solidFill>
                <a:latin typeface="Apple Casual"/>
                <a:cs typeface="Apple Casual"/>
              </a:rPr>
              <a:t>?</a:t>
            </a:r>
          </a:p>
          <a:p>
            <a:pPr algn="ctr"/>
            <a:endParaRPr lang="it-IT" sz="2000" dirty="0" smtClean="0">
              <a:latin typeface="Apple Casual"/>
              <a:cs typeface="Apple Casual"/>
            </a:endParaRPr>
          </a:p>
          <a:p>
            <a:pPr algn="just"/>
            <a:r>
              <a:rPr lang="it-IT" sz="2000" dirty="0" smtClean="0">
                <a:latin typeface="Apple Casual"/>
                <a:cs typeface="Apple Casual"/>
              </a:rPr>
              <a:t>￼</a:t>
            </a:r>
            <a:r>
              <a:rPr lang="it-IT" sz="2000" dirty="0">
                <a:latin typeface="Apple Casual"/>
                <a:cs typeface="Apple Casual"/>
              </a:rPr>
              <a:t>￼￼￼￼L’avventura della matematica come scienza del numero della misura della logica e dei problemi </a:t>
            </a:r>
            <a:r>
              <a:rPr lang="it-IT" sz="2000" dirty="0" smtClean="0">
                <a:latin typeface="Apple Casual"/>
                <a:cs typeface="Apple Casual"/>
              </a:rPr>
              <a:t>pu</a:t>
            </a:r>
            <a:r>
              <a:rPr lang="it-IT" sz="2000" dirty="0">
                <a:latin typeface="Apple Casual"/>
                <a:cs typeface="Apple Casual"/>
              </a:rPr>
              <a:t>ò</a:t>
            </a:r>
            <a:r>
              <a:rPr lang="it-IT" sz="2000" dirty="0" smtClean="0">
                <a:latin typeface="Apple Casual"/>
                <a:cs typeface="Apple Casual"/>
              </a:rPr>
              <a:t> </a:t>
            </a:r>
            <a:r>
              <a:rPr lang="it-IT" sz="2000" dirty="0">
                <a:latin typeface="Apple Casual"/>
                <a:cs typeface="Apple Casual"/>
              </a:rPr>
              <a:t>diventare una affascinante metafora del fare e del pensare nella scuola dell’infanzia e insieme agli altri campi di esperienza e in stretta relazione con essi fare proposte finalizzate alla costruzione </a:t>
            </a:r>
            <a:r>
              <a:rPr lang="it-IT" sz="2000" dirty="0" smtClean="0">
                <a:latin typeface="Apple Casual"/>
                <a:cs typeface="Apple Casual"/>
              </a:rPr>
              <a:t>dei </a:t>
            </a:r>
            <a:r>
              <a:rPr lang="it-IT" sz="2000" dirty="0" err="1" smtClean="0">
                <a:latin typeface="Apple Casual"/>
                <a:cs typeface="Apple Casual"/>
              </a:rPr>
              <a:t>saperi</a:t>
            </a:r>
            <a:r>
              <a:rPr lang="it-IT" sz="2000" dirty="0" smtClean="0">
                <a:latin typeface="Apple Casual"/>
                <a:cs typeface="Apple Casual"/>
              </a:rPr>
              <a:t> </a:t>
            </a:r>
            <a:r>
              <a:rPr lang="it-IT" sz="2000" dirty="0">
                <a:latin typeface="Apple Casual"/>
                <a:cs typeface="Apple Casual"/>
              </a:rPr>
              <a:t>dei bambini intervenendo attivamente su competenze trasversali quali</a:t>
            </a:r>
            <a:r>
              <a:rPr lang="it-IT" sz="2000" dirty="0" smtClean="0">
                <a:latin typeface="Apple Casual"/>
                <a:cs typeface="Apple Casual"/>
              </a:rPr>
              <a:t>:</a:t>
            </a:r>
          </a:p>
          <a:p>
            <a:pPr algn="just"/>
            <a:endParaRPr lang="it-IT" sz="2000" dirty="0" smtClean="0">
              <a:latin typeface="Apple Casual"/>
              <a:cs typeface="Apple Casual"/>
            </a:endParaRPr>
          </a:p>
          <a:p>
            <a:pPr algn="just"/>
            <a:r>
              <a:rPr lang="it-IT" sz="2000" dirty="0" smtClean="0">
                <a:latin typeface="Apple Casual"/>
                <a:cs typeface="Apple Casual"/>
              </a:rPr>
              <a:t>• </a:t>
            </a:r>
            <a:r>
              <a:rPr lang="it-IT" sz="2000" dirty="0">
                <a:latin typeface="Apple Casual"/>
                <a:cs typeface="Apple Casual"/>
              </a:rPr>
              <a:t>Conoscere, manipolare, interpretare i simboli per rappresentare </a:t>
            </a:r>
            <a:r>
              <a:rPr lang="it-IT" sz="2000" dirty="0" smtClean="0">
                <a:latin typeface="Apple Casual"/>
                <a:cs typeface="Apple Casual"/>
              </a:rPr>
              <a:t>significati;</a:t>
            </a:r>
            <a:endParaRPr lang="it-IT" sz="2000" dirty="0">
              <a:latin typeface="Apple Casual"/>
              <a:cs typeface="Apple Casual"/>
            </a:endParaRPr>
          </a:p>
          <a:p>
            <a:pPr algn="just"/>
            <a:r>
              <a:rPr lang="it-IT" sz="2000" dirty="0">
                <a:latin typeface="Apple Casual"/>
                <a:cs typeface="Apple Casual"/>
              </a:rPr>
              <a:t>• Esprimersi verbalmente per pensare, comunicare, condividere (</a:t>
            </a:r>
            <a:r>
              <a:rPr lang="it-IT" sz="2000" dirty="0" smtClean="0">
                <a:latin typeface="Apple Casual"/>
                <a:cs typeface="Apple Casual"/>
              </a:rPr>
              <a:t>identit</a:t>
            </a:r>
            <a:r>
              <a:rPr lang="it-IT" sz="2000" dirty="0">
                <a:latin typeface="Apple Casual"/>
                <a:cs typeface="Apple Casual"/>
              </a:rPr>
              <a:t>à</a:t>
            </a:r>
            <a:r>
              <a:rPr lang="it-IT" sz="2000" dirty="0" smtClean="0">
                <a:latin typeface="Apple Casual"/>
                <a:cs typeface="Apple Casual"/>
              </a:rPr>
              <a:t>);</a:t>
            </a:r>
            <a:endParaRPr lang="it-IT" sz="2000" dirty="0">
              <a:latin typeface="Apple Casual"/>
              <a:cs typeface="Apple Casual"/>
            </a:endParaRPr>
          </a:p>
          <a:p>
            <a:pPr algn="just"/>
            <a:r>
              <a:rPr lang="it-IT" sz="2000" dirty="0">
                <a:latin typeface="Apple Casual"/>
                <a:cs typeface="Apple Casual"/>
              </a:rPr>
              <a:t>• Percepire il punto di vista degli altri in relazione al proprio, nelle azioni e nelle comunicazioni (</a:t>
            </a:r>
            <a:r>
              <a:rPr lang="it-IT" sz="2000" dirty="0" smtClean="0">
                <a:latin typeface="Apple Casual"/>
                <a:cs typeface="Apple Casual"/>
              </a:rPr>
              <a:t>identità </a:t>
            </a:r>
            <a:r>
              <a:rPr lang="it-IT" sz="2000" dirty="0">
                <a:latin typeface="Apple Casual"/>
                <a:cs typeface="Apple Casual"/>
              </a:rPr>
              <a:t>e cittadinanza</a:t>
            </a:r>
            <a:r>
              <a:rPr lang="it-IT" sz="2000" dirty="0" smtClean="0">
                <a:latin typeface="Apple Casual"/>
                <a:cs typeface="Apple Casual"/>
              </a:rPr>
              <a:t>);</a:t>
            </a:r>
            <a:endParaRPr lang="it-IT" sz="2000" dirty="0">
              <a:latin typeface="Apple Casual"/>
              <a:cs typeface="Apple Casual"/>
            </a:endParaRPr>
          </a:p>
          <a:p>
            <a:pPr algn="just"/>
            <a:r>
              <a:rPr lang="it-IT" sz="2000" dirty="0">
                <a:latin typeface="Apple Casual"/>
                <a:cs typeface="Apple Casual"/>
              </a:rPr>
              <a:t>• Porre domande, fare ipotesi, prevedere, anticipare, progettare (competenza</a:t>
            </a:r>
            <a:r>
              <a:rPr lang="it-IT" sz="2000" dirty="0" smtClean="0">
                <a:latin typeface="Apple Casual"/>
                <a:cs typeface="Apple Casual"/>
              </a:rPr>
              <a:t>);</a:t>
            </a:r>
            <a:endParaRPr lang="it-IT" sz="2000" dirty="0">
              <a:latin typeface="Apple Casual"/>
              <a:cs typeface="Apple Casual"/>
            </a:endParaRPr>
          </a:p>
          <a:p>
            <a:pPr algn="just"/>
            <a:r>
              <a:rPr lang="it-IT" sz="2000" dirty="0">
                <a:latin typeface="Apple Casual"/>
                <a:cs typeface="Apple Casual"/>
              </a:rPr>
              <a:t>• Osservare, organizzare, ordinare le cose e le </a:t>
            </a:r>
            <a:r>
              <a:rPr lang="it-IT" sz="2000" dirty="0" smtClean="0">
                <a:latin typeface="Apple Casual"/>
                <a:cs typeface="Apple Casual"/>
              </a:rPr>
              <a:t>esperienze;</a:t>
            </a:r>
            <a:endParaRPr lang="it-IT" sz="2000" dirty="0">
              <a:latin typeface="Apple Casual"/>
              <a:cs typeface="Apple Casual"/>
            </a:endParaRPr>
          </a:p>
          <a:p>
            <a:pPr algn="just"/>
            <a:r>
              <a:rPr lang="it-IT" sz="2000" dirty="0">
                <a:latin typeface="Apple Casual"/>
                <a:cs typeface="Apple Casual"/>
              </a:rPr>
              <a:t>• Interagire con lo spazio in modo consapevole potenziando abilità percettive e motorie (autonomia</a:t>
            </a:r>
            <a:r>
              <a:rPr lang="it-IT" sz="2000" dirty="0" smtClean="0">
                <a:latin typeface="Apple Casual"/>
                <a:cs typeface="Apple Casual"/>
              </a:rPr>
              <a:t>);</a:t>
            </a:r>
            <a:endParaRPr lang="it-IT" sz="2000" dirty="0">
              <a:latin typeface="Apple Casual"/>
              <a:cs typeface="Apple Casual"/>
            </a:endParaRPr>
          </a:p>
        </p:txBody>
      </p:sp>
    </p:spTree>
    <p:extLst>
      <p:ext uri="{BB962C8B-B14F-4D97-AF65-F5344CB8AC3E}">
        <p14:creationId xmlns:p14="http://schemas.microsoft.com/office/powerpoint/2010/main" val="1375647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80560" y="649802"/>
            <a:ext cx="8505358" cy="5601532"/>
          </a:xfrm>
          <a:prstGeom prst="rect">
            <a:avLst/>
          </a:prstGeom>
          <a:noFill/>
        </p:spPr>
        <p:txBody>
          <a:bodyPr wrap="square" rtlCol="0">
            <a:spAutoFit/>
          </a:bodyPr>
          <a:lstStyle/>
          <a:p>
            <a:pPr>
              <a:lnSpc>
                <a:spcPct val="150000"/>
              </a:lnSpc>
            </a:pPr>
            <a:r>
              <a:rPr lang="it-IT" sz="2400" dirty="0">
                <a:latin typeface="Apple Casual"/>
                <a:cs typeface="Apple Casual"/>
              </a:rPr>
              <a:t>I centri di </a:t>
            </a:r>
            <a:r>
              <a:rPr lang="it-IT" sz="2400" dirty="0" smtClean="0">
                <a:latin typeface="Apple Casual"/>
                <a:cs typeface="Apple Casual"/>
              </a:rPr>
              <a:t>attenzione, </a:t>
            </a:r>
            <a:r>
              <a:rPr lang="it-IT" sz="2400" dirty="0">
                <a:latin typeface="Apple Casual"/>
                <a:cs typeface="Apple Casual"/>
              </a:rPr>
              <a:t>che questo campo di esperienza </a:t>
            </a:r>
            <a:r>
              <a:rPr lang="it-IT" sz="2400" dirty="0" smtClean="0">
                <a:latin typeface="Apple Casual"/>
                <a:cs typeface="Apple Casual"/>
              </a:rPr>
              <a:t>sollecita, </a:t>
            </a:r>
            <a:r>
              <a:rPr lang="it-IT" sz="2400" dirty="0">
                <a:latin typeface="Apple Casual"/>
                <a:cs typeface="Apple Casual"/>
              </a:rPr>
              <a:t>sono molteplici e a </a:t>
            </a:r>
            <a:r>
              <a:rPr lang="it-IT" sz="2400" dirty="0" smtClean="0">
                <a:latin typeface="Apple Casual"/>
                <a:cs typeface="Apple Casual"/>
              </a:rPr>
              <a:t>più </a:t>
            </a:r>
            <a:r>
              <a:rPr lang="it-IT" sz="2400" dirty="0">
                <a:latin typeface="Apple Casual"/>
                <a:cs typeface="Apple Casual"/>
              </a:rPr>
              <a:t>dimensioni, in modo particolare riconducibili a</a:t>
            </a:r>
            <a:r>
              <a:rPr lang="it-IT" sz="2400" dirty="0" smtClean="0">
                <a:latin typeface="Apple Casual"/>
                <a:cs typeface="Apple Casual"/>
              </a:rPr>
              <a:t>:</a:t>
            </a:r>
          </a:p>
          <a:p>
            <a:pP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1) la </a:t>
            </a:r>
            <a:r>
              <a:rPr lang="it-IT" sz="2400" dirty="0">
                <a:latin typeface="Apple Casual"/>
                <a:cs typeface="Apple Casual"/>
              </a:rPr>
              <a:t>percezione della spazio e la sua </a:t>
            </a:r>
            <a:r>
              <a:rPr lang="it-IT" sz="2400" dirty="0" smtClean="0">
                <a:latin typeface="Apple Casual"/>
                <a:cs typeface="Apple Casual"/>
              </a:rPr>
              <a:t>rappresentazione;</a:t>
            </a:r>
          </a:p>
          <a:p>
            <a:pP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2</a:t>
            </a:r>
            <a:r>
              <a:rPr lang="it-IT" sz="2400" dirty="0" smtClean="0">
                <a:latin typeface="Apple Casual"/>
                <a:cs typeface="Apple Casual"/>
              </a:rPr>
              <a:t>) l’approccio </a:t>
            </a:r>
            <a:r>
              <a:rPr lang="it-IT" sz="2400" dirty="0">
                <a:latin typeface="Apple Casual"/>
                <a:cs typeface="Apple Casual"/>
              </a:rPr>
              <a:t>al numero come segno e strumento per interpretare la </a:t>
            </a:r>
            <a:r>
              <a:rPr lang="it-IT" sz="2400" dirty="0" smtClean="0">
                <a:latin typeface="Apple Casual"/>
                <a:cs typeface="Apple Casual"/>
              </a:rPr>
              <a:t>realtà </a:t>
            </a:r>
            <a:r>
              <a:rPr lang="it-IT" sz="2400" dirty="0">
                <a:latin typeface="Apple Casual"/>
                <a:cs typeface="Apple Casual"/>
              </a:rPr>
              <a:t>e interagire con </a:t>
            </a:r>
            <a:r>
              <a:rPr lang="it-IT" sz="2400" dirty="0" smtClean="0">
                <a:latin typeface="Apple Casual"/>
                <a:cs typeface="Apple Casual"/>
              </a:rPr>
              <a:t>essa;</a:t>
            </a:r>
          </a:p>
          <a:p>
            <a:pP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3</a:t>
            </a:r>
            <a:r>
              <a:rPr lang="it-IT" sz="2400" dirty="0" smtClean="0">
                <a:latin typeface="Apple Casual"/>
                <a:cs typeface="Apple Casual"/>
              </a:rPr>
              <a:t>) l’esperienza </a:t>
            </a:r>
            <a:r>
              <a:rPr lang="it-IT" sz="2400" dirty="0">
                <a:latin typeface="Apple Casual"/>
                <a:cs typeface="Apple Casual"/>
              </a:rPr>
              <a:t>della misura dell’ordine e della relazione.</a:t>
            </a:r>
          </a:p>
        </p:txBody>
      </p:sp>
    </p:spTree>
    <p:extLst>
      <p:ext uri="{BB962C8B-B14F-4D97-AF65-F5344CB8AC3E}">
        <p14:creationId xmlns:p14="http://schemas.microsoft.com/office/powerpoint/2010/main" val="3402134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65792" y="1472722"/>
            <a:ext cx="8726854" cy="3385542"/>
          </a:xfrm>
          <a:prstGeom prst="rect">
            <a:avLst/>
          </a:prstGeom>
          <a:noFill/>
        </p:spPr>
        <p:txBody>
          <a:bodyPr wrap="square" rtlCol="0">
            <a:spAutoFit/>
          </a:bodyPr>
          <a:lstStyle/>
          <a:p>
            <a:pPr algn="just">
              <a:lnSpc>
                <a:spcPct val="150000"/>
              </a:lnSpc>
            </a:pPr>
            <a:r>
              <a:rPr lang="it-IT" sz="2400" dirty="0">
                <a:latin typeface="Apple Casual"/>
                <a:cs typeface="Apple Casual"/>
              </a:rPr>
              <a:t>Il bambino </a:t>
            </a:r>
            <a:r>
              <a:rPr lang="it-IT" sz="2400" dirty="0" smtClean="0">
                <a:latin typeface="Apple Casual"/>
                <a:cs typeface="Apple Casual"/>
              </a:rPr>
              <a:t>già </a:t>
            </a:r>
            <a:r>
              <a:rPr lang="it-IT" sz="2400" dirty="0">
                <a:latin typeface="Apple Casual"/>
                <a:cs typeface="Apple Casual"/>
              </a:rPr>
              <a:t>da molto piccolo ha intuizioni e sollecitazioni rispetto alla </a:t>
            </a:r>
            <a:r>
              <a:rPr lang="it-IT" sz="2400" dirty="0" smtClean="0">
                <a:latin typeface="Apple Casual"/>
                <a:cs typeface="Apple Casual"/>
              </a:rPr>
              <a:t>quantità, </a:t>
            </a:r>
            <a:r>
              <a:rPr lang="it-IT" sz="2400" dirty="0">
                <a:latin typeface="Apple Casual"/>
                <a:cs typeface="Apple Casual"/>
              </a:rPr>
              <a:t>all’idea di numero, alle forme e alle dimensioni, </a:t>
            </a:r>
            <a:r>
              <a:rPr lang="it-IT" sz="2400" dirty="0" smtClean="0">
                <a:latin typeface="Apple Casual"/>
                <a:cs typeface="Apple Casual"/>
              </a:rPr>
              <a:t>all</a:t>
            </a:r>
            <a:r>
              <a:rPr lang="it-IT" sz="2400" dirty="0" smtClean="0">
                <a:latin typeface="Apple Casual"/>
                <a:cs typeface="Apple Casual"/>
              </a:rPr>
              <a:t>’</a:t>
            </a:r>
            <a:r>
              <a:rPr lang="it-IT" sz="2400" dirty="0" smtClean="0">
                <a:latin typeface="Apple Casual"/>
                <a:cs typeface="Apple Casual"/>
              </a:rPr>
              <a:t>esplorazione </a:t>
            </a:r>
            <a:r>
              <a:rPr lang="it-IT" sz="2400" dirty="0">
                <a:latin typeface="Apple Casual"/>
                <a:cs typeface="Apple Casual"/>
              </a:rPr>
              <a:t>dello spazio attraverso il movimento, all’uso di un linguaggio verbale e non verbale volto a dare spiegazioni, raccontare, chiedere e comunicare.</a:t>
            </a:r>
          </a:p>
        </p:txBody>
      </p:sp>
    </p:spTree>
    <p:extLst>
      <p:ext uri="{BB962C8B-B14F-4D97-AF65-F5344CB8AC3E}">
        <p14:creationId xmlns:p14="http://schemas.microsoft.com/office/powerpoint/2010/main" val="1724119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1495" y="163239"/>
            <a:ext cx="8697320" cy="6709528"/>
          </a:xfrm>
          <a:prstGeom prst="rect">
            <a:avLst/>
          </a:prstGeom>
          <a:noFill/>
        </p:spPr>
        <p:txBody>
          <a:bodyPr wrap="square" rtlCol="0">
            <a:spAutoFit/>
          </a:bodyPr>
          <a:lstStyle/>
          <a:p>
            <a:pPr algn="ctr">
              <a:lnSpc>
                <a:spcPct val="150000"/>
              </a:lnSpc>
            </a:pPr>
            <a:r>
              <a:rPr lang="it-IT" sz="2400" dirty="0">
                <a:solidFill>
                  <a:srgbClr val="558ED5"/>
                </a:solidFill>
                <a:latin typeface="Apple Casual"/>
                <a:cs typeface="Apple Casual"/>
              </a:rPr>
              <a:t>GIOCO ed </a:t>
            </a:r>
            <a:r>
              <a:rPr lang="it-IT" sz="2400" dirty="0" smtClean="0">
                <a:solidFill>
                  <a:srgbClr val="558ED5"/>
                </a:solidFill>
                <a:latin typeface="Apple Casual"/>
                <a:cs typeface="Apple Casual"/>
              </a:rPr>
              <a:t>ESPERIENZA</a:t>
            </a:r>
          </a:p>
          <a:p>
            <a:pPr algn="ctr">
              <a:lnSpc>
                <a:spcPct val="150000"/>
              </a:lnSpc>
            </a:pPr>
            <a:endParaRPr lang="it-IT" sz="1400" dirty="0" smtClean="0">
              <a:latin typeface="Apple Casual"/>
              <a:cs typeface="Apple Casual"/>
            </a:endParaRPr>
          </a:p>
          <a:p>
            <a:pPr algn="just">
              <a:lnSpc>
                <a:spcPct val="150000"/>
              </a:lnSpc>
            </a:pPr>
            <a:r>
              <a:rPr lang="it-IT" sz="2400" dirty="0" smtClean="0">
                <a:latin typeface="Apple Casual"/>
                <a:cs typeface="Apple Casual"/>
              </a:rPr>
              <a:t>￼</a:t>
            </a:r>
            <a:r>
              <a:rPr lang="it-IT" sz="2400" dirty="0">
                <a:latin typeface="Apple Casual"/>
                <a:cs typeface="Apple Casual"/>
              </a:rPr>
              <a:t>￼￼￼￼￼La parola chiave è esperienza: esperienze puramente motorie che si intrecciano costantemente con le percezioni visive e tattili e che offrono incessanti occasioni di conoscenza, sotto il costante ed attento coordinamento dell’insegnante.</a:t>
            </a:r>
          </a:p>
          <a:p>
            <a:pPr algn="just">
              <a:lnSpc>
                <a:spcPct val="150000"/>
              </a:lnSpc>
            </a:pPr>
            <a:r>
              <a:rPr lang="it-IT" sz="2400" dirty="0">
                <a:latin typeface="Apple Casual"/>
                <a:cs typeface="Apple Casual"/>
              </a:rPr>
              <a:t>Il “fare” nelle diverse situazioni, è sempre correlato con il porsi domande, con lo scoprire connessioni, con il provare strategie, con il darsi spiegazioni.</a:t>
            </a:r>
          </a:p>
          <a:p>
            <a:pPr algn="just">
              <a:lnSpc>
                <a:spcPct val="150000"/>
              </a:lnSpc>
            </a:pPr>
            <a:r>
              <a:rPr lang="it-IT" sz="2400" dirty="0">
                <a:latin typeface="Apple Casual"/>
                <a:cs typeface="Apple Casual"/>
              </a:rPr>
              <a:t>La matematica è una forma di conoscenza che si insinua in molte </a:t>
            </a:r>
            <a:r>
              <a:rPr lang="it-IT" sz="2400" dirty="0" smtClean="0">
                <a:latin typeface="Apple Casual"/>
                <a:cs typeface="Apple Casual"/>
              </a:rPr>
              <a:t>attività </a:t>
            </a:r>
            <a:r>
              <a:rPr lang="it-IT" sz="2400" dirty="0">
                <a:latin typeface="Apple Casual"/>
                <a:cs typeface="Apple Casual"/>
              </a:rPr>
              <a:t>e non deve essere vissuta come disciplina a se stante, estranea dal contesto reale.</a:t>
            </a:r>
          </a:p>
        </p:txBody>
      </p:sp>
    </p:spTree>
    <p:extLst>
      <p:ext uri="{BB962C8B-B14F-4D97-AF65-F5344CB8AC3E}">
        <p14:creationId xmlns:p14="http://schemas.microsoft.com/office/powerpoint/2010/main" val="3571676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95325" y="590729"/>
            <a:ext cx="8623490" cy="5786198"/>
          </a:xfrm>
          <a:prstGeom prst="rect">
            <a:avLst/>
          </a:prstGeom>
          <a:noFill/>
        </p:spPr>
        <p:txBody>
          <a:bodyPr wrap="square" rtlCol="0">
            <a:spAutoFit/>
          </a:bodyPr>
          <a:lstStyle/>
          <a:p>
            <a:pPr algn="ctr">
              <a:lnSpc>
                <a:spcPct val="150000"/>
              </a:lnSpc>
            </a:pPr>
            <a:r>
              <a:rPr lang="it-IT" sz="3200" dirty="0" smtClean="0">
                <a:solidFill>
                  <a:srgbClr val="558ED5"/>
                </a:solidFill>
                <a:latin typeface="Apple Casual"/>
                <a:cs typeface="Apple Casual"/>
              </a:rPr>
              <a:t>OBIETTIVI</a:t>
            </a:r>
          </a:p>
          <a:p>
            <a:pPr algn="ctr">
              <a:lnSpc>
                <a:spcPct val="150000"/>
              </a:lnSpc>
            </a:pPr>
            <a:endParaRPr lang="it-IT" sz="2400" dirty="0">
              <a:latin typeface="Apple Casual"/>
              <a:cs typeface="Apple Casual"/>
            </a:endParaRPr>
          </a:p>
          <a:p>
            <a:pPr algn="ct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a:t>
            </a:r>
            <a:r>
              <a:rPr lang="it-IT" sz="2400" dirty="0">
                <a:latin typeface="Apple Casual"/>
                <a:cs typeface="Apple Casual"/>
              </a:rPr>
              <a:t>￼</a:t>
            </a:r>
            <a:r>
              <a:rPr lang="it-IT" sz="2400" dirty="0" smtClean="0">
                <a:latin typeface="Apple Casual"/>
                <a:cs typeface="Apple Casual"/>
              </a:rPr>
              <a:t>￼- SUSCITARE </a:t>
            </a:r>
            <a:r>
              <a:rPr lang="it-IT" sz="2400" dirty="0">
                <a:latin typeface="Apple Casual"/>
                <a:cs typeface="Apple Casual"/>
              </a:rPr>
              <a:t>SIMPATIA nei riguardi della </a:t>
            </a:r>
            <a:r>
              <a:rPr lang="it-IT" sz="2400" dirty="0" smtClean="0">
                <a:latin typeface="Apple Casual"/>
                <a:cs typeface="Apple Casual"/>
              </a:rPr>
              <a:t>didattica della    matematica</a:t>
            </a:r>
          </a:p>
          <a:p>
            <a:pPr>
              <a:lnSpc>
                <a:spcPct val="150000"/>
              </a:lnSpc>
            </a:pPr>
            <a:endParaRPr lang="it-IT" sz="2400" dirty="0">
              <a:latin typeface="Apple Casual"/>
              <a:cs typeface="Apple Casual"/>
            </a:endParaRPr>
          </a:p>
          <a:p>
            <a:pPr marL="285750" indent="-285750">
              <a:lnSpc>
                <a:spcPct val="150000"/>
              </a:lnSpc>
              <a:buFontTx/>
              <a:buChar char="-"/>
            </a:pPr>
            <a:r>
              <a:rPr lang="it-IT" sz="2400" dirty="0" smtClean="0">
                <a:latin typeface="Apple Casual"/>
                <a:cs typeface="Apple Casual"/>
              </a:rPr>
              <a:t>FAVORIRE </a:t>
            </a:r>
            <a:r>
              <a:rPr lang="it-IT" sz="2400" dirty="0">
                <a:latin typeface="Apple Casual"/>
                <a:cs typeface="Apple Casual"/>
              </a:rPr>
              <a:t>LA CURIOSITA’ del mondo circostante per sviluppare una capacità </a:t>
            </a:r>
            <a:r>
              <a:rPr lang="it-IT" sz="2400" dirty="0" smtClean="0">
                <a:latin typeface="Apple Casual"/>
                <a:cs typeface="Apple Casual"/>
              </a:rPr>
              <a:t>critica</a:t>
            </a:r>
          </a:p>
          <a:p>
            <a:pPr marL="285750" indent="-285750">
              <a:lnSpc>
                <a:spcPct val="150000"/>
              </a:lnSpc>
              <a:buFontTx/>
              <a:buChar char="-"/>
            </a:pPr>
            <a:endParaRPr lang="it-IT" sz="2400" dirty="0" smtClean="0">
              <a:latin typeface="Apple Casual"/>
              <a:cs typeface="Apple Casual"/>
            </a:endParaRPr>
          </a:p>
          <a:p>
            <a:pPr marL="285750" indent="-285750">
              <a:lnSpc>
                <a:spcPct val="150000"/>
              </a:lnSpc>
              <a:buFontTx/>
              <a:buChar char="-"/>
            </a:pPr>
            <a:r>
              <a:rPr lang="it-IT" sz="2400" dirty="0" smtClean="0">
                <a:latin typeface="Apple Casual"/>
                <a:cs typeface="Apple Casual"/>
              </a:rPr>
              <a:t>AVVIO </a:t>
            </a:r>
            <a:r>
              <a:rPr lang="it-IT" sz="2400" dirty="0">
                <a:latin typeface="Apple Casual"/>
                <a:cs typeface="Apple Casual"/>
              </a:rPr>
              <a:t>ALLE RAPPRESENTAZIONI GRAFICHE ED AI SIMBOLI</a:t>
            </a:r>
          </a:p>
        </p:txBody>
      </p:sp>
    </p:spTree>
    <p:extLst>
      <p:ext uri="{BB962C8B-B14F-4D97-AF65-F5344CB8AC3E}">
        <p14:creationId xmlns:p14="http://schemas.microsoft.com/office/powerpoint/2010/main" val="527370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509441"/>
            <a:ext cx="8726854" cy="5953424"/>
          </a:xfrm>
          <a:prstGeom prst="rect">
            <a:avLst/>
          </a:prstGeom>
          <a:noFill/>
        </p:spPr>
        <p:txBody>
          <a:bodyPr wrap="square" rtlCol="0">
            <a:spAutoFit/>
          </a:bodyPr>
          <a:lstStyle/>
          <a:p>
            <a:pPr algn="ctr">
              <a:lnSpc>
                <a:spcPct val="120000"/>
              </a:lnSpc>
            </a:pPr>
            <a:r>
              <a:rPr lang="it-IT" sz="3200" dirty="0">
                <a:solidFill>
                  <a:srgbClr val="558ED5"/>
                </a:solidFill>
                <a:latin typeface="Apple Casual"/>
                <a:cs typeface="Apple Casual"/>
              </a:rPr>
              <a:t>LE ESPERIENZE E IL </a:t>
            </a:r>
            <a:r>
              <a:rPr lang="it-IT" sz="3200" dirty="0" smtClean="0">
                <a:solidFill>
                  <a:srgbClr val="558ED5"/>
                </a:solidFill>
                <a:latin typeface="Apple Casual"/>
                <a:cs typeface="Apple Casual"/>
              </a:rPr>
              <a:t>LINGUAGGIO</a:t>
            </a:r>
          </a:p>
          <a:p>
            <a:pPr algn="ctr">
              <a:lnSpc>
                <a:spcPct val="120000"/>
              </a:lnSpc>
            </a:pPr>
            <a:endParaRPr lang="it-IT" sz="2200" dirty="0">
              <a:latin typeface="Apple Casual"/>
              <a:cs typeface="Apple Casual"/>
            </a:endParaRPr>
          </a:p>
          <a:p>
            <a:pPr algn="just">
              <a:lnSpc>
                <a:spcPct val="120000"/>
              </a:lnSpc>
            </a:pPr>
            <a:r>
              <a:rPr lang="it-IT" sz="2200" dirty="0" smtClean="0">
                <a:latin typeface="Apple Casual"/>
                <a:cs typeface="Apple Casual"/>
              </a:rPr>
              <a:t>￼</a:t>
            </a:r>
            <a:r>
              <a:rPr lang="it-IT" sz="2200" dirty="0">
                <a:latin typeface="Apple Casual"/>
                <a:cs typeface="Apple Casual"/>
              </a:rPr>
              <a:t>￼￼￼￼￼• Il gioco rende le esperienze dei bambini piacevoli ed interessanti</a:t>
            </a:r>
            <a:r>
              <a:rPr lang="it-IT" sz="2200" dirty="0" smtClean="0">
                <a:latin typeface="Apple Casual"/>
                <a:cs typeface="Apple Casual"/>
              </a:rPr>
              <a:t>, durante </a:t>
            </a:r>
            <a:r>
              <a:rPr lang="it-IT" sz="2200" dirty="0">
                <a:latin typeface="Apple Casual"/>
                <a:cs typeface="Apple Casual"/>
              </a:rPr>
              <a:t>i giochi e le esperienze i bambini fanno </a:t>
            </a:r>
            <a:r>
              <a:rPr lang="it-IT" sz="2200" dirty="0" smtClean="0">
                <a:latin typeface="Apple Casual"/>
                <a:cs typeface="Apple Casual"/>
              </a:rPr>
              <a:t>ragionamenti, congetture</a:t>
            </a:r>
            <a:r>
              <a:rPr lang="it-IT" sz="2200" dirty="0">
                <a:latin typeface="Apple Casual"/>
                <a:cs typeface="Apple Casual"/>
              </a:rPr>
              <a:t>, commenti... questo è il momento per cogliere </a:t>
            </a:r>
            <a:r>
              <a:rPr lang="it-IT" sz="2200" dirty="0" smtClean="0">
                <a:latin typeface="Apple Casual"/>
                <a:cs typeface="Apple Casual"/>
              </a:rPr>
              <a:t>l’opportunità </a:t>
            </a:r>
            <a:r>
              <a:rPr lang="it-IT" sz="2200" dirty="0">
                <a:latin typeface="Apple Casual"/>
                <a:cs typeface="Apple Casual"/>
              </a:rPr>
              <a:t>a far parlare i bambini e a farli </a:t>
            </a:r>
            <a:r>
              <a:rPr lang="it-IT" sz="2200" dirty="0" smtClean="0">
                <a:latin typeface="Apple Casual"/>
                <a:cs typeface="Apple Casual"/>
              </a:rPr>
              <a:t>riflettere</a:t>
            </a:r>
            <a:r>
              <a:rPr lang="it-IT" sz="2200" dirty="0">
                <a:latin typeface="Apple Casual"/>
                <a:cs typeface="Apple Casual"/>
              </a:rPr>
              <a:t>;</a:t>
            </a:r>
            <a:endParaRPr lang="it-IT" sz="2200" dirty="0" smtClean="0">
              <a:latin typeface="Apple Casual"/>
              <a:cs typeface="Apple Casual"/>
            </a:endParaRPr>
          </a:p>
          <a:p>
            <a:pPr algn="just">
              <a:lnSpc>
                <a:spcPct val="120000"/>
              </a:lnSpc>
            </a:pPr>
            <a:endParaRPr lang="it-IT" sz="2200" dirty="0">
              <a:latin typeface="Apple Casual"/>
              <a:cs typeface="Apple Casual"/>
            </a:endParaRPr>
          </a:p>
          <a:p>
            <a:pPr algn="just">
              <a:lnSpc>
                <a:spcPct val="120000"/>
              </a:lnSpc>
            </a:pPr>
            <a:r>
              <a:rPr lang="it-IT" sz="2200" dirty="0">
                <a:latin typeface="Apple Casual"/>
                <a:cs typeface="Apple Casual"/>
              </a:rPr>
              <a:t>• Le </a:t>
            </a:r>
            <a:r>
              <a:rPr lang="it-IT" sz="2200" dirty="0" smtClean="0">
                <a:latin typeface="Apple Casual"/>
                <a:cs typeface="Apple Casual"/>
              </a:rPr>
              <a:t>attività </a:t>
            </a:r>
            <a:r>
              <a:rPr lang="it-IT" sz="2200" dirty="0">
                <a:latin typeface="Apple Casual"/>
                <a:cs typeface="Apple Casual"/>
              </a:rPr>
              <a:t>dovranno essere accompagnate sempre dal </a:t>
            </a:r>
            <a:r>
              <a:rPr lang="it-IT" sz="2200" dirty="0" smtClean="0">
                <a:latin typeface="Apple Casual"/>
                <a:cs typeface="Apple Casual"/>
              </a:rPr>
              <a:t>linguaggio;</a:t>
            </a:r>
          </a:p>
          <a:p>
            <a:pPr algn="just">
              <a:lnSpc>
                <a:spcPct val="120000"/>
              </a:lnSpc>
            </a:pPr>
            <a:endParaRPr lang="it-IT" sz="2200" dirty="0">
              <a:latin typeface="Apple Casual"/>
              <a:cs typeface="Apple Casual"/>
            </a:endParaRPr>
          </a:p>
          <a:p>
            <a:pPr algn="just">
              <a:lnSpc>
                <a:spcPct val="120000"/>
              </a:lnSpc>
            </a:pPr>
            <a:r>
              <a:rPr lang="it-IT" sz="2200" dirty="0">
                <a:latin typeface="Apple Casual"/>
                <a:cs typeface="Apple Casual"/>
              </a:rPr>
              <a:t>• </a:t>
            </a:r>
            <a:r>
              <a:rPr lang="it-IT" sz="2200" dirty="0" smtClean="0">
                <a:latin typeface="Apple Casual"/>
                <a:cs typeface="Apple Casual"/>
              </a:rPr>
              <a:t>Affinché </a:t>
            </a:r>
            <a:r>
              <a:rPr lang="it-IT" sz="2200" dirty="0">
                <a:latin typeface="Apple Casual"/>
                <a:cs typeface="Apple Casual"/>
              </a:rPr>
              <a:t>l’intervento educativo sia efficace è di fondamentale importanza l’atteggiamento dell’insegnante che pone costante attenzione all’uso dei termini appropriati, non anticipa soluzioni</a:t>
            </a:r>
            <a:r>
              <a:rPr lang="it-IT" sz="2200" dirty="0" smtClean="0">
                <a:latin typeface="Apple Casual"/>
                <a:cs typeface="Apple Casual"/>
              </a:rPr>
              <a:t>, ma </a:t>
            </a:r>
            <a:r>
              <a:rPr lang="it-IT" sz="2200" dirty="0">
                <a:latin typeface="Apple Casual"/>
                <a:cs typeface="Apple Casual"/>
              </a:rPr>
              <a:t>“RILANCIA “continuamente il ragionamento dei bambini.</a:t>
            </a:r>
          </a:p>
        </p:txBody>
      </p:sp>
    </p:spTree>
    <p:extLst>
      <p:ext uri="{BB962C8B-B14F-4D97-AF65-F5344CB8AC3E}">
        <p14:creationId xmlns:p14="http://schemas.microsoft.com/office/powerpoint/2010/main" val="2625789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65792" y="679339"/>
            <a:ext cx="8593958" cy="5232201"/>
          </a:xfrm>
          <a:prstGeom prst="rect">
            <a:avLst/>
          </a:prstGeom>
          <a:noFill/>
        </p:spPr>
        <p:txBody>
          <a:bodyPr wrap="square" rtlCol="0">
            <a:spAutoFit/>
          </a:bodyPr>
          <a:lstStyle/>
          <a:p>
            <a:pPr algn="ctr">
              <a:lnSpc>
                <a:spcPct val="150000"/>
              </a:lnSpc>
            </a:pPr>
            <a:r>
              <a:rPr lang="it-IT" sz="3200" dirty="0" smtClean="0">
                <a:solidFill>
                  <a:srgbClr val="558ED5"/>
                </a:solidFill>
                <a:latin typeface="Apple Casual"/>
                <a:cs typeface="Apple Casual"/>
              </a:rPr>
              <a:t>ATTIVITA’ PSICOMOTORIA</a:t>
            </a:r>
          </a:p>
          <a:p>
            <a:pPr algn="ctr">
              <a:lnSpc>
                <a:spcPct val="150000"/>
              </a:lnSpc>
            </a:pPr>
            <a:endParaRPr lang="it-IT" sz="2400" dirty="0">
              <a:latin typeface="Apple Casual"/>
              <a:cs typeface="Apple Casual"/>
            </a:endParaRPr>
          </a:p>
          <a:p>
            <a:pPr algn="ctr">
              <a:lnSpc>
                <a:spcPct val="150000"/>
              </a:lnSpc>
            </a:pPr>
            <a:endParaRPr lang="it-IT" sz="2400" dirty="0">
              <a:latin typeface="Apple Casual"/>
              <a:cs typeface="Apple Casual"/>
            </a:endParaRPr>
          </a:p>
          <a:p>
            <a:pPr>
              <a:lnSpc>
                <a:spcPct val="150000"/>
              </a:lnSpc>
            </a:pPr>
            <a:r>
              <a:rPr lang="it-IT" sz="2400" dirty="0">
                <a:latin typeface="Apple Casual"/>
                <a:cs typeface="Apple Casual"/>
              </a:rPr>
              <a:t>￼￼￼• La percezione dello spazio e la sua </a:t>
            </a:r>
            <a:r>
              <a:rPr lang="it-IT" sz="2400" dirty="0" smtClean="0">
                <a:latin typeface="Apple Casual"/>
                <a:cs typeface="Apple Casual"/>
              </a:rPr>
              <a:t>rappresentazione;</a:t>
            </a:r>
          </a:p>
          <a:p>
            <a:pPr>
              <a:lnSpc>
                <a:spcPct val="150000"/>
              </a:lnSpc>
            </a:pPr>
            <a:endParaRPr lang="it-IT" sz="2400" dirty="0">
              <a:latin typeface="Apple Casual"/>
              <a:cs typeface="Apple Casual"/>
            </a:endParaRPr>
          </a:p>
          <a:p>
            <a:pPr>
              <a:lnSpc>
                <a:spcPct val="150000"/>
              </a:lnSpc>
            </a:pPr>
            <a:r>
              <a:rPr lang="it-IT" sz="2400" dirty="0">
                <a:latin typeface="Apple Casual"/>
                <a:cs typeface="Apple Casual"/>
              </a:rPr>
              <a:t>• Tutta l’esperienza parte dai giochi </a:t>
            </a:r>
            <a:r>
              <a:rPr lang="it-IT" sz="2400" dirty="0" smtClean="0">
                <a:latin typeface="Apple Casual"/>
                <a:cs typeface="Apple Casual"/>
              </a:rPr>
              <a:t>psicomotori;</a:t>
            </a:r>
          </a:p>
          <a:p>
            <a:pPr>
              <a:lnSpc>
                <a:spcPct val="150000"/>
              </a:lnSpc>
            </a:pPr>
            <a:endParaRPr lang="it-IT" sz="2400" dirty="0">
              <a:latin typeface="Apple Casual"/>
              <a:cs typeface="Apple Casual"/>
            </a:endParaRPr>
          </a:p>
          <a:p>
            <a:pPr>
              <a:lnSpc>
                <a:spcPct val="150000"/>
              </a:lnSpc>
            </a:pPr>
            <a:r>
              <a:rPr lang="it-IT" sz="2400" dirty="0">
                <a:latin typeface="Apple Casual"/>
                <a:cs typeface="Apple Casual"/>
              </a:rPr>
              <a:t>• Le esperienze vengono via via </a:t>
            </a:r>
            <a:r>
              <a:rPr lang="it-IT" sz="2400" dirty="0" smtClean="0">
                <a:latin typeface="Apple Casual"/>
                <a:cs typeface="Apple Casual"/>
              </a:rPr>
              <a:t>verbalizzate, raccontate</a:t>
            </a:r>
            <a:r>
              <a:rPr lang="it-IT" sz="2400" dirty="0">
                <a:latin typeface="Apple Casual"/>
                <a:cs typeface="Apple Casual"/>
              </a:rPr>
              <a:t>, descritte e anche rappresentate.</a:t>
            </a:r>
          </a:p>
        </p:txBody>
      </p:sp>
    </p:spTree>
    <p:extLst>
      <p:ext uri="{BB962C8B-B14F-4D97-AF65-F5344CB8AC3E}">
        <p14:creationId xmlns:p14="http://schemas.microsoft.com/office/powerpoint/2010/main" val="2942968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72520" y="561194"/>
            <a:ext cx="8269100" cy="6740306"/>
          </a:xfrm>
          <a:prstGeom prst="rect">
            <a:avLst/>
          </a:prstGeom>
          <a:noFill/>
        </p:spPr>
        <p:txBody>
          <a:bodyPr wrap="square" rtlCol="0">
            <a:spAutoFit/>
          </a:bodyPr>
          <a:lstStyle/>
          <a:p>
            <a:pPr algn="ctr"/>
            <a:r>
              <a:rPr lang="it-IT" sz="2400" dirty="0" smtClean="0">
                <a:solidFill>
                  <a:srgbClr val="558ED5"/>
                </a:solidFill>
                <a:latin typeface="Apple Casual"/>
                <a:cs typeface="Apple Casual"/>
              </a:rPr>
              <a:t>ATTIVITA’ PSICOMOTORIA </a:t>
            </a:r>
          </a:p>
          <a:p>
            <a:pPr algn="ctr"/>
            <a:r>
              <a:rPr lang="it-IT" sz="2400" dirty="0" smtClean="0">
                <a:solidFill>
                  <a:srgbClr val="558ED5"/>
                </a:solidFill>
                <a:latin typeface="Apple Casual"/>
                <a:cs typeface="Apple Casual"/>
              </a:rPr>
              <a:t>PER CONOSCERE LO SPAZIO E CONCEPIRSI NELLO SPAZIO</a:t>
            </a:r>
          </a:p>
          <a:p>
            <a:endParaRPr lang="it-IT" sz="2400" dirty="0" smtClean="0">
              <a:latin typeface="Apple Casual"/>
              <a:cs typeface="Apple Casual"/>
            </a:endParaRPr>
          </a:p>
          <a:p>
            <a:pPr marL="285750" indent="-285750">
              <a:buFontTx/>
              <a:buChar char="-"/>
            </a:pPr>
            <a:r>
              <a:rPr lang="it-IT" sz="2400" dirty="0" smtClean="0">
                <a:latin typeface="Apple Casual"/>
                <a:cs typeface="Apple Casual"/>
              </a:rPr>
              <a:t>SALTARE</a:t>
            </a:r>
          </a:p>
          <a:p>
            <a:pPr marL="285750" indent="-285750">
              <a:buFontTx/>
              <a:buChar char="-"/>
            </a:pPr>
            <a:endParaRPr lang="it-IT" sz="2400" dirty="0" smtClean="0">
              <a:latin typeface="Apple Casual"/>
              <a:cs typeface="Apple Casual"/>
            </a:endParaRPr>
          </a:p>
          <a:p>
            <a:pPr marL="285750" indent="-285750">
              <a:buFontTx/>
              <a:buChar char="-"/>
            </a:pPr>
            <a:r>
              <a:rPr lang="it-IT" sz="2400" dirty="0" smtClean="0">
                <a:latin typeface="Apple Casual"/>
                <a:cs typeface="Apple Casual"/>
              </a:rPr>
              <a:t>ROTOLARSI</a:t>
            </a:r>
          </a:p>
          <a:p>
            <a:pPr marL="285750" indent="-285750">
              <a:buFontTx/>
              <a:buChar char="-"/>
            </a:pPr>
            <a:endParaRPr lang="it-IT" sz="2400" dirty="0" smtClean="0">
              <a:latin typeface="Apple Casual"/>
              <a:cs typeface="Apple Casual"/>
            </a:endParaRPr>
          </a:p>
          <a:p>
            <a:pPr marL="285750" indent="-285750">
              <a:buFontTx/>
              <a:buChar char="-"/>
            </a:pPr>
            <a:r>
              <a:rPr lang="it-IT" sz="2400" dirty="0" smtClean="0">
                <a:latin typeface="Apple Casual"/>
                <a:cs typeface="Apple Casual"/>
              </a:rPr>
              <a:t>STRISCIARE</a:t>
            </a:r>
          </a:p>
          <a:p>
            <a:pPr marL="285750" indent="-285750">
              <a:buFontTx/>
              <a:buChar char="-"/>
            </a:pPr>
            <a:endParaRPr lang="it-IT" sz="2400" dirty="0" smtClean="0">
              <a:latin typeface="Apple Casual"/>
              <a:cs typeface="Apple Casual"/>
            </a:endParaRPr>
          </a:p>
          <a:p>
            <a:pPr marL="285750" indent="-285750">
              <a:buFontTx/>
              <a:buChar char="-"/>
            </a:pPr>
            <a:r>
              <a:rPr lang="it-IT" sz="2400" dirty="0" smtClean="0">
                <a:latin typeface="Apple Casual"/>
                <a:cs typeface="Apple Casual"/>
              </a:rPr>
              <a:t>MARCIARE</a:t>
            </a:r>
          </a:p>
          <a:p>
            <a:pPr marL="285750" indent="-285750">
              <a:buFontTx/>
              <a:buChar char="-"/>
            </a:pPr>
            <a:endParaRPr lang="it-IT" sz="2400" dirty="0" smtClean="0">
              <a:latin typeface="Apple Casual"/>
              <a:cs typeface="Apple Casual"/>
            </a:endParaRPr>
          </a:p>
          <a:p>
            <a:pPr marL="285750" indent="-285750">
              <a:buFontTx/>
              <a:buChar char="-"/>
            </a:pPr>
            <a:r>
              <a:rPr lang="it-IT" sz="2400" dirty="0" smtClean="0">
                <a:latin typeface="Apple Casual"/>
                <a:cs typeface="Apple Casual"/>
              </a:rPr>
              <a:t>CAMMINARE</a:t>
            </a:r>
          </a:p>
          <a:p>
            <a:pPr marL="285750" indent="-285750">
              <a:buFontTx/>
              <a:buChar char="-"/>
            </a:pPr>
            <a:endParaRPr lang="it-IT" sz="2400" dirty="0" smtClean="0">
              <a:latin typeface="Apple Casual"/>
              <a:cs typeface="Apple Casual"/>
            </a:endParaRPr>
          </a:p>
          <a:p>
            <a:pPr marL="285750" indent="-285750">
              <a:buFontTx/>
              <a:buChar char="-"/>
            </a:pPr>
            <a:r>
              <a:rPr lang="it-IT" sz="2400" dirty="0" smtClean="0">
                <a:latin typeface="Apple Casual"/>
                <a:cs typeface="Apple Casual"/>
              </a:rPr>
              <a:t>CORRERE</a:t>
            </a:r>
          </a:p>
          <a:p>
            <a:pPr marL="285750" indent="-285750">
              <a:buFontTx/>
              <a:buChar char="-"/>
            </a:pPr>
            <a:endParaRPr lang="it-IT" sz="2400" dirty="0" smtClean="0">
              <a:latin typeface="Apple Casual"/>
              <a:cs typeface="Apple Casual"/>
            </a:endParaRPr>
          </a:p>
          <a:p>
            <a:pPr marL="285750" indent="-285750">
              <a:buFontTx/>
              <a:buChar char="-"/>
            </a:pPr>
            <a:r>
              <a:rPr lang="it-IT" sz="2400" dirty="0" smtClean="0">
                <a:latin typeface="Apple Casual"/>
                <a:cs typeface="Apple Casual"/>
              </a:rPr>
              <a:t>GIOCHI CON LA PALLA</a:t>
            </a:r>
            <a:endParaRPr lang="it-IT" sz="2400" dirty="0">
              <a:latin typeface="Apple Casual"/>
              <a:cs typeface="Apple Casual"/>
            </a:endParaRPr>
          </a:p>
          <a:p>
            <a:pPr marL="285750" indent="-285750">
              <a:buFontTx/>
              <a:buChar char="-"/>
            </a:pPr>
            <a:endParaRPr lang="it-IT" sz="2400" dirty="0" smtClean="0">
              <a:latin typeface="Apple Casual"/>
              <a:cs typeface="Apple Casual"/>
            </a:endParaRPr>
          </a:p>
          <a:p>
            <a:pPr marL="285750" indent="-285750">
              <a:buFontTx/>
              <a:buChar char="-"/>
            </a:pPr>
            <a:endParaRPr lang="it-IT" sz="2400" dirty="0" smtClean="0">
              <a:latin typeface="Apple Casual"/>
              <a:cs typeface="Apple Casual"/>
            </a:endParaRPr>
          </a:p>
        </p:txBody>
      </p:sp>
    </p:spTree>
    <p:extLst>
      <p:ext uri="{BB962C8B-B14F-4D97-AF65-F5344CB8AC3E}">
        <p14:creationId xmlns:p14="http://schemas.microsoft.com/office/powerpoint/2010/main" val="2606009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72520" y="520061"/>
            <a:ext cx="8269100" cy="6001642"/>
          </a:xfrm>
          <a:prstGeom prst="rect">
            <a:avLst/>
          </a:prstGeom>
          <a:noFill/>
        </p:spPr>
        <p:txBody>
          <a:bodyPr wrap="square" rtlCol="0">
            <a:spAutoFit/>
          </a:bodyPr>
          <a:lstStyle/>
          <a:p>
            <a:pPr algn="ctr"/>
            <a:r>
              <a:rPr lang="it-IT" sz="2400" dirty="0" smtClean="0">
                <a:solidFill>
                  <a:srgbClr val="558ED5"/>
                </a:solidFill>
                <a:latin typeface="Apple Casual"/>
                <a:cs typeface="Apple Casual"/>
              </a:rPr>
              <a:t>ATTIVITA’ RITMICA</a:t>
            </a:r>
          </a:p>
          <a:p>
            <a:pPr algn="ctr"/>
            <a:endParaRPr lang="it-IT" sz="2400" dirty="0" smtClean="0">
              <a:latin typeface="Apple Casual"/>
              <a:cs typeface="Apple Casual"/>
            </a:endParaRPr>
          </a:p>
          <a:p>
            <a:pPr marL="285750" indent="-285750">
              <a:buFontTx/>
              <a:buChar char="-"/>
            </a:pPr>
            <a:r>
              <a:rPr lang="it-IT" sz="2400" dirty="0" smtClean="0">
                <a:latin typeface="Apple Casual"/>
                <a:cs typeface="Apple Casual"/>
              </a:rPr>
              <a:t>CONTE</a:t>
            </a:r>
            <a:endParaRPr lang="it-IT" sz="2400" dirty="0">
              <a:latin typeface="Apple Casual"/>
              <a:cs typeface="Apple Casual"/>
            </a:endParaRPr>
          </a:p>
          <a:p>
            <a:pPr marL="285750" indent="-285750">
              <a:buFontTx/>
              <a:buChar char="-"/>
            </a:pPr>
            <a:r>
              <a:rPr lang="it-IT" sz="2400" dirty="0" smtClean="0">
                <a:latin typeface="Apple Casual"/>
                <a:cs typeface="Apple Casual"/>
              </a:rPr>
              <a:t>FILASTROCCHE</a:t>
            </a:r>
          </a:p>
          <a:p>
            <a:pPr marL="285750" indent="-285750">
              <a:buFontTx/>
              <a:buChar char="-"/>
            </a:pPr>
            <a:r>
              <a:rPr lang="it-IT" sz="2400" dirty="0" smtClean="0">
                <a:latin typeface="Apple Casual"/>
                <a:cs typeface="Apple Casual"/>
              </a:rPr>
              <a:t>SQUENZE RITMICHE</a:t>
            </a:r>
          </a:p>
          <a:p>
            <a:pPr algn="ctr"/>
            <a:endParaRPr lang="it-IT" sz="2400" dirty="0" smtClean="0">
              <a:latin typeface="Apple Casual"/>
              <a:cs typeface="Apple Casual"/>
            </a:endParaRPr>
          </a:p>
          <a:p>
            <a:pPr algn="ctr"/>
            <a:r>
              <a:rPr lang="it-IT" sz="2400" dirty="0" smtClean="0">
                <a:solidFill>
                  <a:srgbClr val="558ED5"/>
                </a:solidFill>
                <a:latin typeface="Apple Casual"/>
                <a:cs typeface="Apple Casual"/>
              </a:rPr>
              <a:t>MOTRICITA’</a:t>
            </a:r>
          </a:p>
          <a:p>
            <a:pPr marL="342900" indent="-342900">
              <a:buFontTx/>
              <a:buChar char="-"/>
            </a:pPr>
            <a:r>
              <a:rPr lang="it-IT" sz="2400" dirty="0" smtClean="0">
                <a:latin typeface="Apple Casual"/>
                <a:cs typeface="Apple Casual"/>
              </a:rPr>
              <a:t>PERCORSI</a:t>
            </a:r>
          </a:p>
          <a:p>
            <a:pPr marL="342900" indent="-342900">
              <a:buFontTx/>
              <a:buChar char="-"/>
            </a:pPr>
            <a:r>
              <a:rPr lang="it-IT" sz="2400" dirty="0" smtClean="0">
                <a:latin typeface="Apple Casual"/>
                <a:cs typeface="Apple Casual"/>
              </a:rPr>
              <a:t>CONTARE DURANTE I GIOCHI</a:t>
            </a:r>
          </a:p>
          <a:p>
            <a:pPr marL="342900" indent="-342900">
              <a:buFontTx/>
              <a:buChar char="-"/>
            </a:pPr>
            <a:r>
              <a:rPr lang="it-IT" sz="2400" dirty="0" smtClean="0">
                <a:latin typeface="Apple Casual"/>
                <a:cs typeface="Apple Casual"/>
              </a:rPr>
              <a:t>SEQUENZE MOTORIE</a:t>
            </a:r>
          </a:p>
          <a:p>
            <a:pPr marL="342900" indent="-342900">
              <a:buFontTx/>
              <a:buChar char="-"/>
            </a:pPr>
            <a:endParaRPr lang="it-IT" sz="2400" dirty="0">
              <a:latin typeface="Apple Casual"/>
              <a:cs typeface="Apple Casual"/>
            </a:endParaRPr>
          </a:p>
          <a:p>
            <a:pPr algn="ctr"/>
            <a:r>
              <a:rPr lang="it-IT" sz="2400" dirty="0" smtClean="0">
                <a:solidFill>
                  <a:srgbClr val="558ED5"/>
                </a:solidFill>
                <a:latin typeface="Apple Casual"/>
                <a:cs typeface="Apple Casual"/>
              </a:rPr>
              <a:t>ATTIVITA’ DI ROUTINE</a:t>
            </a:r>
          </a:p>
          <a:p>
            <a:pPr marL="342900" indent="-342900">
              <a:buFontTx/>
              <a:buChar char="-"/>
            </a:pPr>
            <a:r>
              <a:rPr lang="it-IT" sz="2400" dirty="0" smtClean="0">
                <a:latin typeface="Apple Casual"/>
                <a:cs typeface="Apple Casual"/>
              </a:rPr>
              <a:t>CONTARE PRESENTI/ASSENTI</a:t>
            </a:r>
          </a:p>
          <a:p>
            <a:pPr marL="342900" indent="-342900">
              <a:buFontTx/>
              <a:buChar char="-"/>
            </a:pPr>
            <a:r>
              <a:rPr lang="it-IT" sz="2400" dirty="0" smtClean="0">
                <a:latin typeface="Apple Casual"/>
                <a:cs typeface="Apple Casual"/>
              </a:rPr>
              <a:t>IL CALENDARIO</a:t>
            </a:r>
          </a:p>
          <a:p>
            <a:pPr marL="342900" indent="-342900">
              <a:buFontTx/>
              <a:buChar char="-"/>
            </a:pPr>
            <a:r>
              <a:rPr lang="it-IT" sz="2400" dirty="0" smtClean="0">
                <a:latin typeface="Apple Casual"/>
                <a:cs typeface="Apple Casual"/>
              </a:rPr>
              <a:t>CANZONCINE </a:t>
            </a:r>
            <a:endParaRPr lang="it-IT" sz="2400" dirty="0">
              <a:latin typeface="Apple Casual"/>
              <a:cs typeface="Apple Casual"/>
            </a:endParaRPr>
          </a:p>
          <a:p>
            <a:pPr algn="ctr"/>
            <a:endParaRPr lang="it-IT" sz="2400" dirty="0" smtClean="0">
              <a:latin typeface="Apple Casual"/>
              <a:cs typeface="Apple Casual"/>
            </a:endParaRPr>
          </a:p>
        </p:txBody>
      </p:sp>
    </p:spTree>
    <p:extLst>
      <p:ext uri="{BB962C8B-B14F-4D97-AF65-F5344CB8AC3E}">
        <p14:creationId xmlns:p14="http://schemas.microsoft.com/office/powerpoint/2010/main" val="1264996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08000" y="900250"/>
            <a:ext cx="7903882" cy="5047535"/>
          </a:xfrm>
          <a:prstGeom prst="rect">
            <a:avLst/>
          </a:prstGeom>
        </p:spPr>
        <p:txBody>
          <a:bodyPr wrap="square">
            <a:spAutoFit/>
          </a:bodyPr>
          <a:lstStyle/>
          <a:p>
            <a:pPr algn="ctr">
              <a:lnSpc>
                <a:spcPct val="150000"/>
              </a:lnSpc>
            </a:pPr>
            <a:r>
              <a:rPr lang="it-IT" sz="2400" dirty="0">
                <a:solidFill>
                  <a:srgbClr val="558ED5"/>
                </a:solidFill>
                <a:latin typeface="Apple Casual"/>
                <a:cs typeface="Apple Casual"/>
              </a:rPr>
              <a:t>IL </a:t>
            </a:r>
            <a:r>
              <a:rPr lang="it-IT" sz="2400" dirty="0" smtClean="0">
                <a:solidFill>
                  <a:srgbClr val="558ED5"/>
                </a:solidFill>
                <a:latin typeface="Apple Casual"/>
                <a:cs typeface="Apple Casual"/>
              </a:rPr>
              <a:t>NUMERO</a:t>
            </a:r>
          </a:p>
          <a:p>
            <a:pPr algn="ctr">
              <a:lnSpc>
                <a:spcPct val="150000"/>
              </a:lnSpc>
            </a:pPr>
            <a:endParaRPr lang="it-IT" sz="2400" dirty="0">
              <a:latin typeface="Apple Casual"/>
              <a:cs typeface="Apple Casual"/>
            </a:endParaRPr>
          </a:p>
          <a:p>
            <a:pPr marL="342900" indent="-342900">
              <a:lnSpc>
                <a:spcPct val="150000"/>
              </a:lnSpc>
              <a:buFont typeface="Wingdings" charset="2"/>
              <a:buChar char="ü"/>
            </a:pPr>
            <a:r>
              <a:rPr lang="it-IT" sz="2400" dirty="0" smtClean="0">
                <a:latin typeface="Apple Casual"/>
                <a:cs typeface="Apple Casual"/>
              </a:rPr>
              <a:t>￼￼</a:t>
            </a:r>
            <a:r>
              <a:rPr lang="it-IT" sz="2400" dirty="0">
                <a:latin typeface="Apple Casual"/>
                <a:cs typeface="Apple Casual"/>
              </a:rPr>
              <a:t>￼￼L’incontro del bambino con i numeri è molto precoce ed i nomi dei numeri entrano molto presto nel suo </a:t>
            </a:r>
            <a:r>
              <a:rPr lang="it-IT" sz="2400" dirty="0" smtClean="0">
                <a:latin typeface="Apple Casual"/>
                <a:cs typeface="Apple Casual"/>
              </a:rPr>
              <a:t>linguaggio: i </a:t>
            </a:r>
            <a:r>
              <a:rPr lang="it-IT" sz="2400" dirty="0">
                <a:latin typeface="Apple Casual"/>
                <a:cs typeface="Apple Casual"/>
              </a:rPr>
              <a:t>bambini contano</a:t>
            </a:r>
            <a:r>
              <a:rPr lang="it-IT" sz="2400" dirty="0" smtClean="0">
                <a:latin typeface="Apple Casual"/>
                <a:cs typeface="Apple Casual"/>
              </a:rPr>
              <a:t>!</a:t>
            </a:r>
          </a:p>
          <a:p>
            <a:pPr>
              <a:lnSpc>
                <a:spcPct val="150000"/>
              </a:lnSpc>
            </a:pPr>
            <a:endParaRPr lang="it-IT" sz="2400" dirty="0">
              <a:latin typeface="Apple Casual"/>
              <a:cs typeface="Apple Casual"/>
            </a:endParaRPr>
          </a:p>
          <a:p>
            <a:pPr marL="342900" indent="-342900">
              <a:lnSpc>
                <a:spcPct val="150000"/>
              </a:lnSpc>
              <a:buFont typeface="Wingdings" charset="2"/>
              <a:buChar char="ü"/>
            </a:pPr>
            <a:r>
              <a:rPr lang="it-IT" sz="2400" dirty="0">
                <a:latin typeface="Apple Casual"/>
                <a:cs typeface="Apple Casual"/>
              </a:rPr>
              <a:t>Il contare deve diventare consapevole, per acquistare consapevolezza occorre fare proposte mirate.</a:t>
            </a:r>
          </a:p>
        </p:txBody>
      </p:sp>
    </p:spTree>
    <p:extLst>
      <p:ext uri="{BB962C8B-B14F-4D97-AF65-F5344CB8AC3E}">
        <p14:creationId xmlns:p14="http://schemas.microsoft.com/office/powerpoint/2010/main" val="3380746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17485" y="3035158"/>
            <a:ext cx="7102375" cy="707886"/>
          </a:xfrm>
          <a:prstGeom prst="rect">
            <a:avLst/>
          </a:prstGeom>
        </p:spPr>
        <p:txBody>
          <a:bodyPr wrap="none">
            <a:spAutoFit/>
          </a:bodyPr>
          <a:lstStyle/>
          <a:p>
            <a:r>
              <a:rPr lang="pt-BR" sz="4000" dirty="0">
                <a:latin typeface="Apple Casual"/>
                <a:cs typeface="Apple Casual"/>
              </a:rPr>
              <a:t>UNIRE IL GESTO ALLA PAROLA</a:t>
            </a:r>
            <a:endParaRPr lang="it-IT" sz="4000" dirty="0">
              <a:latin typeface="Apple Casual"/>
              <a:cs typeface="Apple Casual"/>
            </a:endParaRPr>
          </a:p>
        </p:txBody>
      </p:sp>
    </p:spTree>
    <p:extLst>
      <p:ext uri="{BB962C8B-B14F-4D97-AF65-F5344CB8AC3E}">
        <p14:creationId xmlns:p14="http://schemas.microsoft.com/office/powerpoint/2010/main" val="3810377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4000" y="554922"/>
            <a:ext cx="8486588" cy="5262979"/>
          </a:xfrm>
          <a:prstGeom prst="rect">
            <a:avLst/>
          </a:prstGeom>
        </p:spPr>
        <p:txBody>
          <a:bodyPr wrap="square">
            <a:spAutoFit/>
          </a:bodyPr>
          <a:lstStyle/>
          <a:p>
            <a:r>
              <a:rPr lang="it-IT" sz="2400" dirty="0" smtClean="0">
                <a:solidFill>
                  <a:srgbClr val="558ED5"/>
                </a:solidFill>
                <a:latin typeface="Apple Casual"/>
                <a:cs typeface="Apple Casual"/>
              </a:rPr>
              <a:t>ORDINARE</a:t>
            </a:r>
            <a:endParaRPr lang="it-IT" sz="2400" dirty="0">
              <a:solidFill>
                <a:srgbClr val="558ED5"/>
              </a:solidFill>
              <a:latin typeface="Apple Casual"/>
              <a:cs typeface="Apple Casual"/>
            </a:endParaRPr>
          </a:p>
          <a:p>
            <a:pPr marL="342900" indent="-342900">
              <a:buFont typeface="Arial"/>
              <a:buChar char="•"/>
            </a:pPr>
            <a:r>
              <a:rPr lang="it-IT" sz="2400" dirty="0" smtClean="0">
                <a:latin typeface="Apple Casual"/>
                <a:cs typeface="Apple Casual"/>
              </a:rPr>
              <a:t>OGGETTI</a:t>
            </a:r>
          </a:p>
          <a:p>
            <a:pPr marL="342900" indent="-342900">
              <a:buFont typeface="Arial"/>
              <a:buChar char="•"/>
            </a:pPr>
            <a:r>
              <a:rPr lang="it-IT" sz="2400" dirty="0" smtClean="0">
                <a:latin typeface="Apple Casual"/>
                <a:cs typeface="Apple Casual"/>
              </a:rPr>
              <a:t>QUANTITA’</a:t>
            </a:r>
          </a:p>
          <a:p>
            <a:pPr marL="342900" indent="-342900">
              <a:buFont typeface="Arial"/>
              <a:buChar char="•"/>
            </a:pPr>
            <a:r>
              <a:rPr lang="it-IT" sz="2400" dirty="0" smtClean="0">
                <a:latin typeface="Apple Casual"/>
                <a:cs typeface="Apple Casual"/>
              </a:rPr>
              <a:t>NUMERI</a:t>
            </a:r>
          </a:p>
          <a:p>
            <a:endParaRPr lang="it-IT" sz="2400" dirty="0">
              <a:solidFill>
                <a:srgbClr val="558ED5"/>
              </a:solidFill>
              <a:latin typeface="Apple Casual"/>
              <a:cs typeface="Apple Casual"/>
            </a:endParaRPr>
          </a:p>
          <a:p>
            <a:r>
              <a:rPr lang="it-IT" sz="2400" dirty="0" smtClean="0">
                <a:solidFill>
                  <a:srgbClr val="558ED5"/>
                </a:solidFill>
                <a:latin typeface="Apple Casual"/>
                <a:cs typeface="Apple Casual"/>
              </a:rPr>
              <a:t>DAL SIMBOLO ALLA CIFRA</a:t>
            </a:r>
          </a:p>
          <a:p>
            <a:pPr marL="342900" indent="-342900">
              <a:buFont typeface="Arial"/>
              <a:buChar char="•"/>
            </a:pPr>
            <a:r>
              <a:rPr lang="it-IT" sz="2400" dirty="0" smtClean="0">
                <a:latin typeface="Apple Casual"/>
                <a:cs typeface="Apple Casual"/>
              </a:rPr>
              <a:t>USO DEL CORPO</a:t>
            </a:r>
          </a:p>
          <a:p>
            <a:pPr marL="342900" indent="-342900">
              <a:buFont typeface="Arial"/>
              <a:buChar char="•"/>
            </a:pPr>
            <a:r>
              <a:rPr lang="it-IT" sz="2400" dirty="0" smtClean="0">
                <a:latin typeface="Apple Casual"/>
                <a:cs typeface="Apple Casual"/>
              </a:rPr>
              <a:t>USO DEI SENSI </a:t>
            </a:r>
          </a:p>
          <a:p>
            <a:endParaRPr lang="it-IT" sz="2400" dirty="0">
              <a:latin typeface="Apple Casual"/>
              <a:cs typeface="Apple Casual"/>
            </a:endParaRPr>
          </a:p>
          <a:p>
            <a:r>
              <a:rPr lang="it-IT" sz="2400" dirty="0" smtClean="0">
                <a:solidFill>
                  <a:srgbClr val="558ED5"/>
                </a:solidFill>
                <a:latin typeface="Apple Casual"/>
                <a:cs typeface="Apple Casual"/>
              </a:rPr>
              <a:t>CARDINALITA’ E ORDINALITA’</a:t>
            </a:r>
          </a:p>
          <a:p>
            <a:pPr marL="342900" indent="-342900">
              <a:buFont typeface="Arial"/>
              <a:buChar char="•"/>
            </a:pPr>
            <a:r>
              <a:rPr lang="it-IT" sz="2400" dirty="0" smtClean="0">
                <a:latin typeface="Apple Casual"/>
                <a:cs typeface="Apple Casual"/>
              </a:rPr>
              <a:t>NUMERARE </a:t>
            </a:r>
          </a:p>
          <a:p>
            <a:pPr marL="342900" indent="-342900">
              <a:buFont typeface="Arial"/>
              <a:buChar char="•"/>
            </a:pPr>
            <a:r>
              <a:rPr lang="it-IT" sz="2400" dirty="0" smtClean="0">
                <a:latin typeface="Apple Casual"/>
                <a:cs typeface="Apple Casual"/>
              </a:rPr>
              <a:t>ORDINARE</a:t>
            </a:r>
          </a:p>
          <a:p>
            <a:endParaRPr lang="it-IT" sz="2400" dirty="0">
              <a:latin typeface="Apple Casual"/>
              <a:cs typeface="Apple Casual"/>
            </a:endParaRPr>
          </a:p>
          <a:p>
            <a:r>
              <a:rPr lang="it-IT" sz="2400" dirty="0" smtClean="0">
                <a:solidFill>
                  <a:srgbClr val="558ED5"/>
                </a:solidFill>
                <a:latin typeface="Apple Casual"/>
                <a:cs typeface="Apple Casual"/>
              </a:rPr>
              <a:t>RAPPRESENTARE I GIOCHI MOTORI</a:t>
            </a:r>
          </a:p>
        </p:txBody>
      </p:sp>
    </p:spTree>
    <p:extLst>
      <p:ext uri="{BB962C8B-B14F-4D97-AF65-F5344CB8AC3E}">
        <p14:creationId xmlns:p14="http://schemas.microsoft.com/office/powerpoint/2010/main" val="3895089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4118" y="1057719"/>
            <a:ext cx="8621058" cy="3939539"/>
          </a:xfrm>
          <a:prstGeom prst="rect">
            <a:avLst/>
          </a:prstGeom>
        </p:spPr>
        <p:txBody>
          <a:bodyPr wrap="square">
            <a:spAutoFit/>
          </a:bodyPr>
          <a:lstStyle/>
          <a:p>
            <a:pPr algn="ctr">
              <a:lnSpc>
                <a:spcPct val="150000"/>
              </a:lnSpc>
            </a:pPr>
            <a:r>
              <a:rPr lang="it-IT" sz="2400" dirty="0">
                <a:solidFill>
                  <a:srgbClr val="558ED5"/>
                </a:solidFill>
                <a:latin typeface="Apple Casual"/>
                <a:cs typeface="Apple Casual"/>
              </a:rPr>
              <a:t>La matematica nella scuola dell’infanzia</a:t>
            </a:r>
            <a:r>
              <a:rPr lang="it-IT" sz="2400" dirty="0" smtClean="0">
                <a:solidFill>
                  <a:srgbClr val="558ED5"/>
                </a:solidFill>
                <a:latin typeface="Apple Casual"/>
                <a:cs typeface="Apple Casual"/>
              </a:rPr>
              <a:t>:</a:t>
            </a:r>
          </a:p>
          <a:p>
            <a:pPr algn="ctr">
              <a:lnSpc>
                <a:spcPct val="150000"/>
              </a:lnSpc>
            </a:pPr>
            <a:endParaRPr lang="it-IT" sz="2400" dirty="0">
              <a:solidFill>
                <a:srgbClr val="558ED5"/>
              </a:solidFill>
              <a:latin typeface="Apple Casual"/>
              <a:cs typeface="Apple Casual"/>
            </a:endParaRPr>
          </a:p>
          <a:p>
            <a:pPr>
              <a:lnSpc>
                <a:spcPct val="150000"/>
              </a:lnSpc>
            </a:pPr>
            <a:r>
              <a:rPr lang="it-IT" sz="2400" dirty="0" smtClean="0">
                <a:latin typeface="Apple Casual"/>
                <a:cs typeface="Apple Casual"/>
              </a:rPr>
              <a:t>• Numeri </a:t>
            </a:r>
            <a:r>
              <a:rPr lang="it-IT" sz="2400" dirty="0">
                <a:latin typeface="Apple Casual"/>
                <a:cs typeface="Apple Casual"/>
              </a:rPr>
              <a:t>e </a:t>
            </a:r>
            <a:r>
              <a:rPr lang="it-IT" sz="2400" dirty="0" smtClean="0">
                <a:latin typeface="Apple Casual"/>
                <a:cs typeface="Apple Casual"/>
              </a:rPr>
              <a:t>operazioni;</a:t>
            </a:r>
          </a:p>
          <a:p>
            <a:pPr>
              <a:lnSpc>
                <a:spcPct val="150000"/>
              </a:lnSpc>
            </a:pPr>
            <a:endParaRPr lang="it-IT" sz="2400" dirty="0">
              <a:latin typeface="Apple Casual"/>
              <a:cs typeface="Apple Casual"/>
            </a:endParaRPr>
          </a:p>
          <a:p>
            <a:pPr>
              <a:lnSpc>
                <a:spcPct val="150000"/>
              </a:lnSpc>
            </a:pPr>
            <a:r>
              <a:rPr lang="it-IT" sz="2400" dirty="0">
                <a:latin typeface="Apple Casual"/>
                <a:cs typeface="Apple Casual"/>
              </a:rPr>
              <a:t>• Elementi, forme e </a:t>
            </a:r>
            <a:r>
              <a:rPr lang="it-IT" sz="2400" dirty="0" smtClean="0">
                <a:latin typeface="Apple Casual"/>
                <a:cs typeface="Apple Casual"/>
              </a:rPr>
              <a:t>operazioni geometriche;</a:t>
            </a:r>
          </a:p>
          <a:p>
            <a:pPr>
              <a:lnSpc>
                <a:spcPct val="150000"/>
              </a:lnSpc>
            </a:pPr>
            <a:endParaRPr lang="it-IT" sz="2400" dirty="0">
              <a:latin typeface="Apple Casual"/>
              <a:cs typeface="Apple Casual"/>
            </a:endParaRPr>
          </a:p>
          <a:p>
            <a:pPr>
              <a:lnSpc>
                <a:spcPct val="150000"/>
              </a:lnSpc>
            </a:pPr>
            <a:r>
              <a:rPr lang="it-IT" sz="2400" dirty="0">
                <a:latin typeface="Apple Casual"/>
                <a:cs typeface="Apple Casual"/>
              </a:rPr>
              <a:t>• La matematica e il </a:t>
            </a:r>
            <a:r>
              <a:rPr lang="it-IT" sz="2400" dirty="0" smtClean="0">
                <a:latin typeface="Apple Casual"/>
                <a:cs typeface="Apple Casual"/>
              </a:rPr>
              <a:t>nostro Mondo</a:t>
            </a:r>
            <a:r>
              <a:rPr lang="it-IT" sz="2400" dirty="0" smtClean="0">
                <a:latin typeface="Apple Casual"/>
                <a:cs typeface="Apple Casual"/>
              </a:rPr>
              <a:t>.</a:t>
            </a:r>
            <a:endParaRPr lang="it-IT" sz="2400" dirty="0">
              <a:latin typeface="Apple Casual"/>
              <a:cs typeface="Apple Casual"/>
            </a:endParaRPr>
          </a:p>
        </p:txBody>
      </p:sp>
    </p:spTree>
    <p:extLst>
      <p:ext uri="{BB962C8B-B14F-4D97-AF65-F5344CB8AC3E}">
        <p14:creationId xmlns:p14="http://schemas.microsoft.com/office/powerpoint/2010/main" val="2014849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94236" y="2350718"/>
            <a:ext cx="8800352" cy="2554545"/>
          </a:xfrm>
          <a:prstGeom prst="rect">
            <a:avLst/>
          </a:prstGeom>
        </p:spPr>
        <p:txBody>
          <a:bodyPr wrap="square">
            <a:spAutoFit/>
          </a:bodyPr>
          <a:lstStyle/>
          <a:p>
            <a:pPr algn="ctr"/>
            <a:r>
              <a:rPr lang="it-IT" sz="3200" dirty="0">
                <a:solidFill>
                  <a:srgbClr val="558ED5"/>
                </a:solidFill>
                <a:latin typeface="Apple Casual"/>
                <a:cs typeface="Apple Casual"/>
              </a:rPr>
              <a:t>Offrire occasioni di esperienza numerica e </a:t>
            </a:r>
            <a:r>
              <a:rPr lang="it-IT" sz="3200" dirty="0" smtClean="0">
                <a:solidFill>
                  <a:srgbClr val="558ED5"/>
                </a:solidFill>
                <a:latin typeface="Apple Casual"/>
                <a:cs typeface="Apple Casual"/>
              </a:rPr>
              <a:t>geometrica</a:t>
            </a:r>
          </a:p>
          <a:p>
            <a:pPr algn="ctr"/>
            <a:endParaRPr lang="it-IT" sz="3200" dirty="0">
              <a:solidFill>
                <a:srgbClr val="558ED5"/>
              </a:solidFill>
              <a:latin typeface="Apple Casual"/>
              <a:cs typeface="Apple Casual"/>
            </a:endParaRPr>
          </a:p>
          <a:p>
            <a:pPr algn="ctr"/>
            <a:r>
              <a:rPr lang="it-IT" sz="3200" dirty="0">
                <a:solidFill>
                  <a:srgbClr val="558ED5"/>
                </a:solidFill>
                <a:latin typeface="Apple Casual"/>
                <a:cs typeface="Apple Casual"/>
              </a:rPr>
              <a:t>Completare l’esperienza matematica occasionale (a </a:t>
            </a:r>
            <a:r>
              <a:rPr lang="it-IT" sz="3200" dirty="0" smtClean="0">
                <a:solidFill>
                  <a:srgbClr val="558ED5"/>
                </a:solidFill>
                <a:latin typeface="Apple Casual"/>
                <a:cs typeface="Apple Casual"/>
              </a:rPr>
              <a:t>casa </a:t>
            </a:r>
            <a:r>
              <a:rPr lang="it-IT" sz="3200" dirty="0">
                <a:solidFill>
                  <a:srgbClr val="558ED5"/>
                </a:solidFill>
                <a:latin typeface="Apple Casual"/>
                <a:cs typeface="Apple Casual"/>
              </a:rPr>
              <a:t>... e anche a </a:t>
            </a:r>
            <a:r>
              <a:rPr lang="it-IT" sz="3200" dirty="0" smtClean="0">
                <a:solidFill>
                  <a:srgbClr val="558ED5"/>
                </a:solidFill>
                <a:latin typeface="Apple Casual"/>
                <a:cs typeface="Apple Casual"/>
              </a:rPr>
              <a:t>scuola)</a:t>
            </a:r>
            <a:endParaRPr lang="it-IT" sz="3200" dirty="0">
              <a:solidFill>
                <a:srgbClr val="558ED5"/>
              </a:solidFill>
              <a:latin typeface="Apple Casual"/>
              <a:cs typeface="Apple Casual"/>
            </a:endParaRPr>
          </a:p>
        </p:txBody>
      </p:sp>
    </p:spTree>
    <p:extLst>
      <p:ext uri="{BB962C8B-B14F-4D97-AF65-F5344CB8AC3E}">
        <p14:creationId xmlns:p14="http://schemas.microsoft.com/office/powerpoint/2010/main" val="544083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4353" y="1705451"/>
            <a:ext cx="8770470" cy="2677656"/>
          </a:xfrm>
          <a:prstGeom prst="rect">
            <a:avLst/>
          </a:prstGeom>
        </p:spPr>
        <p:txBody>
          <a:bodyPr wrap="square">
            <a:spAutoFit/>
          </a:bodyPr>
          <a:lstStyle/>
          <a:p>
            <a:pPr algn="ctr"/>
            <a:r>
              <a:rPr lang="it-IT" sz="2800" dirty="0">
                <a:solidFill>
                  <a:srgbClr val="558ED5"/>
                </a:solidFill>
                <a:latin typeface="Apple Casual"/>
                <a:cs typeface="Apple Casual"/>
              </a:rPr>
              <a:t>Esperienza: </a:t>
            </a:r>
            <a:endParaRPr lang="it-IT" sz="2800" dirty="0" smtClean="0">
              <a:solidFill>
                <a:srgbClr val="558ED5"/>
              </a:solidFill>
              <a:latin typeface="Apple Casual"/>
              <a:cs typeface="Apple Casual"/>
            </a:endParaRPr>
          </a:p>
          <a:p>
            <a:endParaRPr lang="it-IT" sz="2800" dirty="0" smtClean="0">
              <a:solidFill>
                <a:srgbClr val="558ED5"/>
              </a:solidFill>
              <a:latin typeface="Apple Casual"/>
              <a:cs typeface="Apple Casual"/>
            </a:endParaRPr>
          </a:p>
          <a:p>
            <a:r>
              <a:rPr lang="it-IT" sz="2800" dirty="0" smtClean="0">
                <a:latin typeface="Apple Casual"/>
                <a:cs typeface="Apple Casual"/>
              </a:rPr>
              <a:t>toccare</a:t>
            </a:r>
            <a:r>
              <a:rPr lang="it-IT" sz="2800" dirty="0">
                <a:latin typeface="Apple Casual"/>
                <a:cs typeface="Apple Casual"/>
              </a:rPr>
              <a:t>, vedere, muoversi, </a:t>
            </a:r>
            <a:r>
              <a:rPr lang="it-IT" sz="2800" dirty="0" smtClean="0">
                <a:latin typeface="Apple Casual"/>
                <a:cs typeface="Apple Casual"/>
              </a:rPr>
              <a:t>ascoltare;</a:t>
            </a:r>
          </a:p>
          <a:p>
            <a:endParaRPr lang="it-IT" sz="2800" dirty="0">
              <a:latin typeface="Apple Casual"/>
              <a:cs typeface="Apple Casual"/>
            </a:endParaRPr>
          </a:p>
          <a:p>
            <a:r>
              <a:rPr lang="it-IT" sz="2800" dirty="0">
                <a:latin typeface="Apple Casual"/>
                <a:cs typeface="Apple Casual"/>
              </a:rPr>
              <a:t>Esperienza matematica</a:t>
            </a:r>
            <a:r>
              <a:rPr lang="it-IT" sz="2800" dirty="0" smtClean="0">
                <a:latin typeface="Apple Casual"/>
                <a:cs typeface="Apple Casual"/>
              </a:rPr>
              <a:t>:</a:t>
            </a:r>
          </a:p>
          <a:p>
            <a:r>
              <a:rPr lang="it-IT" sz="2800" dirty="0" smtClean="0">
                <a:latin typeface="Apple Casual"/>
                <a:cs typeface="Apple Casual"/>
              </a:rPr>
              <a:t>esperire </a:t>
            </a:r>
            <a:r>
              <a:rPr lang="it-IT" sz="2800" dirty="0">
                <a:latin typeface="Apple Casual"/>
                <a:cs typeface="Apple Casual"/>
              </a:rPr>
              <a:t>concetti </a:t>
            </a:r>
            <a:r>
              <a:rPr lang="it-IT" sz="2800" dirty="0" smtClean="0">
                <a:latin typeface="Apple Casual"/>
                <a:cs typeface="Apple Casual"/>
              </a:rPr>
              <a:t>matematici </a:t>
            </a:r>
            <a:r>
              <a:rPr lang="it-IT" sz="2800" dirty="0">
                <a:latin typeface="Apple Casual"/>
                <a:cs typeface="Apple Casual"/>
              </a:rPr>
              <a:t>guidati da un adulto</a:t>
            </a:r>
          </a:p>
        </p:txBody>
      </p:sp>
    </p:spTree>
    <p:extLst>
      <p:ext uri="{BB962C8B-B14F-4D97-AF65-F5344CB8AC3E}">
        <p14:creationId xmlns:p14="http://schemas.microsoft.com/office/powerpoint/2010/main" val="3697961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43647" y="1491013"/>
            <a:ext cx="8486587" cy="2677656"/>
          </a:xfrm>
          <a:prstGeom prst="rect">
            <a:avLst/>
          </a:prstGeom>
        </p:spPr>
        <p:txBody>
          <a:bodyPr wrap="square">
            <a:spAutoFit/>
          </a:bodyPr>
          <a:lstStyle/>
          <a:p>
            <a:pPr algn="ctr"/>
            <a:r>
              <a:rPr lang="it-IT" sz="2400" dirty="0">
                <a:solidFill>
                  <a:srgbClr val="558ED5"/>
                </a:solidFill>
                <a:latin typeface="Apple Casual"/>
                <a:cs typeface="Apple Casual"/>
              </a:rPr>
              <a:t>Esperienza geometrica</a:t>
            </a:r>
            <a:r>
              <a:rPr lang="it-IT" sz="2400" dirty="0" smtClean="0">
                <a:solidFill>
                  <a:srgbClr val="558ED5"/>
                </a:solidFill>
                <a:latin typeface="Apple Casual"/>
                <a:cs typeface="Apple Casual"/>
              </a:rPr>
              <a:t>:</a:t>
            </a:r>
          </a:p>
          <a:p>
            <a:pPr algn="ctr"/>
            <a:endParaRPr lang="it-IT" sz="2400" dirty="0">
              <a:solidFill>
                <a:srgbClr val="558ED5"/>
              </a:solidFill>
              <a:latin typeface="Apple Casual"/>
              <a:cs typeface="Apple Casual"/>
            </a:endParaRPr>
          </a:p>
          <a:p>
            <a:pPr marL="342900" indent="-342900">
              <a:buFontTx/>
              <a:buChar char="-"/>
            </a:pPr>
            <a:r>
              <a:rPr lang="it-IT" sz="2400" dirty="0" smtClean="0">
                <a:latin typeface="Apple Casual"/>
                <a:cs typeface="Apple Casual"/>
              </a:rPr>
              <a:t>le </a:t>
            </a:r>
            <a:r>
              <a:rPr lang="it-IT" sz="2400" dirty="0">
                <a:latin typeface="Apple Casual"/>
                <a:cs typeface="Apple Casual"/>
              </a:rPr>
              <a:t>forme geometriche nella progettazione </a:t>
            </a:r>
            <a:r>
              <a:rPr lang="it-IT" sz="2400" dirty="0" smtClean="0">
                <a:latin typeface="Apple Casual"/>
                <a:cs typeface="Apple Casual"/>
              </a:rPr>
              <a:t>tecnologica;</a:t>
            </a:r>
          </a:p>
          <a:p>
            <a:endParaRPr lang="it-IT" sz="2400" dirty="0">
              <a:latin typeface="Apple Casual"/>
              <a:cs typeface="Apple Casual"/>
            </a:endParaRPr>
          </a:p>
          <a:p>
            <a:pPr marL="342900" indent="-342900">
              <a:buFontTx/>
              <a:buChar char="-"/>
            </a:pPr>
            <a:r>
              <a:rPr lang="it-IT" sz="2400" dirty="0" smtClean="0">
                <a:latin typeface="Apple Casual"/>
                <a:cs typeface="Apple Casual"/>
              </a:rPr>
              <a:t>i </a:t>
            </a:r>
            <a:r>
              <a:rPr lang="it-IT" sz="2400" dirty="0">
                <a:latin typeface="Apple Casual"/>
                <a:cs typeface="Apple Casual"/>
              </a:rPr>
              <a:t>solidi </a:t>
            </a:r>
            <a:r>
              <a:rPr lang="it-IT" sz="2400" dirty="0" smtClean="0">
                <a:latin typeface="Apple Casual"/>
                <a:cs typeface="Apple Casual"/>
              </a:rPr>
              <a:t>geometrici;</a:t>
            </a:r>
          </a:p>
          <a:p>
            <a:endParaRPr lang="it-IT" sz="2400" dirty="0">
              <a:latin typeface="Apple Casual"/>
              <a:cs typeface="Apple Casual"/>
            </a:endParaRPr>
          </a:p>
          <a:p>
            <a:r>
              <a:rPr lang="it-IT" sz="2400" dirty="0" smtClean="0">
                <a:latin typeface="Apple Casual"/>
                <a:cs typeface="Apple Casual"/>
              </a:rPr>
              <a:t>- </a:t>
            </a:r>
            <a:r>
              <a:rPr lang="it-IT" sz="2400" dirty="0">
                <a:latin typeface="Apple Casual"/>
                <a:cs typeface="Apple Casual"/>
              </a:rPr>
              <a:t>proporzioni e forme </a:t>
            </a:r>
            <a:r>
              <a:rPr lang="it-IT" sz="2400" dirty="0" smtClean="0">
                <a:latin typeface="Apple Casual"/>
                <a:cs typeface="Apple Casual"/>
              </a:rPr>
              <a:t>geometriche nell’arte.</a:t>
            </a:r>
            <a:endParaRPr lang="it-IT" sz="2400" dirty="0">
              <a:latin typeface="Apple Casual"/>
              <a:cs typeface="Apple Casual"/>
            </a:endParaRPr>
          </a:p>
        </p:txBody>
      </p:sp>
    </p:spTree>
    <p:extLst>
      <p:ext uri="{BB962C8B-B14F-4D97-AF65-F5344CB8AC3E}">
        <p14:creationId xmlns:p14="http://schemas.microsoft.com/office/powerpoint/2010/main" val="18903668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4353" y="335845"/>
            <a:ext cx="8755529" cy="5816977"/>
          </a:xfrm>
          <a:prstGeom prst="rect">
            <a:avLst/>
          </a:prstGeom>
        </p:spPr>
        <p:txBody>
          <a:bodyPr wrap="square">
            <a:spAutoFit/>
          </a:bodyPr>
          <a:lstStyle/>
          <a:p>
            <a:r>
              <a:rPr lang="it-IT" sz="2400" dirty="0">
                <a:solidFill>
                  <a:srgbClr val="558ED5"/>
                </a:solidFill>
                <a:latin typeface="Apple Casual"/>
                <a:cs typeface="Apple Casual"/>
              </a:rPr>
              <a:t>La pratica didattica in aula di matematica! nella scuola dell’infanzia: geometria</a:t>
            </a:r>
            <a:r>
              <a:rPr lang="it-IT" sz="2400" dirty="0" smtClean="0">
                <a:solidFill>
                  <a:srgbClr val="558ED5"/>
                </a:solidFill>
                <a:latin typeface="Apple Casual"/>
                <a:cs typeface="Apple Casual"/>
              </a:rPr>
              <a:t>!</a:t>
            </a:r>
          </a:p>
          <a:p>
            <a:endParaRPr lang="it-IT" sz="2400" dirty="0">
              <a:solidFill>
                <a:srgbClr val="558ED5"/>
              </a:solidFill>
              <a:latin typeface="Apple Casual"/>
              <a:cs typeface="Apple Casual"/>
            </a:endParaRPr>
          </a:p>
          <a:p>
            <a:pPr marL="342900" indent="-342900">
              <a:buFontTx/>
              <a:buChar char="-"/>
            </a:pPr>
            <a:r>
              <a:rPr lang="it-IT" sz="2000" dirty="0" smtClean="0">
                <a:latin typeface="Apple Casual"/>
                <a:cs typeface="Apple Casual"/>
              </a:rPr>
              <a:t>Progettare </a:t>
            </a:r>
            <a:r>
              <a:rPr lang="it-IT" sz="2000" dirty="0">
                <a:latin typeface="Apple Casual"/>
                <a:cs typeface="Apple Casual"/>
              </a:rPr>
              <a:t>occasioni di esperienza geometrica, anche attraverso il movimento, la manipolazione, l’osservazione e il disegno, in diversi ambienti (aula, palestra, cortile, in piedi, sul foglio o alla lavagna</a:t>
            </a:r>
            <a:r>
              <a:rPr lang="it-IT" sz="2000" dirty="0" smtClean="0">
                <a:latin typeface="Apple Casual"/>
                <a:cs typeface="Apple Casual"/>
              </a:rPr>
              <a:t>);</a:t>
            </a:r>
            <a:endParaRPr lang="it-IT" sz="2000" dirty="0">
              <a:latin typeface="Apple Casual"/>
              <a:cs typeface="Apple Casual"/>
            </a:endParaRPr>
          </a:p>
          <a:p>
            <a:pPr marL="342900" indent="-342900">
              <a:buFontTx/>
              <a:buChar char="-"/>
            </a:pPr>
            <a:r>
              <a:rPr lang="it-IT" sz="2000" dirty="0" smtClean="0">
                <a:latin typeface="Apple Casual"/>
                <a:cs typeface="Apple Casual"/>
              </a:rPr>
              <a:t>Lavorare </a:t>
            </a:r>
            <a:r>
              <a:rPr lang="it-IT" sz="2000" dirty="0">
                <a:latin typeface="Apple Casual"/>
                <a:cs typeface="Apple Casual"/>
              </a:rPr>
              <a:t>sullo spazio geometrico facendo leva sullo spazio rappresentativo (tattile, visivo, motorio) nel rapporto fra astratto e </a:t>
            </a:r>
            <a:r>
              <a:rPr lang="it-IT" sz="2000" dirty="0" smtClean="0">
                <a:latin typeface="Apple Casual"/>
                <a:cs typeface="Apple Casual"/>
              </a:rPr>
              <a:t>concreto;</a:t>
            </a:r>
            <a:endParaRPr lang="it-IT" sz="2000" dirty="0">
              <a:latin typeface="Apple Casual"/>
              <a:cs typeface="Apple Casual"/>
            </a:endParaRPr>
          </a:p>
          <a:p>
            <a:pPr marL="342900" indent="-342900">
              <a:buFontTx/>
              <a:buChar char="-"/>
            </a:pPr>
            <a:r>
              <a:rPr lang="it-IT" sz="2000" dirty="0" smtClean="0">
                <a:latin typeface="Apple Casual"/>
                <a:cs typeface="Apple Casual"/>
              </a:rPr>
              <a:t>Riflettere </a:t>
            </a:r>
            <a:r>
              <a:rPr lang="it-IT" sz="2000" dirty="0">
                <a:latin typeface="Apple Casual"/>
                <a:cs typeface="Apple Casual"/>
              </a:rPr>
              <a:t>sulle esperienze geometriche occasionali in ambito domestico collegandole al lavoro a </a:t>
            </a:r>
            <a:r>
              <a:rPr lang="it-IT" sz="2000" dirty="0" smtClean="0">
                <a:latin typeface="Apple Casual"/>
                <a:cs typeface="Apple Casual"/>
              </a:rPr>
              <a:t>scuola;</a:t>
            </a:r>
            <a:endParaRPr lang="it-IT" sz="2000" dirty="0">
              <a:latin typeface="Apple Casual"/>
              <a:cs typeface="Apple Casual"/>
            </a:endParaRPr>
          </a:p>
          <a:p>
            <a:pPr marL="342900" indent="-342900">
              <a:buFontTx/>
              <a:buChar char="-"/>
            </a:pPr>
            <a:r>
              <a:rPr lang="it-IT" sz="2000" dirty="0" smtClean="0">
                <a:latin typeface="Apple Casual"/>
                <a:cs typeface="Apple Casual"/>
              </a:rPr>
              <a:t>Lavorare </a:t>
            </a:r>
            <a:r>
              <a:rPr lang="it-IT" sz="2000" dirty="0">
                <a:latin typeface="Apple Casual"/>
                <a:cs typeface="Apple Casual"/>
              </a:rPr>
              <a:t>sui solidi e sugli elementi geometrici (punti, segmenti e rette, angoli</a:t>
            </a:r>
            <a:r>
              <a:rPr lang="it-IT" sz="2000" dirty="0" smtClean="0">
                <a:latin typeface="Apple Casual"/>
                <a:cs typeface="Apple Casual"/>
              </a:rPr>
              <a:t>);</a:t>
            </a:r>
            <a:endParaRPr lang="it-IT" sz="2000" dirty="0">
              <a:latin typeface="Apple Casual"/>
              <a:cs typeface="Apple Casual"/>
            </a:endParaRPr>
          </a:p>
          <a:p>
            <a:pPr marL="342900" indent="-342900">
              <a:buFontTx/>
              <a:buChar char="-"/>
            </a:pPr>
            <a:r>
              <a:rPr lang="it-IT" sz="2000" dirty="0" smtClean="0">
                <a:latin typeface="Apple Casual"/>
                <a:cs typeface="Apple Casual"/>
              </a:rPr>
              <a:t>Osservare </a:t>
            </a:r>
            <a:r>
              <a:rPr lang="it-IT" sz="2000" dirty="0">
                <a:latin typeface="Apple Casual"/>
                <a:cs typeface="Apple Casual"/>
              </a:rPr>
              <a:t>simmetrie, similitudine, congruenza, uguaglianza del numero di </a:t>
            </a:r>
            <a:r>
              <a:rPr lang="it-IT" sz="2000" dirty="0" smtClean="0">
                <a:latin typeface="Apple Casual"/>
                <a:cs typeface="Apple Casual"/>
              </a:rPr>
              <a:t>lati;</a:t>
            </a:r>
            <a:endParaRPr lang="it-IT" sz="2000" dirty="0">
              <a:latin typeface="Apple Casual"/>
              <a:cs typeface="Apple Casual"/>
            </a:endParaRPr>
          </a:p>
          <a:p>
            <a:pPr marL="342900" indent="-342900">
              <a:buFontTx/>
              <a:buChar char="-"/>
            </a:pPr>
            <a:r>
              <a:rPr lang="it-IT" sz="2000" dirty="0" smtClean="0">
                <a:latin typeface="Apple Casual"/>
                <a:cs typeface="Apple Casual"/>
              </a:rPr>
              <a:t>Conversazione </a:t>
            </a:r>
            <a:r>
              <a:rPr lang="it-IT" sz="2000" dirty="0">
                <a:latin typeface="Apple Casual"/>
                <a:cs typeface="Apple Casual"/>
              </a:rPr>
              <a:t>matematica: uguale, simile e </a:t>
            </a:r>
            <a:r>
              <a:rPr lang="it-IT" sz="2000" dirty="0" smtClean="0">
                <a:latin typeface="Apple Casual"/>
                <a:cs typeface="Apple Casual"/>
              </a:rPr>
              <a:t>diverso.</a:t>
            </a:r>
          </a:p>
          <a:p>
            <a:pPr marL="342900" indent="-342900">
              <a:buFontTx/>
              <a:buChar char="-"/>
            </a:pPr>
            <a:r>
              <a:rPr lang="it-IT" sz="2000" dirty="0" smtClean="0">
                <a:latin typeface="Apple Casual"/>
                <a:cs typeface="Apple Casual"/>
              </a:rPr>
              <a:t>Consegne</a:t>
            </a:r>
            <a:r>
              <a:rPr lang="it-IT" sz="2000" dirty="0">
                <a:latin typeface="Apple Casual"/>
                <a:cs typeface="Apple Casual"/>
              </a:rPr>
              <a:t>, quesiti e problemi come base di ogni forma </a:t>
            </a:r>
            <a:r>
              <a:rPr lang="it-IT" sz="2000" dirty="0" smtClean="0">
                <a:latin typeface="Apple Casual"/>
                <a:cs typeface="Apple Casual"/>
              </a:rPr>
              <a:t>di </a:t>
            </a:r>
            <a:r>
              <a:rPr lang="it-IT" sz="2000" dirty="0" smtClean="0">
                <a:latin typeface="Apple Casual"/>
                <a:cs typeface="Apple Casual"/>
              </a:rPr>
              <a:t>attività </a:t>
            </a:r>
            <a:r>
              <a:rPr lang="it-IT" sz="2000" dirty="0" smtClean="0">
                <a:latin typeface="Apple Casual"/>
                <a:cs typeface="Apple Casual"/>
              </a:rPr>
              <a:t>matematica.</a:t>
            </a:r>
            <a:endParaRPr lang="it-IT" sz="2000" dirty="0">
              <a:latin typeface="Apple Casual"/>
              <a:cs typeface="Apple Casual"/>
            </a:endParaRPr>
          </a:p>
        </p:txBody>
      </p:sp>
    </p:spTree>
    <p:extLst>
      <p:ext uri="{BB962C8B-B14F-4D97-AF65-F5344CB8AC3E}">
        <p14:creationId xmlns:p14="http://schemas.microsoft.com/office/powerpoint/2010/main" val="2884852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42471" y="1962247"/>
            <a:ext cx="8083175" cy="2677656"/>
          </a:xfrm>
          <a:prstGeom prst="rect">
            <a:avLst/>
          </a:prstGeom>
        </p:spPr>
        <p:txBody>
          <a:bodyPr wrap="square">
            <a:spAutoFit/>
          </a:bodyPr>
          <a:lstStyle/>
          <a:p>
            <a:r>
              <a:rPr lang="it-IT" sz="2400" dirty="0">
                <a:solidFill>
                  <a:srgbClr val="558ED5"/>
                </a:solidFill>
                <a:latin typeface="Apple Casual"/>
                <a:cs typeface="Apple Casual"/>
              </a:rPr>
              <a:t>Esperienza numerica: I numeri nel nostro mondo</a:t>
            </a:r>
            <a:r>
              <a:rPr lang="it-IT" sz="2400" dirty="0" smtClean="0">
                <a:solidFill>
                  <a:srgbClr val="558ED5"/>
                </a:solidFill>
                <a:latin typeface="Apple Casual"/>
                <a:cs typeface="Apple Casual"/>
              </a:rPr>
              <a:t>!</a:t>
            </a:r>
          </a:p>
          <a:p>
            <a:endParaRPr lang="it-IT" sz="2400" dirty="0">
              <a:latin typeface="Apple Casual"/>
              <a:cs typeface="Apple Casual"/>
            </a:endParaRPr>
          </a:p>
          <a:p>
            <a:r>
              <a:rPr lang="it-IT" sz="2400" dirty="0">
                <a:latin typeface="Apple Casual"/>
                <a:cs typeface="Apple Casual"/>
              </a:rPr>
              <a:t>Quali e quanti numeri conosciamo</a:t>
            </a:r>
            <a:r>
              <a:rPr lang="it-IT" sz="2400" dirty="0" smtClean="0">
                <a:latin typeface="Apple Casual"/>
                <a:cs typeface="Apple Casual"/>
              </a:rPr>
              <a:t>?</a:t>
            </a:r>
          </a:p>
          <a:p>
            <a:endParaRPr lang="it-IT" sz="2400" dirty="0">
              <a:latin typeface="Apple Casual"/>
              <a:cs typeface="Apple Casual"/>
            </a:endParaRPr>
          </a:p>
          <a:p>
            <a:r>
              <a:rPr lang="it-IT" sz="2400" dirty="0" smtClean="0">
                <a:latin typeface="Apple Casual"/>
                <a:cs typeface="Apple Casual"/>
              </a:rPr>
              <a:t>A </a:t>
            </a:r>
            <a:r>
              <a:rPr lang="it-IT" sz="2400" dirty="0">
                <a:latin typeface="Apple Casual"/>
                <a:cs typeface="Apple Casual"/>
              </a:rPr>
              <a:t>cosa servono i numeri</a:t>
            </a:r>
            <a:r>
              <a:rPr lang="it-IT" sz="2400" dirty="0" smtClean="0">
                <a:latin typeface="Apple Casual"/>
                <a:cs typeface="Apple Casual"/>
              </a:rPr>
              <a:t>? </a:t>
            </a:r>
          </a:p>
          <a:p>
            <a:endParaRPr lang="it-IT" sz="2400" dirty="0">
              <a:latin typeface="Apple Casual"/>
              <a:cs typeface="Apple Casual"/>
            </a:endParaRPr>
          </a:p>
          <a:p>
            <a:r>
              <a:rPr lang="it-IT" sz="2400" dirty="0" smtClean="0">
                <a:latin typeface="Apple Casual"/>
                <a:cs typeface="Apple Casual"/>
              </a:rPr>
              <a:t>Dove </a:t>
            </a:r>
            <a:r>
              <a:rPr lang="it-IT" sz="2400" dirty="0">
                <a:latin typeface="Apple Casual"/>
                <a:cs typeface="Apple Casual"/>
              </a:rPr>
              <a:t>li troviamo?</a:t>
            </a:r>
          </a:p>
        </p:txBody>
      </p:sp>
    </p:spTree>
    <p:extLst>
      <p:ext uri="{BB962C8B-B14F-4D97-AF65-F5344CB8AC3E}">
        <p14:creationId xmlns:p14="http://schemas.microsoft.com/office/powerpoint/2010/main" val="21929004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4119" y="1203103"/>
            <a:ext cx="8606116" cy="4524315"/>
          </a:xfrm>
          <a:prstGeom prst="rect">
            <a:avLst/>
          </a:prstGeom>
        </p:spPr>
        <p:txBody>
          <a:bodyPr wrap="square">
            <a:spAutoFit/>
          </a:bodyPr>
          <a:lstStyle/>
          <a:p>
            <a:r>
              <a:rPr lang="it-IT" sz="2400" dirty="0">
                <a:solidFill>
                  <a:srgbClr val="558ED5"/>
                </a:solidFill>
                <a:latin typeface="Apple Casual"/>
                <a:cs typeface="Apple Casual"/>
              </a:rPr>
              <a:t>Esperienza numerica</a:t>
            </a:r>
            <a:r>
              <a:rPr lang="it-IT" sz="2400" dirty="0" smtClean="0">
                <a:solidFill>
                  <a:srgbClr val="558ED5"/>
                </a:solidFill>
                <a:latin typeface="Apple Casual"/>
                <a:cs typeface="Apple Casual"/>
              </a:rPr>
              <a:t>:</a:t>
            </a:r>
          </a:p>
          <a:p>
            <a:endParaRPr lang="it-IT" sz="2400" dirty="0">
              <a:solidFill>
                <a:srgbClr val="558ED5"/>
              </a:solidFill>
              <a:latin typeface="Apple Casual"/>
              <a:cs typeface="Apple Casual"/>
            </a:endParaRPr>
          </a:p>
          <a:p>
            <a:pPr marL="342900" indent="-342900">
              <a:buFontTx/>
              <a:buChar char="-"/>
            </a:pPr>
            <a:r>
              <a:rPr lang="it-IT" sz="2400" dirty="0" smtClean="0">
                <a:latin typeface="Apple Casual"/>
                <a:cs typeface="Apple Casual"/>
              </a:rPr>
              <a:t>i </a:t>
            </a:r>
            <a:r>
              <a:rPr lang="it-IT" sz="2400" dirty="0">
                <a:latin typeface="Apple Casual"/>
                <a:cs typeface="Apple Casual"/>
              </a:rPr>
              <a:t>numeri della classe (misure, gusti</a:t>
            </a:r>
            <a:r>
              <a:rPr lang="it-IT" sz="2400" dirty="0" smtClean="0">
                <a:latin typeface="Apple Casual"/>
                <a:cs typeface="Apple Casual"/>
              </a:rPr>
              <a:t>);</a:t>
            </a:r>
          </a:p>
          <a:p>
            <a:endParaRPr lang="it-IT" sz="2400" dirty="0">
              <a:latin typeface="Apple Casual"/>
              <a:cs typeface="Apple Casual"/>
            </a:endParaRPr>
          </a:p>
          <a:p>
            <a:pPr marL="342900" indent="-342900">
              <a:buFontTx/>
              <a:buChar char="-"/>
            </a:pPr>
            <a:r>
              <a:rPr lang="it-IT" sz="2400" dirty="0" smtClean="0">
                <a:latin typeface="Apple Casual"/>
                <a:cs typeface="Apple Casual"/>
              </a:rPr>
              <a:t>il contare;</a:t>
            </a:r>
          </a:p>
          <a:p>
            <a:endParaRPr lang="it-IT" sz="2400" dirty="0">
              <a:latin typeface="Apple Casual"/>
              <a:cs typeface="Apple Casual"/>
            </a:endParaRPr>
          </a:p>
          <a:p>
            <a:pPr marL="342900" indent="-342900">
              <a:buFontTx/>
              <a:buChar char="-"/>
            </a:pPr>
            <a:r>
              <a:rPr lang="it-IT" sz="2400" dirty="0" smtClean="0">
                <a:latin typeface="Apple Casual"/>
                <a:cs typeface="Apple Casual"/>
              </a:rPr>
              <a:t>i regoli;</a:t>
            </a:r>
          </a:p>
          <a:p>
            <a:endParaRPr lang="it-IT" sz="2400" dirty="0">
              <a:latin typeface="Apple Casual"/>
              <a:cs typeface="Apple Casual"/>
            </a:endParaRPr>
          </a:p>
          <a:p>
            <a:pPr marL="342900" indent="-342900">
              <a:buFontTx/>
              <a:buChar char="-"/>
            </a:pPr>
            <a:r>
              <a:rPr lang="it-IT" sz="2400" dirty="0" smtClean="0">
                <a:latin typeface="Apple Casual"/>
                <a:cs typeface="Apple Casual"/>
              </a:rPr>
              <a:t>i </a:t>
            </a:r>
            <a:r>
              <a:rPr lang="it-IT" sz="2400" dirty="0">
                <a:latin typeface="Apple Casual"/>
                <a:cs typeface="Apple Casual"/>
              </a:rPr>
              <a:t>giochi di </a:t>
            </a:r>
            <a:r>
              <a:rPr lang="it-IT" sz="2400" dirty="0" smtClean="0">
                <a:latin typeface="Apple Casual"/>
                <a:cs typeface="Apple Casual"/>
              </a:rPr>
              <a:t>movimento - </a:t>
            </a:r>
            <a:r>
              <a:rPr lang="it-IT" sz="2400" dirty="0">
                <a:latin typeface="Apple Casual"/>
                <a:cs typeface="Apple Casual"/>
              </a:rPr>
              <a:t>problemi (orali</a:t>
            </a:r>
            <a:r>
              <a:rPr lang="it-IT" sz="2400" dirty="0" smtClean="0">
                <a:latin typeface="Apple Casual"/>
                <a:cs typeface="Apple Casual"/>
              </a:rPr>
              <a:t>);</a:t>
            </a:r>
          </a:p>
          <a:p>
            <a:pPr marL="342900" indent="-342900">
              <a:buFontTx/>
              <a:buChar char="-"/>
            </a:pPr>
            <a:endParaRPr lang="it-IT" sz="2400" dirty="0">
              <a:latin typeface="Apple Casual"/>
              <a:cs typeface="Apple Casual"/>
            </a:endParaRPr>
          </a:p>
          <a:p>
            <a:pPr marL="342900" indent="-342900">
              <a:buFontTx/>
              <a:buChar char="-"/>
            </a:pPr>
            <a:r>
              <a:rPr lang="it-IT" sz="2400" dirty="0" smtClean="0">
                <a:latin typeface="Apple Casual"/>
                <a:cs typeface="Apple Casual"/>
              </a:rPr>
              <a:t>canzoni </a:t>
            </a:r>
            <a:r>
              <a:rPr lang="it-IT" sz="2400" dirty="0">
                <a:latin typeface="Apple Casual"/>
                <a:cs typeface="Apple Casual"/>
              </a:rPr>
              <a:t>e poesie sui </a:t>
            </a:r>
            <a:r>
              <a:rPr lang="it-IT" sz="2400" dirty="0" smtClean="0">
                <a:latin typeface="Apple Casual"/>
                <a:cs typeface="Apple Casual"/>
              </a:rPr>
              <a:t>numeri - </a:t>
            </a:r>
            <a:r>
              <a:rPr lang="it-IT" sz="2400" dirty="0">
                <a:latin typeface="Apple Casual"/>
                <a:cs typeface="Apple Casual"/>
              </a:rPr>
              <a:t>schede di lavoro sulle </a:t>
            </a:r>
            <a:r>
              <a:rPr lang="it-IT" sz="2400" dirty="0" smtClean="0">
                <a:latin typeface="Apple Casual"/>
                <a:cs typeface="Apple Casual"/>
              </a:rPr>
              <a:t>cifre.</a:t>
            </a:r>
            <a:endParaRPr lang="it-IT" sz="2400" dirty="0">
              <a:latin typeface="Apple Casual"/>
              <a:cs typeface="Apple Casual"/>
            </a:endParaRPr>
          </a:p>
        </p:txBody>
      </p:sp>
    </p:spTree>
    <p:extLst>
      <p:ext uri="{BB962C8B-B14F-4D97-AF65-F5344CB8AC3E}">
        <p14:creationId xmlns:p14="http://schemas.microsoft.com/office/powerpoint/2010/main" val="3395296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88471" y="1213008"/>
            <a:ext cx="8187763" cy="2954655"/>
          </a:xfrm>
          <a:prstGeom prst="rect">
            <a:avLst/>
          </a:prstGeom>
        </p:spPr>
        <p:txBody>
          <a:bodyPr wrap="square">
            <a:spAutoFit/>
          </a:bodyPr>
          <a:lstStyle/>
          <a:p>
            <a:r>
              <a:rPr lang="it-IT" sz="2400" dirty="0" smtClean="0">
                <a:solidFill>
                  <a:srgbClr val="558ED5"/>
                </a:solidFill>
                <a:latin typeface="Apple Casual"/>
                <a:cs typeface="Apple Casual"/>
              </a:rPr>
              <a:t>CONTARE</a:t>
            </a:r>
          </a:p>
          <a:p>
            <a:endParaRPr lang="it-IT" sz="2400" dirty="0">
              <a:latin typeface="Apple Casual"/>
              <a:cs typeface="Apple Casual"/>
            </a:endParaRPr>
          </a:p>
          <a:p>
            <a:r>
              <a:rPr lang="it-IT" sz="2400" dirty="0" smtClean="0">
                <a:latin typeface="Apple Casual"/>
                <a:cs typeface="Apple Casual"/>
              </a:rPr>
              <a:t>- la </a:t>
            </a:r>
            <a:r>
              <a:rPr lang="it-IT" sz="2400" dirty="0">
                <a:latin typeface="Apple Casual"/>
                <a:cs typeface="Apple Casual"/>
              </a:rPr>
              <a:t>sequenza delle parole numerali </a:t>
            </a:r>
            <a:r>
              <a:rPr lang="it-IT" sz="2400" dirty="0" smtClean="0">
                <a:latin typeface="Apple Casual"/>
                <a:cs typeface="Apple Casual"/>
              </a:rPr>
              <a:t>cardinali;</a:t>
            </a:r>
          </a:p>
          <a:p>
            <a:endParaRPr lang="it-IT" sz="2400" dirty="0" smtClean="0">
              <a:latin typeface="Apple Casual"/>
              <a:cs typeface="Apple Casual"/>
            </a:endParaRPr>
          </a:p>
          <a:p>
            <a:r>
              <a:rPr lang="it-IT" sz="2400" dirty="0" smtClean="0">
                <a:latin typeface="Apple Casual"/>
                <a:cs typeface="Apple Casual"/>
              </a:rPr>
              <a:t>- lo </a:t>
            </a:r>
            <a:r>
              <a:rPr lang="it-IT" sz="2400" dirty="0">
                <a:latin typeface="Apple Casual"/>
                <a:cs typeface="Apple Casual"/>
              </a:rPr>
              <a:t>“strumento matematico” dei </a:t>
            </a:r>
            <a:r>
              <a:rPr lang="it-IT" sz="2400" dirty="0" smtClean="0">
                <a:latin typeface="Apple Casual"/>
                <a:cs typeface="Apple Casual"/>
              </a:rPr>
              <a:t>bambini;</a:t>
            </a:r>
          </a:p>
          <a:p>
            <a:endParaRPr lang="it-IT" sz="2400" dirty="0">
              <a:latin typeface="Apple Casual"/>
              <a:cs typeface="Apple Casual"/>
            </a:endParaRPr>
          </a:p>
          <a:p>
            <a:r>
              <a:rPr lang="it-IT" sz="2400" dirty="0" smtClean="0">
                <a:latin typeface="Apple Casual"/>
                <a:cs typeface="Apple Casual"/>
              </a:rPr>
              <a:t>- Contare </a:t>
            </a:r>
            <a:r>
              <a:rPr lang="it-IT" sz="2400" dirty="0">
                <a:latin typeface="Apple Casual"/>
                <a:cs typeface="Apple Casual"/>
              </a:rPr>
              <a:t>e </a:t>
            </a:r>
            <a:r>
              <a:rPr lang="it-IT" sz="2400" dirty="0" smtClean="0">
                <a:latin typeface="Apple Casual"/>
                <a:cs typeface="Apple Casual"/>
              </a:rPr>
              <a:t>rappresentare. </a:t>
            </a:r>
            <a:endParaRPr lang="it-IT" sz="2400" dirty="0">
              <a:latin typeface="Apple Casual"/>
              <a:cs typeface="Apple Casual"/>
            </a:endParaRPr>
          </a:p>
          <a:p>
            <a:endParaRPr lang="it-IT" b="1" dirty="0"/>
          </a:p>
        </p:txBody>
      </p:sp>
    </p:spTree>
    <p:extLst>
      <p:ext uri="{BB962C8B-B14F-4D97-AF65-F5344CB8AC3E}">
        <p14:creationId xmlns:p14="http://schemas.microsoft.com/office/powerpoint/2010/main" val="4027660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4119" y="1232985"/>
            <a:ext cx="8576234" cy="4154983"/>
          </a:xfrm>
          <a:prstGeom prst="rect">
            <a:avLst/>
          </a:prstGeom>
        </p:spPr>
        <p:txBody>
          <a:bodyPr wrap="square">
            <a:spAutoFit/>
          </a:bodyPr>
          <a:lstStyle/>
          <a:p>
            <a:r>
              <a:rPr lang="it-IT" sz="2400" dirty="0">
                <a:solidFill>
                  <a:srgbClr val="558ED5"/>
                </a:solidFill>
                <a:latin typeface="Apple Casual"/>
                <a:cs typeface="Apple Casual"/>
              </a:rPr>
              <a:t>I VALORI DEL </a:t>
            </a:r>
            <a:r>
              <a:rPr lang="it-IT" sz="2400" dirty="0" smtClean="0">
                <a:solidFill>
                  <a:srgbClr val="558ED5"/>
                </a:solidFill>
                <a:latin typeface="Apple Casual"/>
                <a:cs typeface="Apple Casual"/>
              </a:rPr>
              <a:t>NUMERO</a:t>
            </a:r>
          </a:p>
          <a:p>
            <a:endParaRPr lang="it-IT" sz="2400" dirty="0">
              <a:solidFill>
                <a:srgbClr val="558ED5"/>
              </a:solidFill>
              <a:latin typeface="Apple Casual"/>
              <a:cs typeface="Apple Casual"/>
            </a:endParaRPr>
          </a:p>
          <a:p>
            <a:r>
              <a:rPr lang="it-IT" sz="2400" dirty="0">
                <a:latin typeface="Apple Casual"/>
                <a:cs typeface="Apple Casual"/>
              </a:rPr>
              <a:t>la sequenza dei nomi dei </a:t>
            </a:r>
            <a:r>
              <a:rPr lang="it-IT" sz="2400" dirty="0" smtClean="0">
                <a:latin typeface="Apple Casual"/>
                <a:cs typeface="Apple Casual"/>
              </a:rPr>
              <a:t>numeri </a:t>
            </a:r>
            <a:r>
              <a:rPr lang="it-IT" sz="2400" dirty="0">
                <a:latin typeface="Apple Casual"/>
                <a:cs typeface="Apple Casual"/>
              </a:rPr>
              <a:t>(fino a che numero sai?</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il valore cardinale (quanti sono?</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il valore ordinale (sono arrivato primo</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la misura (quanti passi...?</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i numeri per riconoscere (le targhe...)</a:t>
            </a:r>
          </a:p>
        </p:txBody>
      </p:sp>
    </p:spTree>
    <p:extLst>
      <p:ext uri="{BB962C8B-B14F-4D97-AF65-F5344CB8AC3E}">
        <p14:creationId xmlns:p14="http://schemas.microsoft.com/office/powerpoint/2010/main" val="38873943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42471" y="1592747"/>
            <a:ext cx="7948705" cy="3046988"/>
          </a:xfrm>
          <a:prstGeom prst="rect">
            <a:avLst/>
          </a:prstGeom>
        </p:spPr>
        <p:txBody>
          <a:bodyPr wrap="square">
            <a:spAutoFit/>
          </a:bodyPr>
          <a:lstStyle/>
          <a:p>
            <a:r>
              <a:rPr lang="it-IT" sz="3200" dirty="0">
                <a:solidFill>
                  <a:srgbClr val="558ED5"/>
                </a:solidFill>
                <a:latin typeface="Apple Casual"/>
                <a:cs typeface="Apple Casual"/>
              </a:rPr>
              <a:t>Parole (i nomi dei numeri</a:t>
            </a:r>
            <a:r>
              <a:rPr lang="it-IT" sz="3200" dirty="0" smtClean="0">
                <a:solidFill>
                  <a:srgbClr val="558ED5"/>
                </a:solidFill>
                <a:latin typeface="Apple Casual"/>
                <a:cs typeface="Apple Casual"/>
              </a:rPr>
              <a:t>)</a:t>
            </a:r>
          </a:p>
          <a:p>
            <a:endParaRPr lang="it-IT" sz="3200" dirty="0">
              <a:solidFill>
                <a:srgbClr val="558ED5"/>
              </a:solidFill>
              <a:latin typeface="Apple Casual"/>
              <a:cs typeface="Apple Casual"/>
            </a:endParaRPr>
          </a:p>
          <a:p>
            <a:r>
              <a:rPr lang="it-IT" sz="3200" dirty="0" smtClean="0">
                <a:solidFill>
                  <a:srgbClr val="558ED5"/>
                </a:solidFill>
                <a:latin typeface="Apple Casual"/>
                <a:cs typeface="Apple Casual"/>
              </a:rPr>
              <a:t>Simboli </a:t>
            </a:r>
            <a:r>
              <a:rPr lang="it-IT" sz="3200" dirty="0">
                <a:solidFill>
                  <a:srgbClr val="558ED5"/>
                </a:solidFill>
                <a:latin typeface="Apple Casual"/>
                <a:cs typeface="Apple Casual"/>
              </a:rPr>
              <a:t>(le cifre</a:t>
            </a:r>
            <a:r>
              <a:rPr lang="it-IT" sz="3200" dirty="0" smtClean="0">
                <a:solidFill>
                  <a:srgbClr val="558ED5"/>
                </a:solidFill>
                <a:latin typeface="Apple Casual"/>
                <a:cs typeface="Apple Casual"/>
              </a:rPr>
              <a:t>)</a:t>
            </a:r>
          </a:p>
          <a:p>
            <a:endParaRPr lang="it-IT" sz="3200" dirty="0">
              <a:solidFill>
                <a:srgbClr val="558ED5"/>
              </a:solidFill>
              <a:latin typeface="Apple Casual"/>
              <a:cs typeface="Apple Casual"/>
            </a:endParaRPr>
          </a:p>
          <a:p>
            <a:r>
              <a:rPr lang="it-IT" sz="3200" dirty="0">
                <a:solidFill>
                  <a:srgbClr val="558ED5"/>
                </a:solidFill>
                <a:latin typeface="Apple Casual"/>
                <a:cs typeface="Apple Casual"/>
              </a:rPr>
              <a:t>Il concetto di numero è astratto! </a:t>
            </a:r>
            <a:endParaRPr lang="it-IT" sz="3200" dirty="0" smtClean="0">
              <a:solidFill>
                <a:srgbClr val="558ED5"/>
              </a:solidFill>
              <a:latin typeface="Apple Casual"/>
              <a:cs typeface="Apple Casual"/>
            </a:endParaRPr>
          </a:p>
          <a:p>
            <a:r>
              <a:rPr lang="it-IT" sz="3200" dirty="0" smtClean="0">
                <a:solidFill>
                  <a:srgbClr val="558ED5"/>
                </a:solidFill>
                <a:latin typeface="Apple Casual"/>
                <a:cs typeface="Apple Casual"/>
              </a:rPr>
              <a:t>I </a:t>
            </a:r>
            <a:r>
              <a:rPr lang="it-IT" sz="3200" dirty="0">
                <a:solidFill>
                  <a:srgbClr val="558ED5"/>
                </a:solidFill>
                <a:latin typeface="Apple Casual"/>
                <a:cs typeface="Apple Casual"/>
              </a:rPr>
              <a:t>numeri sono </a:t>
            </a:r>
            <a:r>
              <a:rPr lang="it-IT" sz="3200" dirty="0" smtClean="0">
                <a:solidFill>
                  <a:srgbClr val="558ED5"/>
                </a:solidFill>
                <a:latin typeface="Apple Casual"/>
                <a:cs typeface="Apple Casual"/>
              </a:rPr>
              <a:t>infiniti.</a:t>
            </a:r>
            <a:endParaRPr lang="it-IT" sz="3200" dirty="0">
              <a:solidFill>
                <a:srgbClr val="558ED5"/>
              </a:solidFill>
              <a:latin typeface="Apple Casual"/>
              <a:cs typeface="Apple Casual"/>
            </a:endParaRPr>
          </a:p>
        </p:txBody>
      </p:sp>
    </p:spTree>
    <p:extLst>
      <p:ext uri="{BB962C8B-B14F-4D97-AF65-F5344CB8AC3E}">
        <p14:creationId xmlns:p14="http://schemas.microsoft.com/office/powerpoint/2010/main" val="374975457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9529" y="215142"/>
            <a:ext cx="8904941" cy="6370975"/>
          </a:xfrm>
          <a:prstGeom prst="rect">
            <a:avLst/>
          </a:prstGeom>
        </p:spPr>
        <p:txBody>
          <a:bodyPr wrap="square">
            <a:spAutoFit/>
          </a:bodyPr>
          <a:lstStyle/>
          <a:p>
            <a:r>
              <a:rPr lang="it-IT" sz="2400" dirty="0">
                <a:solidFill>
                  <a:srgbClr val="558ED5"/>
                </a:solidFill>
                <a:latin typeface="Apple Casual"/>
                <a:cs typeface="Apple Casual"/>
              </a:rPr>
              <a:t>La pratica didattica in aula di matematica! nella scuola </a:t>
            </a:r>
            <a:r>
              <a:rPr lang="it-IT" sz="2400" dirty="0" smtClean="0">
                <a:solidFill>
                  <a:srgbClr val="558ED5"/>
                </a:solidFill>
                <a:latin typeface="Apple Casual"/>
                <a:cs typeface="Apple Casual"/>
              </a:rPr>
              <a:t>dell’infanzia</a:t>
            </a:r>
          </a:p>
          <a:p>
            <a:endParaRPr lang="it-IT" sz="2000" dirty="0" smtClean="0">
              <a:solidFill>
                <a:srgbClr val="558ED5"/>
              </a:solidFill>
              <a:latin typeface="Apple Casual"/>
              <a:cs typeface="Apple Casual"/>
            </a:endParaRPr>
          </a:p>
          <a:p>
            <a:endParaRPr lang="it-IT" sz="2000" dirty="0">
              <a:latin typeface="Apple Casual"/>
              <a:cs typeface="Apple Casual"/>
            </a:endParaRPr>
          </a:p>
          <a:p>
            <a:pPr marL="342900" indent="-342900">
              <a:buFontTx/>
              <a:buChar char="-"/>
            </a:pPr>
            <a:r>
              <a:rPr lang="it-IT" sz="2000" dirty="0" smtClean="0">
                <a:latin typeface="Apple Casual"/>
                <a:cs typeface="Apple Casual"/>
              </a:rPr>
              <a:t>Progettare </a:t>
            </a:r>
            <a:r>
              <a:rPr lang="it-IT" sz="2000" dirty="0">
                <a:latin typeface="Apple Casual"/>
                <a:cs typeface="Apple Casual"/>
              </a:rPr>
              <a:t>occasioni di esperienza numerica, anche attraverso il movimento, la musica e il suono e la visualizzazione e il disegno, in diversi ambienti (aula, palestra, cortile, in piedi, sul foglio o alla lavagna</a:t>
            </a:r>
            <a:r>
              <a:rPr lang="it-IT" sz="2000" dirty="0" smtClean="0">
                <a:latin typeface="Apple Casual"/>
                <a:cs typeface="Apple Casual"/>
              </a:rPr>
              <a:t>)</a:t>
            </a:r>
            <a:r>
              <a:rPr lang="it-IT" sz="2000" dirty="0">
                <a:latin typeface="Apple Casual"/>
                <a:cs typeface="Apple Casual"/>
              </a:rPr>
              <a:t>;</a:t>
            </a:r>
          </a:p>
          <a:p>
            <a:pPr marL="342900" indent="-342900">
              <a:buFontTx/>
              <a:buChar char="-"/>
            </a:pPr>
            <a:r>
              <a:rPr lang="it-IT" sz="2000" dirty="0" smtClean="0">
                <a:latin typeface="Apple Casual"/>
                <a:cs typeface="Apple Casual"/>
              </a:rPr>
              <a:t>Lavorare </a:t>
            </a:r>
            <a:r>
              <a:rPr lang="it-IT" sz="2000" dirty="0">
                <a:latin typeface="Apple Casual"/>
                <a:cs typeface="Apple Casual"/>
              </a:rPr>
              <a:t>sui piani (orale (numerali)/grafico-simbolico (cifre e simboli</a:t>
            </a:r>
          </a:p>
          <a:p>
            <a:r>
              <a:rPr lang="it-IT" sz="2000" dirty="0">
                <a:latin typeface="Apple Casual"/>
                <a:cs typeface="Apple Casual"/>
              </a:rPr>
              <a:t>numerici)/operativo(contare, misurare, confrontare</a:t>
            </a:r>
            <a:r>
              <a:rPr lang="it-IT" sz="2000" dirty="0" smtClean="0">
                <a:latin typeface="Apple Casual"/>
                <a:cs typeface="Apple Casual"/>
              </a:rPr>
              <a:t>);</a:t>
            </a:r>
            <a:endParaRPr lang="it-IT" sz="2000" dirty="0">
              <a:latin typeface="Apple Casual"/>
              <a:cs typeface="Apple Casual"/>
            </a:endParaRPr>
          </a:p>
          <a:p>
            <a:pPr marL="342900" indent="-342900">
              <a:buFontTx/>
              <a:buChar char="-"/>
            </a:pPr>
            <a:r>
              <a:rPr lang="it-IT" sz="2000" dirty="0" smtClean="0">
                <a:latin typeface="Apple Casual"/>
                <a:cs typeface="Apple Casual"/>
              </a:rPr>
              <a:t>Lavorare </a:t>
            </a:r>
            <a:r>
              <a:rPr lang="it-IT" sz="2000" dirty="0">
                <a:latin typeface="Apple Casual"/>
                <a:cs typeface="Apple Casual"/>
              </a:rPr>
              <a:t>sui valori del numero (sequenza numerica/valore cardinale/valore ordinale/uso nella misura/uso come codice</a:t>
            </a:r>
            <a:r>
              <a:rPr lang="it-IT" sz="2000" dirty="0" smtClean="0">
                <a:latin typeface="Apple Casual"/>
                <a:cs typeface="Apple Casual"/>
              </a:rPr>
              <a:t>);</a:t>
            </a:r>
            <a:endParaRPr lang="it-IT" sz="2000" dirty="0">
              <a:latin typeface="Apple Casual"/>
              <a:cs typeface="Apple Casual"/>
            </a:endParaRPr>
          </a:p>
          <a:p>
            <a:pPr marL="342900" indent="-342900">
              <a:buFontTx/>
              <a:buChar char="-"/>
            </a:pPr>
            <a:r>
              <a:rPr lang="it-IT" sz="2000" dirty="0" smtClean="0">
                <a:latin typeface="Apple Casual"/>
                <a:cs typeface="Apple Casual"/>
              </a:rPr>
              <a:t>Fare </a:t>
            </a:r>
            <a:r>
              <a:rPr lang="it-IT" sz="2000" dirty="0">
                <a:latin typeface="Apple Casual"/>
                <a:cs typeface="Apple Casual"/>
              </a:rPr>
              <a:t>leva sulle esperienze numeriche occasionali in ambito domestico collegandole al lavoro a </a:t>
            </a:r>
            <a:r>
              <a:rPr lang="it-IT" sz="2000" dirty="0" smtClean="0">
                <a:latin typeface="Apple Casual"/>
                <a:cs typeface="Apple Casual"/>
              </a:rPr>
              <a:t>scuola;</a:t>
            </a:r>
            <a:endParaRPr lang="it-IT" sz="2000" dirty="0">
              <a:latin typeface="Apple Casual"/>
              <a:cs typeface="Apple Casual"/>
            </a:endParaRPr>
          </a:p>
          <a:p>
            <a:pPr marL="342900" indent="-342900">
              <a:buFontTx/>
              <a:buChar char="-"/>
            </a:pPr>
            <a:r>
              <a:rPr lang="it-IT" sz="2000" dirty="0" smtClean="0">
                <a:latin typeface="Apple Casual"/>
                <a:cs typeface="Apple Casual"/>
              </a:rPr>
              <a:t>Conversazione </a:t>
            </a:r>
            <a:r>
              <a:rPr lang="it-IT" sz="2000" dirty="0">
                <a:latin typeface="Apple Casual"/>
                <a:cs typeface="Apple Casual"/>
              </a:rPr>
              <a:t>matematica (calcolo mentale, problemi discussi oralmente, analisi dei compiti e delle soluzioni</a:t>
            </a:r>
            <a:r>
              <a:rPr lang="it-IT" sz="2000" dirty="0" smtClean="0">
                <a:latin typeface="Apple Casual"/>
                <a:cs typeface="Apple Casual"/>
              </a:rPr>
              <a:t>);</a:t>
            </a:r>
            <a:endParaRPr lang="it-IT" sz="2000" dirty="0">
              <a:latin typeface="Apple Casual"/>
              <a:cs typeface="Apple Casual"/>
            </a:endParaRPr>
          </a:p>
          <a:p>
            <a:pPr marL="342900" indent="-342900">
              <a:buFontTx/>
              <a:buChar char="-"/>
            </a:pPr>
            <a:r>
              <a:rPr lang="it-IT" sz="2000" dirty="0" smtClean="0">
                <a:latin typeface="Apple Casual"/>
                <a:cs typeface="Apple Casual"/>
              </a:rPr>
              <a:t>Consegne matematiche;</a:t>
            </a:r>
            <a:endParaRPr lang="it-IT" sz="2000" dirty="0">
              <a:latin typeface="Apple Casual"/>
              <a:cs typeface="Apple Casual"/>
            </a:endParaRPr>
          </a:p>
          <a:p>
            <a:pPr marL="342900" indent="-342900">
              <a:buFontTx/>
              <a:buChar char="-"/>
            </a:pPr>
            <a:r>
              <a:rPr lang="it-IT" sz="2000" dirty="0" smtClean="0">
                <a:latin typeface="Apple Casual"/>
                <a:cs typeface="Apple Casual"/>
              </a:rPr>
              <a:t>Quesiti </a:t>
            </a:r>
            <a:r>
              <a:rPr lang="it-IT" sz="2000" dirty="0">
                <a:latin typeface="Apple Casual"/>
                <a:cs typeface="Apple Casual"/>
              </a:rPr>
              <a:t>e problemi come base di ogni forma di </a:t>
            </a:r>
            <a:r>
              <a:rPr lang="it-IT" sz="2000" dirty="0" smtClean="0">
                <a:latin typeface="Apple Casual"/>
                <a:cs typeface="Apple Casual"/>
              </a:rPr>
              <a:t>attività matematica;</a:t>
            </a:r>
            <a:endParaRPr lang="it-IT" sz="2000" dirty="0">
              <a:latin typeface="Apple Casual"/>
              <a:cs typeface="Apple Casual"/>
            </a:endParaRPr>
          </a:p>
          <a:p>
            <a:pPr marL="342900" indent="-342900">
              <a:buFontTx/>
              <a:buChar char="-"/>
            </a:pPr>
            <a:r>
              <a:rPr lang="it-IT" sz="2000" dirty="0" smtClean="0">
                <a:latin typeface="Apple Casual"/>
                <a:cs typeface="Apple Casual"/>
              </a:rPr>
              <a:t>L’errore </a:t>
            </a:r>
            <a:r>
              <a:rPr lang="it-IT" sz="2000" dirty="0">
                <a:latin typeface="Apple Casual"/>
                <a:cs typeface="Apple Casual"/>
              </a:rPr>
              <a:t>come base della relazione di </a:t>
            </a:r>
            <a:r>
              <a:rPr lang="it-IT" sz="2000" dirty="0" smtClean="0">
                <a:latin typeface="Apple Casual"/>
                <a:cs typeface="Apple Casual"/>
              </a:rPr>
              <a:t>intimità </a:t>
            </a:r>
            <a:r>
              <a:rPr lang="it-IT" sz="2000" dirty="0">
                <a:latin typeface="Apple Casual"/>
                <a:cs typeface="Apple Casual"/>
              </a:rPr>
              <a:t>con i </a:t>
            </a:r>
            <a:r>
              <a:rPr lang="it-IT" sz="2000" dirty="0" smtClean="0">
                <a:latin typeface="Apple Casual"/>
                <a:cs typeface="Apple Casual"/>
              </a:rPr>
              <a:t>numeri;</a:t>
            </a:r>
          </a:p>
          <a:p>
            <a:pPr marL="342900" indent="-342900">
              <a:buFontTx/>
              <a:buChar char="-"/>
            </a:pPr>
            <a:r>
              <a:rPr lang="it-IT" sz="2000" dirty="0" smtClean="0">
                <a:latin typeface="Apple Casual"/>
                <a:cs typeface="Apple Casual"/>
              </a:rPr>
              <a:t>Il </a:t>
            </a:r>
            <a:r>
              <a:rPr lang="it-IT" sz="2000" dirty="0">
                <a:latin typeface="Apple Casual"/>
                <a:cs typeface="Apple Casual"/>
              </a:rPr>
              <a:t>passaggio concreto-</a:t>
            </a:r>
            <a:r>
              <a:rPr lang="it-IT" sz="2000" dirty="0" smtClean="0">
                <a:latin typeface="Apple Casual"/>
                <a:cs typeface="Apple Casual"/>
              </a:rPr>
              <a:t>astratto.</a:t>
            </a:r>
            <a:endParaRPr lang="it-IT" sz="2000" dirty="0">
              <a:latin typeface="Apple Casual"/>
              <a:cs typeface="Apple Casual"/>
            </a:endParaRPr>
          </a:p>
        </p:txBody>
      </p:sp>
    </p:spTree>
    <p:extLst>
      <p:ext uri="{BB962C8B-B14F-4D97-AF65-F5344CB8AC3E}">
        <p14:creationId xmlns:p14="http://schemas.microsoft.com/office/powerpoint/2010/main" val="41572816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251</TotalTime>
  <Words>1663</Words>
  <Application>Microsoft Macintosh PowerPoint</Application>
  <PresentationFormat>Presentazione su schermo (4:3)</PresentationFormat>
  <Paragraphs>279</Paragraphs>
  <Slides>40</Slides>
  <Notes>0</Notes>
  <HiddenSlides>0</HiddenSlides>
  <MMClips>0</MMClips>
  <ScaleCrop>false</ScaleCrop>
  <HeadingPairs>
    <vt:vector size="4" baseType="variant">
      <vt:variant>
        <vt:lpstr>Tema</vt:lpstr>
      </vt:variant>
      <vt:variant>
        <vt:i4>1</vt:i4>
      </vt:variant>
      <vt:variant>
        <vt:lpstr>Titoli diapositive</vt:lpstr>
      </vt:variant>
      <vt:variant>
        <vt:i4>40</vt:i4>
      </vt:variant>
    </vt:vector>
  </HeadingPairs>
  <TitlesOfParts>
    <vt:vector size="41" baseType="lpstr">
      <vt:lpstr>Tema di Office</vt:lpstr>
      <vt:lpstr>Didattica Speciale: codici del linguaggio logico e matematico  Prof. Ivan Di Pierro Pedagogista Clinico e Giuridico ivan.dipierro@unimc.it  </vt:lpstr>
      <vt:lpstr>Presentazione di PowerPoint</vt:lpstr>
      <vt:lpstr>Presentazione di PowerPoint</vt:lpstr>
      <vt:lpstr>Presentazione di PowerPoint</vt:lpstr>
      <vt:lpstr>Presentazione di PowerPoint</vt:lpstr>
      <vt:lpstr>Presentazione di PowerPoint</vt:lpstr>
      <vt:lpstr>   MACRO OBIETTIVO DELLA DIDATTICA SPECIALE   L’INTEGRAZIONE    ETIMOLOGIA  • Inserire una persona o un gruppo in un ambiente o in un contesto in modo che ne diventi parte organica;   • Rendere qualcosa completo, o più valido, più efficace.         </vt:lpstr>
      <vt:lpstr> LA DIDATTICA SPECIALE = Didattica di qualità  «Un’integrazione di qualità ha bisogno di una didattica di qualità. La didattica è l’insegnamento, cioè le prassi che pervadono l’ambiente scuola, sia in verticale che in orizzontale, con i docenti e tra gli alunni. La didattica è la normalità dell’operare finalizzato allo sviluppo di capacità e competenze utili, nel contesto di una relazione di aiuto profonda e significativa con chi apprende. La didattica è anche puntare a un obiettivo di crescita, avere a cuore lo sviluppo dell’alunno, programmare, agire e valutare (anche severamente) la propria azione didattica e le azioni di chi apprende. Si fa didattica quando si insegna letteratura italiana o calcolo frazionario, quando si lavora nell’educazione socio-affettiva, quando si insegna a collaborare, a soffiarsi il naso, a prendersi cura del materiale didattico, a rispondere con lo sguardo al proprio nome, e in tanti altri modi».  (D. Ianes, Didattica speciale per l’integrazione. Un insegnamento sensibile alle differenze, Erickson, Gardolo (TN) 2005 – II edizione)  </vt:lpstr>
      <vt:lpstr> L’integrazione di qualità passa attraverso la qualificazione della didattica: la didattica quotidiana è sempre speciale, nella misura in cui ogni individuo ha dei bisogni speciali.  </vt:lpstr>
      <vt:lpstr>I PRESUPPOSTI TEORICO-PEDAGOGICI  QUESTIONE TERMINOLOGICA  SECONDO ICF   • Non più «disabilità» ma «limitazioni delle attività personali».  • Non più «handicap» o «svantaggio esistenziale» ma «diversa partecipazione sociale».  • La persona non è più vista in rapporto al suo deficit funzionale e sociale, ma è rapportata al concetto di salute  • Approccio bio-psico-sociale  - benessere fisico, emotivo e sociale  - risorsa per la vita quotidiana  </vt:lpstr>
      <vt:lpstr>OBIETTIVO:  lo sviluppo delle potenzialità della persona handicappata nell’apprendimento, nella comunicazione, nelle relazioni e nella  socializzazione  (Art. 12 della Legge quadro n. 104 del 5 febbraio 1992).   Principi fondamentali per la qualità dell’integrazione scolastica:  - insegnamento individualizzato;  - adeguata programmazione pedagogica;  - razionalità del programma didattico;  - accoglienza da parte della classe;  - facilitazione delle attività didattiche.  </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Didattica Speciale: codici del linguaggio logico e matematico  Prof. Ivan Di Pierro   </dc:title>
  <dc:creator>Ivan Di Pierro</dc:creator>
  <cp:lastModifiedBy>Ivan Di Pierro</cp:lastModifiedBy>
  <cp:revision>28</cp:revision>
  <dcterms:created xsi:type="dcterms:W3CDTF">2014-04-04T13:12:31Z</dcterms:created>
  <dcterms:modified xsi:type="dcterms:W3CDTF">2014-04-04T20:48:10Z</dcterms:modified>
</cp:coreProperties>
</file>