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77" r:id="rId4"/>
    <p:sldId id="276" r:id="rId5"/>
    <p:sldId id="258" r:id="rId6"/>
    <p:sldId id="257" r:id="rId7"/>
    <p:sldId id="272" r:id="rId8"/>
    <p:sldId id="292" r:id="rId9"/>
    <p:sldId id="263" r:id="rId10"/>
    <p:sldId id="278" r:id="rId11"/>
    <p:sldId id="264" r:id="rId12"/>
    <p:sldId id="275" r:id="rId13"/>
    <p:sldId id="279" r:id="rId14"/>
    <p:sldId id="265" r:id="rId15"/>
    <p:sldId id="266" r:id="rId16"/>
    <p:sldId id="280" r:id="rId17"/>
    <p:sldId id="273" r:id="rId18"/>
    <p:sldId id="268" r:id="rId19"/>
    <p:sldId id="286" r:id="rId20"/>
    <p:sldId id="287" r:id="rId21"/>
    <p:sldId id="283" r:id="rId22"/>
    <p:sldId id="274" r:id="rId23"/>
    <p:sldId id="285" r:id="rId24"/>
    <p:sldId id="282" r:id="rId25"/>
    <p:sldId id="284" r:id="rId26"/>
    <p:sldId id="267" r:id="rId27"/>
    <p:sldId id="281" r:id="rId28"/>
    <p:sldId id="288" r:id="rId29"/>
    <p:sldId id="289" r:id="rId30"/>
    <p:sldId id="269" r:id="rId31"/>
    <p:sldId id="270" r:id="rId32"/>
    <p:sldId id="271" r:id="rId33"/>
    <p:sldId id="290" r:id="rId34"/>
    <p:sldId id="259" r:id="rId35"/>
    <p:sldId id="261" r:id="rId36"/>
    <p:sldId id="262" r:id="rId37"/>
  </p:sldIdLst>
  <p:sldSz cx="9144000" cy="6858000" type="screen4x3"/>
  <p:notesSz cx="7086600" cy="102108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28/06/14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Progetto, gioco, </a:t>
            </a:r>
            <a:r>
              <a:rPr lang="it-IT" dirty="0" err="1" smtClean="0"/>
              <a:t>imparo…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143108" y="3886200"/>
            <a:ext cx="5629292" cy="2543196"/>
          </a:xfrm>
        </p:spPr>
        <p:txBody>
          <a:bodyPr>
            <a:normAutofit/>
          </a:bodyPr>
          <a:lstStyle/>
          <a:p>
            <a:r>
              <a:rPr lang="it-IT" dirty="0" smtClean="0"/>
              <a:t>Giochi matematici per la scuola secondaria di I grado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1928802"/>
            <a:ext cx="7772400" cy="1362456"/>
          </a:xfrm>
        </p:spPr>
        <p:txBody>
          <a:bodyPr/>
          <a:lstStyle/>
          <a:p>
            <a:r>
              <a:rPr lang="it-IT" sz="4400" dirty="0" smtClean="0"/>
              <a:t>Perché e come proporre giochi e in più giochi matematici nella scuola secondaria di I e II grado?</a:t>
            </a:r>
            <a:endParaRPr lang="it-IT" sz="44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0034" y="4000504"/>
            <a:ext cx="7772400" cy="2081216"/>
          </a:xfrm>
        </p:spPr>
        <p:txBody>
          <a:bodyPr>
            <a:noAutofit/>
          </a:bodyPr>
          <a:lstStyle/>
          <a:p>
            <a:r>
              <a:rPr lang="it-IT" sz="2400" dirty="0" smtClean="0"/>
              <a:t>Molti colleghi </a:t>
            </a:r>
            <a:r>
              <a:rPr lang="it-IT" sz="2400" dirty="0" err="1" smtClean="0"/>
              <a:t>sbuffano…</a:t>
            </a:r>
            <a:r>
              <a:rPr lang="it-IT" sz="2400" dirty="0" smtClean="0"/>
              <a:t>”non c’è tempo per farli </a:t>
            </a:r>
            <a:r>
              <a:rPr lang="it-IT" sz="2400" dirty="0" err="1" smtClean="0"/>
              <a:t>giocare…</a:t>
            </a:r>
            <a:r>
              <a:rPr lang="it-IT" sz="2400" dirty="0" smtClean="0"/>
              <a:t>” o “giocano fin troppo  con il </a:t>
            </a:r>
            <a:r>
              <a:rPr lang="it-IT" sz="2400" dirty="0" err="1" smtClean="0"/>
              <a:t>computer…</a:t>
            </a:r>
            <a:r>
              <a:rPr lang="it-IT" sz="2400" dirty="0" smtClean="0"/>
              <a:t>”</a:t>
            </a:r>
          </a:p>
          <a:p>
            <a:endParaRPr lang="it-IT" sz="2400" dirty="0" smtClean="0"/>
          </a:p>
          <a:p>
            <a:r>
              <a:rPr lang="it-IT" sz="2400" dirty="0" smtClean="0"/>
              <a:t>Molti ragazzi </a:t>
            </a:r>
            <a:r>
              <a:rPr lang="it-IT" sz="2400" dirty="0" err="1" smtClean="0"/>
              <a:t>sbuffano…</a:t>
            </a:r>
            <a:r>
              <a:rPr lang="it-IT" sz="2400" dirty="0" smtClean="0"/>
              <a:t>”Ma prof, siamo grandi per </a:t>
            </a:r>
            <a:r>
              <a:rPr lang="it-IT" sz="2400" dirty="0" err="1" smtClean="0"/>
              <a:t>giocare…</a:t>
            </a:r>
            <a:r>
              <a:rPr lang="it-IT" sz="2400" dirty="0" smtClean="0"/>
              <a:t>” perché si vergognano a mettersi in gioco di fronte ai </a:t>
            </a:r>
            <a:r>
              <a:rPr lang="it-IT" sz="2400" dirty="0" err="1" smtClean="0"/>
              <a:t>compagni…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geosnake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321732"/>
            <a:ext cx="8559780" cy="639341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tesoro matem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642919"/>
            <a:ext cx="8538276" cy="5681682"/>
          </a:xfrm>
        </p:spPr>
      </p:pic>
      <p:pic>
        <p:nvPicPr>
          <p:cNvPr id="5" name="Immagine 4" descr="castello 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3429008"/>
            <a:ext cx="8229600" cy="2786074"/>
          </a:xfrm>
        </p:spPr>
        <p:txBody>
          <a:bodyPr>
            <a:noAutofit/>
          </a:bodyPr>
          <a:lstStyle/>
          <a:p>
            <a:r>
              <a:rPr lang="it-IT" sz="3600" dirty="0" smtClean="0"/>
              <a:t> </a:t>
            </a:r>
            <a:r>
              <a:rPr lang="it-IT" sz="3600" dirty="0" smtClean="0">
                <a:sym typeface="Wingdings" pitchFamily="2" charset="2"/>
              </a:rPr>
              <a:t> </a:t>
            </a:r>
            <a:r>
              <a:rPr lang="it-IT" sz="3600" dirty="0" smtClean="0"/>
              <a:t>anche nella secondaria di I e II grado il gioco offre spunti interessanti di attività LABORATORIALI, aggiungendo alla fase ludica la </a:t>
            </a:r>
            <a:r>
              <a:rPr lang="it-IT" sz="3600" b="1" dirty="0" smtClean="0"/>
              <a:t>fase progettuale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1143008"/>
          </a:xfrm>
        </p:spPr>
        <p:txBody>
          <a:bodyPr>
            <a:noAutofit/>
          </a:bodyPr>
          <a:lstStyle/>
          <a:p>
            <a:r>
              <a:rPr lang="it-IT" sz="2400" dirty="0" smtClean="0"/>
              <a:t>Nella scuola primaria si potrà utilizzare il gioco, che ha un ruolo cruciale nella comunicazione, nell’educazione al rispetto di regole condivise, nell’elaborazione di strategie adatte a contesti diversi.</a:t>
            </a:r>
            <a:endParaRPr lang="it-IT" sz="2400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57200" y="357166"/>
            <a:ext cx="8229600" cy="796086"/>
          </a:xfrm>
          <a:prstGeom prst="rect">
            <a:avLst/>
          </a:prstGeom>
        </p:spPr>
        <p:txBody>
          <a:bodyPr vert="horz" lIns="0" rIns="0" bIns="0" anchor="b">
            <a:normAutofit fontScale="6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Sebbene nelle Nuove Indicazioni </a:t>
            </a:r>
            <a:r>
              <a:rPr kumimoji="0" lang="it-IT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Nazionali…</a:t>
            </a:r>
            <a:endParaRPr kumimoji="0" lang="it-IT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Dalle Nuove Indicazioni </a:t>
            </a:r>
            <a:r>
              <a:rPr lang="it-IT" dirty="0" err="1" smtClean="0"/>
              <a:t>Nazionali…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5762" y="1214422"/>
            <a:ext cx="8401080" cy="4389120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  <a:spcBef>
                <a:spcPts val="0"/>
              </a:spcBef>
              <a:buNone/>
            </a:pPr>
            <a:r>
              <a:rPr lang="it-IT" sz="2400" b="1" dirty="0" smtClean="0"/>
              <a:t>In matematica, come nelle altre discipline scientifiche  è elemento fondamentale il </a:t>
            </a:r>
            <a:r>
              <a:rPr lang="it-IT" sz="2400" b="1" cap="small" dirty="0" smtClean="0"/>
              <a:t>laboratorio</a:t>
            </a:r>
            <a:r>
              <a:rPr lang="it-IT" sz="2400" b="1" dirty="0" smtClean="0"/>
              <a:t>, inteso sia come luogo fisico sia come momento in cui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l'alunno è attivo,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formula le proprie ipotesi e ne controlla le conseguenze,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progetta e sperimenta,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discute e argomenta le proprie scelte,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impara a raccogliere dati,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negozia e costruisce significati, 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400" i="1" dirty="0" smtClean="0"/>
              <a:t>porta a conclusioni temporanee e a nuove aperture la costruzione delle conoscenze personali e collettive.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38962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/>
              <a:t>Dai Traguardi per lo sviluppo delle competenze al termine della </a:t>
            </a:r>
            <a:r>
              <a:rPr lang="it-IT" sz="3600" b="1" dirty="0" err="1" smtClean="0"/>
              <a:t>sc.sec.di</a:t>
            </a:r>
            <a:r>
              <a:rPr lang="it-IT" sz="3600" b="1" dirty="0" smtClean="0"/>
              <a:t> I gr.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428736"/>
            <a:ext cx="8572560" cy="5429264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000" dirty="0" smtClean="0"/>
              <a:t>Ha rafforzato un </a:t>
            </a:r>
            <a:r>
              <a:rPr lang="it-IT" sz="2000" b="1" dirty="0" smtClean="0"/>
              <a:t>atteggiamento positivo </a:t>
            </a:r>
            <a:r>
              <a:rPr lang="it-IT" sz="2000" dirty="0" smtClean="0"/>
              <a:t>rispetto alla matematica e, attraverso esperienze in contesti significativi e ha capito come gli strumenti matematici appresi siano utili in molte situazioni per operare nella realtà.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000" b="1" dirty="0" smtClean="0"/>
              <a:t>Sostiene</a:t>
            </a:r>
            <a:r>
              <a:rPr lang="it-IT" sz="2000" dirty="0" smtClean="0"/>
              <a:t> le proprie convinzioni, portando esempi e </a:t>
            </a:r>
            <a:r>
              <a:rPr lang="it-IT" sz="2000" dirty="0" err="1" smtClean="0"/>
              <a:t>controesempi</a:t>
            </a:r>
            <a:r>
              <a:rPr lang="it-IT" sz="2000" dirty="0" smtClean="0"/>
              <a:t> adeguati e argomentando attraverso concatenazioni di affermazioni; </a:t>
            </a:r>
            <a:r>
              <a:rPr lang="it-IT" sz="2000" b="1" dirty="0" smtClean="0"/>
              <a:t>accetta</a:t>
            </a:r>
            <a:r>
              <a:rPr lang="it-IT" sz="2000" dirty="0" smtClean="0"/>
              <a:t> di cambiare opinione riconoscendo le conseguenze logiche di una argomentazione corretta.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000" b="1" dirty="0" smtClean="0"/>
              <a:t>Valuta</a:t>
            </a:r>
            <a:r>
              <a:rPr lang="it-IT" sz="2000" dirty="0" smtClean="0"/>
              <a:t> le informazioni che si hanno su una situazione e la loro coerenza interna, sviluppando senso critico.</a:t>
            </a:r>
          </a:p>
          <a:p>
            <a:pPr>
              <a:lnSpc>
                <a:spcPct val="134000"/>
              </a:lnSpc>
              <a:spcBef>
                <a:spcPts val="0"/>
              </a:spcBef>
            </a:pPr>
            <a:r>
              <a:rPr lang="it-IT" sz="2000" b="1" dirty="0" smtClean="0"/>
              <a:t>Confronta</a:t>
            </a:r>
            <a:r>
              <a:rPr lang="it-IT" sz="2000" dirty="0" smtClean="0"/>
              <a:t> procedimenti diversi e produce formalizzazioni che  gli consentono di passare da un problema specifico a una classe di problemi.</a:t>
            </a:r>
            <a:endParaRPr lang="it-IT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8256490" cy="1755074"/>
          </a:xfrm>
        </p:spPr>
        <p:txBody>
          <a:bodyPr/>
          <a:lstStyle/>
          <a:p>
            <a:r>
              <a:rPr lang="it-IT" dirty="0" smtClean="0"/>
              <a:t>La descrizione dei passi di un’esperienza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4214818"/>
            <a:ext cx="7772400" cy="1928826"/>
          </a:xfrm>
        </p:spPr>
        <p:txBody>
          <a:bodyPr>
            <a:normAutofit/>
          </a:bodyPr>
          <a:lstStyle/>
          <a:p>
            <a:r>
              <a:rPr lang="it-IT" sz="2400" dirty="0" smtClean="0"/>
              <a:t>Dall’analisi della tradizione e del contesto alla consegna della richiesta, tale che mettesse in moto la responsabilità, la libertà e la creatività di ogni ragazzo, stimolandone competenze trasversali e disciplinari con un approccio cooperativo e </a:t>
            </a:r>
            <a:r>
              <a:rPr lang="it-IT" sz="2400" dirty="0" err="1" smtClean="0"/>
              <a:t>laboratoriale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498178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Gioco e osservazione guidata </a:t>
            </a:r>
            <a:br>
              <a:rPr lang="it-IT" sz="3600" dirty="0" smtClean="0">
                <a:solidFill>
                  <a:srgbClr val="FF0000"/>
                </a:solidFill>
              </a:rPr>
            </a:b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85720" y="1643050"/>
            <a:ext cx="37862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Si sono utilizzate le risorse online proposte dall’</a:t>
            </a:r>
            <a:r>
              <a:rPr lang="it-IT" sz="2000" dirty="0" err="1" smtClean="0"/>
              <a:t>Usp</a:t>
            </a:r>
            <a:r>
              <a:rPr lang="it-IT" sz="2000" dirty="0" smtClean="0"/>
              <a:t> per mostrare agli alunni come </a:t>
            </a:r>
            <a:r>
              <a:rPr lang="it-IT" sz="2000" b="1" dirty="0" smtClean="0"/>
              <a:t>moltissime tipologie di giochi di strategia  da tavolo presentino aspetti matematici e sviluppino capacità e competenze logiche e matematiche</a:t>
            </a:r>
            <a:r>
              <a:rPr lang="it-IT" sz="2000" dirty="0" smtClean="0"/>
              <a:t>.</a:t>
            </a:r>
          </a:p>
        </p:txBody>
      </p:sp>
      <p:pic>
        <p:nvPicPr>
          <p:cNvPr id="1026" name="Picture 2" descr="http://www.tempostretto.it/sites/www.tempostretto.it/files/immagini/sport/scacchi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357298"/>
            <a:ext cx="4529825" cy="3631412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214282" y="5000636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Con i ragazzi di prima si è provato a </a:t>
            </a:r>
            <a:r>
              <a:rPr lang="it-IT" sz="2000" b="1" dirty="0" smtClean="0"/>
              <a:t>giocare</a:t>
            </a:r>
            <a:r>
              <a:rPr lang="it-IT" sz="2000" dirty="0" smtClean="0"/>
              <a:t> ad alcuni di questi giochi e si è chiesto loro se pensavano potessero sviluppare abilità di calcolo e ragionamento anche nei loro compagni più in difficoltà e si è chiesto di provare a </a:t>
            </a:r>
            <a:r>
              <a:rPr lang="it-IT" sz="2000" b="1" dirty="0" smtClean="0"/>
              <a:t>sceglierne</a:t>
            </a:r>
            <a:r>
              <a:rPr lang="it-IT" sz="2000" dirty="0" smtClean="0"/>
              <a:t> alcuni e provare a </a:t>
            </a:r>
            <a:r>
              <a:rPr lang="it-IT" sz="2000" b="1" dirty="0" smtClean="0"/>
              <a:t>cambiarne</a:t>
            </a:r>
            <a:r>
              <a:rPr lang="it-IT" sz="2000" dirty="0" smtClean="0"/>
              <a:t> le regole per migliorare gli aspetti </a:t>
            </a:r>
            <a:r>
              <a:rPr lang="it-IT" sz="2000" dirty="0" err="1" smtClean="0"/>
              <a:t>didattico-matematici</a:t>
            </a:r>
            <a:r>
              <a:rPr lang="it-IT" sz="2000" dirty="0" smtClean="0"/>
              <a:t> dei giochi.</a:t>
            </a:r>
          </a:p>
          <a:p>
            <a:endParaRPr lang="it-IT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498178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La richiesta: una responsabilità che mette in gioco </a:t>
            </a:r>
            <a:br>
              <a:rPr lang="it-IT" sz="3600" dirty="0" smtClean="0">
                <a:solidFill>
                  <a:srgbClr val="FF0000"/>
                </a:solidFill>
              </a:rPr>
            </a:b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071934" y="1643050"/>
            <a:ext cx="49292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Ai ragazzi di seconda si è invece chiesto di </a:t>
            </a:r>
            <a:r>
              <a:rPr lang="it-IT" sz="2000" b="1" dirty="0" smtClean="0"/>
              <a:t>progettare ex novo un gioco a testa </a:t>
            </a:r>
            <a:r>
              <a:rPr lang="it-IT" sz="2000" dirty="0" smtClean="0"/>
              <a:t>lasciandosi ispirare dai molti esistenti ma facendo in modo che fosse </a:t>
            </a:r>
            <a:r>
              <a:rPr lang="it-IT" sz="2000" b="1" dirty="0" smtClean="0"/>
              <a:t>finalizzato al miglioramento delle conoscenze teoriche e delle abilità di calcolo loro e dei propri compagni</a:t>
            </a:r>
            <a:r>
              <a:rPr lang="it-IT" sz="2000" dirty="0" smtClean="0"/>
              <a:t>, relativamente agli </a:t>
            </a:r>
            <a:r>
              <a:rPr lang="it-IT" sz="2000" u="sng" dirty="0" smtClean="0"/>
              <a:t>argomenti che trovavano di minor interesse o di maggior difficoltà </a:t>
            </a:r>
            <a:r>
              <a:rPr lang="it-IT" sz="2000" dirty="0" smtClean="0"/>
              <a:t>nel programma di seconda (frazioni e geometria piana). </a:t>
            </a:r>
          </a:p>
        </p:txBody>
      </p:sp>
      <p:pic>
        <p:nvPicPr>
          <p:cNvPr id="1028" name="Picture 4" descr="http://pensamos.wikispaces.com/file/view/geometria.jpg/141583413/geomet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1714488"/>
            <a:ext cx="3524417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Progettazione dei giochi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6468" y="1268760"/>
            <a:ext cx="47198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</a:t>
            </a:r>
            <a:r>
              <a:rPr lang="it-IT" b="1" dirty="0" smtClean="0"/>
              <a:t>classe prima </a:t>
            </a:r>
            <a:r>
              <a:rPr lang="it-IT" dirty="0" smtClean="0"/>
              <a:t>ha preso spunto da due giochi già esistenti – Continuo e </a:t>
            </a:r>
            <a:r>
              <a:rPr lang="it-IT" dirty="0" err="1" smtClean="0"/>
              <a:t>Imagination</a:t>
            </a:r>
            <a:r>
              <a:rPr lang="it-IT" dirty="0" smtClean="0"/>
              <a:t> – giocandoci e cambiandone alcune regole, in particolare la modalità di calcolo del punteggio, in modo da renderli più “matematici”, coinvolgendo nel calcolo del punteggio tutt’e quattro le operazioni.</a:t>
            </a:r>
          </a:p>
          <a:p>
            <a:r>
              <a:rPr lang="it-IT" dirty="0" smtClean="0"/>
              <a:t>Era stato infatti loro chiesto di pensare a come </a:t>
            </a:r>
            <a:r>
              <a:rPr lang="it-IT" b="1" dirty="0" smtClean="0"/>
              <a:t>trasformare i due giochi in modo da renderli uno strumento di rinforzo per i compagni che avevano difficoltà nel calcolo mentale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028" name="Picture 4" descr="http://www.focusjunior.it/media/navigo-e-imparo/numeri03.jpg"/>
          <p:cNvPicPr>
            <a:picLocks noChangeAspect="1" noChangeArrowheads="1"/>
          </p:cNvPicPr>
          <p:nvPr/>
        </p:nvPicPr>
        <p:blipFill>
          <a:blip r:embed="rId2" cstate="print"/>
          <a:srcRect t="9026" b="7306"/>
          <a:stretch>
            <a:fillRect/>
          </a:stretch>
        </p:blipFill>
        <p:spPr bwMode="auto">
          <a:xfrm>
            <a:off x="185051" y="4653136"/>
            <a:ext cx="4054604" cy="2016224"/>
          </a:xfrm>
          <a:prstGeom prst="rect">
            <a:avLst/>
          </a:prstGeom>
          <a:noFill/>
        </p:spPr>
      </p:pic>
      <p:pic>
        <p:nvPicPr>
          <p:cNvPr id="6" name="Immagine 5" descr="geosnake 2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rcRect l="30469" t="6908" r="23437" b="23011"/>
          <a:stretch>
            <a:fillRect/>
          </a:stretch>
        </p:blipFill>
        <p:spPr>
          <a:xfrm>
            <a:off x="4714876" y="1357298"/>
            <a:ext cx="4214842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pecchi rot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210" y="571481"/>
            <a:ext cx="8645632" cy="575312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Progettazione dei giochi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28597" y="1314048"/>
            <a:ext cx="528641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</a:t>
            </a:r>
            <a:r>
              <a:rPr lang="it-IT" b="1" dirty="0" smtClean="0"/>
              <a:t>classe seconda </a:t>
            </a:r>
            <a:r>
              <a:rPr lang="it-IT" dirty="0" smtClean="0"/>
              <a:t>ha invece ideato ex novo due giochi. </a:t>
            </a:r>
          </a:p>
          <a:p>
            <a:r>
              <a:rPr lang="it-IT" dirty="0" smtClean="0"/>
              <a:t>Inizialmente in realtà ogni ragazzo ha </a:t>
            </a:r>
            <a:r>
              <a:rPr lang="it-IT" b="1" dirty="0" smtClean="0"/>
              <a:t>proposto</a:t>
            </a:r>
            <a:r>
              <a:rPr lang="it-IT" dirty="0" smtClean="0"/>
              <a:t> e </a:t>
            </a:r>
            <a:r>
              <a:rPr lang="it-IT" b="1" dirty="0" smtClean="0"/>
              <a:t>ideato</a:t>
            </a:r>
            <a:r>
              <a:rPr lang="it-IT" dirty="0" smtClean="0"/>
              <a:t> sulla carta un gioco, ma dopo </a:t>
            </a:r>
            <a:r>
              <a:rPr lang="it-IT" b="1" dirty="0" smtClean="0"/>
              <a:t>un’analisi della “</a:t>
            </a:r>
            <a:r>
              <a:rPr lang="it-IT" b="1" dirty="0" err="1" smtClean="0"/>
              <a:t>matematicità</a:t>
            </a:r>
            <a:r>
              <a:rPr lang="it-IT" b="1" dirty="0" smtClean="0"/>
              <a:t>” </a:t>
            </a:r>
            <a:r>
              <a:rPr lang="it-IT" dirty="0" smtClean="0"/>
              <a:t>sottostante il gioco, </a:t>
            </a:r>
            <a:r>
              <a:rPr lang="it-IT" b="1" dirty="0" smtClean="0"/>
              <a:t>delle difficoltà </a:t>
            </a:r>
            <a:r>
              <a:rPr lang="it-IT" b="1" dirty="0" err="1" smtClean="0"/>
              <a:t>realizzative</a:t>
            </a:r>
            <a:r>
              <a:rPr lang="it-IT" b="1" dirty="0" smtClean="0"/>
              <a:t> e della giocabilità</a:t>
            </a:r>
            <a:r>
              <a:rPr lang="it-IT" dirty="0" smtClean="0"/>
              <a:t>, ne sono stati scelti due, un gioco di carte e un gioco da tavolo tipo-labirinto o </a:t>
            </a:r>
            <a:r>
              <a:rPr lang="it-IT" dirty="0" err="1" smtClean="0"/>
              <a:t>gioco-dell</a:t>
            </a:r>
            <a:r>
              <a:rPr lang="it-IT" dirty="0" smtClean="0"/>
              <a:t>’oca.</a:t>
            </a:r>
          </a:p>
          <a:p>
            <a:r>
              <a:rPr lang="it-IT" dirty="0" smtClean="0"/>
              <a:t>Ai ragazzi era stato chiesto di ideare giochi </a:t>
            </a:r>
            <a:r>
              <a:rPr lang="it-IT" b="1" dirty="0" smtClean="0"/>
              <a:t>sugli argomenti che consideravano più ostici </a:t>
            </a:r>
            <a:r>
              <a:rPr lang="it-IT" dirty="0" smtClean="0"/>
              <a:t>del programma di matematica e la scelta è pertanto ricaduta su giochi riguardanti le operazioni con le frazioni, la diversa scrittura dei numeri e la risoluzione di problemi di geometria piana.</a:t>
            </a:r>
          </a:p>
          <a:p>
            <a:r>
              <a:rPr lang="it-IT" dirty="0" smtClean="0"/>
              <a:t>Nel gioco dell’oca si è poi deciso di estendere le domande a tutto il programma svolto nel biennio.</a:t>
            </a:r>
          </a:p>
          <a:p>
            <a:r>
              <a:rPr lang="it-IT" dirty="0" smtClean="0"/>
              <a:t>Sono anche stati realizzati dei </a:t>
            </a:r>
            <a:r>
              <a:rPr lang="it-IT" dirty="0" err="1" smtClean="0"/>
              <a:t>sudoku</a:t>
            </a:r>
            <a:r>
              <a:rPr lang="it-IT" dirty="0" smtClean="0"/>
              <a:t> con le frazioni con </a:t>
            </a:r>
            <a:r>
              <a:rPr lang="it-IT" dirty="0" err="1" smtClean="0"/>
              <a:t>excel</a:t>
            </a:r>
            <a:r>
              <a:rPr lang="it-IT" dirty="0" smtClean="0"/>
              <a:t>, non esposti a </a:t>
            </a:r>
            <a:r>
              <a:rPr lang="it-IT" dirty="0" err="1" smtClean="0"/>
              <a:t>Giocomatica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  <p:pic>
        <p:nvPicPr>
          <p:cNvPr id="6" name="Immagine 5" descr="1931114-scuola-di-geometria-con-i-quaderni-matite-gomma-e-sharpe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1285860"/>
            <a:ext cx="3385625" cy="50720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Progettazione dei giochi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14282" y="1071546"/>
            <a:ext cx="87738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Progettare nel dettaglio un gioco risulta un compito complesso, che mette in azione competenze logico-matematiche e tecnico-pratiche.</a:t>
            </a:r>
          </a:p>
          <a:p>
            <a:r>
              <a:rPr lang="it-IT" dirty="0" smtClean="0"/>
              <a:t>Interessante è stata </a:t>
            </a:r>
            <a:r>
              <a:rPr lang="it-IT" b="1" dirty="0" smtClean="0"/>
              <a:t>l’evoluzione dei progetti</a:t>
            </a:r>
            <a:r>
              <a:rPr lang="it-IT" dirty="0" smtClean="0"/>
              <a:t>. Con il passaggio dall’ideazione alla progettazione di massima e poi alla progettazione di dettaglio i ragazzi si sono accorti che non tutti i loro giochi erano realizzabili o non lo erano come ideati inizialmente, per </a:t>
            </a:r>
            <a:r>
              <a:rPr lang="it-IT" b="1" dirty="0" smtClean="0"/>
              <a:t>vincoli tecnici o materiali</a:t>
            </a:r>
            <a:r>
              <a:rPr lang="it-IT" dirty="0" smtClean="0"/>
              <a:t>.</a:t>
            </a:r>
          </a:p>
          <a:p>
            <a:r>
              <a:rPr lang="it-IT" dirty="0" smtClean="0"/>
              <a:t>Per esempio inizialmente il castello doveva avere delle botole nascoste ed essere fatto di compensato; poi però i ragazzi che svolgono il laboratorio di falegnameria hanno rilevato difficoltà </a:t>
            </a:r>
            <a:r>
              <a:rPr lang="it-IT" dirty="0" err="1" smtClean="0"/>
              <a:t>realizzative</a:t>
            </a:r>
            <a:r>
              <a:rPr lang="it-IT" dirty="0" smtClean="0"/>
              <a:t> del taglio e capito che i tempi sarebbero stati molto lunghi. Il gioco sarebbe risultato inoltre molto pesante. 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643306" y="3929066"/>
            <a:ext cx="52864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è pertanto cercato su internet altri materiali per il modellismo (balsa, </a:t>
            </a:r>
            <a:r>
              <a:rPr lang="it-IT" dirty="0" err="1" smtClean="0"/>
              <a:t>polifoam…</a:t>
            </a:r>
            <a:r>
              <a:rPr lang="it-IT" dirty="0" smtClean="0"/>
              <a:t>) ed è stato scelto e ordinato un materiale leggero, facile da ritagliare e assemblare. L’idea delle botole è stata accantonata, optando per carte-sorpresa con trabocchetti virtuali. </a:t>
            </a:r>
          </a:p>
          <a:p>
            <a:r>
              <a:rPr lang="it-IT" dirty="0" smtClean="0"/>
              <a:t>Anche il vincolo di dover stare all’interno del budget </a:t>
            </a:r>
            <a:r>
              <a:rPr lang="it-IT" b="1" dirty="0" smtClean="0"/>
              <a:t>economico</a:t>
            </a:r>
            <a:r>
              <a:rPr lang="it-IT" dirty="0" smtClean="0"/>
              <a:t> del progetto ha costretto i ragazzi a valutare diverse alternative e a compiere scelte sia nel numero che nel tipo dei giochi da realizzare.</a:t>
            </a:r>
            <a:endParaRPr lang="it-IT" dirty="0"/>
          </a:p>
        </p:txBody>
      </p:sp>
      <p:pic>
        <p:nvPicPr>
          <p:cNvPr id="7" name="Immagine 6" descr="Bilanc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4000504"/>
            <a:ext cx="3362325" cy="24669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Realizzazione dei giochi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57620" y="1052737"/>
            <a:ext cx="5101329" cy="2016223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lang="it-IT" sz="1600" dirty="0"/>
              <a:t>Ordinato il materiale necessario sono stati realizzati i componenti dei giochi (tabelloni, schede, carte gioco, tessere, pedine)</a:t>
            </a:r>
          </a:p>
          <a:p>
            <a:pPr marL="0" indent="0">
              <a:buNone/>
            </a:pPr>
            <a:r>
              <a:rPr lang="it-IT" sz="1600" dirty="0"/>
              <a:t>A volte le difficoltà tecniche incontrate nella realizzazione hanno imposto modifiche alle idee progettuali iniziali.</a:t>
            </a:r>
          </a:p>
          <a:p>
            <a:pPr marL="0" indent="0">
              <a:buNone/>
            </a:pPr>
            <a:r>
              <a:rPr lang="it-IT" sz="1600" dirty="0"/>
              <a:t>Il </a:t>
            </a:r>
            <a:r>
              <a:rPr lang="it-IT" sz="1600" b="1" dirty="0"/>
              <a:t>lavoro è stato svolto da metà classe circa, durante ore di compresenza finalizzate al recupero/potenziamento</a:t>
            </a:r>
            <a:r>
              <a:rPr lang="it-IT" sz="1600" dirty="0" smtClean="0"/>
              <a:t>.</a:t>
            </a:r>
            <a:endParaRPr lang="it-IT" sz="1600" dirty="0"/>
          </a:p>
        </p:txBody>
      </p:sp>
      <p:pic>
        <p:nvPicPr>
          <p:cNvPr id="4" name="Immagine 3" descr="1604201216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158" y="1124744"/>
            <a:ext cx="3489148" cy="4365104"/>
          </a:xfrm>
          <a:prstGeom prst="rect">
            <a:avLst/>
          </a:prstGeom>
        </p:spPr>
      </p:pic>
      <p:pic>
        <p:nvPicPr>
          <p:cNvPr id="5" name="Immagine 4" descr="160420121613.jpg"/>
          <p:cNvPicPr>
            <a:picLocks noChangeAspect="1"/>
          </p:cNvPicPr>
          <p:nvPr/>
        </p:nvPicPr>
        <p:blipFill>
          <a:blip r:embed="rId3" cstate="print"/>
          <a:srcRect t="4556" b="6364"/>
          <a:stretch>
            <a:fillRect/>
          </a:stretch>
        </p:blipFill>
        <p:spPr>
          <a:xfrm>
            <a:off x="4572000" y="3429000"/>
            <a:ext cx="4377504" cy="316835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2938" y="5589241"/>
            <a:ext cx="47049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I ragazzi hanno lavorato con impegno, ordine e intraprendenza, anche se a volte hanno avuto bisogno di aiuto nel rispetto dei tempi e nella risoluzione di problemi tecnici</a:t>
            </a:r>
            <a:endParaRPr lang="it-IT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cas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1" y="232371"/>
            <a:ext cx="8583776" cy="6411339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tesoro della matematica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6099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2000" b="1" dirty="0" smtClean="0"/>
              <a:t> Obiettivi di apprendimento</a:t>
            </a:r>
          </a:p>
          <a:p>
            <a:r>
              <a:rPr lang="it-IT" sz="2000" dirty="0" smtClean="0"/>
              <a:t>Risoluzione di problemi con il calcolo del perimetro e delle aree</a:t>
            </a:r>
          </a:p>
          <a:p>
            <a:r>
              <a:rPr lang="it-IT" sz="2000" dirty="0" smtClean="0"/>
              <a:t>Conoscenza formule relative a perimetro e aree</a:t>
            </a:r>
          </a:p>
          <a:p>
            <a:r>
              <a:rPr lang="it-IT" sz="2000" dirty="0" smtClean="0"/>
              <a:t>Conoscenza proprietà di razionali e radicali</a:t>
            </a:r>
          </a:p>
          <a:p>
            <a:r>
              <a:rPr lang="it-IT" sz="2000" dirty="0" smtClean="0"/>
              <a:t>Scrittura decimale dei numeri razionali</a:t>
            </a:r>
          </a:p>
          <a:p>
            <a:r>
              <a:rPr lang="it-IT" sz="2000" dirty="0" smtClean="0"/>
              <a:t>Operazioni e confronto di numeri interi, razionali, scrittura decimale e scrittura </a:t>
            </a:r>
            <a:r>
              <a:rPr lang="it-IT" sz="2000" dirty="0" err="1" smtClean="0"/>
              <a:t>scientifica…</a:t>
            </a:r>
            <a:endParaRPr lang="it-IT" sz="2000" dirty="0" smtClean="0"/>
          </a:p>
          <a:p>
            <a:r>
              <a:rPr lang="it-IT" sz="2000" dirty="0" smtClean="0"/>
              <a:t>Risolvere problemi utilizzando multipli e divisori comuni</a:t>
            </a:r>
          </a:p>
          <a:p>
            <a:r>
              <a:rPr lang="it-IT" sz="2000" dirty="0" smtClean="0"/>
              <a:t>Eseguire semplici calcoli con i numeri interi e razionali</a:t>
            </a:r>
          </a:p>
          <a:p>
            <a:r>
              <a:rPr lang="it-IT" sz="2000" dirty="0" smtClean="0"/>
              <a:t>Risoluzione di problemi con grandezze derivate</a:t>
            </a:r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00034" y="1285860"/>
            <a:ext cx="72152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 smtClean="0"/>
              <a:t>Un gioco dell’oca dove non vince chi arriva prima ma chi conquista più monete risolvendo problemi aritmetici, geometrici e </a:t>
            </a:r>
            <a:r>
              <a:rPr lang="it-IT" sz="2000" b="1" i="1" dirty="0" err="1" smtClean="0"/>
              <a:t>scientifici…</a:t>
            </a:r>
            <a:endParaRPr lang="it-IT" sz="2000" b="1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1604201216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3655791" cy="2970330"/>
          </a:xfrm>
          <a:prstGeom prst="rect">
            <a:avLst/>
          </a:prstGeom>
        </p:spPr>
      </p:pic>
      <p:pic>
        <p:nvPicPr>
          <p:cNvPr id="7" name="Immagine 6" descr="DSC_08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861048"/>
            <a:ext cx="3681857" cy="2641852"/>
          </a:xfrm>
          <a:prstGeom prst="rect">
            <a:avLst/>
          </a:prstGeom>
        </p:spPr>
      </p:pic>
      <p:pic>
        <p:nvPicPr>
          <p:cNvPr id="8" name="Immagine 7" descr="DSC_0002.JPG"/>
          <p:cNvPicPr>
            <a:picLocks noChangeAspect="1"/>
          </p:cNvPicPr>
          <p:nvPr/>
        </p:nvPicPr>
        <p:blipFill>
          <a:blip r:embed="rId4" cstate="print"/>
          <a:srcRect b="5111"/>
          <a:stretch>
            <a:fillRect/>
          </a:stretch>
        </p:blipFill>
        <p:spPr>
          <a:xfrm>
            <a:off x="5037283" y="763938"/>
            <a:ext cx="3899217" cy="2665063"/>
          </a:xfrm>
          <a:prstGeom prst="rect">
            <a:avLst/>
          </a:prstGeom>
        </p:spPr>
      </p:pic>
      <p:pic>
        <p:nvPicPr>
          <p:cNvPr id="9" name="Immagine 8" descr="160420121610.jpg"/>
          <p:cNvPicPr>
            <a:picLocks noChangeAspect="1"/>
          </p:cNvPicPr>
          <p:nvPr/>
        </p:nvPicPr>
        <p:blipFill>
          <a:blip r:embed="rId5" cstate="print"/>
          <a:srcRect t="12006" r="2909" b="6563"/>
          <a:stretch>
            <a:fillRect/>
          </a:stretch>
        </p:blipFill>
        <p:spPr>
          <a:xfrm>
            <a:off x="5037283" y="3871501"/>
            <a:ext cx="3921666" cy="267242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973780" y="188641"/>
            <a:ext cx="5118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>Il tesoro della matematica</a:t>
            </a:r>
            <a:endParaRPr lang="it-IT" sz="2800" dirty="0">
              <a:solidFill>
                <a:schemeClr val="accent1">
                  <a:lumMod val="50000"/>
                </a:schemeClr>
              </a:solidFill>
              <a:latin typeface="Cooper Black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3212977"/>
            <a:ext cx="3655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tagliano  col bisturi i pezzi di </a:t>
            </a:r>
            <a:r>
              <a:rPr lang="it-IT" dirty="0" err="1" smtClean="0"/>
              <a:t>polifoam</a:t>
            </a:r>
            <a:r>
              <a:rPr lang="it-IT" dirty="0" smtClean="0"/>
              <a:t> da assemblare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85051" y="6488668"/>
            <a:ext cx="4121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incolla la struttura esterna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022927" y="3419708"/>
            <a:ext cx="4121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incollano i muri interni del labirinto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4714876" y="6488668"/>
            <a:ext cx="4429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Si dipinge il castello (ma la vernice-spray non asciuga!)</a:t>
            </a:r>
            <a:endParaRPr lang="it-IT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castello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85728"/>
            <a:ext cx="4467574" cy="4389437"/>
          </a:xfrm>
        </p:spPr>
      </p:pic>
      <p:pic>
        <p:nvPicPr>
          <p:cNvPr id="6" name="Immagine 5" descr="castello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0"/>
            <a:ext cx="42301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DSC_29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422" y="642918"/>
            <a:ext cx="8595420" cy="571504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rubafrazioni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928670"/>
            <a:ext cx="8823862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r>
              <a:rPr lang="it-IT" sz="4500" dirty="0" err="1" smtClean="0"/>
              <a:t>Rubafrazioni</a:t>
            </a:r>
            <a:endParaRPr lang="it-IT" sz="45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40276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000" b="1" dirty="0" smtClean="0"/>
              <a:t>Obiettivi di apprendimento</a:t>
            </a:r>
          </a:p>
          <a:p>
            <a:r>
              <a:rPr lang="it-IT" sz="2000" dirty="0" smtClean="0"/>
              <a:t>Scrittura decimale dei numeri razionali</a:t>
            </a:r>
          </a:p>
          <a:p>
            <a:r>
              <a:rPr lang="it-IT" sz="2000" dirty="0" smtClean="0"/>
              <a:t>Operazioni e confronto di numeri razionali eseguire addizioni, sottrazioni e confronti tra frazioni a mente;</a:t>
            </a:r>
          </a:p>
          <a:p>
            <a:r>
              <a:rPr lang="it-IT" sz="2000" dirty="0" smtClean="0"/>
              <a:t>utilizzare frazioni equivalenti e numeri decimali per denotare uno stesso numero razionale;</a:t>
            </a:r>
          </a:p>
          <a:p>
            <a:r>
              <a:rPr lang="it-IT" sz="2000" dirty="0" smtClean="0"/>
              <a:t>individuare multipli e divisori comuni;</a:t>
            </a:r>
          </a:p>
          <a:p>
            <a:r>
              <a:rPr lang="it-IT" sz="2000" dirty="0" smtClean="0"/>
              <a:t>eseguire semplici calcoli con i numeri razionali.</a:t>
            </a:r>
          </a:p>
          <a:p>
            <a:pPr>
              <a:buNone/>
            </a:pPr>
            <a:r>
              <a:rPr lang="it-IT" sz="2000" dirty="0" smtClean="0"/>
              <a:t>Nella costruzione delle carte inoltre:</a:t>
            </a:r>
          </a:p>
          <a:p>
            <a:r>
              <a:rPr lang="it-IT" sz="2000" dirty="0" smtClean="0"/>
              <a:t>rappresentare graficamente le frazioni</a:t>
            </a:r>
          </a:p>
          <a:p>
            <a:r>
              <a:rPr lang="it-IT" sz="2000" dirty="0" smtClean="0"/>
              <a:t>trasformare frazioni in numeri decimali</a:t>
            </a:r>
          </a:p>
          <a:p>
            <a:r>
              <a:rPr lang="it-IT" sz="2000" dirty="0" smtClean="0"/>
              <a:t>suddividere il cerchio in settori circolari di ampiezza data</a:t>
            </a:r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28596" y="1142984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 smtClean="0"/>
              <a:t>Un rubamazzetto veloce in cui i calcoli mentali sono una vera e propria sfida</a:t>
            </a:r>
            <a:endParaRPr lang="it-IT" sz="2000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rubafrazioni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28" y="526890"/>
            <a:ext cx="8844528" cy="60592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rubafrazioni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928669"/>
            <a:ext cx="8731834" cy="578647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rubafrazioni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6" y="1390814"/>
            <a:ext cx="9029961" cy="518145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73780" y="188641"/>
            <a:ext cx="5118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err="1" smtClean="0">
                <a:solidFill>
                  <a:schemeClr val="accent1">
                    <a:lumMod val="50000"/>
                  </a:schemeClr>
                </a:solidFill>
                <a:latin typeface="Cooper Black" pitchFamily="18" charset="0"/>
              </a:rPr>
              <a:t>Rubafrazioni</a:t>
            </a:r>
            <a:endParaRPr lang="it-IT" sz="3200" dirty="0">
              <a:solidFill>
                <a:schemeClr val="accent1">
                  <a:lumMod val="50000"/>
                </a:schemeClr>
              </a:solidFill>
              <a:latin typeface="Cooper Black" pitchFamily="18" charset="0"/>
            </a:endParaRPr>
          </a:p>
        </p:txBody>
      </p:sp>
      <p:pic>
        <p:nvPicPr>
          <p:cNvPr id="4" name="Immagine 3" descr="DSC_0872.JPG"/>
          <p:cNvPicPr>
            <a:picLocks noChangeAspect="1"/>
          </p:cNvPicPr>
          <p:nvPr/>
        </p:nvPicPr>
        <p:blipFill>
          <a:blip r:embed="rId2" cstate="print">
            <a:lum bright="30000" contrast="20000"/>
          </a:blip>
          <a:srcRect l="3076" t="4644" r="1572" b="9443"/>
          <a:stretch>
            <a:fillRect/>
          </a:stretch>
        </p:blipFill>
        <p:spPr>
          <a:xfrm>
            <a:off x="384458" y="404664"/>
            <a:ext cx="4121073" cy="2664296"/>
          </a:xfrm>
          <a:prstGeom prst="rect">
            <a:avLst/>
          </a:prstGeom>
        </p:spPr>
      </p:pic>
      <p:pic>
        <p:nvPicPr>
          <p:cNvPr id="5" name="Immagine 4" descr="DSC_2899.JPG"/>
          <p:cNvPicPr>
            <a:picLocks noChangeAspect="1"/>
          </p:cNvPicPr>
          <p:nvPr/>
        </p:nvPicPr>
        <p:blipFill>
          <a:blip r:embed="rId3" cstate="print">
            <a:lum bright="30000" contrast="20000"/>
          </a:blip>
          <a:stretch>
            <a:fillRect/>
          </a:stretch>
        </p:blipFill>
        <p:spPr>
          <a:xfrm>
            <a:off x="4837876" y="3644030"/>
            <a:ext cx="4000151" cy="288131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17989" y="3284984"/>
            <a:ext cx="42540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Si sono scelti i denominatori che dovevano avere le frazioni e si sono calcolate quali frazioni occorreva realizzare perché ci fossero frazioni equivalenti e vi fossero tutti i risultati delle somme delle varie frazioni.</a:t>
            </a:r>
          </a:p>
          <a:p>
            <a:r>
              <a:rPr lang="it-IT" sz="1600" dirty="0" smtClean="0"/>
              <a:t>Si sono realizzate le carte utilizzando un mazzo di carte bianche e disegnandovi oltre al valore della frazione o del decimale anche un </a:t>
            </a:r>
            <a:r>
              <a:rPr lang="it-IT" sz="1600" b="1" dirty="0" smtClean="0"/>
              <a:t>cerchio suddiviso in spicchi </a:t>
            </a:r>
            <a:r>
              <a:rPr lang="it-IT" sz="1600" dirty="0" smtClean="0"/>
              <a:t>per aiutare nella visualizzazione del valore della frazione.</a:t>
            </a:r>
          </a:p>
          <a:p>
            <a:r>
              <a:rPr lang="it-IT" sz="1600" dirty="0" smtClean="0"/>
              <a:t>Si è scelto </a:t>
            </a:r>
            <a:r>
              <a:rPr lang="it-IT" sz="1600" b="1" dirty="0" smtClean="0"/>
              <a:t>un colore diverso per ogni denominatore.</a:t>
            </a:r>
            <a:endParaRPr lang="it-IT" sz="16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771407" y="908721"/>
            <a:ext cx="40546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Inizialmente</a:t>
            </a:r>
            <a:r>
              <a:rPr lang="it-IT" sz="1600" dirty="0" smtClean="0"/>
              <a:t> il rubamazzetto era stato pensato solo come riconoscimento di </a:t>
            </a:r>
            <a:r>
              <a:rPr lang="it-IT" sz="1600" b="1" dirty="0" smtClean="0"/>
              <a:t>frazioni equivalenti e come somma di frazioni</a:t>
            </a:r>
            <a:r>
              <a:rPr lang="it-IT" sz="1600" dirty="0" smtClean="0"/>
              <a:t>, </a:t>
            </a:r>
            <a:r>
              <a:rPr lang="it-IT" sz="1600" b="1" dirty="0" smtClean="0"/>
              <a:t>poi</a:t>
            </a:r>
            <a:r>
              <a:rPr lang="it-IT" sz="1600" dirty="0" smtClean="0"/>
              <a:t> – avendo trattato in classe i decimali </a:t>
            </a:r>
            <a:r>
              <a:rPr lang="it-IT" sz="1600" b="1" dirty="0" smtClean="0"/>
              <a:t>periodici e le frazioni generatrici </a:t>
            </a:r>
            <a:r>
              <a:rPr lang="it-IT" sz="1600" dirty="0" smtClean="0"/>
              <a:t>– si è deciso di aggiungere le carte con i decimali corrispondenti alle frazioni utilizzate nelle carte. Si sono ottenute così </a:t>
            </a:r>
            <a:r>
              <a:rPr lang="it-IT" sz="1600" b="1" dirty="0" smtClean="0"/>
              <a:t>due livelli </a:t>
            </a:r>
            <a:r>
              <a:rPr lang="it-IT" sz="1600" dirty="0" smtClean="0"/>
              <a:t>di difficoltà per il gioco.</a:t>
            </a:r>
            <a:endParaRPr lang="it-IT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rubafrazioni 5.JPG"/>
          <p:cNvPicPr>
            <a:picLocks noChangeAspect="1"/>
          </p:cNvPicPr>
          <p:nvPr/>
        </p:nvPicPr>
        <p:blipFill>
          <a:blip r:embed="rId2">
            <a:lum bright="-10000" contrast="30000"/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rubafraz 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rubafraz 8.JPG"/>
          <p:cNvPicPr>
            <a:picLocks noChangeAspect="1"/>
          </p:cNvPicPr>
          <p:nvPr/>
        </p:nvPicPr>
        <p:blipFill>
          <a:blip r:embed="rId2">
            <a:lum contrast="40000"/>
          </a:blip>
          <a:srcRect l="42968" t="61506"/>
          <a:stretch>
            <a:fillRect/>
          </a:stretch>
        </p:blipFill>
        <p:spPr>
          <a:xfrm>
            <a:off x="2512037" y="3500438"/>
            <a:ext cx="6631964" cy="3343451"/>
          </a:xfrm>
          <a:prstGeom prst="rect">
            <a:avLst/>
          </a:prstGeom>
        </p:spPr>
      </p:pic>
      <p:pic>
        <p:nvPicPr>
          <p:cNvPr id="4" name="Immagine 3" descr="rubafrazioni 5.JPG"/>
          <p:cNvPicPr>
            <a:picLocks noChangeAspect="1"/>
          </p:cNvPicPr>
          <p:nvPr/>
        </p:nvPicPr>
        <p:blipFill>
          <a:blip r:embed="rId3">
            <a:lum bright="-10000" contrast="40000"/>
          </a:blip>
          <a:srcRect l="66073" t="69373" b="7531"/>
          <a:stretch>
            <a:fillRect/>
          </a:stretch>
        </p:blipFill>
        <p:spPr>
          <a:xfrm>
            <a:off x="242857" y="214290"/>
            <a:ext cx="6181767" cy="3143272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 rot="16200000" flipH="1">
            <a:off x="3071802" y="3286124"/>
            <a:ext cx="1500198" cy="214314"/>
          </a:xfrm>
          <a:prstGeom prst="straightConnector1">
            <a:avLst/>
          </a:prstGeom>
          <a:ln w="762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rot="16200000" flipH="1">
            <a:off x="5000628" y="3286125"/>
            <a:ext cx="1500198" cy="214314"/>
          </a:xfrm>
          <a:prstGeom prst="straightConnector1">
            <a:avLst/>
          </a:prstGeom>
          <a:ln w="762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752" y="71414"/>
            <a:ext cx="8435280" cy="857256"/>
          </a:xfrm>
        </p:spPr>
        <p:txBody>
          <a:bodyPr>
            <a:no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Esposizione dei giochi a Scienza under 18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14282" y="1214422"/>
            <a:ext cx="87154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Esporre i propri giochi a Scienza under 18 ha stimolato la presa di coscienza dei passi di lavoro compiuti, migliorato la </a:t>
            </a:r>
            <a:r>
              <a:rPr lang="it-IT" sz="2000" b="1" dirty="0" smtClean="0"/>
              <a:t>capacità di esposizione orale</a:t>
            </a:r>
            <a:r>
              <a:rPr lang="it-IT" sz="2000" dirty="0" smtClean="0"/>
              <a:t> costringendo a cambiare registro comunicativo a seconda dell’età degli ascoltatori, è stata occasione di </a:t>
            </a:r>
            <a:r>
              <a:rPr lang="it-IT" sz="2000" b="1" dirty="0" smtClean="0"/>
              <a:t>confronto delle esperienze proprie con altre realtà</a:t>
            </a:r>
            <a:r>
              <a:rPr lang="it-IT" sz="2000" dirty="0" smtClean="0"/>
              <a:t>, sia di pari livello che inferiore e superiore, in un </a:t>
            </a:r>
            <a:r>
              <a:rPr lang="it-IT" sz="2000" b="1" dirty="0" smtClean="0"/>
              <a:t>continuum verticale </a:t>
            </a:r>
            <a:r>
              <a:rPr lang="it-IT" sz="2000" dirty="0" smtClean="0"/>
              <a:t>che funge da stimolo a migliorare e suscita domande verso nuovi aspetti della realtà.</a:t>
            </a:r>
            <a:endParaRPr lang="it-IT" sz="2000" dirty="0"/>
          </a:p>
        </p:txBody>
      </p:sp>
      <p:pic>
        <p:nvPicPr>
          <p:cNvPr id="5" name="Immagine 4" descr="DSC_29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3429000"/>
            <a:ext cx="4366738" cy="3145368"/>
          </a:xfrm>
          <a:prstGeom prst="rect">
            <a:avLst/>
          </a:prstGeom>
        </p:spPr>
      </p:pic>
      <p:pic>
        <p:nvPicPr>
          <p:cNvPr id="11" name="Immagine 10" descr="DSC_29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1760" y="3429000"/>
            <a:ext cx="4200292" cy="316835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305800" cy="1143000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Utilizzo dei giochi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84458" y="1428736"/>
            <a:ext cx="84023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giochi realizzati sono stati utilizzati o verranno utilizzati in diversi modi: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Proposti a tutta la classe come </a:t>
            </a:r>
            <a:r>
              <a:rPr lang="it-IT" b="1" dirty="0" smtClean="0"/>
              <a:t>momento di rinforzo – ripasso – consolidamento </a:t>
            </a:r>
            <a:r>
              <a:rPr lang="it-IT" dirty="0" smtClean="0"/>
              <a:t>delle competenze matematiche sottese dai diversi giochi durante gli ultimi giorni di scuola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Utilizzati al rientro delle vacanze estive come momento di </a:t>
            </a:r>
            <a:r>
              <a:rPr lang="it-IT" b="1" dirty="0" smtClean="0"/>
              <a:t>accoglienza</a:t>
            </a:r>
            <a:r>
              <a:rPr lang="it-IT" dirty="0" smtClean="0"/>
              <a:t> e ripasso.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Proposti alle classi degli anni successivi in momenti </a:t>
            </a:r>
            <a:r>
              <a:rPr lang="it-IT" b="1" dirty="0" smtClean="0"/>
              <a:t>destrutturati</a:t>
            </a:r>
            <a:r>
              <a:rPr lang="it-IT" dirty="0" smtClean="0"/>
              <a:t> (intervallo </a:t>
            </a:r>
            <a:r>
              <a:rPr lang="it-IT" dirty="0" err="1" smtClean="0"/>
              <a:t>mensa…</a:t>
            </a:r>
            <a:r>
              <a:rPr lang="it-IT" dirty="0" smtClean="0"/>
              <a:t>)</a:t>
            </a:r>
          </a:p>
        </p:txBody>
      </p:sp>
      <p:pic>
        <p:nvPicPr>
          <p:cNvPr id="6" name="Immagine 5" descr="geosnake1.jpg"/>
          <p:cNvPicPr>
            <a:picLocks noChangeAspect="1"/>
          </p:cNvPicPr>
          <p:nvPr/>
        </p:nvPicPr>
        <p:blipFill>
          <a:blip r:embed="rId2" cstate="print"/>
          <a:srcRect l="6637" t="33021"/>
          <a:stretch>
            <a:fillRect/>
          </a:stretch>
        </p:blipFill>
        <p:spPr>
          <a:xfrm>
            <a:off x="3000364" y="3551975"/>
            <a:ext cx="5595934" cy="299283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Valutazione delle competenze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57158" y="1285860"/>
            <a:ext cx="8416740" cy="4811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it-IT" dirty="0" smtClean="0"/>
              <a:t>Nel gruppo di alunni che ha progettato e realizzato i giochi si è riscontrata </a:t>
            </a:r>
            <a:r>
              <a:rPr lang="it-IT" b="1" dirty="0" smtClean="0"/>
              <a:t>un aumento della capacità di iniziativa, di progettazione, di analisi delle problematiche e di risoluzione </a:t>
            </a:r>
            <a:r>
              <a:rPr lang="it-IT" dirty="0" smtClean="0"/>
              <a:t>delle stesse. Si sono sentiti </a:t>
            </a:r>
            <a:r>
              <a:rPr lang="it-IT" b="1" dirty="0" smtClean="0"/>
              <a:t>responsabilizzati</a:t>
            </a:r>
            <a:r>
              <a:rPr lang="it-IT" dirty="0" smtClean="0"/>
              <a:t> dall’idea di dover realizzare giochi che aiutassero i compagni più in difficoltà ad apprendere e divertirsi con la matematica. </a:t>
            </a:r>
          </a:p>
          <a:p>
            <a:pPr>
              <a:lnSpc>
                <a:spcPct val="114000"/>
              </a:lnSpc>
            </a:pPr>
            <a:r>
              <a:rPr lang="it-IT" dirty="0" smtClean="0"/>
              <a:t>Molti alunni hanno lavorato in modo </a:t>
            </a:r>
            <a:r>
              <a:rPr lang="it-IT" b="1" dirty="0" smtClean="0"/>
              <a:t>collaborativo</a:t>
            </a:r>
            <a:r>
              <a:rPr lang="it-IT" dirty="0" smtClean="0"/>
              <a:t> a coppie o in piccoli gruppi, solo in alcuni casi è stato più proficuo il lavoro individuale.</a:t>
            </a:r>
          </a:p>
          <a:p>
            <a:pPr>
              <a:lnSpc>
                <a:spcPct val="114000"/>
              </a:lnSpc>
            </a:pPr>
            <a:r>
              <a:rPr lang="it-IT" dirty="0" smtClean="0"/>
              <a:t>Ogni alunno ha potuto trovare </a:t>
            </a:r>
            <a:r>
              <a:rPr lang="it-IT" b="1" dirty="0" smtClean="0"/>
              <a:t>il proprio spazio di lavoro</a:t>
            </a:r>
            <a:r>
              <a:rPr lang="it-IT" dirty="0" smtClean="0"/>
              <a:t>:  alcuni hanno scelto di ideare i quesiti matematici per le carte-domanda, altri di scriverli al computer, alcuni hanno ideato il percorso del labirinto e calcolato le dimensioni necessarie del castello, altri hanno disegnato e tagliato con il cutter i pezzi di </a:t>
            </a:r>
            <a:r>
              <a:rPr lang="it-IT" dirty="0" err="1" smtClean="0"/>
              <a:t>polifoam</a:t>
            </a:r>
            <a:r>
              <a:rPr lang="it-IT" dirty="0" smtClean="0"/>
              <a:t> da assemblare, chi dotato di maggior creatività artistica ha realizzato pedine e decorato i dorsi delle carte, tutti sono poi stati coinvolti nella realizzazione delle carte delle frazioni disegnando cerchi e calcolando l’ampiezza dei settori in cui occorreva suddividerli. 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Valutazione delle competenze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57158" y="1285860"/>
            <a:ext cx="8416740" cy="196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it-IT" dirty="0" smtClean="0"/>
              <a:t>Tutti gli alunni hanno mostrato </a:t>
            </a:r>
            <a:r>
              <a:rPr lang="it-IT" b="1" dirty="0" smtClean="0"/>
              <a:t>attenzione</a:t>
            </a:r>
            <a:r>
              <a:rPr lang="it-IT" dirty="0" smtClean="0"/>
              <a:t> alle indicazioni date.</a:t>
            </a:r>
          </a:p>
          <a:p>
            <a:pPr>
              <a:lnSpc>
                <a:spcPct val="114000"/>
              </a:lnSpc>
            </a:pPr>
            <a:r>
              <a:rPr lang="it-IT" dirty="0" smtClean="0"/>
              <a:t>Durante Scienza under 18 tutti i ragazzi che avevano progettato e realizzato i giochi si sono mostrati partecipi e interessati: alcuni hanno privilegiato il gioco con i propri giochi, altri hanno illustrato regole e fasi di lavoro, altri ancora si sono confrontati con le altre scuole su i diversi lavori realizzati. Tutti hanno mostrato </a:t>
            </a:r>
            <a:r>
              <a:rPr lang="it-IT" b="1" dirty="0" smtClean="0"/>
              <a:t>responsabilità, interesse e rispetto delle regole.</a:t>
            </a:r>
            <a:endParaRPr lang="it-IT" dirty="0"/>
          </a:p>
        </p:txBody>
      </p:sp>
      <p:pic>
        <p:nvPicPr>
          <p:cNvPr id="4" name="Immagine 3" descr="DSC_3026.JPG"/>
          <p:cNvPicPr>
            <a:picLocks noChangeAspect="1"/>
          </p:cNvPicPr>
          <p:nvPr/>
        </p:nvPicPr>
        <p:blipFill>
          <a:blip r:embed="rId2" cstate="print"/>
          <a:srcRect l="3029" t="5309" b="12679"/>
          <a:stretch>
            <a:fillRect/>
          </a:stretch>
        </p:blipFill>
        <p:spPr>
          <a:xfrm>
            <a:off x="4286248" y="3857628"/>
            <a:ext cx="4573447" cy="2786082"/>
          </a:xfrm>
          <a:prstGeom prst="rect">
            <a:avLst/>
          </a:prstGeom>
        </p:spPr>
      </p:pic>
      <p:pic>
        <p:nvPicPr>
          <p:cNvPr id="5" name="Immagine 4" descr="DSC_3029.JPG"/>
          <p:cNvPicPr>
            <a:picLocks noChangeAspect="1"/>
          </p:cNvPicPr>
          <p:nvPr/>
        </p:nvPicPr>
        <p:blipFill>
          <a:blip r:embed="rId3" cstate="print"/>
          <a:srcRect r="23321" b="23962"/>
          <a:stretch>
            <a:fillRect/>
          </a:stretch>
        </p:blipFill>
        <p:spPr>
          <a:xfrm>
            <a:off x="214281" y="3643314"/>
            <a:ext cx="4100541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Competenze…in</a:t>
            </a:r>
            <a:r>
              <a:rPr lang="it-IT" dirty="0" smtClean="0"/>
              <a:t> gioco!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229600" cy="5141606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marL="6350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endParaRPr lang="it-IT" sz="1000" b="1" dirty="0"/>
                    </a:p>
                    <a:p>
                      <a:pPr marL="6350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/>
                        <a:t>IMPARARE  AD  IMPARARE</a:t>
                      </a:r>
                    </a:p>
                    <a:p>
                      <a:pPr marL="6350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/>
                        <a:t>Riflette sulle sue strategie di apprendimento, organizza lo studio in modo autonomo e produttivo, è consapevole delle competenze acquisite.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41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endParaRPr lang="it-IT" sz="1000" b="1" dirty="0"/>
                    </a:p>
                    <a:p>
                      <a:pPr marL="6350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/>
                        <a:t>PROGETTARE</a:t>
                      </a:r>
                    </a:p>
                    <a:p>
                      <a:pPr marL="6350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/>
                        <a:t>Dato un obiettivo, elabora ed organizza progetti operativi all’interno del contesto di studio, avendo consapevolezza del percorso, dei risultati raggiunti e da raggiungere in prospettiva.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9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0006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 b="1" dirty="0"/>
                        <a:t>  </a:t>
                      </a:r>
                      <a:r>
                        <a:rPr lang="it-IT" sz="1400" b="1" dirty="0"/>
                        <a:t>COMUNICARE</a:t>
                      </a:r>
                      <a:endParaRPr lang="it-IT" sz="1000" b="1" dirty="0"/>
                    </a:p>
                    <a:p>
                      <a:pPr marL="63500" marR="63500" hangingPunct="0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/>
                        <a:t>Comprende e produce (espone, illustra, rappresenta testi, esperienze, emozioni, prodotti) in modo efficace e personale selezionando i linguaggi e le modalità espressive appropriati al contesto comunicativo.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27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18785">
                <a:tc gridSpan="2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400" b="1" dirty="0" smtClean="0"/>
                        <a:t>COLLABORARE  E  PARTECIPARE</a:t>
                      </a:r>
                    </a:p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000" b="1" dirty="0" smtClean="0"/>
                        <a:t>Partecipa </a:t>
                      </a:r>
                      <a:r>
                        <a:rPr lang="it-IT" sz="1000" b="1" dirty="0"/>
                        <a:t>alle attività proposte con interesse e motivazione, collabora in modo costruttivo e si assume consapevolmente precise responsabilità all’interno del gruppo, confrontandosi con il punto di vista altrui.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574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400" b="1" dirty="0" smtClean="0"/>
                        <a:t>AGIRE  </a:t>
                      </a:r>
                      <a:r>
                        <a:rPr lang="it-IT" sz="1400" b="1" dirty="0"/>
                        <a:t>IN  MODO  AUTONOMO  E  RESPONSABILE</a:t>
                      </a:r>
                    </a:p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000" b="1" dirty="0"/>
                        <a:t>Si inserisce in modo responsabile nelle situazioni scolastiche, condividendo le regole e cercando di risolvere le situazioni problematiche.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0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400" b="1" dirty="0" smtClean="0"/>
                        <a:t>RISOLVERE  </a:t>
                      </a:r>
                      <a:r>
                        <a:rPr lang="it-IT" sz="1400" b="1" dirty="0"/>
                        <a:t>PROBLEMI</a:t>
                      </a:r>
                    </a:p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000" b="1" dirty="0"/>
                        <a:t>Per risolvere un problema, usa le risorse disponibili e mette in atto le strategie prefigurate, verificandone l’efficacia alla luce dei risultati raggiunti.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002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400" b="1" dirty="0" smtClean="0"/>
                        <a:t>INDIVIDUARE  </a:t>
                      </a:r>
                      <a:r>
                        <a:rPr lang="it-IT" sz="1400" b="1" dirty="0"/>
                        <a:t>COLLEGAMENTI  E  RELAZIONI</a:t>
                      </a:r>
                    </a:p>
                    <a:p>
                      <a:pPr marL="63500" marR="63500" algn="just" hangingPunct="0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/>
                        <a:t>Trasferisce  e utilizza le proprie conoscenze in ambiti disciplinari diversi e in situazioni anche non </a:t>
                      </a:r>
                      <a:r>
                        <a:rPr lang="it-IT" sz="1000" b="1" dirty="0" smtClean="0"/>
                        <a:t>note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275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t-IT" sz="1000" b="1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400" b="1" dirty="0" smtClean="0"/>
                        <a:t>ACQUISIRE  </a:t>
                      </a:r>
                      <a:r>
                        <a:rPr lang="it-IT" sz="1400" b="1" dirty="0"/>
                        <a:t>ED  INTERPRETARE  LE  INFORMAZIONI</a:t>
                      </a:r>
                    </a:p>
                    <a:p>
                      <a:pPr marL="63500">
                        <a:spcAft>
                          <a:spcPts val="0"/>
                        </a:spcAft>
                      </a:pPr>
                      <a:r>
                        <a:rPr lang="it-IT" sz="1000" b="1" dirty="0"/>
                        <a:t>Analizza, scompone e sintetizza un nucleo informativo (messaggio, testo, immagine) e, attraverso diversi strumenti comunicativi, ne valuta l’attendibilità e l’utilità, distinguendo fatti e opinioni. </a:t>
                      </a:r>
                      <a:endParaRPr lang="it-IT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Competenze…in</a:t>
            </a:r>
            <a:r>
              <a:rPr lang="it-IT" dirty="0" smtClean="0"/>
              <a:t> gioco!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4357718" cy="505968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2178859"/>
                <a:gridCol w="2178859"/>
              </a:tblGrid>
              <a:tr h="418283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 dirty="0"/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/>
                        <a:t>IMPARARE  AD  IMPARARE</a:t>
                      </a:r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Riflette sulle sue strategie di apprendimento, organizza lo studio in modo autonomo e produttivo, è consapevole delle competenze acquisite.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212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418283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 dirty="0"/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/>
                        <a:t>PROGETTARE</a:t>
                      </a:r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Dato un obiettivo, elabora ed organizza progetti operativi all’interno del contesto di studio, avendo consapevolezza del percorso, dei risultati raggiunti e da raggiungere in prospettiva.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003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380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  </a:t>
                      </a:r>
                      <a:r>
                        <a:rPr lang="it-IT" sz="2000" b="1" dirty="0"/>
                        <a:t>COMUNICARE</a:t>
                      </a:r>
                      <a:endParaRPr lang="it-IT" sz="1200" b="1" dirty="0"/>
                    </a:p>
                    <a:p>
                      <a:pPr marL="63500" marR="6350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Comprende e produce (espone, illustra, rappresenta testi, esperienze, emozioni, prodotti) in modo efficace e personale selezionando i linguaggi e le modalità espressive appropriati al contesto comunicativo.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005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542095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/>
                        <a:t>COLLABORARE  E  PARTECIPARE</a:t>
                      </a:r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/>
                        <a:t>Partecipa </a:t>
                      </a:r>
                      <a:r>
                        <a:rPr lang="it-IT" sz="1200" b="1" dirty="0"/>
                        <a:t>alle attività proposte con interesse e motivazione, collabora in modo costruttivo e si assume consapevolmente precise responsabilità all’interno del gruppo, confrontandosi con il punto di vista altrui.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0917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reccia a destra 4"/>
          <p:cNvSpPr/>
          <p:nvPr/>
        </p:nvSpPr>
        <p:spPr>
          <a:xfrm>
            <a:off x="4929190" y="2928934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4929190" y="4357694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/>
          <p:cNvSpPr/>
          <p:nvPr/>
        </p:nvSpPr>
        <p:spPr>
          <a:xfrm>
            <a:off x="4929190" y="5643578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6000760" y="2643182"/>
            <a:ext cx="2714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Dato l’obiettivo generale (inventiamo un gioco per il ripasso e il rinforzo di abilità </a:t>
            </a:r>
            <a:r>
              <a:rPr lang="it-IT" sz="1200" b="1" dirty="0" err="1" smtClean="0"/>
              <a:t>logico-matematiche…</a:t>
            </a:r>
            <a:r>
              <a:rPr lang="it-IT" sz="1200" b="1" dirty="0" smtClean="0"/>
              <a:t>), decidere tipologia e obiettivo del gioco, materiali, fasi di </a:t>
            </a:r>
            <a:r>
              <a:rPr lang="it-IT" sz="1200" b="1" dirty="0" err="1" smtClean="0"/>
              <a:t>lavoro…</a:t>
            </a:r>
            <a:endParaRPr lang="it-IT" sz="12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000760" y="4157497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Redazione istruzioni del gioco</a:t>
            </a:r>
          </a:p>
          <a:p>
            <a:r>
              <a:rPr lang="it-IT" sz="1200" b="1" dirty="0" smtClean="0"/>
              <a:t>Redazione carte </a:t>
            </a:r>
            <a:r>
              <a:rPr lang="it-IT" sz="1200" b="1" dirty="0" err="1" smtClean="0"/>
              <a:t>–domande</a:t>
            </a:r>
            <a:endParaRPr lang="it-IT" sz="1200" b="1" dirty="0" smtClean="0"/>
          </a:p>
          <a:p>
            <a:r>
              <a:rPr lang="it-IT" sz="1200" b="1" dirty="0" smtClean="0"/>
              <a:t>Scelta rappresentazione carte-frazioni</a:t>
            </a:r>
            <a:endParaRPr lang="it-IT" sz="12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072198" y="5429264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Cooperative </a:t>
            </a:r>
            <a:r>
              <a:rPr lang="it-IT" sz="1200" b="1" dirty="0" err="1" smtClean="0"/>
              <a:t>learning</a:t>
            </a:r>
            <a:r>
              <a:rPr lang="it-IT" sz="1200" b="1" dirty="0" smtClean="0"/>
              <a:t>, lavoro di gruppo, suddivisione compiti, esposizione a ScienzaUnder18</a:t>
            </a:r>
            <a:endParaRPr lang="it-IT" sz="12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Competenze…in</a:t>
            </a:r>
            <a:r>
              <a:rPr lang="it-IT" dirty="0" smtClean="0"/>
              <a:t> gioco!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28596" y="1481158"/>
          <a:ext cx="4143404" cy="487680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2071702"/>
                <a:gridCol w="2071702"/>
              </a:tblGrid>
              <a:tr h="370840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/>
                        <a:t>AGIRE  </a:t>
                      </a:r>
                      <a:r>
                        <a:rPr lang="it-IT" sz="2000" b="1" dirty="0"/>
                        <a:t>IN  MODO  AUTONOMO  E  RESPONSABILE</a:t>
                      </a:r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Si inserisce in modo responsabile nelle situazioni scolastiche, condividendo le regole e cercando di risolvere le situazioni problematiche.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0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/>
                        <a:t>RISOLVERE  </a:t>
                      </a:r>
                      <a:r>
                        <a:rPr lang="it-IT" sz="2000" b="1" dirty="0"/>
                        <a:t>PROBLEMI</a:t>
                      </a:r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Per risolvere un problema, usa le risorse disponibili e mette in atto le strategie prefigurate, verificandone l’efficacia alla luce dei risultati raggiunti.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002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/>
                        <a:t>INDIVIDUARE  </a:t>
                      </a:r>
                      <a:r>
                        <a:rPr lang="it-IT" sz="2000" b="1" dirty="0"/>
                        <a:t>COLLEGAMENTI  E  RELAZIONI</a:t>
                      </a:r>
                    </a:p>
                    <a:p>
                      <a:pPr marL="63500" marR="63500" algn="just" hangingPunc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Trasferisce  e utilizza le proprie conoscenze in ambiti disciplinari diversi e in situazioni anche non </a:t>
                      </a:r>
                      <a:r>
                        <a:rPr lang="it-IT" sz="1200" b="1" dirty="0" smtClean="0"/>
                        <a:t>note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275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200" b="1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/>
                        <a:t>ACQUISIRE  </a:t>
                      </a:r>
                      <a:r>
                        <a:rPr lang="it-IT" sz="2000" b="1" dirty="0"/>
                        <a:t>ED  INTERPRETARE  LE  INFORMAZIONI</a:t>
                      </a:r>
                    </a:p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/>
                        <a:t>Analizza, scompone e sintetizza un nucleo informativo (messaggio, testo, immagine) e, attraverso diversi strumenti comunicativi, ne valuta l’attendibilità e l’utilità, distinguendo fatti e opinioni. </a:t>
                      </a:r>
                      <a:endParaRPr lang="it-IT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reccia a destra 4"/>
          <p:cNvSpPr/>
          <p:nvPr/>
        </p:nvSpPr>
        <p:spPr>
          <a:xfrm>
            <a:off x="4929190" y="3143248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4929190" y="1857364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/>
          <p:cNvSpPr/>
          <p:nvPr/>
        </p:nvSpPr>
        <p:spPr>
          <a:xfrm>
            <a:off x="4929190" y="4143380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/>
          <p:cNvSpPr/>
          <p:nvPr/>
        </p:nvSpPr>
        <p:spPr>
          <a:xfrm>
            <a:off x="4929190" y="5572140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6143636" y="164305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Lavoro di gruppo</a:t>
            </a:r>
          </a:p>
          <a:p>
            <a:r>
              <a:rPr lang="it-IT" sz="1200" b="1" dirty="0" smtClean="0"/>
              <a:t>Rispetto regole e vincoli (tempi, budget per acquisto </a:t>
            </a:r>
            <a:r>
              <a:rPr lang="it-IT" sz="1200" b="1" dirty="0" err="1" smtClean="0"/>
              <a:t>materiale…</a:t>
            </a:r>
            <a:r>
              <a:rPr lang="it-IT" sz="1200" b="1" dirty="0" smtClean="0"/>
              <a:t>)</a:t>
            </a:r>
            <a:endParaRPr lang="it-IT" sz="12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143636" y="2786058"/>
            <a:ext cx="2786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200" b="1" dirty="0" smtClean="0"/>
          </a:p>
          <a:p>
            <a:r>
              <a:rPr lang="it-IT" sz="1200" b="1" dirty="0" smtClean="0"/>
              <a:t>Rispetto  vincoli (tempi a disposizione,  budget a disposizione e conseguente scelta del materiale </a:t>
            </a:r>
            <a:r>
              <a:rPr lang="it-IT" sz="1200" b="1" dirty="0" err="1" smtClean="0"/>
              <a:t>acquistabile…</a:t>
            </a:r>
            <a:r>
              <a:rPr lang="it-IT" sz="1200" b="1" dirty="0" smtClean="0"/>
              <a:t>)</a:t>
            </a:r>
            <a:endParaRPr lang="it-IT" sz="12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6072198" y="4056411"/>
            <a:ext cx="2714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Redazione carte-domande: quesiti scientifici con risvolti </a:t>
            </a:r>
            <a:r>
              <a:rPr lang="it-IT" sz="1200" b="1" dirty="0" err="1" smtClean="0"/>
              <a:t>matematici…</a:t>
            </a:r>
            <a:endParaRPr lang="it-IT" sz="1200" b="1" dirty="0" smtClean="0"/>
          </a:p>
          <a:p>
            <a:r>
              <a:rPr lang="it-IT" sz="1200" b="1" dirty="0" smtClean="0"/>
              <a:t>Ideazione di una versione più complessa del gioco dopo aver trattato altri argomenti in classe</a:t>
            </a:r>
            <a:endParaRPr lang="it-IT" sz="1200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6072198" y="5143512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200" b="1" dirty="0" smtClean="0"/>
          </a:p>
          <a:p>
            <a:r>
              <a:rPr lang="it-IT" sz="1200" b="1" dirty="0" smtClean="0"/>
              <a:t>Confronto idee proprie e altrui e loro fattibilità(rispetto  vincoli …)</a:t>
            </a:r>
          </a:p>
          <a:p>
            <a:r>
              <a:rPr lang="it-IT" sz="1200" b="1" dirty="0" smtClean="0"/>
              <a:t>Ricerche su internet cataloghi </a:t>
            </a:r>
            <a:r>
              <a:rPr lang="it-IT" sz="1200" b="1" dirty="0" err="1" smtClean="0"/>
              <a:t>materiale…</a:t>
            </a:r>
            <a:endParaRPr lang="it-IT" sz="1200" b="1" dirty="0" smtClean="0"/>
          </a:p>
          <a:p>
            <a:r>
              <a:rPr lang="it-IT" sz="1200" b="1" dirty="0" smtClean="0"/>
              <a:t>Ricerche su giochi esistenti</a:t>
            </a:r>
            <a:endParaRPr lang="it-IT" sz="1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264</TotalTime>
  <Words>2518</Words>
  <Application>Microsoft Macintosh PowerPoint</Application>
  <PresentationFormat>Presentazione su schermo (4:3)</PresentationFormat>
  <Paragraphs>152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Equinozio</vt:lpstr>
      <vt:lpstr>Progetto, gioco, imparo…</vt:lpstr>
      <vt:lpstr>Perché e come proporre giochi e in più giochi matematici nella scuola secondaria di I e II grado?</vt:lpstr>
      <vt:lpstr>Presentazione di PowerPoint</vt:lpstr>
      <vt:lpstr>Presentazione di PowerPoint</vt:lpstr>
      <vt:lpstr>  anche nella secondaria di I e II grado il gioco offre spunti interessanti di attività LABORATORIALI, aggiungendo alla fase ludica la fase progettuale</vt:lpstr>
      <vt:lpstr>Dalle Nuove Indicazioni Nazionali…</vt:lpstr>
      <vt:lpstr>Dai Traguardi per lo sviluppo delle competenze al termine della sc.sec.di I gr.</vt:lpstr>
      <vt:lpstr>La descrizione dei passi di un’esperienza</vt:lpstr>
      <vt:lpstr>Gioco e osservazione guidata  </vt:lpstr>
      <vt:lpstr>La richiesta: una responsabilità che mette in gioco  </vt:lpstr>
      <vt:lpstr>Progettazione dei giochi</vt:lpstr>
      <vt:lpstr>Presentazione di PowerPoint</vt:lpstr>
      <vt:lpstr>Progettazione dei giochi</vt:lpstr>
      <vt:lpstr>Progettazione dei giochi</vt:lpstr>
      <vt:lpstr>Realizzazione dei giochi</vt:lpstr>
      <vt:lpstr>Presentazione di PowerPoint</vt:lpstr>
      <vt:lpstr>Il tesoro della matematica</vt:lpstr>
      <vt:lpstr>Presentazione di PowerPoint</vt:lpstr>
      <vt:lpstr>Presentazione di PowerPoint</vt:lpstr>
      <vt:lpstr>Presentazione di PowerPoint</vt:lpstr>
      <vt:lpstr>Presentazione di PowerPoint</vt:lpstr>
      <vt:lpstr>Rubafrazioni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Esposizione dei giochi a Scienza under 18</vt:lpstr>
      <vt:lpstr>Utilizzo dei giochi</vt:lpstr>
      <vt:lpstr>Valutazione delle competenze</vt:lpstr>
      <vt:lpstr>Valutazione delle competenze</vt:lpstr>
      <vt:lpstr>Competenze…in gioco!</vt:lpstr>
      <vt:lpstr>Competenze…in gioco!</vt:lpstr>
      <vt:lpstr>Competenze…in gioco!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Progetto, gioco, imparo…</dc:title>
  <dc:creator>Chy</dc:creator>
  <cp:lastModifiedBy>Ivan Di Pierro</cp:lastModifiedBy>
  <cp:revision>41</cp:revision>
  <dcterms:created xsi:type="dcterms:W3CDTF">2013-03-03T16:45:32Z</dcterms:created>
  <dcterms:modified xsi:type="dcterms:W3CDTF">2014-06-28T10:32:41Z</dcterms:modified>
</cp:coreProperties>
</file>