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0" r:id="rId1"/>
  </p:sldMasterIdLst>
  <p:sldIdLst>
    <p:sldId id="256" r:id="rId2"/>
    <p:sldId id="353" r:id="rId3"/>
    <p:sldId id="354" r:id="rId4"/>
    <p:sldId id="348" r:id="rId5"/>
    <p:sldId id="350" r:id="rId6"/>
    <p:sldId id="349" r:id="rId7"/>
    <p:sldId id="352" r:id="rId8"/>
    <p:sldId id="351" r:id="rId9"/>
    <p:sldId id="355" r:id="rId10"/>
    <p:sldId id="356" r:id="rId11"/>
    <p:sldId id="357" r:id="rId12"/>
    <p:sldId id="358" r:id="rId13"/>
    <p:sldId id="359" r:id="rId14"/>
    <p:sldId id="360" r:id="rId15"/>
    <p:sldId id="361" r:id="rId16"/>
    <p:sldId id="362" r:id="rId17"/>
    <p:sldId id="363" r:id="rId18"/>
    <p:sldId id="365" r:id="rId19"/>
    <p:sldId id="364" r:id="rId20"/>
    <p:sldId id="337" r:id="rId21"/>
    <p:sldId id="338" r:id="rId22"/>
    <p:sldId id="339" r:id="rId23"/>
    <p:sldId id="340" r:id="rId24"/>
    <p:sldId id="341" r:id="rId25"/>
    <p:sldId id="342" r:id="rId26"/>
    <p:sldId id="343" r:id="rId27"/>
    <p:sldId id="344" r:id="rId28"/>
    <p:sldId id="345" r:id="rId29"/>
    <p:sldId id="346" r:id="rId30"/>
    <p:sldId id="347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Stile medio 2 - Colore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Stile medio 3 - Colore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85" d="100"/>
          <a:sy n="85" d="100"/>
        </p:scale>
        <p:origin x="-1744" y="-2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printerSettings" Target="printerSettings/printerSettings1.bin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presProps" Target="presProps.xml"/><Relationship Id="rId34" Type="http://schemas.openxmlformats.org/officeDocument/2006/relationships/viewProps" Target="viewProps.xml"/><Relationship Id="rId35" Type="http://schemas.openxmlformats.org/officeDocument/2006/relationships/theme" Target="theme/theme1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30/05/14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1967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30/05/14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6878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30/05/14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85523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30/05/14</a:t>
            </a:fld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8428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30/05/14</a:t>
            </a:fld>
            <a:endParaRPr lang="en-US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9497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30/05/14</a:t>
            </a:fld>
            <a:endParaRPr lang="en-US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6801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30/05/14</a:t>
            </a:fld>
            <a:endParaRPr lang="en-US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0162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30/05/14</a:t>
            </a:fld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439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30/05/14</a:t>
            </a:fld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045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30/05/14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4881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30/05/14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290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E80666-FB37-4B36-9149-507F3B0178E3}" type="datetimeFigureOut">
              <a:rPr lang="en-US" smtClean="0"/>
              <a:pPr/>
              <a:t>30/05/14</a:t>
            </a:fld>
            <a:endParaRPr lang="en-US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63A33-8271-4DD0-9C48-789913D7C115}" type="slidenum">
              <a:rPr lang="en-US" smtClean="0"/>
              <a:pPr/>
              <a:t>‹n.›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6780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mailto:ivan.dipierro@unimc.it" TargetMode="External"/><Relationship Id="rId3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file://localhost/Users/ivandipierro/Desktop/LAB%20MAT%20UNIMC/Scuola%20dell'Infanzia/Tesi%20Ivan.ppt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2"/>
          <p:cNvSpPr>
            <a:spLocks noGrp="1"/>
          </p:cNvSpPr>
          <p:nvPr>
            <p:ph type="ctrTitle"/>
          </p:nvPr>
        </p:nvSpPr>
        <p:spPr>
          <a:xfrm>
            <a:off x="99895" y="2570923"/>
            <a:ext cx="8879752" cy="4048018"/>
          </a:xfrm>
        </p:spPr>
        <p:txBody>
          <a:bodyPr>
            <a:normAutofit fontScale="90000"/>
          </a:bodyPr>
          <a:lstStyle/>
          <a:p>
            <a:r>
              <a:rPr lang="it-IT" dirty="0" smtClean="0">
                <a:solidFill>
                  <a:srgbClr val="558ED5"/>
                </a:solidFill>
                <a:latin typeface="Apple Casual"/>
                <a:cs typeface="Apple Casual"/>
              </a:rPr>
              <a:t>Didattica Speciale:</a:t>
            </a:r>
            <a:br>
              <a:rPr lang="it-IT" dirty="0" smtClean="0">
                <a:solidFill>
                  <a:srgbClr val="558ED5"/>
                </a:solidFill>
                <a:latin typeface="Apple Casual"/>
                <a:cs typeface="Apple Casual"/>
              </a:rPr>
            </a:br>
            <a:r>
              <a:rPr lang="it-IT" dirty="0" smtClean="0">
                <a:solidFill>
                  <a:srgbClr val="558ED5"/>
                </a:solidFill>
                <a:latin typeface="Apple Casual"/>
                <a:cs typeface="Apple Casual"/>
              </a:rPr>
              <a:t>codici del linguaggio logico e matematico</a:t>
            </a:r>
            <a:r>
              <a:rPr lang="it-IT" dirty="0" smtClean="0">
                <a:latin typeface="Apple Casual"/>
                <a:cs typeface="Apple Casual"/>
              </a:rPr>
              <a:t/>
            </a:r>
            <a:br>
              <a:rPr lang="it-IT" dirty="0" smtClean="0">
                <a:latin typeface="Apple Casual"/>
                <a:cs typeface="Apple Casual"/>
              </a:rPr>
            </a:br>
            <a:r>
              <a:rPr lang="it-IT" sz="2000" dirty="0" smtClean="0">
                <a:latin typeface="Apple Casual"/>
                <a:cs typeface="Apple Casual"/>
              </a:rPr>
              <a:t>TERZA </a:t>
            </a:r>
            <a:r>
              <a:rPr lang="it-IT" sz="2000" dirty="0" smtClean="0">
                <a:latin typeface="Apple Casual"/>
                <a:cs typeface="Apple Casual"/>
              </a:rPr>
              <a:t>LEZIONE </a:t>
            </a:r>
            <a:r>
              <a:rPr lang="it-IT" sz="2000" dirty="0" smtClean="0">
                <a:latin typeface="Apple Casual"/>
                <a:cs typeface="Apple Casual"/>
              </a:rPr>
              <a:t>31</a:t>
            </a:r>
            <a:r>
              <a:rPr lang="it-IT" sz="2000" dirty="0" smtClean="0">
                <a:latin typeface="Apple Casual"/>
                <a:cs typeface="Apple Casual"/>
              </a:rPr>
              <a:t> </a:t>
            </a:r>
            <a:r>
              <a:rPr lang="it-IT" sz="2000" dirty="0" smtClean="0">
                <a:latin typeface="Apple Casual"/>
                <a:cs typeface="Apple Casual"/>
              </a:rPr>
              <a:t>MAGGIO 2014</a:t>
            </a:r>
            <a:br>
              <a:rPr lang="it-IT" sz="2000" dirty="0" smtClean="0">
                <a:latin typeface="Apple Casual"/>
                <a:cs typeface="Apple Casual"/>
              </a:rPr>
            </a:br>
            <a:r>
              <a:rPr lang="it-IT" dirty="0">
                <a:latin typeface="Apple Casual"/>
                <a:cs typeface="Apple Casual"/>
              </a:rPr>
              <a:t/>
            </a:r>
            <a:br>
              <a:rPr lang="it-IT" dirty="0">
                <a:latin typeface="Apple Casual"/>
                <a:cs typeface="Apple Casual"/>
              </a:rPr>
            </a:br>
            <a:r>
              <a:rPr lang="it-IT" sz="3600" dirty="0" smtClean="0">
                <a:latin typeface="Apple Casual"/>
                <a:cs typeface="Apple Casual"/>
              </a:rPr>
              <a:t>Prof. Ivan Di Pierro</a:t>
            </a:r>
            <a:br>
              <a:rPr lang="it-IT" sz="3600" dirty="0" smtClean="0">
                <a:latin typeface="Apple Casual"/>
                <a:cs typeface="Apple Casual"/>
              </a:rPr>
            </a:br>
            <a:r>
              <a:rPr lang="it-IT" sz="2000" dirty="0" smtClean="0">
                <a:latin typeface="Apple Casual"/>
                <a:cs typeface="Apple Casual"/>
              </a:rPr>
              <a:t>Pedagogista Clinico e Giuridico</a:t>
            </a:r>
            <a:br>
              <a:rPr lang="it-IT" sz="2000" dirty="0" smtClean="0">
                <a:latin typeface="Apple Casual"/>
                <a:cs typeface="Apple Casual"/>
              </a:rPr>
            </a:br>
            <a:r>
              <a:rPr lang="it-IT" sz="2000" dirty="0" smtClean="0">
                <a:latin typeface="Apple Casual"/>
                <a:cs typeface="Apple Casual"/>
                <a:hlinkClick r:id="rId2"/>
              </a:rPr>
              <a:t>ivan.dipierro@unimc.it</a:t>
            </a:r>
            <a:r>
              <a:rPr lang="it-IT" sz="2000" dirty="0" smtClean="0">
                <a:latin typeface="Apple Casual"/>
                <a:cs typeface="Apple Casual"/>
              </a:rPr>
              <a:t> </a:t>
            </a:r>
            <a:r>
              <a:rPr lang="it-IT" dirty="0" smtClean="0">
                <a:latin typeface="Apple Casual"/>
                <a:cs typeface="Apple Casual"/>
              </a:rPr>
              <a:t/>
            </a:r>
            <a:br>
              <a:rPr lang="it-IT" dirty="0" smtClean="0">
                <a:latin typeface="Apple Casual"/>
                <a:cs typeface="Apple Casual"/>
              </a:rPr>
            </a:br>
            <a:endParaRPr lang="it-IT" dirty="0"/>
          </a:p>
        </p:txBody>
      </p:sp>
      <p:pic>
        <p:nvPicPr>
          <p:cNvPr id="1025" name="Picture 1" descr="unimc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2559" y="508000"/>
            <a:ext cx="939800" cy="92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tangolo 6"/>
          <p:cNvSpPr/>
          <p:nvPr/>
        </p:nvSpPr>
        <p:spPr>
          <a:xfrm>
            <a:off x="2286000" y="162665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it-IT" b="1" cap="all" dirty="0"/>
              <a:t>Università degli Studi di Macerata</a:t>
            </a:r>
            <a:endParaRPr lang="it-IT" cap="all" dirty="0"/>
          </a:p>
          <a:p>
            <a:pPr algn="ctr"/>
            <a:r>
              <a:rPr lang="it-IT" b="1" cap="all" dirty="0"/>
              <a:t>Facoltà di Scienze della formazione</a:t>
            </a:r>
            <a:r>
              <a:rPr lang="it-IT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415450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747058"/>
            <a:ext cx="8919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dirty="0" smtClean="0">
                <a:solidFill>
                  <a:srgbClr val="558ED5"/>
                </a:solidFill>
                <a:latin typeface="Apple Casual"/>
                <a:cs typeface="Apple Casual"/>
              </a:rPr>
              <a:t>DISPRASSIA</a:t>
            </a:r>
            <a:endParaRPr lang="it-IT" sz="4000" dirty="0"/>
          </a:p>
        </p:txBody>
      </p:sp>
      <p:sp>
        <p:nvSpPr>
          <p:cNvPr id="5" name="Rettangolo 4"/>
          <p:cNvSpPr/>
          <p:nvPr/>
        </p:nvSpPr>
        <p:spPr>
          <a:xfrm>
            <a:off x="254000" y="1626320"/>
            <a:ext cx="8591176" cy="4975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it-IT" sz="3200" dirty="0" smtClean="0">
                <a:latin typeface="Apple Casual"/>
                <a:cs typeface="Apple Casual"/>
              </a:rPr>
              <a:t>PERCHE’ PARTIRE DALLA DISPRASSIA?</a:t>
            </a:r>
          </a:p>
          <a:p>
            <a:pPr marL="609600" indent="-609600">
              <a:lnSpc>
                <a:spcPct val="90000"/>
              </a:lnSpc>
              <a:buFontTx/>
              <a:buChar char="-"/>
            </a:pPr>
            <a:endParaRPr lang="it-IT" sz="3200" dirty="0" smtClean="0">
              <a:latin typeface="Apple Casual"/>
              <a:cs typeface="Apple Casual"/>
            </a:endParaRPr>
          </a:p>
          <a:p>
            <a:pPr marL="609600" indent="-609600">
              <a:lnSpc>
                <a:spcPct val="90000"/>
              </a:lnSpc>
              <a:buFontTx/>
              <a:buChar char="-"/>
            </a:pPr>
            <a:r>
              <a:rPr lang="it-IT" sz="3200" dirty="0" smtClean="0">
                <a:latin typeface="Apple Casual"/>
                <a:cs typeface="Apple Casual"/>
              </a:rPr>
              <a:t>FORNISCE  </a:t>
            </a:r>
            <a:r>
              <a:rPr lang="it-IT" sz="3200" dirty="0">
                <a:latin typeface="Apple Casual"/>
                <a:cs typeface="Apple Casual"/>
              </a:rPr>
              <a:t>UNA  CORNICE  NEUROLOGICA  FUNZIONALE  A  VARI  DISTURBI;</a:t>
            </a:r>
          </a:p>
          <a:p>
            <a:pPr marL="609600" indent="-609600">
              <a:lnSpc>
                <a:spcPct val="90000"/>
              </a:lnSpc>
              <a:buFontTx/>
              <a:buChar char="-"/>
            </a:pPr>
            <a:r>
              <a:rPr lang="it-IT" sz="3200" dirty="0">
                <a:latin typeface="Apple Casual"/>
                <a:cs typeface="Apple Casual"/>
              </a:rPr>
              <a:t>AMPLIA  LA  VISIONE  CLINICA  DEI  PROBLEMI  PIU</a:t>
            </a:r>
            <a:r>
              <a:rPr lang="ja-JP" altLang="it-IT" sz="3200" dirty="0">
                <a:latin typeface="Apple Casual"/>
                <a:cs typeface="Apple Casual"/>
              </a:rPr>
              <a:t>’</a:t>
            </a:r>
            <a:r>
              <a:rPr lang="it-IT" sz="3200" dirty="0">
                <a:latin typeface="Apple Casual"/>
                <a:cs typeface="Apple Casual"/>
              </a:rPr>
              <a:t>  COMUNI  DELL</a:t>
            </a:r>
            <a:r>
              <a:rPr lang="ja-JP" altLang="it-IT" sz="3200" dirty="0">
                <a:latin typeface="Apple Casual"/>
                <a:cs typeface="Apple Casual"/>
              </a:rPr>
              <a:t>’</a:t>
            </a:r>
            <a:r>
              <a:rPr lang="it-IT" sz="3200" dirty="0">
                <a:latin typeface="Apple Casual"/>
                <a:cs typeface="Apple Casual"/>
              </a:rPr>
              <a:t>ETA</a:t>
            </a:r>
            <a:r>
              <a:rPr lang="ja-JP" altLang="it-IT" sz="3200" dirty="0">
                <a:latin typeface="Apple Casual"/>
                <a:cs typeface="Apple Casual"/>
              </a:rPr>
              <a:t>’</a:t>
            </a:r>
            <a:r>
              <a:rPr lang="it-IT" sz="3200" dirty="0">
                <a:latin typeface="Apple Casual"/>
                <a:cs typeface="Apple Casual"/>
              </a:rPr>
              <a:t>  EVOLUTIVA;</a:t>
            </a:r>
          </a:p>
          <a:p>
            <a:pPr marL="609600" indent="-609600">
              <a:lnSpc>
                <a:spcPct val="90000"/>
              </a:lnSpc>
              <a:buFontTx/>
              <a:buChar char="-"/>
            </a:pPr>
            <a:r>
              <a:rPr lang="it-IT" sz="3200" dirty="0">
                <a:latin typeface="Apple Casual"/>
                <a:cs typeface="Apple Casual"/>
              </a:rPr>
              <a:t>CONSENTE  DI  RIFORMULARE  IL  QUADRO  CLINICO  DI  ALCUNE  SINDROMI</a:t>
            </a:r>
          </a:p>
          <a:p>
            <a:pPr>
              <a:lnSpc>
                <a:spcPct val="150000"/>
              </a:lnSpc>
            </a:pPr>
            <a:endParaRPr lang="it-IT" sz="3200" dirty="0"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16931064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747058"/>
            <a:ext cx="8919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dirty="0" smtClean="0">
                <a:solidFill>
                  <a:srgbClr val="558ED5"/>
                </a:solidFill>
                <a:latin typeface="Apple Casual"/>
                <a:cs typeface="Apple Casual"/>
              </a:rPr>
              <a:t>DISPRASSIA</a:t>
            </a:r>
            <a:endParaRPr lang="it-IT" sz="4000" dirty="0"/>
          </a:p>
        </p:txBody>
      </p:sp>
      <p:sp>
        <p:nvSpPr>
          <p:cNvPr id="5" name="Rettangolo 4"/>
          <p:cNvSpPr/>
          <p:nvPr/>
        </p:nvSpPr>
        <p:spPr>
          <a:xfrm>
            <a:off x="254000" y="2552673"/>
            <a:ext cx="8591176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3200" i="1" dirty="0">
                <a:latin typeface="Apple Casual"/>
                <a:cs typeface="Apple Casual"/>
              </a:rPr>
              <a:t>PRASSIA: </a:t>
            </a:r>
            <a:r>
              <a:rPr lang="it-IT" sz="3200" dirty="0">
                <a:latin typeface="Apple Casual"/>
                <a:cs typeface="Apple Casual"/>
              </a:rPr>
              <a:t>azione motoria finalizzata ed organizzata</a:t>
            </a:r>
          </a:p>
          <a:p>
            <a:pPr>
              <a:lnSpc>
                <a:spcPct val="150000"/>
              </a:lnSpc>
            </a:pPr>
            <a:endParaRPr lang="it-IT" sz="2400" dirty="0"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2668919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747058"/>
            <a:ext cx="8919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dirty="0" smtClean="0">
                <a:solidFill>
                  <a:srgbClr val="558ED5"/>
                </a:solidFill>
                <a:latin typeface="Apple Casual"/>
                <a:cs typeface="Apple Casual"/>
              </a:rPr>
              <a:t>DISPRASSIA</a:t>
            </a:r>
            <a:endParaRPr lang="it-IT" sz="4000" dirty="0"/>
          </a:p>
        </p:txBody>
      </p:sp>
      <p:sp>
        <p:nvSpPr>
          <p:cNvPr id="5" name="Rettangolo 4"/>
          <p:cNvSpPr/>
          <p:nvPr/>
        </p:nvSpPr>
        <p:spPr>
          <a:xfrm>
            <a:off x="254000" y="2029732"/>
            <a:ext cx="8591176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400" dirty="0">
                <a:latin typeface="Apple Casual"/>
                <a:cs typeface="Apple Casual"/>
              </a:rPr>
              <a:t>Dal greco </a:t>
            </a:r>
            <a:r>
              <a:rPr lang="it-IT" sz="2400" i="1" dirty="0" err="1">
                <a:latin typeface="Apple Casual"/>
                <a:cs typeface="Apple Casual"/>
              </a:rPr>
              <a:t>praxis</a:t>
            </a:r>
            <a:r>
              <a:rPr lang="it-IT" sz="2400" dirty="0">
                <a:latin typeface="Apple Casual"/>
                <a:cs typeface="Apple Casual"/>
              </a:rPr>
              <a:t> = azione, azione disturbata. Condizione non sempre distinta dall’aprassia. Disorganizzata esecuzione di azioni, di movimenti organizzati e volontari pur in assenza di impedimenti organici o di deficit sensoriali.</a:t>
            </a:r>
            <a:endParaRPr lang="it-IT" sz="2400" dirty="0"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26779949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747058"/>
            <a:ext cx="8919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dirty="0" smtClean="0">
                <a:solidFill>
                  <a:srgbClr val="558ED5"/>
                </a:solidFill>
                <a:latin typeface="Apple Casual"/>
                <a:cs typeface="Apple Casual"/>
              </a:rPr>
              <a:t>DISPRASSIA</a:t>
            </a:r>
            <a:endParaRPr lang="it-IT" sz="4000" dirty="0"/>
          </a:p>
        </p:txBody>
      </p:sp>
      <p:sp>
        <p:nvSpPr>
          <p:cNvPr id="5" name="Rettangolo 4"/>
          <p:cNvSpPr/>
          <p:nvPr/>
        </p:nvSpPr>
        <p:spPr>
          <a:xfrm>
            <a:off x="254000" y="2029732"/>
            <a:ext cx="8591176" cy="3939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400" dirty="0">
                <a:latin typeface="Apple Casual"/>
                <a:cs typeface="Apple Casual"/>
              </a:rPr>
              <a:t>Disturbo qualitativo, disordine di sequenze di azioni nei contesti spaziali e temporali. Oggi è distinta </a:t>
            </a:r>
            <a:r>
              <a:rPr lang="it-IT" sz="2400" dirty="0" smtClean="0">
                <a:latin typeface="Apple Casual"/>
                <a:cs typeface="Apple Casual"/>
              </a:rPr>
              <a:t>in: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it-IT" sz="2400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pple Casual"/>
                <a:cs typeface="Apple Casual"/>
              </a:rPr>
              <a:t>ideativa</a:t>
            </a:r>
            <a:r>
              <a:rPr lang="it-IT" sz="2400" dirty="0" smtClean="0">
                <a:latin typeface="Apple Casual"/>
                <a:cs typeface="Apple Casual"/>
              </a:rPr>
              <a:t> </a:t>
            </a:r>
            <a:r>
              <a:rPr lang="it-IT" sz="2400" dirty="0">
                <a:latin typeface="Apple Casual"/>
                <a:cs typeface="Apple Casual"/>
              </a:rPr>
              <a:t>ove è turbata l'ideazione del gesto e risulta alterata la giusta successione dei </a:t>
            </a:r>
            <a:r>
              <a:rPr lang="it-IT" sz="2400" dirty="0" smtClean="0">
                <a:latin typeface="Apple Casual"/>
                <a:cs typeface="Apple Casual"/>
              </a:rPr>
              <a:t>movimenti;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it-IT" sz="2400" i="1" dirty="0" err="1">
                <a:solidFill>
                  <a:srgbClr val="558ED5"/>
                </a:solidFill>
                <a:latin typeface="Apple Casual"/>
                <a:cs typeface="Apple Casual"/>
              </a:rPr>
              <a:t>i</a:t>
            </a:r>
            <a:r>
              <a:rPr lang="it-IT" sz="2400" i="1" dirty="0" err="1" smtClean="0">
                <a:solidFill>
                  <a:srgbClr val="558ED5"/>
                </a:solidFill>
                <a:latin typeface="Apple Casual"/>
                <a:cs typeface="Apple Casual"/>
              </a:rPr>
              <a:t>deomotrice</a:t>
            </a:r>
            <a:r>
              <a:rPr lang="it-IT" sz="2400" dirty="0">
                <a:latin typeface="Apple Casual"/>
                <a:cs typeface="Apple Casual"/>
              </a:rPr>
              <a:t>, come disordine esecutivo, ove il gesto è mentalmente concepito ma non si ha la capacità di porlo in atto.</a:t>
            </a:r>
            <a:endParaRPr lang="it-IT" sz="2400" dirty="0"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20876243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747058"/>
            <a:ext cx="8919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dirty="0" smtClean="0">
                <a:solidFill>
                  <a:srgbClr val="558ED5"/>
                </a:solidFill>
                <a:latin typeface="Apple Casual"/>
                <a:cs typeface="Apple Casual"/>
              </a:rPr>
              <a:t>DISPRASSIA</a:t>
            </a:r>
            <a:endParaRPr lang="it-IT" sz="4000" dirty="0"/>
          </a:p>
        </p:txBody>
      </p:sp>
      <p:sp>
        <p:nvSpPr>
          <p:cNvPr id="5" name="Rettangolo 4"/>
          <p:cNvSpPr/>
          <p:nvPr/>
        </p:nvSpPr>
        <p:spPr>
          <a:xfrm>
            <a:off x="254000" y="2029732"/>
            <a:ext cx="8591176" cy="37446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3200" dirty="0">
                <a:latin typeface="Apple Casual"/>
                <a:cs typeface="Apple Casual"/>
              </a:rPr>
              <a:t>Interessa la motricità di ogni tipo: motorio, oculo-motorio, linguistico, di pensiero, </a:t>
            </a:r>
            <a:r>
              <a:rPr lang="it-IT" sz="3200" dirty="0" err="1">
                <a:latin typeface="Apple Casual"/>
                <a:cs typeface="Apple Casual"/>
              </a:rPr>
              <a:t>lettorio</a:t>
            </a:r>
            <a:r>
              <a:rPr lang="it-IT" sz="3200" dirty="0">
                <a:latin typeface="Apple Casual"/>
                <a:cs typeface="Apple Casual"/>
              </a:rPr>
              <a:t>, scrittorio, grafo-motorio, </a:t>
            </a:r>
            <a:endParaRPr lang="it-IT" sz="3200" dirty="0" smtClean="0"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</a:pPr>
            <a:r>
              <a:rPr lang="it-IT" sz="3200" dirty="0" smtClean="0">
                <a:latin typeface="Apple Casual"/>
                <a:cs typeface="Apple Casual"/>
              </a:rPr>
              <a:t>del </a:t>
            </a:r>
            <a:r>
              <a:rPr lang="it-IT" sz="3200" dirty="0">
                <a:latin typeface="Apple Casual"/>
                <a:cs typeface="Apple Casual"/>
              </a:rPr>
              <a:t>calcolo orale, dell’organizzazione </a:t>
            </a:r>
            <a:endParaRPr lang="it-IT" sz="3200" dirty="0" smtClean="0"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</a:pPr>
            <a:r>
              <a:rPr lang="it-IT" sz="3200" dirty="0" smtClean="0">
                <a:latin typeface="Apple Casual"/>
                <a:cs typeface="Apple Casual"/>
              </a:rPr>
              <a:t>spazio</a:t>
            </a:r>
            <a:r>
              <a:rPr lang="it-IT" sz="3200" dirty="0">
                <a:latin typeface="Apple Casual"/>
                <a:cs typeface="Apple Casual"/>
              </a:rPr>
              <a:t>-temporale in genere.</a:t>
            </a:r>
            <a:endParaRPr lang="it-IT" sz="3200" dirty="0"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13048495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747058"/>
            <a:ext cx="8919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dirty="0" smtClean="0">
                <a:solidFill>
                  <a:srgbClr val="558ED5"/>
                </a:solidFill>
                <a:latin typeface="Apple Casual"/>
                <a:cs typeface="Apple Casual"/>
              </a:rPr>
              <a:t>DISPRASSIA</a:t>
            </a:r>
            <a:endParaRPr lang="it-IT" sz="4000" dirty="0"/>
          </a:p>
        </p:txBody>
      </p:sp>
      <p:sp>
        <p:nvSpPr>
          <p:cNvPr id="5" name="Rettangolo 4"/>
          <p:cNvSpPr/>
          <p:nvPr/>
        </p:nvSpPr>
        <p:spPr>
          <a:xfrm>
            <a:off x="254000" y="2029732"/>
            <a:ext cx="8591176" cy="3005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3200" dirty="0">
                <a:latin typeface="Apple Casual"/>
                <a:cs typeface="Apple Casual"/>
              </a:rPr>
              <a:t>Si accompagna a lentezza, difficoltà negli automatismi motori rapidi, nell’integrazione sensoriale e nella grafo-</a:t>
            </a:r>
            <a:r>
              <a:rPr lang="it-IT" sz="3200" dirty="0" smtClean="0">
                <a:latin typeface="Apple Casual"/>
                <a:cs typeface="Apple Casual"/>
              </a:rPr>
              <a:t>motricità, </a:t>
            </a:r>
          </a:p>
          <a:p>
            <a:pPr>
              <a:lnSpc>
                <a:spcPct val="150000"/>
              </a:lnSpc>
            </a:pPr>
            <a:r>
              <a:rPr lang="it-IT" sz="3200" dirty="0" smtClean="0">
                <a:latin typeface="Apple Casual"/>
                <a:cs typeface="Apple Casual"/>
              </a:rPr>
              <a:t>letto-scrittura e calcolo.</a:t>
            </a:r>
            <a:endParaRPr lang="it-IT" sz="3200" dirty="0"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41629800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747058"/>
            <a:ext cx="8919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dirty="0" smtClean="0">
                <a:solidFill>
                  <a:srgbClr val="558ED5"/>
                </a:solidFill>
                <a:latin typeface="Apple Casual"/>
                <a:cs typeface="Apple Casual"/>
              </a:rPr>
              <a:t>DISPRASSIA</a:t>
            </a:r>
            <a:endParaRPr lang="it-IT" sz="4000" dirty="0"/>
          </a:p>
        </p:txBody>
      </p:sp>
      <p:sp>
        <p:nvSpPr>
          <p:cNvPr id="5" name="Rettangolo 4"/>
          <p:cNvSpPr/>
          <p:nvPr/>
        </p:nvSpPr>
        <p:spPr>
          <a:xfrm>
            <a:off x="254000" y="2029732"/>
            <a:ext cx="8591176" cy="3934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800" dirty="0">
                <a:latin typeface="Apple Casual"/>
                <a:cs typeface="Apple Casual"/>
              </a:rPr>
              <a:t>Generalmente l'aprassia/disprassia si deve a lesioni cerebrali. Allorché presente durante l’infanzia si qualifica come </a:t>
            </a:r>
            <a:r>
              <a:rPr lang="it-IT" sz="2800" i="1" dirty="0">
                <a:solidFill>
                  <a:srgbClr val="558ED5"/>
                </a:solidFill>
                <a:latin typeface="Apple Casual"/>
                <a:cs typeface="Apple Casual"/>
              </a:rPr>
              <a:t>disprassia evolutiva</a:t>
            </a:r>
            <a:r>
              <a:rPr lang="it-IT" sz="2800" i="1" dirty="0">
                <a:latin typeface="Apple Casual"/>
                <a:cs typeface="Apple Casual"/>
              </a:rPr>
              <a:t>.</a:t>
            </a:r>
            <a:r>
              <a:rPr lang="it-IT" sz="2800" dirty="0">
                <a:latin typeface="Apple Casual"/>
                <a:cs typeface="Apple Casual"/>
              </a:rPr>
              <a:t>  La disprassia come disabilità primaria, in assenza di altre patologie o deficit manifesta</a:t>
            </a:r>
            <a:r>
              <a:rPr lang="it-IT" sz="2800" dirty="0" smtClean="0">
                <a:latin typeface="Apple Casual"/>
                <a:cs typeface="Apple Casual"/>
              </a:rPr>
              <a:t>: </a:t>
            </a:r>
            <a:r>
              <a:rPr lang="it-IT" sz="2800" dirty="0" smtClean="0">
                <a:solidFill>
                  <a:srgbClr val="558ED5"/>
                </a:solidFill>
                <a:latin typeface="Apple Casual"/>
                <a:cs typeface="Apple Casual"/>
              </a:rPr>
              <a:t>Sintomi Primari</a:t>
            </a:r>
            <a:r>
              <a:rPr lang="it-IT" sz="2800" dirty="0" smtClean="0">
                <a:latin typeface="Apple Casual"/>
                <a:cs typeface="Apple Casual"/>
              </a:rPr>
              <a:t> e </a:t>
            </a:r>
            <a:r>
              <a:rPr lang="it-IT" sz="2800" dirty="0" smtClean="0">
                <a:solidFill>
                  <a:srgbClr val="558ED5"/>
                </a:solidFill>
                <a:latin typeface="Apple Casual"/>
                <a:cs typeface="Apple Casual"/>
              </a:rPr>
              <a:t>Sintomi Secondari</a:t>
            </a:r>
            <a:endParaRPr lang="it-IT" sz="2800" dirty="0">
              <a:solidFill>
                <a:srgbClr val="558ED5"/>
              </a:solidFill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32618155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224117"/>
            <a:ext cx="8919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dirty="0" smtClean="0">
                <a:solidFill>
                  <a:srgbClr val="558ED5"/>
                </a:solidFill>
                <a:latin typeface="Apple Casual"/>
                <a:cs typeface="Apple Casual"/>
              </a:rPr>
              <a:t>DISPRASSIA</a:t>
            </a:r>
            <a:endParaRPr lang="it-IT" sz="4000" dirty="0"/>
          </a:p>
        </p:txBody>
      </p:sp>
      <p:sp>
        <p:nvSpPr>
          <p:cNvPr id="5" name="Rettangolo 4"/>
          <p:cNvSpPr/>
          <p:nvPr/>
        </p:nvSpPr>
        <p:spPr>
          <a:xfrm>
            <a:off x="254000" y="989500"/>
            <a:ext cx="8591176" cy="56938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800" i="1" dirty="0">
                <a:latin typeface="Apple Casual"/>
                <a:cs typeface="Apple Casual"/>
              </a:rPr>
              <a:t>A - </a:t>
            </a:r>
            <a:r>
              <a:rPr lang="it-IT" sz="2800" i="1" dirty="0">
                <a:solidFill>
                  <a:srgbClr val="558ED5"/>
                </a:solidFill>
                <a:latin typeface="Apple Casual"/>
                <a:cs typeface="Apple Casual"/>
              </a:rPr>
              <a:t>Sintomi primari</a:t>
            </a:r>
            <a:r>
              <a:rPr lang="it-IT" sz="2800" dirty="0">
                <a:latin typeface="Apple Casual"/>
                <a:cs typeface="Apple Casual"/>
              </a:rPr>
              <a:t>, disturbi a carico di: scioltezza, fluidità, equilibrio, coordinamento, sequenze motorie, grafo-motorie, spogliarsi-vestirsi, slacciare-allacciare, manipolare, infilare, incastrare, ecc., percezione ed esecuzioni di sequenze ritmiche, imitazione di gesti e movimenti</a:t>
            </a:r>
            <a:r>
              <a:rPr lang="it-IT" sz="2800" dirty="0" smtClean="0">
                <a:latin typeface="Apple Casual"/>
                <a:cs typeface="Apple Casual"/>
              </a:rPr>
              <a:t>.</a:t>
            </a:r>
          </a:p>
          <a:p>
            <a:endParaRPr lang="it-IT" sz="2800" dirty="0">
              <a:latin typeface="Apple Casual"/>
              <a:cs typeface="Apple Casual"/>
            </a:endParaRPr>
          </a:p>
          <a:p>
            <a:r>
              <a:rPr lang="it-IT" sz="2800" i="1" dirty="0">
                <a:latin typeface="Apple Casual"/>
                <a:cs typeface="Apple Casual"/>
              </a:rPr>
              <a:t>B - </a:t>
            </a:r>
            <a:r>
              <a:rPr lang="it-IT" sz="2800" i="1" dirty="0">
                <a:solidFill>
                  <a:srgbClr val="558ED5"/>
                </a:solidFill>
                <a:latin typeface="Apple Casual"/>
                <a:cs typeface="Apple Casual"/>
              </a:rPr>
              <a:t>Sintomi secondari</a:t>
            </a:r>
            <a:r>
              <a:rPr lang="it-IT" sz="2800" dirty="0">
                <a:latin typeface="Apple Casual"/>
                <a:cs typeface="Apple Casual"/>
              </a:rPr>
              <a:t>, associati:  disorganizzazione motoria, impaccio motorio, dislateralità, disturbi spazio-temporali, disturbi del linguaggio. Vedi </a:t>
            </a:r>
            <a:r>
              <a:rPr lang="it-IT" sz="2800" i="1" dirty="0">
                <a:latin typeface="Apple Casual"/>
                <a:cs typeface="Apple Casual"/>
              </a:rPr>
              <a:t>aprassia</a:t>
            </a:r>
            <a:r>
              <a:rPr lang="it-IT" sz="2800" dirty="0">
                <a:latin typeface="Apple Casual"/>
                <a:cs typeface="Apple Casual"/>
              </a:rPr>
              <a:t>, </a:t>
            </a:r>
            <a:r>
              <a:rPr lang="it-IT" sz="2800" i="1" dirty="0">
                <a:latin typeface="Apple Casual"/>
                <a:cs typeface="Apple Casual"/>
              </a:rPr>
              <a:t>disgrafia, dislessia</a:t>
            </a:r>
            <a:r>
              <a:rPr lang="it-IT" sz="2800" dirty="0">
                <a:latin typeface="Apple Casual"/>
                <a:cs typeface="Apple Casual"/>
              </a:rPr>
              <a:t>, </a:t>
            </a:r>
            <a:r>
              <a:rPr lang="it-IT" sz="2800" i="1" dirty="0">
                <a:latin typeface="Apple Casual"/>
                <a:cs typeface="Apple Casual"/>
              </a:rPr>
              <a:t>disordine</a:t>
            </a:r>
            <a:r>
              <a:rPr lang="it-IT" sz="2800" dirty="0">
                <a:latin typeface="Apple Casual"/>
                <a:cs typeface="Apple Casual"/>
              </a:rPr>
              <a:t>, </a:t>
            </a:r>
            <a:r>
              <a:rPr lang="it-IT" sz="2800" i="1" dirty="0">
                <a:latin typeface="Apple Casual"/>
                <a:cs typeface="Apple Casual"/>
              </a:rPr>
              <a:t>funzioni esecutive</a:t>
            </a:r>
            <a:r>
              <a:rPr lang="it-IT" sz="2800" dirty="0">
                <a:latin typeface="Apple Casual"/>
                <a:cs typeface="Apple Casual"/>
              </a:rPr>
              <a:t>, </a:t>
            </a:r>
            <a:r>
              <a:rPr lang="it-IT" sz="2800" i="1" dirty="0">
                <a:latin typeface="Apple Casual"/>
                <a:cs typeface="Apple Casual"/>
              </a:rPr>
              <a:t>oculo-motricità</a:t>
            </a:r>
            <a:r>
              <a:rPr lang="it-IT" sz="2800" dirty="0">
                <a:latin typeface="Apple Casual"/>
                <a:cs typeface="Apple Casual"/>
              </a:rPr>
              <a:t>, </a:t>
            </a:r>
            <a:r>
              <a:rPr lang="it-IT" sz="2800" i="1" dirty="0">
                <a:latin typeface="Apple Casual"/>
                <a:cs typeface="Apple Casual"/>
              </a:rPr>
              <a:t>optometria</a:t>
            </a:r>
            <a:r>
              <a:rPr lang="it-IT" sz="2800" dirty="0">
                <a:latin typeface="Apple Casual"/>
                <a:cs typeface="Apple Casual"/>
              </a:rPr>
              <a:t>, </a:t>
            </a:r>
            <a:r>
              <a:rPr lang="it-IT" sz="2800" i="1" dirty="0">
                <a:latin typeface="Apple Casual"/>
                <a:cs typeface="Apple Casual"/>
              </a:rPr>
              <a:t>prassia</a:t>
            </a:r>
            <a:r>
              <a:rPr lang="it-IT" sz="2800" dirty="0">
                <a:latin typeface="Apple Casual"/>
                <a:cs typeface="Apple Casual"/>
              </a:rPr>
              <a:t>, </a:t>
            </a:r>
            <a:r>
              <a:rPr lang="it-IT" sz="2800" i="1" dirty="0">
                <a:latin typeface="Apple Casual"/>
                <a:cs typeface="Apple Casual"/>
              </a:rPr>
              <a:t>scrittura, sinestesia.</a:t>
            </a:r>
            <a:endParaRPr lang="it-IT" sz="2800" dirty="0">
              <a:solidFill>
                <a:srgbClr val="558ED5"/>
              </a:solidFill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34494700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3287058"/>
            <a:ext cx="8919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dirty="0" smtClean="0">
                <a:solidFill>
                  <a:srgbClr val="558ED5"/>
                </a:solidFill>
                <a:latin typeface="Apple Casual"/>
                <a:cs typeface="Apple Casual"/>
                <a:hlinkClick r:id="rId2" action="ppaction://hlinkpres?slideindex=1&amp;slidetitle="/>
              </a:rPr>
              <a:t>MANCINISMO E DISPRASSIE</a:t>
            </a:r>
            <a:endParaRPr lang="it-IT" sz="4000" dirty="0"/>
          </a:p>
        </p:txBody>
      </p:sp>
    </p:spTree>
    <p:extLst>
      <p:ext uri="{BB962C8B-B14F-4D97-AF65-F5344CB8AC3E}">
        <p14:creationId xmlns:p14="http://schemas.microsoft.com/office/powerpoint/2010/main" val="308765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747058"/>
            <a:ext cx="8919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dirty="0" smtClean="0">
                <a:solidFill>
                  <a:srgbClr val="558ED5"/>
                </a:solidFill>
                <a:latin typeface="Apple Casual"/>
                <a:cs typeface="Apple Casual"/>
              </a:rPr>
              <a:t>DSA E DISCALCULIA</a:t>
            </a:r>
            <a:endParaRPr lang="it-IT" sz="4000" dirty="0"/>
          </a:p>
        </p:txBody>
      </p:sp>
      <p:sp>
        <p:nvSpPr>
          <p:cNvPr id="5" name="Rettangolo 4"/>
          <p:cNvSpPr/>
          <p:nvPr/>
        </p:nvSpPr>
        <p:spPr>
          <a:xfrm>
            <a:off x="254000" y="2029732"/>
            <a:ext cx="8591176" cy="42863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it-IT" sz="2800" dirty="0">
                <a:latin typeface="Apple Casual"/>
                <a:cs typeface="Apple Casual"/>
              </a:rPr>
              <a:t>I </a:t>
            </a:r>
            <a:r>
              <a:rPr lang="it-IT" sz="2800" b="1" dirty="0">
                <a:solidFill>
                  <a:srgbClr val="558ED5"/>
                </a:solidFill>
                <a:latin typeface="Apple Casual"/>
                <a:cs typeface="Apple Casual"/>
              </a:rPr>
              <a:t>Disturbi Specifici di Apprendimento </a:t>
            </a:r>
            <a:r>
              <a:rPr lang="it-IT" sz="2800" dirty="0">
                <a:latin typeface="Apple Casual"/>
                <a:cs typeface="Apple Casual"/>
              </a:rPr>
              <a:t>(DSA) si riferiscono a disturbi dell’apprendimento, in quanto </a:t>
            </a:r>
            <a:r>
              <a:rPr lang="it-IT" sz="2800" dirty="0" smtClean="0">
                <a:latin typeface="Apple Casual"/>
                <a:cs typeface="Apple Casual"/>
              </a:rPr>
              <a:t>registrazione</a:t>
            </a:r>
            <a:r>
              <a:rPr lang="it-IT" sz="2800" dirty="0">
                <a:latin typeface="Apple Casual"/>
                <a:cs typeface="Apple Casual"/>
              </a:rPr>
              <a:t>, comprensione e memorizzazione degli stimoli (non disturbi della conoscenza) non riconducibili a conseguenze, o forme derivate di altri disturbi o patologie. </a:t>
            </a:r>
            <a:endParaRPr lang="it-IT" sz="2800" dirty="0"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</a:pPr>
            <a:endParaRPr lang="it-IT" sz="2800" dirty="0">
              <a:solidFill>
                <a:srgbClr val="558ED5"/>
              </a:solidFill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10227050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747058"/>
            <a:ext cx="8919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dirty="0" smtClean="0">
                <a:solidFill>
                  <a:srgbClr val="558ED5"/>
                </a:solidFill>
                <a:latin typeface="Apple Casual"/>
                <a:cs typeface="Apple Casual"/>
              </a:rPr>
              <a:t>DSA E DISCALCULIA</a:t>
            </a:r>
            <a:endParaRPr lang="it-IT" sz="4000" dirty="0"/>
          </a:p>
        </p:txBody>
      </p:sp>
      <p:sp>
        <p:nvSpPr>
          <p:cNvPr id="5" name="Rettangolo 4"/>
          <p:cNvSpPr/>
          <p:nvPr/>
        </p:nvSpPr>
        <p:spPr>
          <a:xfrm>
            <a:off x="254000" y="2029732"/>
            <a:ext cx="8591176" cy="45807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800" dirty="0">
                <a:latin typeface="Apple Casual"/>
                <a:cs typeface="Apple Casual"/>
              </a:rPr>
              <a:t>Sono specifici nel senso di </a:t>
            </a:r>
            <a:r>
              <a:rPr lang="it-IT" sz="2800" b="1" dirty="0">
                <a:solidFill>
                  <a:srgbClr val="558ED5"/>
                </a:solidFill>
                <a:latin typeface="Apple Casual"/>
                <a:cs typeface="Apple Casual"/>
              </a:rPr>
              <a:t>primari</a:t>
            </a:r>
            <a:r>
              <a:rPr lang="it-IT" sz="2800" b="1" dirty="0">
                <a:latin typeface="Apple Casual"/>
                <a:cs typeface="Apple Casual"/>
              </a:rPr>
              <a:t> </a:t>
            </a:r>
            <a:r>
              <a:rPr lang="it-IT" sz="2800" dirty="0">
                <a:latin typeface="Apple Casual"/>
                <a:cs typeface="Apple Casual"/>
              </a:rPr>
              <a:t>o </a:t>
            </a:r>
            <a:r>
              <a:rPr lang="it-IT" sz="2800" b="1" dirty="0">
                <a:latin typeface="Apple Casual"/>
                <a:cs typeface="Apple Casual"/>
              </a:rPr>
              <a:t>essenziali</a:t>
            </a:r>
            <a:r>
              <a:rPr lang="it-IT" sz="2800" dirty="0">
                <a:latin typeface="Apple Casual"/>
                <a:cs typeface="Apple Casual"/>
              </a:rPr>
              <a:t>, non nel senso di settoriali</a:t>
            </a:r>
            <a:r>
              <a:rPr lang="it-IT" sz="2800" b="1" dirty="0">
                <a:latin typeface="Apple Casual"/>
                <a:cs typeface="Apple Casual"/>
              </a:rPr>
              <a:t>. </a:t>
            </a:r>
            <a:r>
              <a:rPr lang="it-IT" sz="2800" dirty="0">
                <a:latin typeface="Apple Casual"/>
                <a:cs typeface="Apple Casual"/>
              </a:rPr>
              <a:t>Essi non dipendono da insufficienza mentale, né da scarsa motivazione, né da </a:t>
            </a:r>
            <a:r>
              <a:rPr lang="it-IT" sz="2800" dirty="0" smtClean="0">
                <a:latin typeface="Apple Casual"/>
                <a:cs typeface="Apple Casual"/>
              </a:rPr>
              <a:t>disturbi </a:t>
            </a:r>
            <a:r>
              <a:rPr lang="it-IT" sz="2800" dirty="0">
                <a:latin typeface="Apple Casual"/>
                <a:cs typeface="Apple Casual"/>
              </a:rPr>
              <a:t>percettivi, né da disturbi semantici o simbolici (fonologici), né da scorrette procedure didattiche, come a lungo ritenuto. </a:t>
            </a:r>
            <a:endParaRPr lang="it-IT" sz="2800" dirty="0"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</a:pPr>
            <a:endParaRPr lang="it-IT" sz="2800" dirty="0">
              <a:solidFill>
                <a:srgbClr val="558ED5"/>
              </a:solidFill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27613562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747058"/>
            <a:ext cx="8919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dirty="0" smtClean="0">
                <a:solidFill>
                  <a:srgbClr val="558ED5"/>
                </a:solidFill>
                <a:latin typeface="Apple Casual"/>
                <a:cs typeface="Apple Casual"/>
              </a:rPr>
              <a:t>DSA E DISCALCULIA</a:t>
            </a:r>
            <a:endParaRPr lang="it-IT" sz="4000" dirty="0"/>
          </a:p>
        </p:txBody>
      </p:sp>
      <p:sp>
        <p:nvSpPr>
          <p:cNvPr id="5" name="Rettangolo 4"/>
          <p:cNvSpPr/>
          <p:nvPr/>
        </p:nvSpPr>
        <p:spPr>
          <a:xfrm>
            <a:off x="254000" y="2657262"/>
            <a:ext cx="8591176" cy="26417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800" dirty="0">
                <a:latin typeface="Apple Casual"/>
                <a:cs typeface="Apple Casual"/>
              </a:rPr>
              <a:t>I DSA costituiscono una </a:t>
            </a:r>
            <a:r>
              <a:rPr lang="it-IT" sz="2800" b="1" dirty="0">
                <a:solidFill>
                  <a:srgbClr val="558ED5"/>
                </a:solidFill>
                <a:latin typeface="Apple Casual"/>
                <a:cs typeface="Apple Casual"/>
              </a:rPr>
              <a:t>sindrome integrata</a:t>
            </a:r>
            <a:r>
              <a:rPr lang="it-IT" sz="2800" b="1" dirty="0">
                <a:latin typeface="Apple Casual"/>
                <a:cs typeface="Apple Casual"/>
              </a:rPr>
              <a:t> </a:t>
            </a:r>
            <a:r>
              <a:rPr lang="it-IT" sz="2800" dirty="0">
                <a:latin typeface="Apple Casual"/>
                <a:cs typeface="Apple Casual"/>
              </a:rPr>
              <a:t>nella quale convergono sempre gli stati di </a:t>
            </a:r>
            <a:r>
              <a:rPr lang="it-IT" sz="2800" b="1" dirty="0">
                <a:solidFill>
                  <a:srgbClr val="558ED5"/>
                </a:solidFill>
                <a:latin typeface="Apple Casual"/>
                <a:cs typeface="Apple Casual"/>
              </a:rPr>
              <a:t>dislessia</a:t>
            </a:r>
            <a:r>
              <a:rPr lang="it-IT" sz="2800" dirty="0">
                <a:latin typeface="Apple Casual"/>
                <a:cs typeface="Apple Casual"/>
              </a:rPr>
              <a:t>, </a:t>
            </a:r>
            <a:r>
              <a:rPr lang="it-IT" sz="2800" b="1" dirty="0" smtClean="0">
                <a:solidFill>
                  <a:srgbClr val="558ED5"/>
                </a:solidFill>
                <a:latin typeface="Apple Casual"/>
                <a:cs typeface="Apple Casual"/>
              </a:rPr>
              <a:t>disgrafia</a:t>
            </a:r>
            <a:r>
              <a:rPr lang="it-IT" sz="2800" b="1" dirty="0" smtClean="0">
                <a:latin typeface="Apple Casual"/>
                <a:cs typeface="Apple Casual"/>
              </a:rPr>
              <a:t> </a:t>
            </a:r>
            <a:r>
              <a:rPr lang="it-IT" sz="2800" dirty="0">
                <a:latin typeface="Apple Casual"/>
                <a:cs typeface="Apple Casual"/>
              </a:rPr>
              <a:t>e </a:t>
            </a:r>
            <a:r>
              <a:rPr lang="it-IT" sz="2800" b="1" dirty="0" err="1">
                <a:solidFill>
                  <a:srgbClr val="558ED5"/>
                </a:solidFill>
                <a:latin typeface="Apple Casual"/>
                <a:cs typeface="Apple Casual"/>
              </a:rPr>
              <a:t>discalculia</a:t>
            </a:r>
            <a:r>
              <a:rPr lang="it-IT" sz="2800" dirty="0">
                <a:latin typeface="Apple Casual"/>
                <a:cs typeface="Apple Casual"/>
              </a:rPr>
              <a:t>. </a:t>
            </a:r>
            <a:endParaRPr lang="it-IT" sz="2800" dirty="0"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</a:pPr>
            <a:endParaRPr lang="it-IT" sz="2800" dirty="0">
              <a:solidFill>
                <a:srgbClr val="558ED5"/>
              </a:solidFill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20568836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239058"/>
            <a:ext cx="8919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dirty="0" smtClean="0">
                <a:solidFill>
                  <a:srgbClr val="558ED5"/>
                </a:solidFill>
                <a:latin typeface="Apple Casual"/>
                <a:cs typeface="Apple Casual"/>
              </a:rPr>
              <a:t>DSA E DISCALCULIA</a:t>
            </a:r>
            <a:endParaRPr lang="it-IT" sz="4000" dirty="0"/>
          </a:p>
        </p:txBody>
      </p:sp>
      <p:sp>
        <p:nvSpPr>
          <p:cNvPr id="5" name="Rettangolo 4"/>
          <p:cNvSpPr/>
          <p:nvPr/>
        </p:nvSpPr>
        <p:spPr>
          <a:xfrm>
            <a:off x="104587" y="965267"/>
            <a:ext cx="8919883" cy="5262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800" dirty="0">
                <a:latin typeface="Apple Casual"/>
                <a:cs typeface="Apple Casual"/>
              </a:rPr>
              <a:t>A volte i DSA compaiono in compresenza </a:t>
            </a:r>
            <a:endParaRPr lang="it-IT" sz="2800" dirty="0" smtClean="0">
              <a:latin typeface="Apple Casual"/>
              <a:cs typeface="Apple Casual"/>
            </a:endParaRPr>
          </a:p>
          <a:p>
            <a:r>
              <a:rPr lang="it-IT" sz="2800" dirty="0" smtClean="0">
                <a:latin typeface="Apple Casual"/>
                <a:cs typeface="Apple Casual"/>
              </a:rPr>
              <a:t>(</a:t>
            </a:r>
            <a:r>
              <a:rPr lang="it-IT" sz="2800" dirty="0">
                <a:latin typeface="Apple Casual"/>
                <a:cs typeface="Apple Casual"/>
              </a:rPr>
              <a:t>co-</a:t>
            </a:r>
            <a:r>
              <a:rPr lang="it-IT" sz="2800" dirty="0" smtClean="0">
                <a:latin typeface="Apple Casual"/>
                <a:cs typeface="Apple Casual"/>
              </a:rPr>
              <a:t>morbilità) </a:t>
            </a:r>
            <a:r>
              <a:rPr lang="it-IT" sz="2800" dirty="0">
                <a:latin typeface="Apple Casual"/>
                <a:cs typeface="Apple Casual"/>
              </a:rPr>
              <a:t>con disturbi del linguaggio (logopatie), disturbi dell’attenzione ed </a:t>
            </a:r>
            <a:r>
              <a:rPr lang="it-IT" sz="2800" dirty="0" smtClean="0">
                <a:latin typeface="Apple Casual"/>
                <a:cs typeface="Apple Casual"/>
              </a:rPr>
              <a:t>iperattività </a:t>
            </a:r>
            <a:r>
              <a:rPr lang="it-IT" sz="2800" dirty="0">
                <a:latin typeface="Apple Casual"/>
                <a:cs typeface="Apple Casual"/>
              </a:rPr>
              <a:t>(ADHD), altri disturbi neuro-motori. </a:t>
            </a:r>
            <a:endParaRPr lang="it-IT" sz="2800" dirty="0">
              <a:latin typeface="Apple Casual"/>
              <a:cs typeface="Apple Casual"/>
            </a:endParaRPr>
          </a:p>
          <a:p>
            <a:r>
              <a:rPr lang="it-IT" sz="2800" dirty="0">
                <a:latin typeface="Apple Casual"/>
                <a:cs typeface="Apple Casual"/>
              </a:rPr>
              <a:t>Ad attente valutazioni cliniche, i soggetti interessati da DSA esibiscono </a:t>
            </a:r>
            <a:r>
              <a:rPr lang="it-IT" sz="2800" b="1" dirty="0">
                <a:latin typeface="Apple Casual"/>
                <a:cs typeface="Apple Casual"/>
              </a:rPr>
              <a:t>sempre </a:t>
            </a:r>
            <a:r>
              <a:rPr lang="it-IT" sz="2800" dirty="0">
                <a:latin typeface="Apple Casual"/>
                <a:cs typeface="Apple Casual"/>
              </a:rPr>
              <a:t>l’interessamento di </a:t>
            </a:r>
            <a:r>
              <a:rPr lang="it-IT" sz="2800" dirty="0" smtClean="0">
                <a:latin typeface="Apple Casual"/>
                <a:cs typeface="Apple Casual"/>
              </a:rPr>
              <a:t>molteplici </a:t>
            </a:r>
            <a:r>
              <a:rPr lang="it-IT" sz="2800" dirty="0">
                <a:latin typeface="Apple Casual"/>
                <a:cs typeface="Apple Casual"/>
              </a:rPr>
              <a:t>aree funzionali umane, vi insistono infatti: </a:t>
            </a:r>
            <a:endParaRPr lang="it-IT" sz="2800" dirty="0">
              <a:latin typeface="Apple Casual"/>
              <a:cs typeface="Apple Casual"/>
            </a:endParaRPr>
          </a:p>
          <a:p>
            <a:r>
              <a:rPr lang="it-IT" sz="2800" dirty="0">
                <a:latin typeface="Apple Casual"/>
                <a:cs typeface="Apple Casual"/>
              </a:rPr>
              <a:t>–  dislessia; </a:t>
            </a:r>
            <a:endParaRPr lang="it-IT" sz="2800" dirty="0">
              <a:latin typeface="Apple Casual"/>
              <a:cs typeface="Apple Casual"/>
            </a:endParaRPr>
          </a:p>
          <a:p>
            <a:r>
              <a:rPr lang="it-IT" sz="2800" dirty="0">
                <a:latin typeface="Apple Casual"/>
                <a:cs typeface="Apple Casual"/>
              </a:rPr>
              <a:t>–  disgrafia; </a:t>
            </a:r>
            <a:endParaRPr lang="it-IT" sz="2800" dirty="0">
              <a:latin typeface="Apple Casual"/>
              <a:cs typeface="Apple Casual"/>
            </a:endParaRPr>
          </a:p>
          <a:p>
            <a:r>
              <a:rPr lang="it-IT" sz="2800" dirty="0">
                <a:latin typeface="Apple Casual"/>
                <a:cs typeface="Apple Casual"/>
              </a:rPr>
              <a:t>–  </a:t>
            </a:r>
            <a:r>
              <a:rPr lang="it-IT" sz="2800" dirty="0" err="1">
                <a:latin typeface="Apple Casual"/>
                <a:cs typeface="Apple Casual"/>
              </a:rPr>
              <a:t>discalculia</a:t>
            </a:r>
            <a:r>
              <a:rPr lang="it-IT" sz="2800" dirty="0">
                <a:latin typeface="Apple Casual"/>
                <a:cs typeface="Apple Casual"/>
              </a:rPr>
              <a:t>; </a:t>
            </a:r>
            <a:endParaRPr lang="it-IT" sz="2800" dirty="0">
              <a:latin typeface="Apple Casual"/>
              <a:cs typeface="Apple Casual"/>
            </a:endParaRPr>
          </a:p>
          <a:p>
            <a:r>
              <a:rPr lang="it-IT" sz="2800" dirty="0">
                <a:latin typeface="Apple Casual"/>
                <a:cs typeface="Apple Casual"/>
              </a:rPr>
              <a:t>–  disordini motori; </a:t>
            </a:r>
            <a:endParaRPr lang="it-IT" sz="2800" dirty="0">
              <a:latin typeface="Apple Casual"/>
              <a:cs typeface="Apple Casual"/>
            </a:endParaRPr>
          </a:p>
          <a:p>
            <a:r>
              <a:rPr lang="it-IT" sz="2800" dirty="0">
                <a:latin typeface="Apple Casual"/>
                <a:cs typeface="Apple Casual"/>
              </a:rPr>
              <a:t>–  disprassie; </a:t>
            </a:r>
            <a:endParaRPr lang="it-IT" sz="2800" dirty="0"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1393004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747058"/>
            <a:ext cx="8919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dirty="0" smtClean="0">
                <a:solidFill>
                  <a:srgbClr val="558ED5"/>
                </a:solidFill>
                <a:latin typeface="Apple Casual"/>
                <a:cs typeface="Apple Casual"/>
              </a:rPr>
              <a:t>DSA E DISCALCULIA</a:t>
            </a:r>
            <a:endParaRPr lang="it-IT" sz="4000" dirty="0"/>
          </a:p>
        </p:txBody>
      </p:sp>
      <p:sp>
        <p:nvSpPr>
          <p:cNvPr id="5" name="Rettangolo 4"/>
          <p:cNvSpPr/>
          <p:nvPr/>
        </p:nvSpPr>
        <p:spPr>
          <a:xfrm>
            <a:off x="254000" y="1527382"/>
            <a:ext cx="8591176" cy="567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it-IT" sz="2800" dirty="0" smtClean="0">
                <a:latin typeface="Apple Casual"/>
                <a:cs typeface="Apple Casual"/>
              </a:rPr>
              <a:t>– </a:t>
            </a:r>
            <a:r>
              <a:rPr lang="it-IT" sz="2800" dirty="0">
                <a:latin typeface="Apple Casual"/>
                <a:cs typeface="Apple Casual"/>
              </a:rPr>
              <a:t> disordini percettivi (coordinativi, sequenziali, di sintesi percettive, inseguimento percettivo); </a:t>
            </a:r>
            <a:endParaRPr lang="it-IT" sz="2800" dirty="0">
              <a:latin typeface="Apple Casual"/>
              <a:cs typeface="Apple Casual"/>
            </a:endParaRPr>
          </a:p>
          <a:p>
            <a:pPr>
              <a:lnSpc>
                <a:spcPct val="130000"/>
              </a:lnSpc>
            </a:pPr>
            <a:r>
              <a:rPr lang="it-IT" sz="2800" dirty="0">
                <a:latin typeface="Apple Casual"/>
                <a:cs typeface="Apple Casual"/>
              </a:rPr>
              <a:t>–  disordini linguistici (coordinativi, sequenziali); </a:t>
            </a:r>
            <a:endParaRPr lang="it-IT" sz="2800" dirty="0">
              <a:latin typeface="Apple Casual"/>
              <a:cs typeface="Apple Casual"/>
            </a:endParaRPr>
          </a:p>
          <a:p>
            <a:pPr>
              <a:lnSpc>
                <a:spcPct val="130000"/>
              </a:lnSpc>
            </a:pPr>
            <a:r>
              <a:rPr lang="it-IT" sz="2800" dirty="0">
                <a:latin typeface="Apple Casual"/>
                <a:cs typeface="Apple Casual"/>
              </a:rPr>
              <a:t>–  disordini spaziali; </a:t>
            </a:r>
            <a:endParaRPr lang="it-IT" sz="2800" dirty="0">
              <a:latin typeface="Apple Casual"/>
              <a:cs typeface="Apple Casual"/>
            </a:endParaRPr>
          </a:p>
          <a:p>
            <a:pPr>
              <a:lnSpc>
                <a:spcPct val="130000"/>
              </a:lnSpc>
            </a:pPr>
            <a:r>
              <a:rPr lang="it-IT" sz="2800" dirty="0">
                <a:latin typeface="Apple Casual"/>
                <a:cs typeface="Apple Casual"/>
              </a:rPr>
              <a:t>–  disordini temporali; </a:t>
            </a:r>
            <a:endParaRPr lang="it-IT" sz="2800" dirty="0">
              <a:latin typeface="Apple Casual"/>
              <a:cs typeface="Apple Casual"/>
            </a:endParaRPr>
          </a:p>
          <a:p>
            <a:pPr>
              <a:lnSpc>
                <a:spcPct val="130000"/>
              </a:lnSpc>
            </a:pPr>
            <a:r>
              <a:rPr lang="it-IT" sz="2800" dirty="0">
                <a:latin typeface="Apple Casual"/>
                <a:cs typeface="Apple Casual"/>
              </a:rPr>
              <a:t>–  forme di disordine della lateralità1; </a:t>
            </a:r>
            <a:endParaRPr lang="it-IT" sz="2800" dirty="0">
              <a:latin typeface="Apple Casual"/>
              <a:cs typeface="Apple Casual"/>
            </a:endParaRPr>
          </a:p>
          <a:p>
            <a:pPr>
              <a:lnSpc>
                <a:spcPct val="130000"/>
              </a:lnSpc>
            </a:pPr>
            <a:r>
              <a:rPr lang="it-IT" sz="2800" dirty="0">
                <a:latin typeface="Apple Casual"/>
                <a:cs typeface="Apple Casual"/>
              </a:rPr>
              <a:t>–  disordini della memoria; </a:t>
            </a:r>
            <a:endParaRPr lang="it-IT" sz="2800" dirty="0">
              <a:latin typeface="Apple Casual"/>
              <a:cs typeface="Apple Casual"/>
            </a:endParaRPr>
          </a:p>
          <a:p>
            <a:pPr>
              <a:lnSpc>
                <a:spcPct val="130000"/>
              </a:lnSpc>
            </a:pPr>
            <a:r>
              <a:rPr lang="it-IT" sz="2800" dirty="0">
                <a:latin typeface="Apple Casual"/>
                <a:cs typeface="Apple Casual"/>
              </a:rPr>
              <a:t>–  disordini delle funzioni esecutive generali; </a:t>
            </a:r>
            <a:endParaRPr lang="it-IT" sz="2800" dirty="0">
              <a:latin typeface="Apple Casual"/>
              <a:cs typeface="Apple Casual"/>
            </a:endParaRPr>
          </a:p>
          <a:p>
            <a:pPr>
              <a:lnSpc>
                <a:spcPct val="130000"/>
              </a:lnSpc>
            </a:pPr>
            <a:r>
              <a:rPr lang="it-IT" sz="2800" dirty="0">
                <a:latin typeface="Apple Casual"/>
                <a:cs typeface="Apple Casual"/>
              </a:rPr>
              <a:t>–  ecc. </a:t>
            </a:r>
            <a:endParaRPr lang="it-IT" sz="2800" dirty="0"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</a:pPr>
            <a:endParaRPr lang="it-IT" sz="2800" dirty="0">
              <a:solidFill>
                <a:srgbClr val="558ED5"/>
              </a:solidFill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23683268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393115"/>
            <a:ext cx="8919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dirty="0" smtClean="0">
                <a:solidFill>
                  <a:srgbClr val="558ED5"/>
                </a:solidFill>
                <a:latin typeface="Apple Casual"/>
                <a:cs typeface="Apple Casual"/>
              </a:rPr>
              <a:t>SINDROME 5D</a:t>
            </a:r>
            <a:endParaRPr lang="it-IT" sz="4000" dirty="0"/>
          </a:p>
        </p:txBody>
      </p:sp>
      <p:sp>
        <p:nvSpPr>
          <p:cNvPr id="2" name="Pentagono regolare 1"/>
          <p:cNvSpPr/>
          <p:nvPr/>
        </p:nvSpPr>
        <p:spPr>
          <a:xfrm>
            <a:off x="2674470" y="2230138"/>
            <a:ext cx="3690471" cy="3316941"/>
          </a:xfrm>
          <a:prstGeom prst="pentago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" name="CasellaDiTesto 3"/>
          <p:cNvSpPr txBox="1"/>
          <p:nvPr/>
        </p:nvSpPr>
        <p:spPr>
          <a:xfrm>
            <a:off x="3750235" y="1477217"/>
            <a:ext cx="21515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 smtClean="0">
                <a:solidFill>
                  <a:schemeClr val="accent6">
                    <a:lumMod val="75000"/>
                  </a:schemeClr>
                </a:solidFill>
                <a:latin typeface="Apple Casual"/>
                <a:cs typeface="Apple Casual"/>
              </a:rPr>
              <a:t>Dislessia</a:t>
            </a:r>
            <a:endParaRPr lang="it-IT" sz="2800" dirty="0">
              <a:solidFill>
                <a:schemeClr val="accent6">
                  <a:lumMod val="75000"/>
                </a:schemeClr>
              </a:solidFill>
              <a:latin typeface="Apple Casual"/>
              <a:cs typeface="Apple Casual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522941" y="3112107"/>
            <a:ext cx="21515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 smtClean="0">
                <a:solidFill>
                  <a:schemeClr val="accent6">
                    <a:lumMod val="75000"/>
                  </a:schemeClr>
                </a:solidFill>
                <a:latin typeface="Apple Casual"/>
                <a:cs typeface="Apple Casual"/>
              </a:rPr>
              <a:t>Disgrafia</a:t>
            </a:r>
            <a:endParaRPr lang="it-IT" sz="2800" dirty="0">
              <a:solidFill>
                <a:schemeClr val="accent6">
                  <a:lumMod val="75000"/>
                </a:schemeClr>
              </a:solidFill>
              <a:latin typeface="Apple Casual"/>
              <a:cs typeface="Apple Casual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6364941" y="3106131"/>
            <a:ext cx="21515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 err="1" smtClean="0">
                <a:solidFill>
                  <a:schemeClr val="accent6">
                    <a:lumMod val="75000"/>
                  </a:schemeClr>
                </a:solidFill>
                <a:latin typeface="Apple Casual"/>
                <a:cs typeface="Apple Casual"/>
              </a:rPr>
              <a:t>Discalculia</a:t>
            </a:r>
            <a:endParaRPr lang="it-IT" sz="2800" dirty="0">
              <a:solidFill>
                <a:schemeClr val="accent6">
                  <a:lumMod val="75000"/>
                </a:schemeClr>
              </a:solidFill>
              <a:latin typeface="Apple Casual"/>
              <a:cs typeface="Apple Casual"/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2055906" y="5711873"/>
            <a:ext cx="21515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 smtClean="0">
                <a:solidFill>
                  <a:schemeClr val="accent6">
                    <a:lumMod val="75000"/>
                  </a:schemeClr>
                </a:solidFill>
                <a:latin typeface="Apple Casual"/>
                <a:cs typeface="Apple Casual"/>
              </a:rPr>
              <a:t>Disprassia</a:t>
            </a:r>
            <a:endParaRPr lang="it-IT" sz="2800" dirty="0">
              <a:solidFill>
                <a:schemeClr val="accent6">
                  <a:lumMod val="75000"/>
                </a:schemeClr>
              </a:solidFill>
              <a:latin typeface="Apple Casual"/>
              <a:cs typeface="Apple Casual"/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5289176" y="5711873"/>
            <a:ext cx="21515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 smtClean="0">
                <a:solidFill>
                  <a:schemeClr val="accent6">
                    <a:lumMod val="75000"/>
                  </a:schemeClr>
                </a:solidFill>
                <a:latin typeface="Apple Casual"/>
                <a:cs typeface="Apple Casual"/>
              </a:rPr>
              <a:t>Dislateralità</a:t>
            </a:r>
            <a:endParaRPr lang="it-IT" sz="2800" dirty="0">
              <a:solidFill>
                <a:schemeClr val="accent6">
                  <a:lumMod val="75000"/>
                </a:schemeClr>
              </a:solidFill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27746962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747058"/>
            <a:ext cx="8919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dirty="0" smtClean="0">
                <a:solidFill>
                  <a:srgbClr val="558ED5"/>
                </a:solidFill>
                <a:latin typeface="Apple Casual"/>
                <a:cs typeface="Apple Casual"/>
              </a:rPr>
              <a:t>DSA E DISCALCULIA</a:t>
            </a:r>
            <a:endParaRPr lang="it-IT" sz="4000" dirty="0"/>
          </a:p>
        </p:txBody>
      </p:sp>
      <p:sp>
        <p:nvSpPr>
          <p:cNvPr id="5" name="Rettangolo 4"/>
          <p:cNvSpPr/>
          <p:nvPr/>
        </p:nvSpPr>
        <p:spPr>
          <a:xfrm>
            <a:off x="254000" y="1527382"/>
            <a:ext cx="8591176" cy="52270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800" dirty="0">
                <a:latin typeface="Apple Casual"/>
                <a:cs typeface="Apple Casual"/>
              </a:rPr>
              <a:t>In sintesi, i DSA constano di una sindrome: </a:t>
            </a:r>
            <a:r>
              <a:rPr lang="it-IT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Apple Casual"/>
                <a:cs typeface="Apple Casual"/>
              </a:rPr>
              <a:t>specifica</a:t>
            </a:r>
            <a:r>
              <a:rPr lang="it-IT" sz="2800" b="1" dirty="0">
                <a:latin typeface="Apple Casual"/>
                <a:cs typeface="Apple Casual"/>
              </a:rPr>
              <a:t> </a:t>
            </a:r>
            <a:r>
              <a:rPr lang="it-IT" sz="2800" dirty="0">
                <a:latin typeface="Apple Casual"/>
                <a:cs typeface="Apple Casual"/>
              </a:rPr>
              <a:t>(</a:t>
            </a:r>
            <a:r>
              <a:rPr lang="it-IT" sz="2800" i="1" dirty="0">
                <a:latin typeface="Apple Casual"/>
                <a:cs typeface="Apple Casual"/>
              </a:rPr>
              <a:t>primaria</a:t>
            </a:r>
            <a:r>
              <a:rPr lang="it-IT" sz="2800" dirty="0">
                <a:latin typeface="Apple Casual"/>
                <a:cs typeface="Apple Casual"/>
              </a:rPr>
              <a:t>, </a:t>
            </a:r>
            <a:r>
              <a:rPr lang="it-IT" sz="2800" i="1" dirty="0">
                <a:latin typeface="Apple Casual"/>
                <a:cs typeface="Apple Casual"/>
              </a:rPr>
              <a:t>essenziale</a:t>
            </a:r>
            <a:r>
              <a:rPr lang="it-IT" sz="2800" dirty="0" smtClean="0">
                <a:latin typeface="Apple Casual"/>
                <a:cs typeface="Apple Casual"/>
              </a:rPr>
              <a:t>) </a:t>
            </a:r>
            <a:r>
              <a:rPr lang="it-IT" sz="2800" b="1" dirty="0" smtClean="0">
                <a:solidFill>
                  <a:srgbClr val="558ED5"/>
                </a:solidFill>
                <a:latin typeface="Apple Casual"/>
                <a:cs typeface="Apple Casual"/>
              </a:rPr>
              <a:t>qualitativa</a:t>
            </a:r>
            <a:r>
              <a:rPr lang="it-IT" sz="2800" dirty="0">
                <a:latin typeface="Apple Casual"/>
                <a:cs typeface="Apple Casual"/>
              </a:rPr>
              <a:t>, </a:t>
            </a:r>
            <a:r>
              <a:rPr lang="it-IT" sz="2800" b="1" dirty="0">
                <a:solidFill>
                  <a:srgbClr val="558ED5"/>
                </a:solidFill>
                <a:latin typeface="Apple Casual"/>
                <a:cs typeface="Apple Casual"/>
              </a:rPr>
              <a:t>integrata</a:t>
            </a:r>
            <a:r>
              <a:rPr lang="it-IT" sz="2800" dirty="0" smtClean="0">
                <a:latin typeface="Apple Casual"/>
                <a:cs typeface="Apple Casual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it-IT" sz="2800" b="1" dirty="0" smtClean="0">
                <a:solidFill>
                  <a:srgbClr val="558ED5"/>
                </a:solidFill>
                <a:latin typeface="Apple Casual"/>
                <a:cs typeface="Apple Casual"/>
              </a:rPr>
              <a:t>parzialmente </a:t>
            </a:r>
            <a:r>
              <a:rPr lang="it-IT" sz="2800" b="1" dirty="0">
                <a:solidFill>
                  <a:srgbClr val="558ED5"/>
                </a:solidFill>
                <a:latin typeface="Apple Casual"/>
                <a:cs typeface="Apple Casual"/>
              </a:rPr>
              <a:t>pervasiva</a:t>
            </a:r>
            <a:r>
              <a:rPr lang="it-IT" sz="2800" dirty="0">
                <a:latin typeface="Apple Casual"/>
                <a:cs typeface="Apple Casual"/>
              </a:rPr>
              <a:t>, </a:t>
            </a:r>
            <a:endParaRPr lang="it-IT" sz="2800" dirty="0" smtClean="0"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</a:pPr>
            <a:r>
              <a:rPr lang="it-IT" sz="2800" b="1" dirty="0" smtClean="0">
                <a:solidFill>
                  <a:srgbClr val="558ED5"/>
                </a:solidFill>
                <a:latin typeface="Apple Casual"/>
                <a:cs typeface="Apple Casual"/>
              </a:rPr>
              <a:t>neuro</a:t>
            </a:r>
            <a:r>
              <a:rPr lang="it-IT" sz="2800" b="1" dirty="0">
                <a:solidFill>
                  <a:srgbClr val="558ED5"/>
                </a:solidFill>
                <a:latin typeface="Apple Casual"/>
                <a:cs typeface="Apple Casual"/>
              </a:rPr>
              <a:t>-motoria</a:t>
            </a:r>
            <a:r>
              <a:rPr lang="it-IT" sz="2800" dirty="0" smtClean="0">
                <a:latin typeface="Apple Casual"/>
                <a:cs typeface="Apple Casual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it-IT" sz="2800" b="1" dirty="0" err="1" smtClean="0">
                <a:solidFill>
                  <a:srgbClr val="558ED5"/>
                </a:solidFill>
                <a:latin typeface="Apple Casual"/>
                <a:cs typeface="Apple Casual"/>
              </a:rPr>
              <a:t>Disprassica</a:t>
            </a:r>
            <a:r>
              <a:rPr lang="it-IT" sz="2800" dirty="0" smtClean="0">
                <a:latin typeface="Apple Casual"/>
                <a:cs typeface="Apple Casual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it-IT" sz="2800" dirty="0" smtClean="0">
                <a:latin typeface="Apple Casual"/>
                <a:cs typeface="Apple Casual"/>
              </a:rPr>
              <a:t>Riconosciamo </a:t>
            </a:r>
            <a:r>
              <a:rPr lang="it-IT" sz="2800" dirty="0">
                <a:latin typeface="Apple Casual"/>
                <a:cs typeface="Apple Casual"/>
              </a:rPr>
              <a:t>nei DSA una </a:t>
            </a:r>
            <a:r>
              <a:rPr lang="it-IT" sz="2800" b="1" dirty="0">
                <a:solidFill>
                  <a:srgbClr val="FF6600"/>
                </a:solidFill>
                <a:latin typeface="Apple Casual"/>
                <a:cs typeface="Apple Casual"/>
              </a:rPr>
              <a:t>disprassia sequenziale</a:t>
            </a:r>
            <a:r>
              <a:rPr lang="it-IT" sz="2800" dirty="0">
                <a:latin typeface="Apple Casual"/>
                <a:cs typeface="Apple Casual"/>
              </a:rPr>
              <a:t>. </a:t>
            </a:r>
            <a:endParaRPr lang="it-IT" sz="2800" dirty="0"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</a:pPr>
            <a:endParaRPr lang="it-IT" sz="2800" dirty="0">
              <a:solidFill>
                <a:srgbClr val="558ED5"/>
              </a:solidFill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9835484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283881"/>
            <a:ext cx="8919883" cy="58426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pple Casual"/>
                <a:cs typeface="Apple Casual"/>
              </a:rPr>
              <a:t>LA DISCALCULIA </a:t>
            </a:r>
            <a:endParaRPr lang="it-IT" sz="4000" dirty="0">
              <a:solidFill>
                <a:schemeClr val="tx2">
                  <a:lumMod val="60000"/>
                  <a:lumOff val="40000"/>
                </a:schemeClr>
              </a:solidFill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</a:pPr>
            <a:endParaRPr lang="it-IT" sz="2800" dirty="0" smtClean="0"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</a:pPr>
            <a:r>
              <a:rPr lang="it-IT" sz="2800" dirty="0" smtClean="0">
                <a:latin typeface="Apple Casual"/>
                <a:cs typeface="Apple Casual"/>
              </a:rPr>
              <a:t>Nelle </a:t>
            </a:r>
            <a:r>
              <a:rPr lang="it-IT" sz="2800" dirty="0">
                <a:latin typeface="Apple Casual"/>
                <a:cs typeface="Apple Casual"/>
              </a:rPr>
              <a:t>condotte scolastiche degli allievi </a:t>
            </a:r>
            <a:r>
              <a:rPr lang="it-IT" sz="2800" dirty="0" err="1">
                <a:latin typeface="Apple Casual"/>
                <a:cs typeface="Apple Casual"/>
              </a:rPr>
              <a:t>discalculici</a:t>
            </a:r>
            <a:r>
              <a:rPr lang="it-IT" sz="2800" dirty="0">
                <a:latin typeface="Apple Casual"/>
                <a:cs typeface="Apple Casual"/>
              </a:rPr>
              <a:t> (quindi disprassici, </a:t>
            </a:r>
            <a:r>
              <a:rPr lang="it-IT" sz="2800" dirty="0" err="1">
                <a:latin typeface="Apple Casual"/>
                <a:cs typeface="Apple Casual"/>
              </a:rPr>
              <a:t>dislaterali</a:t>
            </a:r>
            <a:r>
              <a:rPr lang="it-IT" sz="2800" dirty="0">
                <a:latin typeface="Apple Casual"/>
                <a:cs typeface="Apple Casual"/>
              </a:rPr>
              <a:t>, dislessici e disgrafici) si riscontrano primariamente i seguenti tratti: </a:t>
            </a:r>
            <a:endParaRPr lang="it-IT" sz="2800" dirty="0" smtClean="0"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</a:pPr>
            <a:r>
              <a:rPr lang="it-IT" sz="2800" dirty="0" smtClean="0">
                <a:latin typeface="Apple Casual"/>
                <a:cs typeface="Apple Casual"/>
              </a:rPr>
              <a:t>-  difficoltà,</a:t>
            </a:r>
          </a:p>
          <a:p>
            <a:pPr marL="571500" indent="-571500">
              <a:lnSpc>
                <a:spcPct val="150000"/>
              </a:lnSpc>
              <a:buFontTx/>
              <a:buChar char="-"/>
            </a:pPr>
            <a:r>
              <a:rPr lang="it-IT" sz="2800" dirty="0" smtClean="0">
                <a:latin typeface="Apple Casual"/>
                <a:cs typeface="Apple Casual"/>
              </a:rPr>
              <a:t>lentezza </a:t>
            </a:r>
            <a:r>
              <a:rPr lang="it-IT" sz="2800" dirty="0">
                <a:latin typeface="Apple Casual"/>
                <a:cs typeface="Apple Casual"/>
              </a:rPr>
              <a:t>generale</a:t>
            </a:r>
            <a:r>
              <a:rPr lang="it-IT" sz="2800" dirty="0" smtClean="0">
                <a:latin typeface="Apple Casual"/>
                <a:cs typeface="Apple Casual"/>
              </a:rPr>
              <a:t>,</a:t>
            </a:r>
          </a:p>
          <a:p>
            <a:pPr marL="571500" indent="-571500">
              <a:lnSpc>
                <a:spcPct val="150000"/>
              </a:lnSpc>
              <a:buFontTx/>
              <a:buChar char="-"/>
            </a:pPr>
            <a:r>
              <a:rPr lang="it-IT" sz="2800" dirty="0" smtClean="0">
                <a:latin typeface="Apple Casual"/>
                <a:cs typeface="Apple Casual"/>
              </a:rPr>
              <a:t>esitazioni</a:t>
            </a:r>
            <a:r>
              <a:rPr lang="it-IT" sz="2800" dirty="0">
                <a:latin typeface="Apple Casual"/>
                <a:cs typeface="Apple Casual"/>
              </a:rPr>
              <a:t>, </a:t>
            </a:r>
            <a:endParaRPr lang="it-IT" sz="2800" dirty="0" smtClean="0">
              <a:latin typeface="Apple Casual"/>
              <a:cs typeface="Apple Casual"/>
            </a:endParaRPr>
          </a:p>
          <a:p>
            <a:pPr marL="571500" indent="-571500">
              <a:lnSpc>
                <a:spcPct val="150000"/>
              </a:lnSpc>
              <a:buFontTx/>
              <a:buChar char="-"/>
            </a:pPr>
            <a:r>
              <a:rPr lang="it-IT" sz="2800" dirty="0" smtClean="0">
                <a:latin typeface="Apple Casual"/>
                <a:cs typeface="Apple Casual"/>
              </a:rPr>
              <a:t>errori </a:t>
            </a:r>
            <a:r>
              <a:rPr lang="it-IT" sz="2800" dirty="0">
                <a:latin typeface="Apple Casual"/>
                <a:cs typeface="Apple Casual"/>
              </a:rPr>
              <a:t>specifici o selettivi. </a:t>
            </a:r>
            <a:endParaRPr lang="it-IT" sz="2800" dirty="0"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40578687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2360705"/>
            <a:ext cx="891988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dirty="0" smtClean="0">
                <a:solidFill>
                  <a:srgbClr val="558ED5"/>
                </a:solidFill>
                <a:latin typeface="Apple Casual"/>
                <a:cs typeface="Apple Casual"/>
              </a:rPr>
              <a:t>SINTOMI PRIMARI </a:t>
            </a:r>
          </a:p>
          <a:p>
            <a:pPr algn="ctr"/>
            <a:r>
              <a:rPr lang="it-IT" sz="4000" smtClean="0">
                <a:solidFill>
                  <a:srgbClr val="558ED5"/>
                </a:solidFill>
                <a:latin typeface="Apple Casual"/>
                <a:cs typeface="Apple Casual"/>
              </a:rPr>
              <a:t>DELLA DISCALCULIA</a:t>
            </a:r>
          </a:p>
          <a:p>
            <a:pPr algn="ctr"/>
            <a:endParaRPr lang="it-IT" sz="4000" dirty="0" smtClean="0">
              <a:solidFill>
                <a:srgbClr val="558ED5"/>
              </a:solidFill>
              <a:latin typeface="Apple Casual"/>
              <a:cs typeface="Apple Casual"/>
            </a:endParaRPr>
          </a:p>
          <a:p>
            <a:pPr algn="ctr"/>
            <a:r>
              <a:rPr lang="it-IT" sz="4000" dirty="0" smtClean="0">
                <a:solidFill>
                  <a:srgbClr val="558ED5"/>
                </a:solidFill>
                <a:latin typeface="Apple Casual"/>
                <a:cs typeface="Apple Casual"/>
              </a:rPr>
              <a:t>Esitazioni ed errori in:</a:t>
            </a:r>
            <a:endParaRPr lang="it-IT" sz="4000" dirty="0"/>
          </a:p>
        </p:txBody>
      </p:sp>
    </p:spTree>
    <p:extLst>
      <p:ext uri="{BB962C8B-B14F-4D97-AF65-F5344CB8AC3E}">
        <p14:creationId xmlns:p14="http://schemas.microsoft.com/office/powerpoint/2010/main" val="12773071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224117"/>
            <a:ext cx="8919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dirty="0" smtClean="0">
                <a:solidFill>
                  <a:srgbClr val="558ED5"/>
                </a:solidFill>
                <a:latin typeface="Apple Casual"/>
                <a:cs typeface="Apple Casual"/>
              </a:rPr>
              <a:t>LE AREE DELLA MATEMATICA</a:t>
            </a:r>
            <a:endParaRPr lang="it-IT" sz="2800" dirty="0"/>
          </a:p>
        </p:txBody>
      </p:sp>
      <p:sp>
        <p:nvSpPr>
          <p:cNvPr id="5" name="Rettangolo 4"/>
          <p:cNvSpPr/>
          <p:nvPr/>
        </p:nvSpPr>
        <p:spPr>
          <a:xfrm>
            <a:off x="254000" y="2029732"/>
            <a:ext cx="8591176" cy="3808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/>
              <a:buChar char="•"/>
            </a:pPr>
            <a:r>
              <a:rPr lang="it-IT" sz="2400" dirty="0">
                <a:latin typeface="Apple Casual"/>
                <a:cs typeface="Apple Casual"/>
              </a:rPr>
              <a:t>AREA </a:t>
            </a:r>
            <a:r>
              <a:rPr lang="it-IT" sz="2400" dirty="0" smtClean="0">
                <a:latin typeface="Apple Casual"/>
                <a:cs typeface="Apple Casual"/>
              </a:rPr>
              <a:t>PRE-NUMERICA </a:t>
            </a:r>
            <a:endParaRPr lang="it-IT" sz="2400" baseline="30000" dirty="0">
              <a:latin typeface="Apple Casual"/>
              <a:cs typeface="Apple Casual"/>
            </a:endParaRPr>
          </a:p>
          <a:p>
            <a:pPr marL="342900" indent="-342900">
              <a:lnSpc>
                <a:spcPct val="150000"/>
              </a:lnSpc>
              <a:buFont typeface="Arial"/>
              <a:buChar char="•"/>
            </a:pPr>
            <a:r>
              <a:rPr lang="it-IT" sz="2400" dirty="0" smtClean="0">
                <a:latin typeface="Apple Casual"/>
                <a:cs typeface="Apple Casual"/>
              </a:rPr>
              <a:t>AREA </a:t>
            </a:r>
            <a:r>
              <a:rPr lang="it-IT" sz="2400" dirty="0">
                <a:latin typeface="Apple Casual"/>
                <a:cs typeface="Apple Casual"/>
              </a:rPr>
              <a:t>NUMERICA </a:t>
            </a:r>
          </a:p>
          <a:p>
            <a:pPr marL="342900" indent="-342900">
              <a:lnSpc>
                <a:spcPct val="150000"/>
              </a:lnSpc>
              <a:buFont typeface="Arial"/>
              <a:buChar char="•"/>
            </a:pPr>
            <a:r>
              <a:rPr lang="pt-BR" sz="2400" dirty="0">
                <a:latin typeface="Apple Casual"/>
                <a:cs typeface="Apple Casual"/>
              </a:rPr>
              <a:t>AREA DEL CALCOLO </a:t>
            </a:r>
          </a:p>
          <a:p>
            <a:pPr marL="342900" indent="-342900">
              <a:lnSpc>
                <a:spcPct val="150000"/>
              </a:lnSpc>
              <a:buFont typeface="Arial"/>
              <a:buChar char="•"/>
            </a:pPr>
            <a:r>
              <a:rPr lang="it-IT" sz="2400" dirty="0">
                <a:latin typeface="Apple Casual"/>
                <a:cs typeface="Apple Casual"/>
              </a:rPr>
              <a:t>AREA DEI PROBLEMI MATEMATICI </a:t>
            </a:r>
          </a:p>
          <a:p>
            <a:pPr marL="342900" indent="-342900">
              <a:lnSpc>
                <a:spcPct val="150000"/>
              </a:lnSpc>
              <a:buFont typeface="Arial"/>
              <a:buChar char="•"/>
            </a:pPr>
            <a:r>
              <a:rPr lang="it-IT" sz="2400" dirty="0">
                <a:latin typeface="Apple Casual"/>
                <a:cs typeface="Apple Casual"/>
              </a:rPr>
              <a:t>AREA DELLA GEOMETRIA E DELLA RAPPRESENTAZIONE GRAFICA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8415915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485727"/>
            <a:ext cx="8919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dirty="0" smtClean="0">
                <a:solidFill>
                  <a:srgbClr val="558ED5"/>
                </a:solidFill>
                <a:latin typeface="Apple Casual"/>
                <a:cs typeface="Apple Casual"/>
              </a:rPr>
              <a:t>AREA PRE-NUMERICA</a:t>
            </a:r>
            <a:endParaRPr lang="it-IT" sz="2800" dirty="0"/>
          </a:p>
        </p:txBody>
      </p:sp>
      <p:sp>
        <p:nvSpPr>
          <p:cNvPr id="5" name="Rettangolo 4"/>
          <p:cNvSpPr/>
          <p:nvPr/>
        </p:nvSpPr>
        <p:spPr>
          <a:xfrm>
            <a:off x="254000" y="1581497"/>
            <a:ext cx="8591176" cy="4916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400" dirty="0">
                <a:latin typeface="Apple Casual"/>
                <a:cs typeface="Apple Casual"/>
              </a:rPr>
              <a:t>–  Organizzazione spaziale. </a:t>
            </a:r>
          </a:p>
          <a:p>
            <a:pPr>
              <a:lnSpc>
                <a:spcPct val="150000"/>
              </a:lnSpc>
            </a:pPr>
            <a:r>
              <a:rPr lang="it-IT" sz="2400" dirty="0">
                <a:latin typeface="Apple Casual"/>
                <a:cs typeface="Apple Casual"/>
              </a:rPr>
              <a:t>–  Organizzazione temporale. </a:t>
            </a:r>
          </a:p>
          <a:p>
            <a:pPr>
              <a:lnSpc>
                <a:spcPct val="150000"/>
              </a:lnSpc>
            </a:pPr>
            <a:r>
              <a:rPr lang="it-IT" sz="2400" dirty="0">
                <a:latin typeface="Apple Casual"/>
                <a:cs typeface="Apple Casual"/>
              </a:rPr>
              <a:t>–  Ordinamenti (per altezza, lunghezza, colore, ecc.). </a:t>
            </a:r>
          </a:p>
          <a:p>
            <a:pPr>
              <a:lnSpc>
                <a:spcPct val="150000"/>
              </a:lnSpc>
            </a:pPr>
            <a:r>
              <a:rPr lang="it-IT" sz="2400" dirty="0">
                <a:latin typeface="Apple Casual"/>
                <a:cs typeface="Apple Casual"/>
              </a:rPr>
              <a:t>–  Discriminazione delle </a:t>
            </a:r>
            <a:r>
              <a:rPr lang="it-IT" sz="2400" dirty="0" smtClean="0">
                <a:latin typeface="Apple Casual"/>
                <a:cs typeface="Apple Casual"/>
              </a:rPr>
              <a:t>quantità </a:t>
            </a:r>
            <a:r>
              <a:rPr lang="it-IT" sz="2400" dirty="0">
                <a:latin typeface="Apple Casual"/>
                <a:cs typeface="Apple Casual"/>
              </a:rPr>
              <a:t>(pochi-tanti, uno-molti, vuoto, di </a:t>
            </a:r>
            <a:r>
              <a:rPr lang="it-IT" sz="2400" dirty="0" smtClean="0">
                <a:latin typeface="Apple Casual"/>
                <a:cs typeface="Apple Casual"/>
              </a:rPr>
              <a:t>più-</a:t>
            </a:r>
            <a:r>
              <a:rPr lang="it-IT" sz="2400" dirty="0">
                <a:latin typeface="Apple Casual"/>
                <a:cs typeface="Apple Casual"/>
              </a:rPr>
              <a:t>di meno.....). </a:t>
            </a:r>
          </a:p>
          <a:p>
            <a:pPr>
              <a:lnSpc>
                <a:spcPct val="150000"/>
              </a:lnSpc>
            </a:pPr>
            <a:r>
              <a:rPr lang="it-IT" sz="2400" dirty="0">
                <a:latin typeface="Apple Casual"/>
                <a:cs typeface="Apple Casual"/>
              </a:rPr>
              <a:t>–  Corrispondenze. </a:t>
            </a:r>
          </a:p>
          <a:p>
            <a:pPr>
              <a:lnSpc>
                <a:spcPct val="150000"/>
              </a:lnSpc>
            </a:pPr>
            <a:r>
              <a:rPr lang="it-IT" sz="2400" dirty="0">
                <a:latin typeface="Apple Casual"/>
                <a:cs typeface="Apple Casual"/>
              </a:rPr>
              <a:t>–  Competenze simboliche. </a:t>
            </a:r>
          </a:p>
          <a:p>
            <a:pPr>
              <a:lnSpc>
                <a:spcPct val="150000"/>
              </a:lnSpc>
            </a:pPr>
            <a:r>
              <a:rPr lang="it-IT" sz="2400" dirty="0" smtClean="0">
                <a:latin typeface="Apple Casual"/>
                <a:cs typeface="Apple Casual"/>
              </a:rPr>
              <a:t> </a:t>
            </a:r>
            <a:endParaRPr lang="it-IT" sz="2400" baseline="30000" dirty="0">
              <a:latin typeface="Apple Casual"/>
              <a:cs typeface="Apple Casual"/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0206698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485727"/>
            <a:ext cx="8919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dirty="0" smtClean="0">
                <a:solidFill>
                  <a:srgbClr val="558ED5"/>
                </a:solidFill>
                <a:latin typeface="Apple Casual"/>
                <a:cs typeface="Apple Casual"/>
              </a:rPr>
              <a:t>AREA NUMERICA</a:t>
            </a:r>
            <a:endParaRPr lang="it-IT" sz="2800" dirty="0"/>
          </a:p>
        </p:txBody>
      </p:sp>
      <p:sp>
        <p:nvSpPr>
          <p:cNvPr id="5" name="Rettangolo 4"/>
          <p:cNvSpPr/>
          <p:nvPr/>
        </p:nvSpPr>
        <p:spPr>
          <a:xfrm>
            <a:off x="104587" y="1021620"/>
            <a:ext cx="8919883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000" i="1" dirty="0">
                <a:latin typeface="Apple Casual"/>
                <a:cs typeface="Apple Casual"/>
              </a:rPr>
              <a:t>Costruzione del numero </a:t>
            </a:r>
            <a:endParaRPr lang="it-IT" sz="2000" dirty="0" smtClean="0">
              <a:latin typeface="Apple Casual"/>
              <a:cs typeface="Apple Casual"/>
            </a:endParaRPr>
          </a:p>
          <a:p>
            <a:r>
              <a:rPr lang="it-IT" sz="2000" dirty="0" smtClean="0">
                <a:latin typeface="Apple Casual"/>
                <a:cs typeface="Apple Casual"/>
              </a:rPr>
              <a:t>1. Associazione </a:t>
            </a:r>
            <a:r>
              <a:rPr lang="it-IT" sz="2000" dirty="0">
                <a:latin typeface="Apple Casual"/>
                <a:cs typeface="Apple Casual"/>
              </a:rPr>
              <a:t>di simboli a </a:t>
            </a:r>
            <a:r>
              <a:rPr lang="it-IT" sz="2000" dirty="0" smtClean="0">
                <a:latin typeface="Apple Casual"/>
                <a:cs typeface="Apple Casual"/>
              </a:rPr>
              <a:t>quantità. </a:t>
            </a:r>
          </a:p>
          <a:p>
            <a:r>
              <a:rPr lang="it-IT" sz="2000" dirty="0" smtClean="0">
                <a:latin typeface="Apple Casual"/>
                <a:cs typeface="Apple Casual"/>
              </a:rPr>
              <a:t>2. Associazione </a:t>
            </a:r>
            <a:r>
              <a:rPr lang="it-IT" sz="2000" dirty="0">
                <a:latin typeface="Apple Casual"/>
                <a:cs typeface="Apple Casual"/>
              </a:rPr>
              <a:t>di numeri a </a:t>
            </a:r>
            <a:r>
              <a:rPr lang="it-IT" sz="2000" dirty="0" smtClean="0">
                <a:latin typeface="Apple Casual"/>
                <a:cs typeface="Apple Casual"/>
              </a:rPr>
              <a:t>quantità. </a:t>
            </a:r>
          </a:p>
          <a:p>
            <a:r>
              <a:rPr lang="it-IT" sz="2000" dirty="0" smtClean="0">
                <a:latin typeface="Apple Casual"/>
                <a:cs typeface="Apple Casual"/>
              </a:rPr>
              <a:t>3. </a:t>
            </a:r>
            <a:r>
              <a:rPr lang="it-IT" sz="2000" dirty="0" err="1" smtClean="0">
                <a:latin typeface="Apple Casual"/>
                <a:cs typeface="Apple Casual"/>
              </a:rPr>
              <a:t>Posizionatura</a:t>
            </a:r>
            <a:r>
              <a:rPr lang="it-IT" sz="2000" dirty="0" smtClean="0">
                <a:latin typeface="Apple Casual"/>
                <a:cs typeface="Apple Casual"/>
              </a:rPr>
              <a:t> </a:t>
            </a:r>
            <a:r>
              <a:rPr lang="it-IT" sz="2000" dirty="0">
                <a:latin typeface="Apple Casual"/>
                <a:cs typeface="Apple Casual"/>
              </a:rPr>
              <a:t>del numero nella linea. </a:t>
            </a:r>
            <a:endParaRPr lang="it-IT" sz="2000" dirty="0" smtClean="0">
              <a:latin typeface="Apple Casual"/>
              <a:cs typeface="Apple Casual"/>
            </a:endParaRPr>
          </a:p>
          <a:p>
            <a:r>
              <a:rPr lang="it-IT" sz="2000" dirty="0" smtClean="0">
                <a:latin typeface="Apple Casual"/>
                <a:cs typeface="Apple Casual"/>
              </a:rPr>
              <a:t>4. Individuazione </a:t>
            </a:r>
            <a:r>
              <a:rPr lang="it-IT" sz="2000" dirty="0">
                <a:latin typeface="Apple Casual"/>
                <a:cs typeface="Apple Casual"/>
              </a:rPr>
              <a:t>del uno-di-</a:t>
            </a:r>
            <a:r>
              <a:rPr lang="it-IT" sz="2000" dirty="0" smtClean="0">
                <a:latin typeface="Apple Casual"/>
                <a:cs typeface="Apple Casual"/>
              </a:rPr>
              <a:t>più </a:t>
            </a:r>
            <a:r>
              <a:rPr lang="it-IT" sz="2000" dirty="0">
                <a:latin typeface="Apple Casual"/>
                <a:cs typeface="Apple Casual"/>
              </a:rPr>
              <a:t>e uno-di-meno. </a:t>
            </a:r>
            <a:endParaRPr lang="it-IT" sz="2000" dirty="0" smtClean="0">
              <a:latin typeface="Apple Casual"/>
              <a:cs typeface="Apple Casual"/>
            </a:endParaRPr>
          </a:p>
          <a:p>
            <a:r>
              <a:rPr lang="it-IT" sz="2000" dirty="0" smtClean="0">
                <a:latin typeface="Apple Casual"/>
                <a:cs typeface="Apple Casual"/>
              </a:rPr>
              <a:t>5. Movimento </a:t>
            </a:r>
            <a:r>
              <a:rPr lang="it-IT" sz="2000" dirty="0">
                <a:latin typeface="Apple Casual"/>
                <a:cs typeface="Apple Casual"/>
              </a:rPr>
              <a:t>nella linea dei numeri. </a:t>
            </a:r>
            <a:endParaRPr lang="it-IT" sz="2000" dirty="0" smtClean="0">
              <a:latin typeface="Apple Casual"/>
              <a:cs typeface="Apple Casual"/>
            </a:endParaRPr>
          </a:p>
          <a:p>
            <a:pPr lvl="1"/>
            <a:endParaRPr lang="it-IT" sz="2000" dirty="0">
              <a:latin typeface="Apple Casual"/>
              <a:cs typeface="Apple Casual"/>
            </a:endParaRPr>
          </a:p>
          <a:p>
            <a:r>
              <a:rPr lang="it-IT" sz="2000" i="1" dirty="0">
                <a:latin typeface="Apple Casual"/>
                <a:cs typeface="Apple Casual"/>
              </a:rPr>
              <a:t>Lettura e scrittura di numeri </a:t>
            </a:r>
            <a:endParaRPr lang="it-IT" sz="2000" dirty="0">
              <a:latin typeface="Apple Casual"/>
              <a:cs typeface="Apple Casual"/>
            </a:endParaRPr>
          </a:p>
          <a:p>
            <a:r>
              <a:rPr lang="it-IT" sz="2000" dirty="0">
                <a:latin typeface="Apple Casual"/>
                <a:cs typeface="Apple Casual"/>
              </a:rPr>
              <a:t>1. Riconoscimento di simboli numerici. </a:t>
            </a:r>
          </a:p>
          <a:p>
            <a:r>
              <a:rPr lang="it-IT" sz="2000" dirty="0">
                <a:latin typeface="Apple Casual"/>
                <a:cs typeface="Apple Casual"/>
              </a:rPr>
              <a:t>2. Scrittura di numeri (numeri speculari, numeri scritti dal basso in alto).</a:t>
            </a:r>
            <a:br>
              <a:rPr lang="it-IT" sz="2000" dirty="0">
                <a:latin typeface="Apple Casual"/>
                <a:cs typeface="Apple Casual"/>
              </a:rPr>
            </a:br>
            <a:r>
              <a:rPr lang="it-IT" sz="2000" dirty="0">
                <a:latin typeface="Apple Casual"/>
                <a:cs typeface="Apple Casual"/>
              </a:rPr>
              <a:t>3. Lettura di numeri di una o due cifre (inversioni di posizioni).</a:t>
            </a:r>
            <a:br>
              <a:rPr lang="it-IT" sz="2000" dirty="0">
                <a:latin typeface="Apple Casual"/>
                <a:cs typeface="Apple Casual"/>
              </a:rPr>
            </a:br>
            <a:r>
              <a:rPr lang="it-IT" sz="2000" dirty="0">
                <a:latin typeface="Apple Casual"/>
                <a:cs typeface="Apple Casual"/>
              </a:rPr>
              <a:t>4. Scrittura di numeri di una o due cifre (inversioni di posizioni).</a:t>
            </a:r>
            <a:br>
              <a:rPr lang="it-IT" sz="2000" dirty="0">
                <a:latin typeface="Apple Casual"/>
                <a:cs typeface="Apple Casual"/>
              </a:rPr>
            </a:br>
            <a:r>
              <a:rPr lang="it-IT" sz="2000" dirty="0">
                <a:latin typeface="Apple Casual"/>
                <a:cs typeface="Apple Casual"/>
              </a:rPr>
              <a:t>5. </a:t>
            </a:r>
            <a:r>
              <a:rPr lang="it-IT" sz="2000" dirty="0" smtClean="0">
                <a:latin typeface="Apple Casual"/>
                <a:cs typeface="Apple Casual"/>
              </a:rPr>
              <a:t>Traduzione in cifre di quantità verbali (es. </a:t>
            </a:r>
            <a:r>
              <a:rPr lang="it-IT" sz="2000" dirty="0" err="1" smtClean="0">
                <a:latin typeface="Apple Casual"/>
                <a:cs typeface="Apple Casual"/>
              </a:rPr>
              <a:t>ventitrè</a:t>
            </a:r>
            <a:r>
              <a:rPr lang="it-IT" sz="2000" dirty="0" smtClean="0">
                <a:latin typeface="Apple Casual"/>
                <a:cs typeface="Apple Casual"/>
              </a:rPr>
              <a:t> = 32, </a:t>
            </a:r>
            <a:r>
              <a:rPr lang="it-IT" sz="2000" dirty="0" err="1" smtClean="0">
                <a:latin typeface="Apple Casual"/>
                <a:cs typeface="Apple Casual"/>
              </a:rPr>
              <a:t>duecentrotredici</a:t>
            </a:r>
            <a:r>
              <a:rPr lang="it-IT" sz="2000" dirty="0" smtClean="0">
                <a:latin typeface="Apple Casual"/>
                <a:cs typeface="Apple Casual"/>
              </a:rPr>
              <a:t> = 231</a:t>
            </a:r>
            <a:r>
              <a:rPr lang="it-IT" sz="2000" dirty="0">
                <a:latin typeface="Apple Casual"/>
                <a:cs typeface="Apple Casual"/>
              </a:rPr>
              <a:t>). </a:t>
            </a:r>
            <a:endParaRPr lang="it-IT" sz="2000" dirty="0" smtClean="0">
              <a:latin typeface="Apple Casual"/>
              <a:cs typeface="Apple Casual"/>
            </a:endParaRPr>
          </a:p>
          <a:p>
            <a:r>
              <a:rPr lang="it-IT" sz="2000" dirty="0" smtClean="0">
                <a:latin typeface="Apple Casual"/>
                <a:cs typeface="Apple Casual"/>
              </a:rPr>
              <a:t>6</a:t>
            </a:r>
            <a:r>
              <a:rPr lang="it-IT" sz="2000" dirty="0">
                <a:latin typeface="Apple Casual"/>
                <a:cs typeface="Apple Casual"/>
              </a:rPr>
              <a:t>. </a:t>
            </a:r>
            <a:r>
              <a:rPr lang="it-IT" sz="2000" dirty="0" smtClean="0">
                <a:latin typeface="Apple Casual"/>
                <a:cs typeface="Apple Casual"/>
              </a:rPr>
              <a:t>Traduzione numerica di </a:t>
            </a:r>
            <a:r>
              <a:rPr lang="it-IT" sz="2000" dirty="0" err="1" smtClean="0">
                <a:latin typeface="Apple Casual"/>
                <a:cs typeface="Apple Casual"/>
              </a:rPr>
              <a:t>quantita</a:t>
            </a:r>
            <a:r>
              <a:rPr lang="it-IT" sz="2000" dirty="0" smtClean="0">
                <a:latin typeface="Apple Casual"/>
                <a:cs typeface="Apple Casual"/>
              </a:rPr>
              <a:t>̀ verbali (un paio, </a:t>
            </a:r>
            <a:r>
              <a:rPr lang="it-IT" sz="2000" dirty="0" err="1" smtClean="0">
                <a:latin typeface="Apple Casual"/>
                <a:cs typeface="Apple Casual"/>
              </a:rPr>
              <a:t>duecoppie</a:t>
            </a:r>
            <a:r>
              <a:rPr lang="it-IT" sz="2000" dirty="0" smtClean="0">
                <a:latin typeface="Apple Casual"/>
                <a:cs typeface="Apple Casual"/>
              </a:rPr>
              <a:t>, </a:t>
            </a:r>
            <a:r>
              <a:rPr lang="it-IT" sz="2000" dirty="0" err="1" smtClean="0">
                <a:latin typeface="Apple Casual"/>
                <a:cs typeface="Apple Casual"/>
              </a:rPr>
              <a:t>mezzadozzina</a:t>
            </a:r>
            <a:r>
              <a:rPr lang="it-IT" sz="2000" dirty="0" smtClean="0">
                <a:latin typeface="Apple Casual"/>
                <a:cs typeface="Apple Casual"/>
              </a:rPr>
              <a:t>.</a:t>
            </a:r>
            <a:r>
              <a:rPr lang="it-IT" sz="2000" dirty="0">
                <a:latin typeface="Apple Casual"/>
                <a:cs typeface="Apple Casual"/>
              </a:rPr>
              <a:t>...).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5463570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485727"/>
            <a:ext cx="8919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dirty="0" smtClean="0">
                <a:solidFill>
                  <a:srgbClr val="558ED5"/>
                </a:solidFill>
                <a:latin typeface="Apple Casual"/>
                <a:cs typeface="Apple Casual"/>
              </a:rPr>
              <a:t>AREA DEL CALCOLO</a:t>
            </a:r>
            <a:endParaRPr lang="it-IT" sz="2800" dirty="0"/>
          </a:p>
        </p:txBody>
      </p:sp>
      <p:sp>
        <p:nvSpPr>
          <p:cNvPr id="5" name="Rettangolo 4"/>
          <p:cNvSpPr/>
          <p:nvPr/>
        </p:nvSpPr>
        <p:spPr>
          <a:xfrm>
            <a:off x="104587" y="1365268"/>
            <a:ext cx="8919883" cy="52398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it-IT" sz="2000" i="1" dirty="0">
                <a:latin typeface="Apple Casual"/>
                <a:cs typeface="Apple Casual"/>
              </a:rPr>
              <a:t>Calcolo </a:t>
            </a:r>
            <a:r>
              <a:rPr lang="it-IT" sz="2000" i="1" dirty="0" smtClean="0">
                <a:latin typeface="Apple Casual"/>
                <a:cs typeface="Apple Casual"/>
              </a:rPr>
              <a:t>orale</a:t>
            </a:r>
          </a:p>
          <a:p>
            <a:pPr>
              <a:lnSpc>
                <a:spcPct val="130000"/>
              </a:lnSpc>
            </a:pPr>
            <a:r>
              <a:rPr lang="it-IT" sz="2000" i="1" dirty="0" smtClean="0">
                <a:latin typeface="Apple Casual"/>
                <a:cs typeface="Apple Casual"/>
              </a:rPr>
              <a:t> </a:t>
            </a:r>
            <a:endParaRPr lang="it-IT" sz="2000" dirty="0">
              <a:latin typeface="Apple Casual"/>
              <a:cs typeface="Apple Casual"/>
            </a:endParaRPr>
          </a:p>
          <a:p>
            <a:pPr marL="342900" indent="-342900">
              <a:lnSpc>
                <a:spcPct val="130000"/>
              </a:lnSpc>
              <a:buFont typeface="Arial"/>
              <a:buChar char="•"/>
            </a:pPr>
            <a:r>
              <a:rPr lang="it-IT" sz="2000" dirty="0" smtClean="0">
                <a:latin typeface="Apple Casual"/>
                <a:cs typeface="Apple Casual"/>
              </a:rPr>
              <a:t>Percezione </a:t>
            </a:r>
            <a:r>
              <a:rPr lang="it-IT" sz="2000" dirty="0">
                <a:latin typeface="Apple Casual"/>
                <a:cs typeface="Apple Casual"/>
              </a:rPr>
              <a:t>della </a:t>
            </a:r>
            <a:r>
              <a:rPr lang="it-IT" sz="2000" dirty="0" smtClean="0">
                <a:latin typeface="Apple Casual"/>
                <a:cs typeface="Apple Casual"/>
              </a:rPr>
              <a:t>quantità </a:t>
            </a:r>
            <a:r>
              <a:rPr lang="it-IT" sz="2000" dirty="0">
                <a:latin typeface="Apple Casual"/>
                <a:cs typeface="Apple Casual"/>
              </a:rPr>
              <a:t>al colpo d’occhio. </a:t>
            </a:r>
          </a:p>
          <a:p>
            <a:pPr marL="342900" indent="-342900">
              <a:lnSpc>
                <a:spcPct val="130000"/>
              </a:lnSpc>
              <a:buFont typeface="Arial"/>
              <a:buChar char="•"/>
            </a:pPr>
            <a:r>
              <a:rPr lang="it-IT" sz="2000" dirty="0">
                <a:latin typeface="Apple Casual"/>
                <a:cs typeface="Apple Casual"/>
              </a:rPr>
              <a:t>Contare intuitivo. </a:t>
            </a:r>
          </a:p>
          <a:p>
            <a:pPr marL="342900" indent="-342900">
              <a:lnSpc>
                <a:spcPct val="130000"/>
              </a:lnSpc>
              <a:buFont typeface="Arial"/>
              <a:buChar char="•"/>
            </a:pPr>
            <a:r>
              <a:rPr lang="it-IT" sz="2000" dirty="0">
                <a:latin typeface="Apple Casual"/>
                <a:cs typeface="Apple Casual"/>
              </a:rPr>
              <a:t>Contare. </a:t>
            </a:r>
          </a:p>
          <a:p>
            <a:pPr marL="342900" indent="-342900">
              <a:lnSpc>
                <a:spcPct val="130000"/>
              </a:lnSpc>
              <a:buFont typeface="Arial"/>
              <a:buChar char="•"/>
            </a:pPr>
            <a:r>
              <a:rPr lang="it-IT" sz="2000" dirty="0">
                <a:latin typeface="Apple Casual"/>
                <a:cs typeface="Apple Casual"/>
              </a:rPr>
              <a:t>Ordinamento di </a:t>
            </a:r>
            <a:r>
              <a:rPr lang="it-IT" sz="2000" dirty="0" smtClean="0">
                <a:latin typeface="Apple Casual"/>
                <a:cs typeface="Apple Casual"/>
              </a:rPr>
              <a:t>quantità. </a:t>
            </a:r>
            <a:endParaRPr lang="it-IT" sz="2000" dirty="0">
              <a:latin typeface="Apple Casual"/>
              <a:cs typeface="Apple Casual"/>
            </a:endParaRPr>
          </a:p>
          <a:p>
            <a:pPr marL="342900" indent="-342900">
              <a:lnSpc>
                <a:spcPct val="130000"/>
              </a:lnSpc>
              <a:buFont typeface="Arial"/>
              <a:buChar char="•"/>
            </a:pPr>
            <a:r>
              <a:rPr lang="it-IT" sz="2000" dirty="0">
                <a:latin typeface="Apple Casual"/>
                <a:cs typeface="Apple Casual"/>
              </a:rPr>
              <a:t>Ordinamento di numeri. </a:t>
            </a:r>
          </a:p>
          <a:p>
            <a:pPr marL="342900" indent="-342900">
              <a:lnSpc>
                <a:spcPct val="130000"/>
              </a:lnSpc>
              <a:buFont typeface="Arial"/>
              <a:buChar char="•"/>
            </a:pPr>
            <a:r>
              <a:rPr lang="it-IT" sz="2000" dirty="0">
                <a:latin typeface="Apple Casual"/>
                <a:cs typeface="Apple Casual"/>
              </a:rPr>
              <a:t>Movimento nella linea dei numeri. </a:t>
            </a:r>
          </a:p>
          <a:p>
            <a:pPr marL="342900" indent="-342900">
              <a:lnSpc>
                <a:spcPct val="130000"/>
              </a:lnSpc>
              <a:buFont typeface="Arial"/>
              <a:buChar char="•"/>
            </a:pPr>
            <a:r>
              <a:rPr lang="it-IT" sz="2000" dirty="0">
                <a:latin typeface="Apple Casual"/>
                <a:cs typeface="Apple Casual"/>
              </a:rPr>
              <a:t>Numerazioni orali. </a:t>
            </a:r>
          </a:p>
          <a:p>
            <a:pPr marL="342900" indent="-342900">
              <a:lnSpc>
                <a:spcPct val="130000"/>
              </a:lnSpc>
              <a:buFont typeface="Arial"/>
              <a:buChar char="•"/>
            </a:pPr>
            <a:r>
              <a:rPr lang="it-IT" sz="2000" dirty="0">
                <a:latin typeface="Apple Casual"/>
                <a:cs typeface="Apple Casual"/>
              </a:rPr>
              <a:t>Addizioni orali. </a:t>
            </a:r>
          </a:p>
          <a:p>
            <a:pPr marL="342900" indent="-342900">
              <a:lnSpc>
                <a:spcPct val="130000"/>
              </a:lnSpc>
              <a:buFont typeface="Arial"/>
              <a:buChar char="•"/>
            </a:pPr>
            <a:r>
              <a:rPr lang="it-IT" sz="2000" dirty="0">
                <a:latin typeface="Apple Casual"/>
                <a:cs typeface="Apple Casual"/>
              </a:rPr>
              <a:t>Sottrazioni orali. </a:t>
            </a:r>
          </a:p>
          <a:p>
            <a:pPr marL="342900" indent="-342900">
              <a:lnSpc>
                <a:spcPct val="130000"/>
              </a:lnSpc>
              <a:buFont typeface="Arial"/>
              <a:buChar char="•"/>
            </a:pPr>
            <a:r>
              <a:rPr lang="it-IT" sz="2000" dirty="0">
                <a:latin typeface="Apple Casual"/>
                <a:cs typeface="Apple Casual"/>
              </a:rPr>
              <a:t>Partizioni orali.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80062710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485727"/>
            <a:ext cx="8919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dirty="0" smtClean="0">
                <a:solidFill>
                  <a:srgbClr val="558ED5"/>
                </a:solidFill>
                <a:latin typeface="Apple Casual"/>
                <a:cs typeface="Apple Casual"/>
              </a:rPr>
              <a:t>AREA DEL CALCOLO</a:t>
            </a:r>
            <a:endParaRPr lang="it-IT" sz="2800" dirty="0"/>
          </a:p>
        </p:txBody>
      </p:sp>
      <p:sp>
        <p:nvSpPr>
          <p:cNvPr id="5" name="Rettangolo 4"/>
          <p:cNvSpPr/>
          <p:nvPr/>
        </p:nvSpPr>
        <p:spPr>
          <a:xfrm>
            <a:off x="104587" y="1365268"/>
            <a:ext cx="8919883" cy="50552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000" i="1" dirty="0">
                <a:latin typeface="Apple Casual"/>
                <a:cs typeface="Apple Casual"/>
              </a:rPr>
              <a:t>Calcolo </a:t>
            </a:r>
            <a:r>
              <a:rPr lang="it-IT" sz="2000" i="1" dirty="0" smtClean="0">
                <a:latin typeface="Apple Casual"/>
                <a:cs typeface="Apple Casual"/>
              </a:rPr>
              <a:t>scritto</a:t>
            </a:r>
          </a:p>
          <a:p>
            <a:r>
              <a:rPr lang="it-IT" sz="2000" i="1" dirty="0" smtClean="0">
                <a:latin typeface="Apple Casual"/>
                <a:cs typeface="Apple Casual"/>
              </a:rPr>
              <a:t> </a:t>
            </a:r>
            <a:endParaRPr lang="it-IT" sz="2000" dirty="0">
              <a:latin typeface="Apple Casual"/>
              <a:cs typeface="Apple Casual"/>
            </a:endParaRPr>
          </a:p>
          <a:p>
            <a:pPr marL="342900" indent="-342900">
              <a:lnSpc>
                <a:spcPct val="130000"/>
              </a:lnSpc>
              <a:buFont typeface="Arial"/>
              <a:buChar char="•"/>
            </a:pPr>
            <a:r>
              <a:rPr lang="it-IT" sz="2000" dirty="0">
                <a:latin typeface="Apple Casual"/>
                <a:cs typeface="Apple Casual"/>
              </a:rPr>
              <a:t>Numerazioni scritte. </a:t>
            </a:r>
          </a:p>
          <a:p>
            <a:pPr marL="342900" indent="-342900">
              <a:lnSpc>
                <a:spcPct val="130000"/>
              </a:lnSpc>
              <a:buFont typeface="Arial"/>
              <a:buChar char="•"/>
            </a:pPr>
            <a:r>
              <a:rPr lang="it-IT" sz="2000" dirty="0">
                <a:latin typeface="Apple Casual"/>
                <a:cs typeface="Apple Casual"/>
              </a:rPr>
              <a:t>Incolonnamento di operazioni. </a:t>
            </a:r>
          </a:p>
          <a:p>
            <a:pPr marL="342900" indent="-342900">
              <a:lnSpc>
                <a:spcPct val="130000"/>
              </a:lnSpc>
              <a:buFont typeface="Arial"/>
              <a:buChar char="•"/>
            </a:pPr>
            <a:r>
              <a:rPr lang="it-IT" sz="2000" dirty="0" err="1">
                <a:latin typeface="Apple Casual"/>
                <a:cs typeface="Apple Casual"/>
              </a:rPr>
              <a:t>Posizionatura</a:t>
            </a:r>
            <a:r>
              <a:rPr lang="it-IT" sz="2000" dirty="0">
                <a:latin typeface="Apple Casual"/>
                <a:cs typeface="Apple Casual"/>
              </a:rPr>
              <a:t> di riporti </a:t>
            </a:r>
          </a:p>
          <a:p>
            <a:pPr marL="342900" indent="-342900">
              <a:lnSpc>
                <a:spcPct val="130000"/>
              </a:lnSpc>
              <a:buFont typeface="Arial"/>
              <a:buChar char="•"/>
            </a:pPr>
            <a:r>
              <a:rPr lang="it-IT" sz="2000" dirty="0" err="1">
                <a:latin typeface="Apple Casual"/>
                <a:cs typeface="Apple Casual"/>
              </a:rPr>
              <a:t>Posizionatura</a:t>
            </a:r>
            <a:r>
              <a:rPr lang="it-IT" sz="2000" dirty="0">
                <a:latin typeface="Apple Casual"/>
                <a:cs typeface="Apple Casual"/>
              </a:rPr>
              <a:t> di prestiti. </a:t>
            </a:r>
          </a:p>
          <a:p>
            <a:pPr marL="342900" indent="-342900">
              <a:lnSpc>
                <a:spcPct val="130000"/>
              </a:lnSpc>
              <a:buFont typeface="Arial"/>
              <a:buChar char="•"/>
            </a:pPr>
            <a:r>
              <a:rPr lang="it-IT" sz="2000" dirty="0">
                <a:latin typeface="Apple Casual"/>
                <a:cs typeface="Apple Casual"/>
              </a:rPr>
              <a:t>Direzione spaziale del calcolo. </a:t>
            </a:r>
          </a:p>
          <a:p>
            <a:pPr marL="342900" indent="-342900">
              <a:lnSpc>
                <a:spcPct val="130000"/>
              </a:lnSpc>
              <a:buFont typeface="Arial"/>
              <a:buChar char="•"/>
            </a:pPr>
            <a:r>
              <a:rPr lang="it-IT" sz="2000" dirty="0">
                <a:latin typeface="Apple Casual"/>
                <a:cs typeface="Apple Casual"/>
              </a:rPr>
              <a:t>Senso spaziale del calcolo. </a:t>
            </a:r>
          </a:p>
          <a:p>
            <a:pPr marL="342900" indent="-342900">
              <a:lnSpc>
                <a:spcPct val="130000"/>
              </a:lnSpc>
              <a:buFont typeface="Arial"/>
              <a:buChar char="•"/>
            </a:pPr>
            <a:r>
              <a:rPr lang="it-IT" sz="2000" dirty="0" err="1">
                <a:latin typeface="Apple Casual"/>
                <a:cs typeface="Apple Casual"/>
              </a:rPr>
              <a:t>Tavoladellemoltiplicazioni</a:t>
            </a:r>
            <a:r>
              <a:rPr lang="it-IT" sz="2000" dirty="0">
                <a:latin typeface="Apple Casual"/>
                <a:cs typeface="Apple Casual"/>
              </a:rPr>
              <a:t>. </a:t>
            </a:r>
          </a:p>
          <a:p>
            <a:pPr marL="342900" indent="-342900">
              <a:lnSpc>
                <a:spcPct val="130000"/>
              </a:lnSpc>
              <a:buFont typeface="Arial"/>
              <a:buChar char="•"/>
            </a:pPr>
            <a:r>
              <a:rPr lang="it-IT" sz="2000" dirty="0">
                <a:latin typeface="Apple Casual"/>
                <a:cs typeface="Apple Casual"/>
              </a:rPr>
              <a:t>Conteggio di addizioni o sottrazioni. </a:t>
            </a:r>
          </a:p>
          <a:p>
            <a:pPr marL="342900" indent="-342900">
              <a:lnSpc>
                <a:spcPct val="130000"/>
              </a:lnSpc>
              <a:buFont typeface="Arial"/>
              <a:buChar char="•"/>
            </a:pPr>
            <a:r>
              <a:rPr lang="it-IT" sz="2000" dirty="0">
                <a:latin typeface="Apple Casual"/>
                <a:cs typeface="Apple Casual"/>
              </a:rPr>
              <a:t>Tavola delle moltiplicazioni. </a:t>
            </a:r>
          </a:p>
          <a:p>
            <a:pPr marL="342900" indent="-342900">
              <a:lnSpc>
                <a:spcPct val="130000"/>
              </a:lnSpc>
              <a:buFont typeface="Arial"/>
              <a:buChar char="•"/>
            </a:pPr>
            <a:r>
              <a:rPr lang="it-IT" sz="2000" dirty="0">
                <a:latin typeface="Apple Casual"/>
                <a:cs typeface="Apple Casual"/>
              </a:rPr>
              <a:t>Comprensione dello zero in numeri.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5234208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485727"/>
            <a:ext cx="8919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dirty="0" smtClean="0">
                <a:solidFill>
                  <a:srgbClr val="558ED5"/>
                </a:solidFill>
                <a:latin typeface="Apple Casual"/>
                <a:cs typeface="Apple Casual"/>
              </a:rPr>
              <a:t>AREA DEI PROBLEMI MATEMATICI</a:t>
            </a:r>
            <a:endParaRPr lang="it-IT" sz="2800" dirty="0"/>
          </a:p>
        </p:txBody>
      </p:sp>
      <p:sp>
        <p:nvSpPr>
          <p:cNvPr id="5" name="Rettangolo 4"/>
          <p:cNvSpPr/>
          <p:nvPr/>
        </p:nvSpPr>
        <p:spPr>
          <a:xfrm>
            <a:off x="104587" y="1365268"/>
            <a:ext cx="8919883" cy="41780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000" i="1" dirty="0">
                <a:latin typeface="Apple Casual"/>
                <a:cs typeface="Apple Casual"/>
              </a:rPr>
              <a:t>Comprensione del testo di problemi </a:t>
            </a:r>
            <a:endParaRPr lang="it-IT" sz="2000" i="1" dirty="0" smtClean="0">
              <a:latin typeface="Apple Casual"/>
              <a:cs typeface="Apple Casual"/>
            </a:endParaRPr>
          </a:p>
          <a:p>
            <a:pPr marL="342900" indent="-342900">
              <a:lnSpc>
                <a:spcPct val="150000"/>
              </a:lnSpc>
              <a:buFont typeface="Arial"/>
              <a:buChar char="•"/>
            </a:pPr>
            <a:endParaRPr lang="it-IT" sz="2000" dirty="0">
              <a:latin typeface="Apple Casual"/>
              <a:cs typeface="Apple Casual"/>
            </a:endParaRPr>
          </a:p>
          <a:p>
            <a:pPr marL="342900" indent="-342900">
              <a:lnSpc>
                <a:spcPct val="150000"/>
              </a:lnSpc>
              <a:buFont typeface="Arial"/>
              <a:buChar char="•"/>
            </a:pPr>
            <a:r>
              <a:rPr lang="it-IT" sz="2000" dirty="0">
                <a:latin typeface="Apple Casual"/>
                <a:cs typeface="Apple Casual"/>
              </a:rPr>
              <a:t>Comprensione generale del testo. </a:t>
            </a:r>
          </a:p>
          <a:p>
            <a:pPr marL="342900" indent="-342900">
              <a:lnSpc>
                <a:spcPct val="150000"/>
              </a:lnSpc>
              <a:buFont typeface="Arial"/>
              <a:buChar char="•"/>
            </a:pPr>
            <a:r>
              <a:rPr lang="it-IT" sz="2000" dirty="0" smtClean="0">
                <a:latin typeface="Apple Casual"/>
                <a:cs typeface="Apple Casual"/>
              </a:rPr>
              <a:t>Traduzione dei dati verbali in dati numerici (un paio, due coppie, mezza dozzina</a:t>
            </a:r>
            <a:r>
              <a:rPr lang="it-IT" sz="2000" dirty="0">
                <a:latin typeface="Apple Casual"/>
                <a:cs typeface="Apple Casual"/>
              </a:rPr>
              <a:t>...). </a:t>
            </a:r>
          </a:p>
          <a:p>
            <a:pPr marL="342900" indent="-342900">
              <a:lnSpc>
                <a:spcPct val="150000"/>
              </a:lnSpc>
              <a:buFont typeface="Arial"/>
              <a:buChar char="•"/>
            </a:pPr>
            <a:r>
              <a:rPr lang="it-IT" sz="2000" dirty="0">
                <a:latin typeface="Apple Casual"/>
                <a:cs typeface="Apple Casual"/>
              </a:rPr>
              <a:t>Comprensione sequenziale di domande. </a:t>
            </a:r>
          </a:p>
          <a:p>
            <a:pPr marL="342900" indent="-342900">
              <a:lnSpc>
                <a:spcPct val="150000"/>
              </a:lnSpc>
              <a:buFont typeface="Arial"/>
              <a:buChar char="•"/>
            </a:pPr>
            <a:r>
              <a:rPr lang="it-IT" sz="2000" dirty="0">
                <a:latin typeface="Apple Casual"/>
                <a:cs typeface="Apple Casual"/>
              </a:rPr>
              <a:t>Isolamento di dati inessenziali. </a:t>
            </a:r>
          </a:p>
          <a:p>
            <a:pPr marL="342900" indent="-342900">
              <a:lnSpc>
                <a:spcPct val="150000"/>
              </a:lnSpc>
              <a:buFont typeface="Arial"/>
              <a:buChar char="•"/>
            </a:pPr>
            <a:r>
              <a:rPr lang="it-IT" sz="2000" i="1" dirty="0">
                <a:latin typeface="Apple Casual"/>
                <a:cs typeface="Apple Casual"/>
              </a:rPr>
              <a:t>Pianificazione del processo di risoluzione di problemi </a:t>
            </a:r>
            <a:endParaRPr lang="it-IT" sz="2000" dirty="0">
              <a:latin typeface="Apple Casual"/>
              <a:cs typeface="Apple Casual"/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654139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485727"/>
            <a:ext cx="8919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dirty="0" smtClean="0">
                <a:solidFill>
                  <a:srgbClr val="558ED5"/>
                </a:solidFill>
                <a:latin typeface="Apple Casual"/>
                <a:cs typeface="Apple Casual"/>
              </a:rPr>
              <a:t>POSSIBILI DIFFICOLTA’ MATEMATICHE</a:t>
            </a:r>
            <a:endParaRPr lang="it-IT" sz="2800" dirty="0"/>
          </a:p>
        </p:txBody>
      </p:sp>
      <p:sp>
        <p:nvSpPr>
          <p:cNvPr id="5" name="Rettangolo 4"/>
          <p:cNvSpPr/>
          <p:nvPr/>
        </p:nvSpPr>
        <p:spPr>
          <a:xfrm>
            <a:off x="104587" y="1365268"/>
            <a:ext cx="8919883" cy="45120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it-IT" sz="2400" i="1" dirty="0" smtClean="0">
                <a:latin typeface="Apple Casual"/>
                <a:cs typeface="Apple Casual"/>
              </a:rPr>
              <a:t>LIEVE</a:t>
            </a:r>
          </a:p>
          <a:p>
            <a:pPr algn="just">
              <a:lnSpc>
                <a:spcPct val="120000"/>
              </a:lnSpc>
            </a:pPr>
            <a:r>
              <a:rPr lang="it-IT" sz="2400" i="1" dirty="0">
                <a:latin typeface="Apple Casual"/>
                <a:cs typeface="Apple Casual"/>
              </a:rPr>
              <a:t/>
            </a:r>
            <a:br>
              <a:rPr lang="it-IT" sz="2400" i="1" dirty="0">
                <a:latin typeface="Apple Casual"/>
                <a:cs typeface="Apple Casual"/>
              </a:rPr>
            </a:br>
            <a:r>
              <a:rPr lang="it-IT" sz="2400" i="1" dirty="0">
                <a:latin typeface="Apple Casual"/>
                <a:cs typeface="Apple Casual"/>
              </a:rPr>
              <a:t>Numerazione progressiva e regressiva con esitazioni ed inciampi, tendenza della predizione, modesti errori nella scrittura di numeri sotto dettatura, lieve disordine spazio-temporale nell’incolonnamento e nella </a:t>
            </a:r>
            <a:r>
              <a:rPr lang="it-IT" sz="2400" i="1" dirty="0" smtClean="0">
                <a:latin typeface="Apple Casual"/>
                <a:cs typeface="Apple Casual"/>
              </a:rPr>
              <a:t>memorizzazione </a:t>
            </a:r>
            <a:r>
              <a:rPr lang="it-IT" sz="2400" i="1" dirty="0">
                <a:latin typeface="Apple Casual"/>
                <a:cs typeface="Apple Casual"/>
              </a:rPr>
              <a:t>di tabelline, combinazioni e fatti numerici, lieve difficoltà nelle procedure del calcolo scritto e nella soluzione di problemi, buona </a:t>
            </a:r>
            <a:r>
              <a:rPr lang="it-IT" sz="2400" i="1" dirty="0" smtClean="0">
                <a:latin typeface="Apple Casual"/>
                <a:cs typeface="Apple Casual"/>
              </a:rPr>
              <a:t>disponibilità </a:t>
            </a:r>
            <a:r>
              <a:rPr lang="it-IT" sz="2400" i="1" dirty="0">
                <a:latin typeface="Apple Casual"/>
                <a:cs typeface="Apple Casual"/>
              </a:rPr>
              <a:t>al compito, </a:t>
            </a:r>
            <a:r>
              <a:rPr lang="it-IT" sz="2400" i="1" dirty="0" smtClean="0">
                <a:latin typeface="Apple Casual"/>
                <a:cs typeface="Apple Casual"/>
              </a:rPr>
              <a:t>sensibilità </a:t>
            </a:r>
            <a:r>
              <a:rPr lang="it-IT" sz="2400" i="1" dirty="0">
                <a:latin typeface="Apple Casual"/>
                <a:cs typeface="Apple Casual"/>
              </a:rPr>
              <a:t>metacognitiva presente</a:t>
            </a:r>
            <a:r>
              <a:rPr lang="it-IT" sz="2400" i="1" dirty="0" smtClean="0">
                <a:latin typeface="Apple Casual"/>
                <a:cs typeface="Apple Casual"/>
              </a:rPr>
              <a:t>.</a:t>
            </a:r>
            <a:endParaRPr lang="it-IT" sz="2400" dirty="0"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271640899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485727"/>
            <a:ext cx="8919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dirty="0" smtClean="0">
                <a:solidFill>
                  <a:srgbClr val="558ED5"/>
                </a:solidFill>
                <a:latin typeface="Apple Casual"/>
                <a:cs typeface="Apple Casual"/>
              </a:rPr>
              <a:t>POSSIBILI DIFFICOLTA’ MATEMATICHE</a:t>
            </a:r>
            <a:endParaRPr lang="it-IT" sz="2800" dirty="0"/>
          </a:p>
        </p:txBody>
      </p:sp>
      <p:sp>
        <p:nvSpPr>
          <p:cNvPr id="5" name="Rettangolo 4"/>
          <p:cNvSpPr/>
          <p:nvPr/>
        </p:nvSpPr>
        <p:spPr>
          <a:xfrm>
            <a:off x="104587" y="1365268"/>
            <a:ext cx="8919883" cy="5398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it-IT" sz="2400" i="1" dirty="0" smtClean="0">
                <a:latin typeface="Apple Casual"/>
                <a:cs typeface="Apple Casual"/>
              </a:rPr>
              <a:t>MEDIA</a:t>
            </a:r>
          </a:p>
          <a:p>
            <a:pPr algn="just">
              <a:lnSpc>
                <a:spcPct val="120000"/>
              </a:lnSpc>
            </a:pPr>
            <a:r>
              <a:rPr lang="it-IT" sz="2400" i="1" dirty="0">
                <a:latin typeface="Apple Casual"/>
                <a:cs typeface="Apple Casual"/>
              </a:rPr>
              <a:t/>
            </a:r>
            <a:br>
              <a:rPr lang="it-IT" sz="2400" i="1" dirty="0">
                <a:latin typeface="Apple Casual"/>
                <a:cs typeface="Apple Casual"/>
              </a:rPr>
            </a:br>
            <a:r>
              <a:rPr lang="it-IT" sz="2400" i="1" dirty="0">
                <a:latin typeface="Apple Casual"/>
                <a:cs typeface="Apple Casual"/>
              </a:rPr>
              <a:t>Numerazione progressiva e regressiva lenta e con inciampi, errori, sostituzioni, inversioni di numeri, disordini spazio-temporali nell’incolonnamento e nella memorizzazione di tabelline, combinazioni e fatti numerici, </a:t>
            </a:r>
            <a:r>
              <a:rPr lang="it-IT" sz="2400" i="1" dirty="0" smtClean="0">
                <a:latin typeface="Apple Casual"/>
                <a:cs typeface="Apple Casual"/>
              </a:rPr>
              <a:t>alternanza </a:t>
            </a:r>
            <a:r>
              <a:rPr lang="it-IT" sz="2400" i="1" dirty="0">
                <a:latin typeface="Apple Casual"/>
                <a:cs typeface="Apple Casual"/>
              </a:rPr>
              <a:t>di predizioni ed interruzioni, discontinua comprensione delle procedure del calcolo scritto e della </a:t>
            </a:r>
            <a:r>
              <a:rPr lang="it-IT" sz="2400" i="1" dirty="0" smtClean="0">
                <a:latin typeface="Apple Casual"/>
                <a:cs typeface="Apple Casual"/>
              </a:rPr>
              <a:t>soluzione </a:t>
            </a:r>
            <a:r>
              <a:rPr lang="it-IT" sz="2400" i="1" dirty="0">
                <a:latin typeface="Apple Casual"/>
                <a:cs typeface="Apple Casual"/>
              </a:rPr>
              <a:t>di problemi, scarsa </a:t>
            </a:r>
            <a:r>
              <a:rPr lang="it-IT" sz="2400" i="1" dirty="0" smtClean="0">
                <a:latin typeface="Apple Casual"/>
                <a:cs typeface="Apple Casual"/>
              </a:rPr>
              <a:t>disponibilità </a:t>
            </a:r>
            <a:r>
              <a:rPr lang="it-IT" sz="2400" i="1" dirty="0">
                <a:latin typeface="Apple Casual"/>
                <a:cs typeface="Apple Casual"/>
              </a:rPr>
              <a:t>al compito, </a:t>
            </a:r>
            <a:r>
              <a:rPr lang="it-IT" sz="2400" i="1" dirty="0" smtClean="0">
                <a:latin typeface="Apple Casual"/>
                <a:cs typeface="Apple Casual"/>
              </a:rPr>
              <a:t>sensibilità </a:t>
            </a:r>
            <a:r>
              <a:rPr lang="it-IT" sz="2400" i="1" dirty="0">
                <a:latin typeface="Apple Casual"/>
                <a:cs typeface="Apple Casual"/>
              </a:rPr>
              <a:t>metacognitiva accentuata.</a:t>
            </a:r>
            <a:r>
              <a:rPr lang="it-IT" sz="2400" i="1" dirty="0"/>
              <a:t/>
            </a:r>
            <a:br>
              <a:rPr lang="it-IT" sz="2400" i="1" dirty="0"/>
            </a:br>
            <a:endParaRPr lang="it-IT" sz="2400" dirty="0"/>
          </a:p>
          <a:p>
            <a:pPr algn="just">
              <a:lnSpc>
                <a:spcPct val="120000"/>
              </a:lnSpc>
            </a:pPr>
            <a:endParaRPr lang="it-IT" sz="2400" dirty="0"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359370397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485727"/>
            <a:ext cx="8919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dirty="0" smtClean="0">
                <a:solidFill>
                  <a:srgbClr val="558ED5"/>
                </a:solidFill>
                <a:latin typeface="Apple Casual"/>
                <a:cs typeface="Apple Casual"/>
              </a:rPr>
              <a:t>POSSIBILI DIFFICOLTA’ MATEMATICHE</a:t>
            </a:r>
            <a:endParaRPr lang="it-IT" sz="2800" dirty="0"/>
          </a:p>
        </p:txBody>
      </p:sp>
      <p:sp>
        <p:nvSpPr>
          <p:cNvPr id="5" name="Rettangolo 4"/>
          <p:cNvSpPr/>
          <p:nvPr/>
        </p:nvSpPr>
        <p:spPr>
          <a:xfrm>
            <a:off x="104587" y="1365268"/>
            <a:ext cx="8919883" cy="45120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it-IT" sz="2400" i="1" dirty="0" smtClean="0">
                <a:latin typeface="Apple Casual"/>
                <a:cs typeface="Apple Casual"/>
              </a:rPr>
              <a:t>GRAVE</a:t>
            </a:r>
          </a:p>
          <a:p>
            <a:pPr algn="just">
              <a:lnSpc>
                <a:spcPct val="120000"/>
              </a:lnSpc>
            </a:pPr>
            <a:r>
              <a:rPr lang="it-IT" sz="2400" i="1" dirty="0">
                <a:latin typeface="Apple Casual"/>
                <a:cs typeface="Apple Casual"/>
              </a:rPr>
              <a:t/>
            </a:r>
            <a:br>
              <a:rPr lang="it-IT" sz="2400" i="1" dirty="0">
                <a:latin typeface="Apple Casual"/>
                <a:cs typeface="Apple Casual"/>
              </a:rPr>
            </a:br>
            <a:r>
              <a:rPr lang="it-IT" sz="2400" i="1" dirty="0">
                <a:latin typeface="Apple Casual"/>
                <a:cs typeface="Apple Casual"/>
              </a:rPr>
              <a:t>Numerazione progressiva e regressiva con interruzioni e blocchi, perdurante inversione di numeri, netti </a:t>
            </a:r>
            <a:r>
              <a:rPr lang="it-IT" sz="2400" i="1" dirty="0" smtClean="0">
                <a:latin typeface="Apple Casual"/>
                <a:cs typeface="Apple Casual"/>
              </a:rPr>
              <a:t>disordini </a:t>
            </a:r>
            <a:r>
              <a:rPr lang="it-IT" sz="2400" i="1" dirty="0">
                <a:latin typeface="Apple Casual"/>
                <a:cs typeface="Apple Casual"/>
              </a:rPr>
              <a:t>spazio-temporali nell’incolonnamento e nella memorizzazione di tabelline, combinazioni e fatti numerici, alternanza di predizioni ed interruzioni, scarsa comprensione delle procedure del calcolo scritto e della </a:t>
            </a:r>
            <a:r>
              <a:rPr lang="it-IT" sz="2400" i="1" dirty="0" smtClean="0">
                <a:latin typeface="Apple Casual"/>
                <a:cs typeface="Apple Casual"/>
              </a:rPr>
              <a:t>soluzione </a:t>
            </a:r>
            <a:r>
              <a:rPr lang="it-IT" sz="2400" i="1" dirty="0">
                <a:latin typeface="Apple Casual"/>
                <a:cs typeface="Apple Casual"/>
              </a:rPr>
              <a:t>di problemi, fuga dal compito, forte </a:t>
            </a:r>
            <a:r>
              <a:rPr lang="it-IT" sz="2400" i="1" dirty="0" smtClean="0">
                <a:latin typeface="Apple Casual"/>
                <a:cs typeface="Apple Casual"/>
              </a:rPr>
              <a:t>sensibilità </a:t>
            </a:r>
            <a:r>
              <a:rPr lang="it-IT" sz="2400" i="1" dirty="0">
                <a:latin typeface="Apple Casual"/>
                <a:cs typeface="Apple Casual"/>
              </a:rPr>
              <a:t>metacognitiva.</a:t>
            </a:r>
            <a:r>
              <a:rPr lang="it-IT" sz="2400" i="1" dirty="0"/>
              <a:t/>
            </a:r>
            <a:br>
              <a:rPr lang="it-IT" sz="2400" i="1" dirty="0"/>
            </a:br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18002911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485727"/>
            <a:ext cx="8919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dirty="0" smtClean="0">
                <a:solidFill>
                  <a:srgbClr val="558ED5"/>
                </a:solidFill>
                <a:latin typeface="Apple Casual"/>
                <a:cs typeface="Apple Casual"/>
              </a:rPr>
              <a:t>POSSIBILI DIFFICOLTA’ MATEMATICHE</a:t>
            </a:r>
            <a:endParaRPr lang="it-IT" sz="2800" dirty="0"/>
          </a:p>
        </p:txBody>
      </p:sp>
      <p:sp>
        <p:nvSpPr>
          <p:cNvPr id="5" name="Rettangolo 4"/>
          <p:cNvSpPr/>
          <p:nvPr/>
        </p:nvSpPr>
        <p:spPr>
          <a:xfrm>
            <a:off x="104587" y="1365268"/>
            <a:ext cx="8919883" cy="3625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it-IT" sz="2400" i="1" dirty="0" smtClean="0">
                <a:latin typeface="Apple Casual"/>
                <a:cs typeface="Apple Casual"/>
              </a:rPr>
              <a:t>RADICALE</a:t>
            </a:r>
          </a:p>
          <a:p>
            <a:pPr algn="just">
              <a:lnSpc>
                <a:spcPct val="120000"/>
              </a:lnSpc>
            </a:pPr>
            <a:r>
              <a:rPr lang="it-IT" sz="2400" i="1" dirty="0">
                <a:latin typeface="Apple Casual"/>
                <a:cs typeface="Apple Casual"/>
              </a:rPr>
              <a:t/>
            </a:r>
            <a:br>
              <a:rPr lang="it-IT" sz="2400" i="1" dirty="0">
                <a:latin typeface="Apple Casual"/>
                <a:cs typeface="Apple Casual"/>
              </a:rPr>
            </a:br>
            <a:r>
              <a:rPr lang="it-IT" sz="2400" i="1" dirty="0">
                <a:latin typeface="Apple Casual"/>
                <a:cs typeface="Apple Casual"/>
              </a:rPr>
              <a:t>Numerazione progressiva e regressiva costantemente interrotta, errori globali, assenza di predizione, gravi </a:t>
            </a:r>
            <a:r>
              <a:rPr lang="it-IT" sz="2400" i="1" dirty="0" smtClean="0">
                <a:latin typeface="Apple Casual"/>
                <a:cs typeface="Apple Casual"/>
              </a:rPr>
              <a:t>disordini </a:t>
            </a:r>
            <a:r>
              <a:rPr lang="it-IT" sz="2400" i="1" dirty="0">
                <a:latin typeface="Apple Casual"/>
                <a:cs typeface="Apple Casual"/>
              </a:rPr>
              <a:t>spazio-temporali, difficile comprensione delle procedure del calcolo scritto e della soluzione di </a:t>
            </a:r>
            <a:r>
              <a:rPr lang="it-IT" sz="2400" i="1" dirty="0" smtClean="0">
                <a:latin typeface="Apple Casual"/>
                <a:cs typeface="Apple Casual"/>
              </a:rPr>
              <a:t>problemi</a:t>
            </a:r>
            <a:r>
              <a:rPr lang="it-IT" sz="2400" i="1" dirty="0">
                <a:latin typeface="Apple Casual"/>
                <a:cs typeface="Apple Casual"/>
              </a:rPr>
              <a:t>, fuga dal compito, forte </a:t>
            </a:r>
            <a:r>
              <a:rPr lang="it-IT" sz="2400" i="1" dirty="0" smtClean="0">
                <a:latin typeface="Apple Casual"/>
                <a:cs typeface="Apple Casual"/>
              </a:rPr>
              <a:t>sensibilità </a:t>
            </a:r>
            <a:r>
              <a:rPr lang="it-IT" sz="2400" i="1" dirty="0">
                <a:latin typeface="Apple Casual"/>
                <a:cs typeface="Apple Casual"/>
              </a:rPr>
              <a:t>metacognitiva.</a:t>
            </a:r>
            <a:r>
              <a:rPr lang="it-IT" sz="2400" i="1" dirty="0"/>
              <a:t/>
            </a:r>
            <a:br>
              <a:rPr lang="it-IT" sz="2400" i="1" dirty="0"/>
            </a:br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417978677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04587" y="485727"/>
            <a:ext cx="8919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dirty="0" smtClean="0">
                <a:solidFill>
                  <a:srgbClr val="558ED5"/>
                </a:solidFill>
                <a:latin typeface="Apple Casual"/>
                <a:cs typeface="Apple Casual"/>
              </a:rPr>
              <a:t>POSSIBILI DIFFICOLTA’ MATEMATICHE</a:t>
            </a:r>
            <a:endParaRPr lang="it-IT" sz="2800" dirty="0"/>
          </a:p>
        </p:txBody>
      </p:sp>
      <p:sp>
        <p:nvSpPr>
          <p:cNvPr id="5" name="Rettangolo 4"/>
          <p:cNvSpPr/>
          <p:nvPr/>
        </p:nvSpPr>
        <p:spPr>
          <a:xfrm>
            <a:off x="104587" y="2231856"/>
            <a:ext cx="8919883" cy="22960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it-IT" sz="2400" i="1" dirty="0">
                <a:latin typeface="Apple Casual"/>
                <a:cs typeface="Apple Casual"/>
              </a:rPr>
              <a:t>NON </a:t>
            </a:r>
            <a:r>
              <a:rPr lang="it-IT" sz="2400" i="1" dirty="0" smtClean="0">
                <a:latin typeface="Apple Casual"/>
                <a:cs typeface="Apple Casual"/>
              </a:rPr>
              <a:t>APPREZZABILE</a:t>
            </a:r>
          </a:p>
          <a:p>
            <a:pPr algn="just">
              <a:lnSpc>
                <a:spcPct val="120000"/>
              </a:lnSpc>
            </a:pPr>
            <a:r>
              <a:rPr lang="it-IT" sz="2400" i="1" dirty="0">
                <a:latin typeface="Apple Casual"/>
                <a:cs typeface="Apple Casual"/>
              </a:rPr>
              <a:t/>
            </a:r>
            <a:br>
              <a:rPr lang="it-IT" sz="2400" i="1" dirty="0">
                <a:latin typeface="Apple Casual"/>
                <a:cs typeface="Apple Casual"/>
              </a:rPr>
            </a:br>
            <a:r>
              <a:rPr lang="it-IT" sz="2400" i="1" dirty="0">
                <a:latin typeface="Apple Casual"/>
                <a:cs typeface="Apple Casual"/>
              </a:rPr>
              <a:t>Rifiuto del compito, assenza del calcolo</a:t>
            </a:r>
            <a:r>
              <a:rPr lang="it-IT" sz="2400" b="1" i="1" dirty="0">
                <a:latin typeface="Apple Casual"/>
                <a:cs typeface="Apple Casual"/>
              </a:rPr>
              <a:t>. </a:t>
            </a:r>
            <a:endParaRPr lang="it-IT" sz="2400" dirty="0">
              <a:latin typeface="Apple Casual"/>
              <a:cs typeface="Apple Casual"/>
            </a:endParaRPr>
          </a:p>
          <a:p>
            <a:pPr algn="just">
              <a:lnSpc>
                <a:spcPct val="120000"/>
              </a:lnSpc>
            </a:pPr>
            <a:r>
              <a:rPr lang="it-IT" sz="2400" i="1" dirty="0"/>
              <a:t/>
            </a:r>
            <a:br>
              <a:rPr lang="it-IT" sz="2400" i="1" dirty="0"/>
            </a:br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346409114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939</TotalTime>
  <Words>869</Words>
  <Application>Microsoft Macintosh PowerPoint</Application>
  <PresentationFormat>Presentazione su schermo (4:3)</PresentationFormat>
  <Paragraphs>154</Paragraphs>
  <Slides>30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30</vt:i4>
      </vt:variant>
    </vt:vector>
  </HeadingPairs>
  <TitlesOfParts>
    <vt:vector size="31" baseType="lpstr">
      <vt:lpstr>Tema di Office</vt:lpstr>
      <vt:lpstr>Didattica Speciale: codici del linguaggio logico e matematico TERZA LEZIONE 31 MAGGIO 2014  Prof. Ivan Di Pierro Pedagogista Clinico e Giuridico ivan.dipierro@unimc.it  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Didattica Speciale: codici del linguaggio logico e matematico  Prof. Ivan Di Pierro   </dc:title>
  <dc:creator>Ivan Di Pierro</dc:creator>
  <cp:lastModifiedBy>Ivan Di Pierro</cp:lastModifiedBy>
  <cp:revision>67</cp:revision>
  <dcterms:created xsi:type="dcterms:W3CDTF">2014-04-04T13:12:31Z</dcterms:created>
  <dcterms:modified xsi:type="dcterms:W3CDTF">2014-05-30T16:50:05Z</dcterms:modified>
</cp:coreProperties>
</file>