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sldIdLst>
    <p:sldId id="256" r:id="rId2"/>
    <p:sldId id="305" r:id="rId3"/>
    <p:sldId id="297" r:id="rId4"/>
    <p:sldId id="298" r:id="rId5"/>
    <p:sldId id="299" r:id="rId6"/>
    <p:sldId id="300" r:id="rId7"/>
    <p:sldId id="301" r:id="rId8"/>
    <p:sldId id="302" r:id="rId9"/>
    <p:sldId id="303" r:id="rId10"/>
    <p:sldId id="304" r:id="rId11"/>
    <p:sldId id="306" r:id="rId12"/>
    <p:sldId id="309" r:id="rId13"/>
    <p:sldId id="307" r:id="rId14"/>
    <p:sldId id="308" r:id="rId15"/>
    <p:sldId id="268" r:id="rId16"/>
    <p:sldId id="269" r:id="rId17"/>
    <p:sldId id="271" r:id="rId18"/>
    <p:sldId id="321" r:id="rId19"/>
    <p:sldId id="272" r:id="rId20"/>
    <p:sldId id="274" r:id="rId21"/>
    <p:sldId id="275" r:id="rId22"/>
    <p:sldId id="282" r:id="rId23"/>
    <p:sldId id="285" r:id="rId24"/>
    <p:sldId id="291" r:id="rId25"/>
    <p:sldId id="292" r:id="rId26"/>
    <p:sldId id="293" r:id="rId27"/>
    <p:sldId id="296" r:id="rId28"/>
    <p:sldId id="312" r:id="rId29"/>
    <p:sldId id="313" r:id="rId30"/>
    <p:sldId id="310" r:id="rId31"/>
    <p:sldId id="316" r:id="rId32"/>
    <p:sldId id="314" r:id="rId33"/>
    <p:sldId id="317" r:id="rId34"/>
    <p:sldId id="311" r:id="rId35"/>
    <p:sldId id="318" r:id="rId36"/>
    <p:sldId id="319" r:id="rId37"/>
    <p:sldId id="320" r:id="rId38"/>
    <p:sldId id="322" r:id="rId39"/>
    <p:sldId id="323" r:id="rId40"/>
    <p:sldId id="324" r:id="rId41"/>
    <p:sldId id="325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Stile medio 3 - Colore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85" d="100"/>
          <a:sy n="85" d="100"/>
        </p:scale>
        <p:origin x="-1744" y="-2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heme" Target="theme/theme1.xml"/><Relationship Id="rId47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printerSettings" Target="printerSettings/printerSettings1.bin"/><Relationship Id="rId44" Type="http://schemas.openxmlformats.org/officeDocument/2006/relationships/presProps" Target="presProps.xml"/><Relationship Id="rId4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09/05/14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196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09/05/14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687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09/05/14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552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09/05/14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428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09/05/14</a:t>
            </a:fld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497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09/05/14</a:t>
            </a:fld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801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09/05/14</a:t>
            </a:fld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016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09/05/14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439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09/05/14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45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09/05/14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881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09/05/14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290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09/05/14</a:t>
            </a:fld>
            <a:endParaRPr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‹n.›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780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ivan.dipierro@unimc.it" TargetMode="Externa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file://localhost/Users/ivandipierro/Desktop/LAB%20MAT%20UNIMC/Scuola%20dell'Infanzia/indicazioni_nazionali_infanzia_primo_ciclo.doc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file://localhost/Users/ivandipierro/Desktop/LAB%20MAT%20UNIMC/Scuola%20dell'Infanzia/2013%20%20%20%20LOGICAMENTE.pdf" TargetMode="Externa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file://localhost/Users/ivandipierro/Desktop/LAB%20MAT%20UNIMC/Scuola%20dell'Infanzia/sequenze%20percorsi%20motori%20infanzia.pdf" TargetMode="Externa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file://localhost/Users/ivandipierro/Desktop/LAB%20MAT%20UNIMC/Scuola%20dell'Infanzia/Orientandosi%20nello%20Spazio.do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ctrTitle"/>
          </p:nvPr>
        </p:nvSpPr>
        <p:spPr>
          <a:xfrm>
            <a:off x="99895" y="2570923"/>
            <a:ext cx="8879752" cy="4048018"/>
          </a:xfrm>
        </p:spPr>
        <p:txBody>
          <a:bodyPr>
            <a:normAutofit fontScale="90000"/>
          </a:bodyPr>
          <a:lstStyle/>
          <a:p>
            <a: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  <a:t>Didattica Speciale:</a:t>
            </a:r>
            <a:b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</a:br>
            <a: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  <a:t>codici del linguaggio logico e matematico</a:t>
            </a:r>
            <a:r>
              <a:rPr lang="it-IT" dirty="0" smtClean="0">
                <a:latin typeface="Apple Casual"/>
                <a:cs typeface="Apple Casual"/>
              </a:rPr>
              <a:t/>
            </a:r>
            <a:br>
              <a:rPr lang="it-IT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</a:rPr>
              <a:t>SECONDA LEZIONE 09 MAGGIO 2014</a:t>
            </a:r>
            <a:br>
              <a:rPr lang="it-IT" sz="2000" dirty="0" smtClean="0">
                <a:latin typeface="Apple Casual"/>
                <a:cs typeface="Apple Casual"/>
              </a:rPr>
            </a:br>
            <a:r>
              <a:rPr lang="it-IT" dirty="0">
                <a:latin typeface="Apple Casual"/>
                <a:cs typeface="Apple Casual"/>
              </a:rPr>
              <a:t/>
            </a:r>
            <a:br>
              <a:rPr lang="it-IT" dirty="0">
                <a:latin typeface="Apple Casual"/>
                <a:cs typeface="Apple Casual"/>
              </a:rPr>
            </a:br>
            <a:r>
              <a:rPr lang="it-IT" sz="3600" dirty="0" smtClean="0">
                <a:latin typeface="Apple Casual"/>
                <a:cs typeface="Apple Casual"/>
              </a:rPr>
              <a:t>Prof. Ivan Di Pierro</a:t>
            </a:r>
            <a:br>
              <a:rPr lang="it-IT" sz="3600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</a:rPr>
              <a:t>Pedagogista Clinico e Giuridico</a:t>
            </a:r>
            <a:br>
              <a:rPr lang="it-IT" sz="2000" dirty="0" smtClean="0">
                <a:latin typeface="Apple Casual"/>
                <a:cs typeface="Apple Casual"/>
              </a:rPr>
            </a:br>
            <a:r>
              <a:rPr lang="it-IT" sz="2000" dirty="0" smtClean="0">
                <a:latin typeface="Apple Casual"/>
                <a:cs typeface="Apple Casual"/>
                <a:hlinkClick r:id="rId2"/>
              </a:rPr>
              <a:t>ivan.dipierro@unimc.it</a:t>
            </a:r>
            <a:r>
              <a:rPr lang="it-IT" sz="2000" dirty="0" smtClean="0">
                <a:latin typeface="Apple Casual"/>
                <a:cs typeface="Apple Casual"/>
              </a:rPr>
              <a:t> </a:t>
            </a:r>
            <a:r>
              <a:rPr lang="it-IT" dirty="0" smtClean="0">
                <a:latin typeface="Apple Casual"/>
                <a:cs typeface="Apple Casual"/>
              </a:rPr>
              <a:t/>
            </a:r>
            <a:br>
              <a:rPr lang="it-IT" dirty="0" smtClean="0">
                <a:latin typeface="Apple Casual"/>
                <a:cs typeface="Apple Casual"/>
              </a:rPr>
            </a:br>
            <a:endParaRPr lang="it-IT" dirty="0"/>
          </a:p>
        </p:txBody>
      </p:sp>
      <p:pic>
        <p:nvPicPr>
          <p:cNvPr id="1025" name="Picture 1" descr="unimc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559" y="508000"/>
            <a:ext cx="939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tangolo 6"/>
          <p:cNvSpPr/>
          <p:nvPr/>
        </p:nvSpPr>
        <p:spPr>
          <a:xfrm>
            <a:off x="2286000" y="162665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b="1" cap="all" dirty="0"/>
              <a:t>Università degli Studi di Macerata</a:t>
            </a:r>
            <a:endParaRPr lang="it-IT" cap="all" dirty="0"/>
          </a:p>
          <a:p>
            <a:pPr algn="ctr"/>
            <a:r>
              <a:rPr lang="it-IT" b="1" cap="all" dirty="0"/>
              <a:t>Facoltà di Scienze della formazione</a:t>
            </a:r>
            <a:r>
              <a:rPr lang="it-I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1545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52824" y="1121512"/>
            <a:ext cx="8113058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“L’insegnamento</a:t>
            </a: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, </a:t>
            </a: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più </a:t>
            </a: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che mirare</a:t>
            </a:r>
          </a:p>
          <a:p>
            <a:pPr algn="ctr">
              <a:lnSpc>
                <a:spcPct val="150000"/>
              </a:lnSpc>
            </a:pP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alla nozione, deve guardare al processo con cui la nozione viene appresa, scoperta, configurata e quasi </a:t>
            </a: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“creata” </a:t>
            </a: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dalla mente di chi la pensa</a:t>
            </a: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.”</a:t>
            </a:r>
            <a:endParaRPr lang="it-IT" sz="32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algn="ctr">
              <a:lnSpc>
                <a:spcPct val="150000"/>
              </a:lnSpc>
            </a:pP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A. </a:t>
            </a:r>
            <a:r>
              <a:rPr lang="it-IT" sz="3200" dirty="0" err="1" smtClean="0">
                <a:solidFill>
                  <a:srgbClr val="558ED5"/>
                </a:solidFill>
                <a:latin typeface="Apple Casual"/>
                <a:cs typeface="Apple Casual"/>
              </a:rPr>
              <a:t>Agazzi</a:t>
            </a: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, </a:t>
            </a:r>
            <a:r>
              <a:rPr lang="it-IT" sz="3200" dirty="0">
                <a:solidFill>
                  <a:srgbClr val="558ED5"/>
                </a:solidFill>
                <a:latin typeface="Apple Casual"/>
                <a:cs typeface="Apple Casual"/>
              </a:rPr>
              <a:t>1969</a:t>
            </a:r>
          </a:p>
        </p:txBody>
      </p:sp>
    </p:spTree>
    <p:extLst>
      <p:ext uri="{BB962C8B-B14F-4D97-AF65-F5344CB8AC3E}">
        <p14:creationId xmlns:p14="http://schemas.microsoft.com/office/powerpoint/2010/main" val="42874036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448235" y="2545540"/>
            <a:ext cx="8128000" cy="2146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3600" dirty="0">
                <a:solidFill>
                  <a:schemeClr val="tx2">
                    <a:lumMod val="60000"/>
                    <a:lumOff val="40000"/>
                  </a:schemeClr>
                </a:solidFill>
                <a:latin typeface="Apple Casual"/>
                <a:cs typeface="Apple Casual"/>
              </a:rPr>
              <a:t>La matematica si vive e si respira nella </a:t>
            </a:r>
            <a:r>
              <a:rPr lang="it-IT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pple Casual"/>
                <a:cs typeface="Apple Casual"/>
              </a:rPr>
              <a:t>quotidianità. </a:t>
            </a:r>
            <a:endParaRPr lang="it-IT" sz="3600" dirty="0">
              <a:solidFill>
                <a:schemeClr val="tx2">
                  <a:lumMod val="60000"/>
                  <a:lumOff val="40000"/>
                </a:schemeClr>
              </a:solidFill>
              <a:latin typeface="Apple Casual"/>
              <a:cs typeface="Apple Casual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63926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448235" y="606548"/>
            <a:ext cx="8128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>
                <a:solidFill>
                  <a:srgbClr val="558ED5"/>
                </a:solidFill>
                <a:latin typeface="Apple Casual"/>
                <a:cs typeface="Apple Casual"/>
              </a:rPr>
              <a:t>Nelle Indicazioni per il Curricolo per la scuola dell'infanzia e per il primo ciclo d' istruzione si individuano cinque campi di </a:t>
            </a:r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esperienza:</a:t>
            </a:r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657411" y="2604719"/>
            <a:ext cx="7918823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b="1" dirty="0">
                <a:solidFill>
                  <a:srgbClr val="558ED5"/>
                </a:solidFill>
                <a:latin typeface="Apple Casual"/>
                <a:cs typeface="Apple Casual"/>
              </a:rPr>
              <a:t>Il corpo e il movimento</a:t>
            </a:r>
            <a:r>
              <a:rPr lang="it-IT" sz="2400" dirty="0">
                <a:latin typeface="Apple Casual"/>
                <a:cs typeface="Apple Casual"/>
              </a:rPr>
              <a:t>, nel quale l’alunno impara a conoscere e ad utilizzare il proprio corpo per esplorare il mondo e per stringere relazioni;</a:t>
            </a:r>
          </a:p>
        </p:txBody>
      </p:sp>
      <p:sp>
        <p:nvSpPr>
          <p:cNvPr id="5" name="Rettangolo 4"/>
          <p:cNvSpPr/>
          <p:nvPr/>
        </p:nvSpPr>
        <p:spPr>
          <a:xfrm>
            <a:off x="657411" y="4897263"/>
            <a:ext cx="7918823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b="1" dirty="0">
                <a:solidFill>
                  <a:srgbClr val="558ED5"/>
                </a:solidFill>
                <a:latin typeface="Apple Casual"/>
                <a:cs typeface="Apple Casual"/>
              </a:rPr>
              <a:t>I discorsi e le parole</a:t>
            </a:r>
            <a:r>
              <a:rPr lang="it-IT" sz="2400" dirty="0">
                <a:latin typeface="Apple Casual"/>
                <a:cs typeface="Apple Casual"/>
              </a:rPr>
              <a:t>, nel quale </a:t>
            </a:r>
            <a:r>
              <a:rPr lang="it-IT" sz="2400" dirty="0" smtClean="0">
                <a:latin typeface="Apple Casual"/>
                <a:cs typeface="Apple Casual"/>
              </a:rPr>
              <a:t>l’alunno </a:t>
            </a:r>
            <a:r>
              <a:rPr lang="it-IT" sz="2400" dirty="0">
                <a:latin typeface="Apple Casual"/>
                <a:cs typeface="Apple Casual"/>
              </a:rPr>
              <a:t>impara ad utilizzare la lingua per comunicare e per rappresentare l’esperienza;</a:t>
            </a:r>
          </a:p>
        </p:txBody>
      </p:sp>
    </p:spTree>
    <p:extLst>
      <p:ext uri="{BB962C8B-B14F-4D97-AF65-F5344CB8AC3E}">
        <p14:creationId xmlns:p14="http://schemas.microsoft.com/office/powerpoint/2010/main" val="654437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522941" y="766954"/>
            <a:ext cx="8157883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b="1" dirty="0">
                <a:solidFill>
                  <a:srgbClr val="558ED5"/>
                </a:solidFill>
                <a:latin typeface="Apple Casual"/>
                <a:cs typeface="Apple Casual"/>
              </a:rPr>
              <a:t>Linguaggi, creatività, espressione</a:t>
            </a:r>
            <a:r>
              <a:rPr lang="it-IT" sz="2400" dirty="0">
                <a:latin typeface="Apple Casual"/>
                <a:cs typeface="Apple Casual"/>
              </a:rPr>
              <a:t>, nel quale l’alunno impara a leggere ed utilizzare anche strumenti non verbali di comunicazione e a confrontarsi con i linguaggi dei mass-media;</a:t>
            </a:r>
          </a:p>
        </p:txBody>
      </p:sp>
      <p:sp>
        <p:nvSpPr>
          <p:cNvPr id="5" name="Rettangolo 4"/>
          <p:cNvSpPr/>
          <p:nvPr/>
        </p:nvSpPr>
        <p:spPr>
          <a:xfrm>
            <a:off x="522941" y="4058041"/>
            <a:ext cx="8038353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b="1" dirty="0">
                <a:solidFill>
                  <a:srgbClr val="558ED5"/>
                </a:solidFill>
                <a:latin typeface="Apple Casual"/>
                <a:cs typeface="Apple Casual"/>
              </a:rPr>
              <a:t>Il sé e l’altro</a:t>
            </a:r>
            <a:r>
              <a:rPr lang="it-IT" sz="2400" dirty="0">
                <a:latin typeface="Apple Casual"/>
                <a:cs typeface="Apple Casual"/>
              </a:rPr>
              <a:t>, nel quale l’alunno impara a conoscere sé stesso e a relazionarsi con gli altri, seguendo le regole della convivenza.</a:t>
            </a:r>
          </a:p>
        </p:txBody>
      </p:sp>
    </p:spTree>
    <p:extLst>
      <p:ext uri="{BB962C8B-B14F-4D97-AF65-F5344CB8AC3E}">
        <p14:creationId xmlns:p14="http://schemas.microsoft.com/office/powerpoint/2010/main" val="28269850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27528" y="492809"/>
            <a:ext cx="7918825" cy="5873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b="1" dirty="0">
                <a:solidFill>
                  <a:srgbClr val="558ED5"/>
                </a:solidFill>
                <a:latin typeface="Apple Casual"/>
                <a:cs typeface="Apple Casual"/>
              </a:rPr>
              <a:t>La conoscenza del mondo</a:t>
            </a:r>
            <a:r>
              <a:rPr lang="it-IT" sz="2800" dirty="0">
                <a:latin typeface="Apple Casual"/>
                <a:cs typeface="Apple Casual"/>
              </a:rPr>
              <a:t>, nel quale l’alunno impara ad utilizzare i primi strumenti </a:t>
            </a:r>
            <a:endParaRPr lang="it-IT" sz="28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800" dirty="0" smtClean="0">
                <a:latin typeface="Apple Casual"/>
                <a:cs typeface="Apple Casual"/>
              </a:rPr>
              <a:t>logico</a:t>
            </a:r>
            <a:r>
              <a:rPr lang="it-IT" sz="2800" dirty="0">
                <a:latin typeface="Apple Casual"/>
                <a:cs typeface="Apple Casual"/>
              </a:rPr>
              <a:t>-matematici per organizzare l’esperienza (l’organizzazione dello spazio, </a:t>
            </a:r>
            <a:endParaRPr lang="it-IT" sz="28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800" dirty="0" smtClean="0">
                <a:latin typeface="Apple Casual"/>
                <a:cs typeface="Apple Casual"/>
              </a:rPr>
              <a:t>la </a:t>
            </a:r>
            <a:r>
              <a:rPr lang="it-IT" sz="2800" dirty="0">
                <a:latin typeface="Apple Casual"/>
                <a:cs typeface="Apple Casual"/>
              </a:rPr>
              <a:t>classificazione, il confronto, la seriazione, la quantità, ecc.); le cose, il tempo, la natura, nel quale l’alunno comincia ad esplorare l’ambiente e ad organizzare l’esperienza nel tempo;</a:t>
            </a:r>
          </a:p>
        </p:txBody>
      </p:sp>
    </p:spTree>
    <p:extLst>
      <p:ext uri="{BB962C8B-B14F-4D97-AF65-F5344CB8AC3E}">
        <p14:creationId xmlns:p14="http://schemas.microsoft.com/office/powerpoint/2010/main" val="3294919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941294" y="1678365"/>
            <a:ext cx="7112000" cy="3288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800" dirty="0">
                <a:latin typeface="Apple Casual"/>
                <a:cs typeface="Apple Casual"/>
              </a:rPr>
              <a:t>I</a:t>
            </a:r>
            <a:r>
              <a:rPr lang="it-IT" sz="2800" dirty="0" smtClean="0">
                <a:latin typeface="Apple Casual"/>
                <a:cs typeface="Apple Casual"/>
              </a:rPr>
              <a:t> </a:t>
            </a:r>
            <a:r>
              <a:rPr lang="it-IT" sz="2800" dirty="0">
                <a:solidFill>
                  <a:srgbClr val="558ED5"/>
                </a:solidFill>
                <a:latin typeface="Apple Casual"/>
                <a:cs typeface="Apple Casual"/>
              </a:rPr>
              <a:t>“campi di esperienza”</a:t>
            </a:r>
            <a:r>
              <a:rPr lang="it-IT" sz="2800" dirty="0">
                <a:latin typeface="Apple Casual"/>
                <a:cs typeface="Apple Casual"/>
              </a:rPr>
              <a:t> </a:t>
            </a:r>
            <a:endParaRPr lang="it-IT" sz="2800" dirty="0" smtClean="0">
              <a:latin typeface="Apple Casual"/>
              <a:cs typeface="Apple Casual"/>
            </a:endParaRPr>
          </a:p>
          <a:p>
            <a:pPr algn="ctr">
              <a:lnSpc>
                <a:spcPct val="150000"/>
              </a:lnSpc>
            </a:pPr>
            <a:r>
              <a:rPr lang="it-IT" sz="2800" dirty="0" smtClean="0">
                <a:latin typeface="Apple Casual"/>
                <a:cs typeface="Apple Casual"/>
              </a:rPr>
              <a:t>non </a:t>
            </a:r>
            <a:r>
              <a:rPr lang="it-IT" sz="2800" dirty="0">
                <a:latin typeface="Apple Casual"/>
                <a:cs typeface="Apple Casual"/>
              </a:rPr>
              <a:t>possono essere affrontati separatamente, perché non sono nient’altro che forme diverse di conoscenza di sé e del mondo.</a:t>
            </a:r>
          </a:p>
        </p:txBody>
      </p:sp>
    </p:spTree>
    <p:extLst>
      <p:ext uri="{BB962C8B-B14F-4D97-AF65-F5344CB8AC3E}">
        <p14:creationId xmlns:p14="http://schemas.microsoft.com/office/powerpoint/2010/main" val="24885975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97647" y="1509983"/>
            <a:ext cx="7933765" cy="3288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800" dirty="0">
                <a:latin typeface="Apple Casual"/>
                <a:cs typeface="Apple Casual"/>
              </a:rPr>
              <a:t>L</a:t>
            </a:r>
            <a:r>
              <a:rPr lang="it-IT" sz="2800" dirty="0" smtClean="0">
                <a:latin typeface="Apple Casual"/>
                <a:cs typeface="Apple Casual"/>
              </a:rPr>
              <a:t>a </a:t>
            </a:r>
            <a:r>
              <a:rPr lang="it-IT" sz="2800" dirty="0">
                <a:latin typeface="Apple Casual"/>
                <a:cs typeface="Apple Casual"/>
              </a:rPr>
              <a:t>programmazione della scuola materna è spesso organizzata per </a:t>
            </a:r>
            <a:r>
              <a:rPr lang="it-IT" sz="2800" dirty="0" smtClean="0">
                <a:solidFill>
                  <a:srgbClr val="558ED5"/>
                </a:solidFill>
                <a:latin typeface="Apple Casual"/>
                <a:cs typeface="Apple Casual"/>
              </a:rPr>
              <a:t>“SFONDI”</a:t>
            </a:r>
            <a:r>
              <a:rPr lang="it-IT" sz="2800" dirty="0">
                <a:latin typeface="Apple Casual"/>
                <a:cs typeface="Apple Casual"/>
              </a:rPr>
              <a:t>, argomenti ampi che danno la possibilità ai bambini e alle bambine di esplorare tutti i campi di esperienza.</a:t>
            </a:r>
          </a:p>
        </p:txBody>
      </p:sp>
    </p:spTree>
    <p:extLst>
      <p:ext uri="{BB962C8B-B14F-4D97-AF65-F5344CB8AC3E}">
        <p14:creationId xmlns:p14="http://schemas.microsoft.com/office/powerpoint/2010/main" val="24761196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343647" y="632990"/>
            <a:ext cx="8441765" cy="5601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”LA CONOSCENZA DEL MONDO"</a:t>
            </a:r>
            <a:r>
              <a:rPr lang="it-IT" sz="2400" dirty="0">
                <a:latin typeface="Apple Casual"/>
                <a:cs typeface="Apple Casual"/>
              </a:rPr>
              <a:t>, fa </a:t>
            </a:r>
            <a:r>
              <a:rPr lang="it-IT" sz="2400" dirty="0" smtClean="0">
                <a:latin typeface="Apple Casual"/>
                <a:cs typeface="Apple Casual"/>
              </a:rPr>
              <a:t>riferimento </a:t>
            </a:r>
            <a:r>
              <a:rPr lang="it-IT" sz="2400" dirty="0">
                <a:latin typeface="Apple Casual"/>
                <a:cs typeface="Apple Casual"/>
              </a:rPr>
              <a:t>all'ordine, alla misura, allo spazio, al tempo, alla natura. </a:t>
            </a:r>
            <a:endParaRPr lang="it-IT" sz="2400" dirty="0" smtClean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I contenuti </a:t>
            </a:r>
            <a:r>
              <a:rPr lang="it-IT" sz="2400" dirty="0">
                <a:latin typeface="Apple Casual"/>
                <a:cs typeface="Apple Casual"/>
              </a:rPr>
              <a:t>sono inerenti sia alle capacità di raggruppamento, ordinamento, quantificazione e misurazione di fatti e fenomeni della </a:t>
            </a:r>
            <a:r>
              <a:rPr lang="it-IT" sz="2400" dirty="0" smtClean="0">
                <a:latin typeface="Apple Casual"/>
                <a:cs typeface="Apple Casual"/>
              </a:rPr>
              <a:t>realtà </a:t>
            </a:r>
            <a:r>
              <a:rPr lang="it-IT" sz="2400" dirty="0">
                <a:latin typeface="Apple Casual"/>
                <a:cs typeface="Apple Casual"/>
              </a:rPr>
              <a:t>e alle abilità necessarie per interpretarla e per intervenire consapevolmente su di essa, </a:t>
            </a:r>
            <a:r>
              <a:rPr lang="it-IT" sz="2400" dirty="0" smtClean="0">
                <a:latin typeface="Apple Casual"/>
                <a:cs typeface="Apple Casual"/>
              </a:rPr>
              <a:t>attraverso </a:t>
            </a:r>
            <a:r>
              <a:rPr lang="it-IT" sz="2400" dirty="0">
                <a:latin typeface="Apple Casual"/>
                <a:cs typeface="Apple Casual"/>
              </a:rPr>
              <a:t>i sistemi simbolici di riferimento della conoscenza scientifica nei quali entrano in gioco l'intelligenza spaziale, logico-linguistica e i collegamenti con il pensiero matematico.</a:t>
            </a:r>
          </a:p>
        </p:txBody>
      </p:sp>
    </p:spTree>
    <p:extLst>
      <p:ext uri="{BB962C8B-B14F-4D97-AF65-F5344CB8AC3E}">
        <p14:creationId xmlns:p14="http://schemas.microsoft.com/office/powerpoint/2010/main" val="14632634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478118" y="1453073"/>
            <a:ext cx="8247529" cy="3939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Il compito dell'</a:t>
            </a:r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insegnante</a:t>
            </a:r>
            <a:r>
              <a:rPr lang="it-IT" sz="2400" dirty="0">
                <a:latin typeface="Apple Casual"/>
                <a:cs typeface="Apple Casual"/>
              </a:rPr>
              <a:t> è quello di aiutare il bambino a 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”MATEMATIZZARE"</a:t>
            </a:r>
            <a:r>
              <a:rPr lang="it-IT" sz="2400" dirty="0">
                <a:latin typeface="Apple Casual"/>
                <a:cs typeface="Apple Casual"/>
              </a:rPr>
              <a:t>, </a:t>
            </a:r>
            <a:r>
              <a:rPr lang="it-IT" sz="2400" dirty="0" smtClean="0">
                <a:latin typeface="Apple Casual"/>
                <a:cs typeface="Apple Casual"/>
              </a:rPr>
              <a:t>cioè </a:t>
            </a:r>
            <a:r>
              <a:rPr lang="it-IT" sz="2400" dirty="0">
                <a:latin typeface="Apple Casual"/>
                <a:cs typeface="Apple Casual"/>
              </a:rPr>
              <a:t>passare da una rappresentazione elementare della </a:t>
            </a:r>
            <a:r>
              <a:rPr lang="it-IT" sz="2400" dirty="0" smtClean="0">
                <a:latin typeface="Apple Casual"/>
                <a:cs typeface="Apple Casual"/>
              </a:rPr>
              <a:t>realtà </a:t>
            </a:r>
            <a:r>
              <a:rPr lang="it-IT" sz="2400" dirty="0">
                <a:latin typeface="Apple Casual"/>
                <a:cs typeface="Apple Casual"/>
              </a:rPr>
              <a:t>ad una sempre </a:t>
            </a:r>
            <a:r>
              <a:rPr lang="it-IT" sz="2400" dirty="0" smtClean="0">
                <a:latin typeface="Apple Casual"/>
                <a:cs typeface="Apple Casual"/>
              </a:rPr>
              <a:t>più </a:t>
            </a:r>
            <a:r>
              <a:rPr lang="it-IT" sz="2400" dirty="0">
                <a:latin typeface="Apple Casual"/>
                <a:cs typeface="Apple Casual"/>
              </a:rPr>
              <a:t>strutturata, </a:t>
            </a:r>
            <a:r>
              <a:rPr lang="it-IT" sz="2400" u="sng" dirty="0">
                <a:latin typeface="Apple Casual"/>
                <a:cs typeface="Apple Casual"/>
              </a:rPr>
              <a:t>sempre in modo ludico</a:t>
            </a:r>
            <a:r>
              <a:rPr lang="it-IT" sz="2400" dirty="0">
                <a:latin typeface="Apple Casual"/>
                <a:cs typeface="Apple Casual"/>
              </a:rPr>
              <a:t>, in cui entrano come elementi fondamentali e irrinunciabili caratteristiche come la </a:t>
            </a:r>
            <a:r>
              <a:rPr lang="it-IT" sz="2400" dirty="0" smtClean="0">
                <a:latin typeface="Apple Casual"/>
                <a:cs typeface="Apple Casual"/>
              </a:rPr>
              <a:t>numerosità, </a:t>
            </a:r>
            <a:r>
              <a:rPr lang="it-IT" sz="2400" dirty="0">
                <a:latin typeface="Apple Casual"/>
                <a:cs typeface="Apple Casual"/>
              </a:rPr>
              <a:t>la forma, l'estensione, la </a:t>
            </a:r>
            <a:r>
              <a:rPr lang="it-IT" sz="2400" dirty="0" smtClean="0">
                <a:latin typeface="Apple Casual"/>
                <a:cs typeface="Apple Casual"/>
              </a:rPr>
              <a:t>quantità.</a:t>
            </a: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0126502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2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1766"/>
            <a:ext cx="9144000" cy="5916706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1011166" y="308393"/>
            <a:ext cx="7378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rgbClr val="558ED5"/>
                </a:solidFill>
                <a:latin typeface="Apple Casual"/>
                <a:cs typeface="Apple Casual"/>
              </a:rPr>
              <a:t>NUOVE INDICAZIONI MINISTERIALI PER IL CURRICOLO - MATEMATICA</a:t>
            </a:r>
            <a:endParaRPr lang="it-IT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1478439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657412" y="2440366"/>
            <a:ext cx="77694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  <a:hlinkClick r:id="rId2" action="ppaction://hlinkfile"/>
              </a:rPr>
              <a:t>Indicazioni nazionali per il curricolo</a:t>
            </a:r>
          </a:p>
          <a:p>
            <a:pPr algn="ctr">
              <a:lnSpc>
                <a:spcPct val="150000"/>
              </a:lnSpc>
            </a:pPr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  <a:hlinkClick r:id="rId2" action="ppaction://hlinkfile"/>
              </a:rPr>
              <a:t>della scuola dell’infanzia e del primo ciclo d’istruzione</a:t>
            </a:r>
            <a:endParaRPr lang="it-IT" sz="24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r>
              <a:rPr lang="it-IT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83302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79294" y="46760"/>
            <a:ext cx="8740588" cy="6730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it-IT" sz="2000" i="1" dirty="0">
                <a:solidFill>
                  <a:srgbClr val="558ED5"/>
                </a:solidFill>
                <a:latin typeface="Apple Casual"/>
                <a:cs typeface="Apple Casual"/>
              </a:rPr>
              <a:t>Numero e spazio</a:t>
            </a:r>
            <a:endParaRPr lang="it-IT" sz="20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>
              <a:lnSpc>
                <a:spcPct val="120000"/>
              </a:lnSpc>
            </a:pPr>
            <a:r>
              <a:rPr lang="it-IT" sz="2000" dirty="0">
                <a:latin typeface="Apple Casual"/>
                <a:cs typeface="Apple Casual"/>
              </a:rPr>
              <a:t>La familiarità con i numeri può nascere a partire da quelli che si usano nella vita di ogni giorno; poi, ragionando sulle quantità e sulla numerosità di oggetti diversi, i bambini costruiscono le prime fondamentali competenze sul contare oggetti o eventi, accompagnandole con i gesti dell’indicare, del togliere e dell’aggiungere. Si avviano così alla conoscenza del numero e della struttura delle prime operazioni, suddividono in parti i materiali e realizzano elementari attività di misura. Gradualmente, avviando i primi processi di astrazione, imparano a rappresentare con simboli semplici i risultati delle loro esperienze.</a:t>
            </a:r>
          </a:p>
          <a:p>
            <a:pPr>
              <a:lnSpc>
                <a:spcPct val="120000"/>
              </a:lnSpc>
            </a:pPr>
            <a:r>
              <a:rPr lang="it-IT" sz="2000" dirty="0">
                <a:latin typeface="Apple Casual"/>
                <a:cs typeface="Apple Casual"/>
              </a:rPr>
              <a:t>Muovendosi nello spazio, i bambini scelgono ed eseguono i percorsi più idonei per raggiungere una meta prefissata scoprendo concetti geometrici come quelli di direzione e di angolo. Sanno descrivere le forme di oggetti tridimensionali, riconoscendo le forme geometriche e individuandone le proprietà (ad esempio, riconoscendo nel “quadrato” una proprietà dell’oggetto e non l’oggetto stesso). </a:t>
            </a:r>
          </a:p>
          <a:p>
            <a:pPr>
              <a:lnSpc>
                <a:spcPct val="120000"/>
              </a:lnSpc>
            </a:pPr>
            <a:r>
              <a:rPr lang="it-IT" sz="2000" dirty="0">
                <a:latin typeface="Apple Casual"/>
                <a:cs typeface="Apple Casual"/>
              </a:rPr>
              <a:t>Operano e giocano con materiali strutturati, costruzioni, giochi da tavolo di vario tipo. </a:t>
            </a:r>
          </a:p>
        </p:txBody>
      </p:sp>
    </p:spTree>
    <p:extLst>
      <p:ext uri="{BB962C8B-B14F-4D97-AF65-F5344CB8AC3E}">
        <p14:creationId xmlns:p14="http://schemas.microsoft.com/office/powerpoint/2010/main" val="20501307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79294" y="211115"/>
            <a:ext cx="8800353" cy="6066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it-IT" b="1" dirty="0">
                <a:solidFill>
                  <a:srgbClr val="558ED5"/>
                </a:solidFill>
                <a:latin typeface="Apple Casual"/>
                <a:cs typeface="Apple Casual"/>
              </a:rPr>
              <a:t>Traguardi per lo sviluppo della competenza</a:t>
            </a:r>
            <a:endParaRPr lang="it-IT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>
              <a:lnSpc>
                <a:spcPct val="120000"/>
              </a:lnSpc>
            </a:pPr>
            <a:r>
              <a:rPr lang="it-IT" dirty="0">
                <a:latin typeface="Apple Casual"/>
                <a:cs typeface="Apple Casual"/>
              </a:rPr>
              <a:t> </a:t>
            </a:r>
          </a:p>
          <a:p>
            <a:pPr>
              <a:lnSpc>
                <a:spcPct val="120000"/>
              </a:lnSpc>
            </a:pPr>
            <a:r>
              <a:rPr lang="it-IT" dirty="0" smtClean="0">
                <a:latin typeface="Apple Casual"/>
                <a:cs typeface="Apple Casual"/>
              </a:rPr>
              <a:t>- Il </a:t>
            </a:r>
            <a:r>
              <a:rPr lang="it-IT" dirty="0">
                <a:latin typeface="Apple Casual"/>
                <a:cs typeface="Apple Casual"/>
              </a:rPr>
              <a:t>bambino raggruppa e ordina oggetti e materiali secondo criteri diversi, ne identifica alcune proprietà, confronta e valuta quantità; utilizza simboli per registrarle; esegue misurazioni usando strumenti alla sua portata. </a:t>
            </a:r>
          </a:p>
          <a:p>
            <a:pPr>
              <a:lnSpc>
                <a:spcPct val="120000"/>
              </a:lnSpc>
            </a:pPr>
            <a:r>
              <a:rPr lang="it-IT" dirty="0" smtClean="0">
                <a:latin typeface="Apple Casual"/>
                <a:cs typeface="Apple Casual"/>
              </a:rPr>
              <a:t>- Sa </a:t>
            </a:r>
            <a:r>
              <a:rPr lang="it-IT" dirty="0">
                <a:latin typeface="Apple Casual"/>
                <a:cs typeface="Apple Casual"/>
              </a:rPr>
              <a:t>collocare le azioni quotidiane nel tempo della giornata e della settimana.</a:t>
            </a:r>
          </a:p>
          <a:p>
            <a:pPr>
              <a:lnSpc>
                <a:spcPct val="120000"/>
              </a:lnSpc>
            </a:pPr>
            <a:r>
              <a:rPr lang="it-IT" dirty="0" smtClean="0">
                <a:latin typeface="Apple Casual"/>
                <a:cs typeface="Apple Casual"/>
              </a:rPr>
              <a:t>- Riferisce </a:t>
            </a:r>
            <a:r>
              <a:rPr lang="it-IT" dirty="0">
                <a:latin typeface="Apple Casual"/>
                <a:cs typeface="Apple Casual"/>
              </a:rPr>
              <a:t>correttamente eventi del passato recente; sa dire cosa potrà succedere in un futuro immediato e prossimo.</a:t>
            </a:r>
          </a:p>
          <a:p>
            <a:pPr>
              <a:lnSpc>
                <a:spcPct val="120000"/>
              </a:lnSpc>
            </a:pPr>
            <a:r>
              <a:rPr lang="it-IT" dirty="0" smtClean="0">
                <a:latin typeface="Apple Casual"/>
                <a:cs typeface="Apple Casual"/>
              </a:rPr>
              <a:t>- Osserva </a:t>
            </a:r>
            <a:r>
              <a:rPr lang="it-IT" dirty="0">
                <a:latin typeface="Apple Casual"/>
                <a:cs typeface="Apple Casual"/>
              </a:rPr>
              <a:t>con attenzione il suo corpo, gli organismi viventi e i loro ambienti, i fenomeni naturali, accorgendosi dei loro cambiamenti. </a:t>
            </a:r>
          </a:p>
          <a:p>
            <a:pPr>
              <a:lnSpc>
                <a:spcPct val="120000"/>
              </a:lnSpc>
            </a:pPr>
            <a:r>
              <a:rPr lang="it-IT" dirty="0" smtClean="0">
                <a:latin typeface="Apple Casual"/>
                <a:cs typeface="Apple Casual"/>
              </a:rPr>
              <a:t>- Si </a:t>
            </a:r>
            <a:r>
              <a:rPr lang="it-IT" dirty="0">
                <a:latin typeface="Apple Casual"/>
                <a:cs typeface="Apple Casual"/>
              </a:rPr>
              <a:t>interessa a macchine e strumenti tecnologici, sa scoprirne le funzioni e i possibili usi.</a:t>
            </a:r>
          </a:p>
          <a:p>
            <a:pPr>
              <a:lnSpc>
                <a:spcPct val="120000"/>
              </a:lnSpc>
            </a:pPr>
            <a:r>
              <a:rPr lang="it-IT" dirty="0" smtClean="0">
                <a:latin typeface="Apple Casual"/>
                <a:cs typeface="Apple Casual"/>
              </a:rPr>
              <a:t>- Ha </a:t>
            </a:r>
            <a:r>
              <a:rPr lang="it-IT" dirty="0">
                <a:latin typeface="Apple Casual"/>
                <a:cs typeface="Apple Casual"/>
              </a:rPr>
              <a:t>familiarità sia con le strategie del contare e dell’operare con i numeri sia con quelle necessarie per eseguire le prime misurazioni di lunghezze, pesi, e altre quantità.</a:t>
            </a:r>
          </a:p>
          <a:p>
            <a:pPr>
              <a:lnSpc>
                <a:spcPct val="120000"/>
              </a:lnSpc>
            </a:pPr>
            <a:r>
              <a:rPr lang="it-IT" dirty="0" smtClean="0">
                <a:latin typeface="Apple Casual"/>
                <a:cs typeface="Apple Casual"/>
              </a:rPr>
              <a:t>- Individua </a:t>
            </a:r>
            <a:r>
              <a:rPr lang="it-IT" dirty="0">
                <a:latin typeface="Apple Casual"/>
                <a:cs typeface="Apple Casual"/>
              </a:rPr>
              <a:t>le posizioni di oggetti e persone nello spazio, usando termini come avanti/dietro, sopra/sotto, destra/sinistra, </a:t>
            </a:r>
            <a:r>
              <a:rPr lang="it-IT" dirty="0" err="1">
                <a:latin typeface="Apple Casual"/>
                <a:cs typeface="Apple Casual"/>
              </a:rPr>
              <a:t>ecc</a:t>
            </a:r>
            <a:r>
              <a:rPr lang="it-IT" dirty="0">
                <a:latin typeface="Apple Casual"/>
                <a:cs typeface="Apple Casual"/>
              </a:rPr>
              <a:t>; segue correttamente un percorso sulla base di indicazioni verbali. </a:t>
            </a:r>
          </a:p>
        </p:txBody>
      </p:sp>
    </p:spTree>
    <p:extLst>
      <p:ext uri="{BB962C8B-B14F-4D97-AF65-F5344CB8AC3E}">
        <p14:creationId xmlns:p14="http://schemas.microsoft.com/office/powerpoint/2010/main" val="3928146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221495" y="162450"/>
            <a:ext cx="8697320" cy="6191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QUALE MATEMATICA ?</a:t>
            </a:r>
          </a:p>
          <a:p>
            <a:pPr algn="ctr"/>
            <a:endParaRPr lang="it-IT" sz="2400" b="1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algn="ctr"/>
            <a:r>
              <a:rPr lang="it-IT" sz="2000" dirty="0" smtClean="0">
                <a:latin typeface="Apple Casual"/>
                <a:cs typeface="Apple Casual"/>
              </a:rPr>
              <a:t>In stretta relazione con agli </a:t>
            </a:r>
            <a:r>
              <a:rPr lang="it-IT" sz="2000" dirty="0">
                <a:latin typeface="Apple Casual"/>
                <a:cs typeface="Apple Casual"/>
              </a:rPr>
              <a:t>altri campi di esperienza </a:t>
            </a:r>
            <a:r>
              <a:rPr lang="it-IT" sz="2000" dirty="0" smtClean="0">
                <a:latin typeface="Apple Casual"/>
                <a:cs typeface="Apple Casual"/>
              </a:rPr>
              <a:t>fare </a:t>
            </a:r>
            <a:r>
              <a:rPr lang="it-IT" sz="2000" dirty="0">
                <a:latin typeface="Apple Casual"/>
                <a:cs typeface="Apple Casual"/>
              </a:rPr>
              <a:t>proposte finalizzate alla costruzione </a:t>
            </a:r>
            <a:r>
              <a:rPr lang="it-IT" sz="2000" dirty="0" smtClean="0">
                <a:latin typeface="Apple Casual"/>
                <a:cs typeface="Apple Casual"/>
              </a:rPr>
              <a:t>dei saperi </a:t>
            </a:r>
            <a:r>
              <a:rPr lang="it-IT" sz="2000" dirty="0">
                <a:latin typeface="Apple Casual"/>
                <a:cs typeface="Apple Casual"/>
              </a:rPr>
              <a:t>dei bambini intervenendo attivamente su competenze </a:t>
            </a:r>
            <a:r>
              <a:rPr lang="it-IT" sz="2000" dirty="0" smtClean="0">
                <a:latin typeface="Apple Casual"/>
                <a:cs typeface="Apple Casual"/>
              </a:rPr>
              <a:t>trasversali:</a:t>
            </a:r>
          </a:p>
          <a:p>
            <a:pPr algn="just"/>
            <a:endParaRPr lang="it-IT" sz="2000" dirty="0" smtClean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• </a:t>
            </a:r>
            <a:r>
              <a:rPr lang="it-IT" sz="2000" dirty="0">
                <a:latin typeface="Apple Casual"/>
                <a:cs typeface="Apple Casual"/>
              </a:rPr>
              <a:t>Conoscere, manipolare, interpretare i simboli per rappresentare </a:t>
            </a:r>
            <a:r>
              <a:rPr lang="it-IT" sz="2000" dirty="0" smtClean="0">
                <a:latin typeface="Apple Casual"/>
                <a:cs typeface="Apple Casual"/>
              </a:rPr>
              <a:t>significati;</a:t>
            </a:r>
            <a:endParaRPr lang="it-IT" sz="2000" dirty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>
                <a:latin typeface="Apple Casual"/>
                <a:cs typeface="Apple Casual"/>
              </a:rPr>
              <a:t>• Esprimersi verbalmente per pensare, comunicare, </a:t>
            </a:r>
            <a:r>
              <a:rPr lang="it-IT" sz="2000" dirty="0" smtClean="0">
                <a:latin typeface="Apple Casual"/>
                <a:cs typeface="Apple Casual"/>
              </a:rPr>
              <a:t>condividere;</a:t>
            </a:r>
            <a:endParaRPr lang="it-IT" sz="2000" dirty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>
                <a:latin typeface="Apple Casual"/>
                <a:cs typeface="Apple Casual"/>
              </a:rPr>
              <a:t>• Percepire il punto di vista degli altri in relazione al proprio, nelle azioni e nelle </a:t>
            </a:r>
            <a:r>
              <a:rPr lang="it-IT" sz="2000" dirty="0" smtClean="0">
                <a:latin typeface="Apple Casual"/>
                <a:cs typeface="Apple Casual"/>
              </a:rPr>
              <a:t>comunicazioni;</a:t>
            </a:r>
            <a:endParaRPr lang="it-IT" sz="2000" dirty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>
                <a:latin typeface="Apple Casual"/>
                <a:cs typeface="Apple Casual"/>
              </a:rPr>
              <a:t>• Porre domande, fare ipotesi, prevedere, anticipare, </a:t>
            </a:r>
            <a:r>
              <a:rPr lang="it-IT" sz="2000" dirty="0" smtClean="0">
                <a:latin typeface="Apple Casual"/>
                <a:cs typeface="Apple Casual"/>
              </a:rPr>
              <a:t>progettare;</a:t>
            </a:r>
            <a:endParaRPr lang="it-IT" sz="2000" dirty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>
                <a:latin typeface="Apple Casual"/>
                <a:cs typeface="Apple Casual"/>
              </a:rPr>
              <a:t>• Osservare, organizzare, ordinare le cose e le </a:t>
            </a:r>
            <a:r>
              <a:rPr lang="it-IT" sz="2000" dirty="0" smtClean="0">
                <a:latin typeface="Apple Casual"/>
                <a:cs typeface="Apple Casual"/>
              </a:rPr>
              <a:t>esperienze;</a:t>
            </a:r>
            <a:endParaRPr lang="it-IT" sz="2000" dirty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000" dirty="0">
                <a:latin typeface="Apple Casual"/>
                <a:cs typeface="Apple Casual"/>
              </a:rPr>
              <a:t>• Interagire con lo spazio in modo consapevole potenziando abilità percettive e </a:t>
            </a:r>
            <a:r>
              <a:rPr lang="it-IT" sz="2000" dirty="0" smtClean="0">
                <a:latin typeface="Apple Casual"/>
                <a:cs typeface="Apple Casual"/>
              </a:rPr>
              <a:t>motorie;</a:t>
            </a:r>
            <a:endParaRPr lang="it-IT" sz="20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3756478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80560" y="649802"/>
            <a:ext cx="8505358" cy="5047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Attraverso questo campo di esperienza sollecitare i </a:t>
            </a:r>
            <a:r>
              <a:rPr lang="it-IT" sz="2400" dirty="0">
                <a:latin typeface="Apple Casual"/>
                <a:cs typeface="Apple Casual"/>
              </a:rPr>
              <a:t>centri di </a:t>
            </a:r>
            <a:r>
              <a:rPr lang="it-IT" sz="2400" dirty="0" smtClean="0">
                <a:latin typeface="Apple Casual"/>
                <a:cs typeface="Apple Casual"/>
              </a:rPr>
              <a:t>attenzione, in </a:t>
            </a:r>
            <a:r>
              <a:rPr lang="it-IT" sz="2400" dirty="0">
                <a:latin typeface="Apple Casual"/>
                <a:cs typeface="Apple Casual"/>
              </a:rPr>
              <a:t>modo </a:t>
            </a:r>
            <a:r>
              <a:rPr lang="it-IT" sz="2400" dirty="0" smtClean="0">
                <a:latin typeface="Apple Casual"/>
                <a:cs typeface="Apple Casual"/>
              </a:rPr>
              <a:t>particolare: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1) la </a:t>
            </a:r>
            <a:r>
              <a:rPr lang="it-IT" sz="2400" dirty="0">
                <a:latin typeface="Apple Casual"/>
                <a:cs typeface="Apple Casual"/>
              </a:rPr>
              <a:t>percezione della spazio e la sua </a:t>
            </a:r>
            <a:r>
              <a:rPr lang="it-IT" sz="2400" dirty="0" smtClean="0">
                <a:latin typeface="Apple Casual"/>
                <a:cs typeface="Apple Casual"/>
              </a:rPr>
              <a:t>rappresentazione;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2) l’approccio </a:t>
            </a:r>
            <a:r>
              <a:rPr lang="it-IT" sz="2400" dirty="0">
                <a:latin typeface="Apple Casual"/>
                <a:cs typeface="Apple Casual"/>
              </a:rPr>
              <a:t>al numero come segno e strumento per interpretare la </a:t>
            </a:r>
            <a:r>
              <a:rPr lang="it-IT" sz="2400" dirty="0" smtClean="0">
                <a:latin typeface="Apple Casual"/>
                <a:cs typeface="Apple Casual"/>
              </a:rPr>
              <a:t>realtà </a:t>
            </a:r>
            <a:r>
              <a:rPr lang="it-IT" sz="2400" dirty="0">
                <a:latin typeface="Apple Casual"/>
                <a:cs typeface="Apple Casual"/>
              </a:rPr>
              <a:t>e interagire con </a:t>
            </a:r>
            <a:r>
              <a:rPr lang="it-IT" sz="2400" dirty="0" smtClean="0">
                <a:latin typeface="Apple Casual"/>
                <a:cs typeface="Apple Casual"/>
              </a:rPr>
              <a:t>essa;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3) l’esperienza </a:t>
            </a:r>
            <a:r>
              <a:rPr lang="it-IT" sz="2400" dirty="0">
                <a:latin typeface="Apple Casual"/>
                <a:cs typeface="Apple Casual"/>
              </a:rPr>
              <a:t>della misura dell’ordine e della relazione.</a:t>
            </a:r>
          </a:p>
        </p:txBody>
      </p:sp>
    </p:spTree>
    <p:extLst>
      <p:ext uri="{BB962C8B-B14F-4D97-AF65-F5344CB8AC3E}">
        <p14:creationId xmlns:p14="http://schemas.microsoft.com/office/powerpoint/2010/main" val="3402134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21495" y="1194180"/>
            <a:ext cx="8697320" cy="3708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GIOCO ed 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ESPERIENZA</a:t>
            </a:r>
          </a:p>
          <a:p>
            <a:pPr algn="ctr">
              <a:lnSpc>
                <a:spcPct val="150000"/>
              </a:lnSpc>
            </a:pPr>
            <a:endParaRPr lang="it-IT" sz="1400" dirty="0" smtClean="0">
              <a:latin typeface="Apple Casual"/>
              <a:cs typeface="Apple Casual"/>
            </a:endParaRPr>
          </a:p>
          <a:p>
            <a:pPr algn="just"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￼</a:t>
            </a:r>
            <a:r>
              <a:rPr lang="it-IT" sz="2400" dirty="0">
                <a:latin typeface="Apple Casual"/>
                <a:cs typeface="Apple Casual"/>
              </a:rPr>
              <a:t>￼￼￼￼￼La parola chiave è esperienza: </a:t>
            </a:r>
            <a:endParaRPr lang="it-IT" sz="2400" dirty="0" smtClean="0">
              <a:latin typeface="Apple Casual"/>
              <a:cs typeface="Apple Casual"/>
            </a:endParaRP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Esperienze motorie; </a:t>
            </a:r>
            <a:r>
              <a:rPr lang="it-IT" sz="2400" dirty="0">
                <a:latin typeface="Apple Casual"/>
                <a:cs typeface="Apple Casual"/>
              </a:rPr>
              <a:t>che si intrecciano costantemente </a:t>
            </a:r>
            <a:r>
              <a:rPr lang="it-IT" sz="2400" dirty="0" smtClean="0">
                <a:latin typeface="Apple Casual"/>
                <a:cs typeface="Apple Casual"/>
              </a:rPr>
              <a:t>con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Esperienze visive </a:t>
            </a:r>
            <a:r>
              <a:rPr lang="it-IT" sz="2400" dirty="0">
                <a:latin typeface="Apple Casual"/>
                <a:cs typeface="Apple Casual"/>
              </a:rPr>
              <a:t>e </a:t>
            </a:r>
            <a:r>
              <a:rPr lang="it-IT" sz="2400" dirty="0" smtClean="0">
                <a:latin typeface="Apple Casual"/>
                <a:cs typeface="Apple Casual"/>
              </a:rPr>
              <a:t>tattili;</a:t>
            </a: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“</a:t>
            </a:r>
            <a:r>
              <a:rPr lang="it-IT" sz="2400" dirty="0">
                <a:latin typeface="Apple Casual"/>
                <a:cs typeface="Apple Casual"/>
              </a:rPr>
              <a:t>F</a:t>
            </a:r>
            <a:r>
              <a:rPr lang="it-IT" sz="2400" dirty="0" smtClean="0">
                <a:latin typeface="Apple Casual"/>
                <a:cs typeface="Apple Casual"/>
              </a:rPr>
              <a:t>are</a:t>
            </a:r>
            <a:r>
              <a:rPr lang="it-IT" sz="2400" dirty="0">
                <a:latin typeface="Apple Casual"/>
                <a:cs typeface="Apple Casual"/>
              </a:rPr>
              <a:t>” </a:t>
            </a:r>
            <a:r>
              <a:rPr lang="it-IT" sz="2400" dirty="0" smtClean="0">
                <a:latin typeface="Apple Casual"/>
                <a:cs typeface="Apple Casual"/>
              </a:rPr>
              <a:t>e porsi domande; </a:t>
            </a:r>
            <a:endParaRPr lang="it-IT" sz="2400" dirty="0">
              <a:latin typeface="Apple Casual"/>
              <a:cs typeface="Apple Casual"/>
            </a:endParaRPr>
          </a:p>
          <a:p>
            <a:pPr marL="342900" indent="-342900" algn="just">
              <a:lnSpc>
                <a:spcPct val="150000"/>
              </a:lnSpc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“Fare” e resocontare.</a:t>
            </a:r>
          </a:p>
        </p:txBody>
      </p:sp>
    </p:spTree>
    <p:extLst>
      <p:ext uri="{BB962C8B-B14F-4D97-AF65-F5344CB8AC3E}">
        <p14:creationId xmlns:p14="http://schemas.microsoft.com/office/powerpoint/2010/main" val="35716761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68941" y="351707"/>
            <a:ext cx="8725647" cy="5601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it-IT" sz="2400" b="1" dirty="0">
                <a:solidFill>
                  <a:srgbClr val="558ED5"/>
                </a:solidFill>
                <a:latin typeface="Apple Casual"/>
                <a:cs typeface="Apple Casual"/>
              </a:rPr>
              <a:t>Vygotskij</a:t>
            </a:r>
            <a:r>
              <a:rPr lang="it-IT" sz="2400" b="1" dirty="0">
                <a:latin typeface="Apple Casual"/>
                <a:cs typeface="Apple Casual"/>
              </a:rPr>
              <a:t> sottolinea l'importanza del gioco, soprattutto in età prescolastica.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it-IT" sz="2400" b="1" dirty="0">
                <a:latin typeface="Apple Casual"/>
                <a:cs typeface="Apple Casual"/>
              </a:rPr>
              <a:t>Il gioco offre al bambino opportunità di compiere esperienze ricche e varie. Attraverso la finzione ludica, si allarga il proprio campo di azione e di conoscenza. 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it-IT" sz="2400" b="1" dirty="0">
                <a:latin typeface="Apple Casual"/>
                <a:cs typeface="Apple Casual"/>
              </a:rPr>
              <a:t>Il gioco è un'attività basilare per lo sviluppo intellettivo e, nella prima infanzia, la più importante.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it-IT" sz="2400" b="1" dirty="0">
                <a:latin typeface="Apple Casual"/>
                <a:cs typeface="Apple Casual"/>
              </a:rPr>
              <a:t>Probabilmente è il mezzo più efficiente per sviluppare il pensiero astratto. </a:t>
            </a:r>
          </a:p>
        </p:txBody>
      </p:sp>
    </p:spTree>
    <p:extLst>
      <p:ext uri="{BB962C8B-B14F-4D97-AF65-F5344CB8AC3E}">
        <p14:creationId xmlns:p14="http://schemas.microsoft.com/office/powerpoint/2010/main" val="21273110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95325" y="590729"/>
            <a:ext cx="8623490" cy="5786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OBIETTIVI</a:t>
            </a:r>
          </a:p>
          <a:p>
            <a:pPr algn="ctr"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 algn="ctr"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￼￼</a:t>
            </a:r>
            <a:r>
              <a:rPr lang="it-IT" sz="2400" dirty="0">
                <a:latin typeface="Apple Casual"/>
                <a:cs typeface="Apple Casual"/>
              </a:rPr>
              <a:t>￼</a:t>
            </a:r>
            <a:r>
              <a:rPr lang="it-IT" sz="2400" dirty="0" smtClean="0">
                <a:latin typeface="Apple Casual"/>
                <a:cs typeface="Apple Casual"/>
              </a:rPr>
              <a:t>￼- SUSCITARE </a:t>
            </a:r>
            <a:r>
              <a:rPr lang="it-IT" sz="2400" dirty="0">
                <a:latin typeface="Apple Casual"/>
                <a:cs typeface="Apple Casual"/>
              </a:rPr>
              <a:t>SIMPATIA nei riguardi della </a:t>
            </a:r>
            <a:r>
              <a:rPr lang="it-IT" sz="2400" dirty="0" smtClean="0">
                <a:latin typeface="Apple Casual"/>
                <a:cs typeface="Apple Casual"/>
              </a:rPr>
              <a:t>didattica della    matematica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FAVORIRE </a:t>
            </a:r>
            <a:r>
              <a:rPr lang="it-IT" sz="2400" dirty="0">
                <a:latin typeface="Apple Casual"/>
                <a:cs typeface="Apple Casual"/>
              </a:rPr>
              <a:t>LA CURIOSITA’ del mondo circostante per sviluppare una capacità </a:t>
            </a:r>
            <a:r>
              <a:rPr lang="it-IT" sz="2400" dirty="0" smtClean="0">
                <a:latin typeface="Apple Casual"/>
                <a:cs typeface="Apple Casual"/>
              </a:rPr>
              <a:t>critica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AVVIO </a:t>
            </a:r>
            <a:r>
              <a:rPr lang="it-IT" sz="2400" dirty="0">
                <a:latin typeface="Apple Casual"/>
                <a:cs typeface="Apple Casual"/>
              </a:rPr>
              <a:t>ALLE RAPPRESENTAZIONI GRAFICHE ED AI SIMBOLI</a:t>
            </a:r>
          </a:p>
        </p:txBody>
      </p:sp>
    </p:spTree>
    <p:extLst>
      <p:ext uri="{BB962C8B-B14F-4D97-AF65-F5344CB8AC3E}">
        <p14:creationId xmlns:p14="http://schemas.microsoft.com/office/powerpoint/2010/main" val="5273700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65792" y="679339"/>
            <a:ext cx="8593958" cy="5232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</a:rPr>
              <a:t>ATTIVITA’ PSICOMOTORIA</a:t>
            </a:r>
          </a:p>
          <a:p>
            <a:pPr algn="ctr"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 algn="ctr"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￼￼￼• La percezione dello spazio e la sua </a:t>
            </a:r>
            <a:r>
              <a:rPr lang="it-IT" sz="2400" dirty="0" smtClean="0">
                <a:latin typeface="Apple Casual"/>
                <a:cs typeface="Apple Casual"/>
              </a:rPr>
              <a:t>rappresentazione;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• Tutta l’esperienza parte dai giochi </a:t>
            </a:r>
            <a:r>
              <a:rPr lang="it-IT" sz="2400" dirty="0" smtClean="0">
                <a:latin typeface="Apple Casual"/>
                <a:cs typeface="Apple Casual"/>
              </a:rPr>
              <a:t>psicomotori;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• Le esperienze vengono via via </a:t>
            </a:r>
            <a:r>
              <a:rPr lang="it-IT" sz="2400" dirty="0" smtClean="0">
                <a:latin typeface="Apple Casual"/>
                <a:cs typeface="Apple Casual"/>
              </a:rPr>
              <a:t>verbalizzate, raccontate</a:t>
            </a:r>
            <a:r>
              <a:rPr lang="it-IT" sz="2400" dirty="0">
                <a:latin typeface="Apple Casual"/>
                <a:cs typeface="Apple Casual"/>
              </a:rPr>
              <a:t>, descritte e anche rappresentate.</a:t>
            </a:r>
          </a:p>
        </p:txBody>
      </p:sp>
    </p:spTree>
    <p:extLst>
      <p:ext uri="{BB962C8B-B14F-4D97-AF65-F5344CB8AC3E}">
        <p14:creationId xmlns:p14="http://schemas.microsoft.com/office/powerpoint/2010/main" val="29429687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472520" y="561194"/>
            <a:ext cx="8269100" cy="6740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ATTIVITA’ PSICOMOTORIA </a:t>
            </a:r>
          </a:p>
          <a:p>
            <a:pPr algn="ctr"/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PER CONOSCERE LO SPAZIO E CONCEPIRSI NELLO SPAZIO</a:t>
            </a:r>
          </a:p>
          <a:p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SALTARE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ROTOLARSI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STRISCIARE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MARCIARE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CAMMINARE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CORRERE</a:t>
            </a: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GIOCHI CON LA PALLA</a:t>
            </a:r>
            <a:endParaRPr lang="it-IT" sz="2400" dirty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endParaRPr lang="it-IT" sz="2400" dirty="0" smtClean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6060095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472520" y="520061"/>
            <a:ext cx="8269100" cy="6001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ATTIVITA’ RITMICA</a:t>
            </a:r>
          </a:p>
          <a:p>
            <a:pPr algn="ctr"/>
            <a:endParaRPr lang="it-IT" sz="2400" dirty="0" smtClean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CONTE</a:t>
            </a:r>
            <a:endParaRPr lang="it-IT" sz="2400" dirty="0">
              <a:latin typeface="Apple Casual"/>
              <a:cs typeface="Apple Casual"/>
            </a:endParaRP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FILASTROCCHE</a:t>
            </a:r>
          </a:p>
          <a:p>
            <a:pPr marL="285750" indent="-28575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SQUENZE RITMICHE</a:t>
            </a:r>
          </a:p>
          <a:p>
            <a:pPr algn="ctr"/>
            <a:endParaRPr lang="it-IT" sz="2400" dirty="0" smtClean="0">
              <a:latin typeface="Apple Casual"/>
              <a:cs typeface="Apple Casual"/>
            </a:endParaRPr>
          </a:p>
          <a:p>
            <a:pPr algn="ctr"/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MOTRICITA’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PERCORSI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CONTARE DURANTE I GIOCHI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SEQUENZE MOTORIE</a:t>
            </a:r>
          </a:p>
          <a:p>
            <a:pPr marL="342900" indent="-342900">
              <a:buFontTx/>
              <a:buChar char="-"/>
            </a:pPr>
            <a:endParaRPr lang="it-IT" sz="2400" dirty="0">
              <a:latin typeface="Apple Casual"/>
              <a:cs typeface="Apple Casual"/>
            </a:endParaRPr>
          </a:p>
          <a:p>
            <a:pPr algn="ctr"/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ATTIVITA’ DI ROUTINE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CONTARE PRESENTI/ASSENTI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IL CALENDARIO</a:t>
            </a: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CANZONCINE </a:t>
            </a:r>
            <a:endParaRPr lang="it-IT" sz="2400" dirty="0">
              <a:latin typeface="Apple Casual"/>
              <a:cs typeface="Apple Casual"/>
            </a:endParaRPr>
          </a:p>
          <a:p>
            <a:pPr algn="ctr"/>
            <a:endParaRPr lang="it-IT" sz="2400" dirty="0" smtClean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2649963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54000" y="554922"/>
            <a:ext cx="84865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ORDINARE</a:t>
            </a:r>
            <a:endParaRPr lang="it-IT" sz="24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OGGETTI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QUANTITA’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NUMERI</a:t>
            </a:r>
          </a:p>
          <a:p>
            <a:endParaRPr lang="it-IT" sz="24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DAL SIMBOLO ALLA CIFRA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USO DEL CORPO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USO DEI SENSI 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CARDINALITA’ E ORDINALITA’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NUMERARE </a:t>
            </a:r>
          </a:p>
          <a:p>
            <a:pPr marL="342900" indent="-342900">
              <a:buFont typeface="Arial"/>
              <a:buChar char="•"/>
            </a:pPr>
            <a:r>
              <a:rPr lang="it-IT" sz="2400" dirty="0" smtClean="0">
                <a:latin typeface="Apple Casual"/>
                <a:cs typeface="Apple Casual"/>
              </a:rPr>
              <a:t>ORDINARE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RAPPRESENTARE I GIOCHI MOTORI</a:t>
            </a:r>
          </a:p>
        </p:txBody>
      </p:sp>
    </p:spTree>
    <p:extLst>
      <p:ext uri="{BB962C8B-B14F-4D97-AF65-F5344CB8AC3E}">
        <p14:creationId xmlns:p14="http://schemas.microsoft.com/office/powerpoint/2010/main" val="38950899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42471" y="1962247"/>
            <a:ext cx="80831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Esperienza numerica: I numeri nel nostro mondo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!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>
                <a:latin typeface="Apple Casual"/>
                <a:cs typeface="Apple Casual"/>
              </a:rPr>
              <a:t>Quali e quanti numeri conosciamo</a:t>
            </a:r>
            <a:r>
              <a:rPr lang="it-IT" sz="2400" dirty="0" smtClean="0">
                <a:latin typeface="Apple Casual"/>
                <a:cs typeface="Apple Casual"/>
              </a:rPr>
              <a:t>?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latin typeface="Apple Casual"/>
                <a:cs typeface="Apple Casual"/>
              </a:rPr>
              <a:t>A </a:t>
            </a:r>
            <a:r>
              <a:rPr lang="it-IT" sz="2400" dirty="0">
                <a:latin typeface="Apple Casual"/>
                <a:cs typeface="Apple Casual"/>
              </a:rPr>
              <a:t>cosa servono i numeri</a:t>
            </a:r>
            <a:r>
              <a:rPr lang="it-IT" sz="2400" dirty="0" smtClean="0">
                <a:latin typeface="Apple Casual"/>
                <a:cs typeface="Apple Casual"/>
              </a:rPr>
              <a:t>? 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latin typeface="Apple Casual"/>
                <a:cs typeface="Apple Casual"/>
              </a:rPr>
              <a:t>Dove </a:t>
            </a:r>
            <a:r>
              <a:rPr lang="it-IT" sz="2400" dirty="0">
                <a:latin typeface="Apple Casual"/>
                <a:cs typeface="Apple Casual"/>
              </a:rPr>
              <a:t>li troviamo?</a:t>
            </a:r>
          </a:p>
        </p:txBody>
      </p:sp>
    </p:spTree>
    <p:extLst>
      <p:ext uri="{BB962C8B-B14F-4D97-AF65-F5344CB8AC3E}">
        <p14:creationId xmlns:p14="http://schemas.microsoft.com/office/powerpoint/2010/main" val="21929004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24119" y="1203103"/>
            <a:ext cx="86061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Esperienza numerica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:</a:t>
            </a:r>
          </a:p>
          <a:p>
            <a:endParaRPr lang="it-IT" sz="2400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i </a:t>
            </a:r>
            <a:r>
              <a:rPr lang="it-IT" sz="2400" dirty="0">
                <a:latin typeface="Apple Casual"/>
                <a:cs typeface="Apple Casual"/>
              </a:rPr>
              <a:t>numeri della classe (misure, gusti</a:t>
            </a:r>
            <a:r>
              <a:rPr lang="it-IT" sz="2400" dirty="0" smtClean="0">
                <a:latin typeface="Apple Casual"/>
                <a:cs typeface="Apple Casual"/>
              </a:rPr>
              <a:t>);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il contare;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i regoli;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i </a:t>
            </a:r>
            <a:r>
              <a:rPr lang="it-IT" sz="2400" dirty="0">
                <a:latin typeface="Apple Casual"/>
                <a:cs typeface="Apple Casual"/>
              </a:rPr>
              <a:t>giochi di </a:t>
            </a:r>
            <a:r>
              <a:rPr lang="it-IT" sz="2400" dirty="0" smtClean="0">
                <a:latin typeface="Apple Casual"/>
                <a:cs typeface="Apple Casual"/>
              </a:rPr>
              <a:t>movimento - </a:t>
            </a:r>
            <a:r>
              <a:rPr lang="it-IT" sz="2400" dirty="0">
                <a:latin typeface="Apple Casual"/>
                <a:cs typeface="Apple Casual"/>
              </a:rPr>
              <a:t>problemi (orali</a:t>
            </a:r>
            <a:r>
              <a:rPr lang="it-IT" sz="2400" dirty="0" smtClean="0">
                <a:latin typeface="Apple Casual"/>
                <a:cs typeface="Apple Casual"/>
              </a:rPr>
              <a:t>);</a:t>
            </a:r>
          </a:p>
          <a:p>
            <a:pPr marL="342900" indent="-342900">
              <a:buFontTx/>
              <a:buChar char="-"/>
            </a:pPr>
            <a:endParaRPr lang="it-IT" sz="24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400" dirty="0" smtClean="0">
                <a:latin typeface="Apple Casual"/>
                <a:cs typeface="Apple Casual"/>
              </a:rPr>
              <a:t>canzoni </a:t>
            </a:r>
            <a:r>
              <a:rPr lang="it-IT" sz="2400" dirty="0">
                <a:latin typeface="Apple Casual"/>
                <a:cs typeface="Apple Casual"/>
              </a:rPr>
              <a:t>e poesie sui </a:t>
            </a:r>
            <a:r>
              <a:rPr lang="it-IT" sz="2400" dirty="0" smtClean="0">
                <a:latin typeface="Apple Casual"/>
                <a:cs typeface="Apple Casual"/>
              </a:rPr>
              <a:t>numeri - </a:t>
            </a:r>
            <a:r>
              <a:rPr lang="it-IT" sz="2400" dirty="0">
                <a:latin typeface="Apple Casual"/>
                <a:cs typeface="Apple Casual"/>
              </a:rPr>
              <a:t>schede di lavoro sulle </a:t>
            </a:r>
            <a:r>
              <a:rPr lang="it-IT" sz="2400" dirty="0" smtClean="0">
                <a:latin typeface="Apple Casual"/>
                <a:cs typeface="Apple Casual"/>
              </a:rPr>
              <a:t>cifre.</a:t>
            </a:r>
            <a:endParaRPr lang="it-IT" sz="24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3952963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88471" y="1213008"/>
            <a:ext cx="8187763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CONTARE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latin typeface="Apple Casual"/>
                <a:cs typeface="Apple Casual"/>
              </a:rPr>
              <a:t>- la </a:t>
            </a:r>
            <a:r>
              <a:rPr lang="it-IT" sz="2400" dirty="0">
                <a:latin typeface="Apple Casual"/>
                <a:cs typeface="Apple Casual"/>
              </a:rPr>
              <a:t>sequenza delle parole numerali </a:t>
            </a:r>
            <a:r>
              <a:rPr lang="it-IT" sz="2400" dirty="0" smtClean="0">
                <a:latin typeface="Apple Casual"/>
                <a:cs typeface="Apple Casual"/>
              </a:rPr>
              <a:t>cardinali;</a:t>
            </a:r>
          </a:p>
          <a:p>
            <a:endParaRPr lang="it-IT" sz="2400" dirty="0" smtClean="0">
              <a:latin typeface="Apple Casual"/>
              <a:cs typeface="Apple Casual"/>
            </a:endParaRPr>
          </a:p>
          <a:p>
            <a:r>
              <a:rPr lang="it-IT" sz="2400" dirty="0" smtClean="0">
                <a:latin typeface="Apple Casual"/>
                <a:cs typeface="Apple Casual"/>
              </a:rPr>
              <a:t>- lo </a:t>
            </a:r>
            <a:r>
              <a:rPr lang="it-IT" sz="2400" dirty="0">
                <a:latin typeface="Apple Casual"/>
                <a:cs typeface="Apple Casual"/>
              </a:rPr>
              <a:t>“strumento matematico” dei </a:t>
            </a:r>
            <a:r>
              <a:rPr lang="it-IT" sz="2400" dirty="0" smtClean="0">
                <a:latin typeface="Apple Casual"/>
                <a:cs typeface="Apple Casual"/>
              </a:rPr>
              <a:t>bambini;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r>
              <a:rPr lang="it-IT" sz="2400" dirty="0" smtClean="0">
                <a:latin typeface="Apple Casual"/>
                <a:cs typeface="Apple Casual"/>
              </a:rPr>
              <a:t>- Contare </a:t>
            </a:r>
            <a:r>
              <a:rPr lang="it-IT" sz="2400" dirty="0">
                <a:latin typeface="Apple Casual"/>
                <a:cs typeface="Apple Casual"/>
              </a:rPr>
              <a:t>e </a:t>
            </a:r>
            <a:r>
              <a:rPr lang="it-IT" sz="2400" dirty="0" smtClean="0">
                <a:latin typeface="Apple Casual"/>
                <a:cs typeface="Apple Casual"/>
              </a:rPr>
              <a:t>rappresentare. </a:t>
            </a:r>
            <a:endParaRPr lang="it-IT" sz="2400" dirty="0">
              <a:latin typeface="Apple Casual"/>
              <a:cs typeface="Apple Casual"/>
            </a:endParaRPr>
          </a:p>
          <a:p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40276601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19529" y="215142"/>
            <a:ext cx="8904941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La pratica didattica in aula di matematica! nella scuola 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dell’infanzia</a:t>
            </a:r>
          </a:p>
          <a:p>
            <a:endParaRPr lang="it-IT" sz="2000" dirty="0" smtClean="0">
              <a:solidFill>
                <a:srgbClr val="558ED5"/>
              </a:solidFill>
              <a:latin typeface="Apple Casual"/>
              <a:cs typeface="Apple Casual"/>
            </a:endParaRPr>
          </a:p>
          <a:p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Progettare </a:t>
            </a:r>
            <a:r>
              <a:rPr lang="it-IT" sz="2000" dirty="0">
                <a:latin typeface="Apple Casual"/>
                <a:cs typeface="Apple Casual"/>
              </a:rPr>
              <a:t>occasioni di esperienza numerica, anche attraverso il movimento, la musica e il suono e la visualizzazione e il disegno, in diversi ambienti (aula, palestra, cortile, in piedi, sul foglio o alla lavagna</a:t>
            </a:r>
            <a:r>
              <a:rPr lang="it-IT" sz="2000" dirty="0" smtClean="0">
                <a:latin typeface="Apple Casual"/>
                <a:cs typeface="Apple Casual"/>
              </a:rPr>
              <a:t>)</a:t>
            </a:r>
            <a:r>
              <a:rPr lang="it-IT" sz="2000" dirty="0">
                <a:latin typeface="Apple Casual"/>
                <a:cs typeface="Apple Casual"/>
              </a:rPr>
              <a:t>;</a:t>
            </a: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Lavorare </a:t>
            </a:r>
            <a:r>
              <a:rPr lang="it-IT" sz="2000" dirty="0">
                <a:latin typeface="Apple Casual"/>
                <a:cs typeface="Apple Casual"/>
              </a:rPr>
              <a:t>sui piani (orale (numerali)/grafico-simbolico (cifre e simboli</a:t>
            </a:r>
          </a:p>
          <a:p>
            <a:r>
              <a:rPr lang="it-IT" sz="2000" dirty="0">
                <a:latin typeface="Apple Casual"/>
                <a:cs typeface="Apple Casual"/>
              </a:rPr>
              <a:t>numerici)/operativo(contare, misurare, confrontare</a:t>
            </a:r>
            <a:r>
              <a:rPr lang="it-IT" sz="2000" dirty="0" smtClean="0">
                <a:latin typeface="Apple Casual"/>
                <a:cs typeface="Apple Casual"/>
              </a:rPr>
              <a:t>);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Lavorare </a:t>
            </a:r>
            <a:r>
              <a:rPr lang="it-IT" sz="2000" dirty="0">
                <a:latin typeface="Apple Casual"/>
                <a:cs typeface="Apple Casual"/>
              </a:rPr>
              <a:t>sui valori del numero (sequenza numerica/valore cardinale/valore ordinale/uso nella misura/uso come codice</a:t>
            </a:r>
            <a:r>
              <a:rPr lang="it-IT" sz="2000" dirty="0" smtClean="0">
                <a:latin typeface="Apple Casual"/>
                <a:cs typeface="Apple Casual"/>
              </a:rPr>
              <a:t>);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Fare </a:t>
            </a:r>
            <a:r>
              <a:rPr lang="it-IT" sz="2000" dirty="0">
                <a:latin typeface="Apple Casual"/>
                <a:cs typeface="Apple Casual"/>
              </a:rPr>
              <a:t>leva sulle esperienze numeriche occasionali in ambito domestico collegandole al lavoro a </a:t>
            </a:r>
            <a:r>
              <a:rPr lang="it-IT" sz="2000" dirty="0" smtClean="0">
                <a:latin typeface="Apple Casual"/>
                <a:cs typeface="Apple Casual"/>
              </a:rPr>
              <a:t>scuola;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Conversazione </a:t>
            </a:r>
            <a:r>
              <a:rPr lang="it-IT" sz="2000" dirty="0">
                <a:latin typeface="Apple Casual"/>
                <a:cs typeface="Apple Casual"/>
              </a:rPr>
              <a:t>matematica (calcolo mentale, problemi discussi oralmente, analisi dei compiti e delle soluzioni</a:t>
            </a:r>
            <a:r>
              <a:rPr lang="it-IT" sz="2000" dirty="0" smtClean="0">
                <a:latin typeface="Apple Casual"/>
                <a:cs typeface="Apple Casual"/>
              </a:rPr>
              <a:t>);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Consegne matematiche;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Quesiti </a:t>
            </a:r>
            <a:r>
              <a:rPr lang="it-IT" sz="2000" dirty="0">
                <a:latin typeface="Apple Casual"/>
                <a:cs typeface="Apple Casual"/>
              </a:rPr>
              <a:t>e problemi come base di ogni forma di </a:t>
            </a:r>
            <a:r>
              <a:rPr lang="it-IT" sz="2000" dirty="0" smtClean="0">
                <a:latin typeface="Apple Casual"/>
                <a:cs typeface="Apple Casual"/>
              </a:rPr>
              <a:t>attività matematica;</a:t>
            </a:r>
            <a:endParaRPr lang="it-IT" sz="2000" dirty="0">
              <a:latin typeface="Apple Casual"/>
              <a:cs typeface="Apple Casual"/>
            </a:endParaRP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L’errore </a:t>
            </a:r>
            <a:r>
              <a:rPr lang="it-IT" sz="2000" dirty="0">
                <a:latin typeface="Apple Casual"/>
                <a:cs typeface="Apple Casual"/>
              </a:rPr>
              <a:t>come base della relazione di </a:t>
            </a:r>
            <a:r>
              <a:rPr lang="it-IT" sz="2000" dirty="0" smtClean="0">
                <a:latin typeface="Apple Casual"/>
                <a:cs typeface="Apple Casual"/>
              </a:rPr>
              <a:t>intimità </a:t>
            </a:r>
            <a:r>
              <a:rPr lang="it-IT" sz="2000" dirty="0">
                <a:latin typeface="Apple Casual"/>
                <a:cs typeface="Apple Casual"/>
              </a:rPr>
              <a:t>con i </a:t>
            </a:r>
            <a:r>
              <a:rPr lang="it-IT" sz="2000" dirty="0" smtClean="0">
                <a:latin typeface="Apple Casual"/>
                <a:cs typeface="Apple Casual"/>
              </a:rPr>
              <a:t>numeri;</a:t>
            </a:r>
          </a:p>
          <a:p>
            <a:pPr marL="342900" indent="-342900">
              <a:buFontTx/>
              <a:buChar char="-"/>
            </a:pPr>
            <a:r>
              <a:rPr lang="it-IT" sz="2000" dirty="0" smtClean="0">
                <a:latin typeface="Apple Casual"/>
                <a:cs typeface="Apple Casual"/>
              </a:rPr>
              <a:t>Il </a:t>
            </a:r>
            <a:r>
              <a:rPr lang="it-IT" sz="2000" dirty="0">
                <a:latin typeface="Apple Casual"/>
                <a:cs typeface="Apple Casual"/>
              </a:rPr>
              <a:t>passaggio concreto-</a:t>
            </a:r>
            <a:r>
              <a:rPr lang="it-IT" sz="2000" dirty="0" smtClean="0">
                <a:latin typeface="Apple Casual"/>
                <a:cs typeface="Apple Casual"/>
              </a:rPr>
              <a:t>astratto.</a:t>
            </a:r>
            <a:endParaRPr lang="it-IT" sz="2000" dirty="0"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4157281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1524000" y="853745"/>
            <a:ext cx="6320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8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Schema Corporeo</a:t>
            </a:r>
            <a:endParaRPr lang="it-IT" sz="28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522941" y="2257042"/>
            <a:ext cx="8068235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La conoscenza e la coscienza del proprio corpo si maturano attraverso le attività motorie, il bambino prima agisce, poi si forma un'immagine mentale e solo alla fine rappresenta attraverso i simboli.</a:t>
            </a:r>
          </a:p>
        </p:txBody>
      </p:sp>
    </p:spTree>
    <p:extLst>
      <p:ext uri="{BB962C8B-B14F-4D97-AF65-F5344CB8AC3E}">
        <p14:creationId xmlns:p14="http://schemas.microsoft.com/office/powerpoint/2010/main" val="14322803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28706" y="286487"/>
            <a:ext cx="8516470" cy="6340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Un percorso </a:t>
            </a:r>
            <a:r>
              <a:rPr lang="it-IT" sz="2400" dirty="0">
                <a:latin typeface="Apple Casual"/>
                <a:cs typeface="Apple Casual"/>
              </a:rPr>
              <a:t>psicomotoria ben </a:t>
            </a:r>
            <a:r>
              <a:rPr lang="it-IT" sz="2400" dirty="0" smtClean="0">
                <a:latin typeface="Apple Casual"/>
                <a:cs typeface="Apple Casual"/>
              </a:rPr>
              <a:t>svolto </a:t>
            </a:r>
            <a:r>
              <a:rPr lang="it-IT" sz="2400" dirty="0">
                <a:latin typeface="Apple Casual"/>
                <a:cs typeface="Apple Casual"/>
              </a:rPr>
              <a:t>promuove l'integrazione dello schema corporeo a tre livelli</a:t>
            </a:r>
            <a:r>
              <a:rPr lang="it-IT" sz="2400" dirty="0" smtClean="0">
                <a:latin typeface="Apple Casual"/>
                <a:cs typeface="Apple Casual"/>
              </a:rPr>
              <a:t>: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it-IT" sz="24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Immagine </a:t>
            </a:r>
            <a:r>
              <a:rPr lang="it-IT" sz="2400" b="1" dirty="0">
                <a:solidFill>
                  <a:srgbClr val="558ED5"/>
                </a:solidFill>
                <a:latin typeface="Apple Casual"/>
                <a:cs typeface="Apple Casual"/>
              </a:rPr>
              <a:t>del corpo o corpo vissuto</a:t>
            </a:r>
            <a:r>
              <a:rPr lang="it-IT" sz="2400" b="1" dirty="0">
                <a:latin typeface="Apple Casual"/>
                <a:cs typeface="Apple Casual"/>
              </a:rPr>
              <a:t>:</a:t>
            </a:r>
            <a:r>
              <a:rPr lang="it-IT" sz="2400" dirty="0">
                <a:latin typeface="Apple Casual"/>
                <a:cs typeface="Apple Casual"/>
              </a:rPr>
              <a:t> sensazioni propriocettive e cinestetiche</a:t>
            </a:r>
            <a:r>
              <a:rPr lang="it-IT" sz="2400" dirty="0" smtClean="0">
                <a:latin typeface="Apple Casual"/>
                <a:cs typeface="Apple Casual"/>
              </a:rPr>
              <a:t>;</a:t>
            </a:r>
          </a:p>
          <a:p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b="1" dirty="0">
                <a:latin typeface="Apple Casual"/>
                <a:cs typeface="Apple Casual"/>
              </a:rPr>
              <a:t>2. </a:t>
            </a:r>
            <a:r>
              <a:rPr lang="it-IT" sz="2400" b="1" dirty="0">
                <a:solidFill>
                  <a:srgbClr val="558ED5"/>
                </a:solidFill>
                <a:latin typeface="Apple Casual"/>
                <a:cs typeface="Apple Casual"/>
              </a:rPr>
              <a:t>Concetto di corpo o corpo percepito</a:t>
            </a:r>
            <a:r>
              <a:rPr lang="it-IT" sz="2400" b="1" dirty="0">
                <a:latin typeface="Apple Casual"/>
                <a:cs typeface="Apple Casual"/>
              </a:rPr>
              <a:t>:</a:t>
            </a:r>
            <a:r>
              <a:rPr lang="it-IT" sz="2400" dirty="0">
                <a:latin typeface="Apple Casual"/>
                <a:cs typeface="Apple Casual"/>
              </a:rPr>
              <a:t> conoscenza che il bambino ha del proprio corpo e delle sue differenti </a:t>
            </a:r>
            <a:r>
              <a:rPr lang="it-IT" sz="2400" dirty="0" smtClean="0">
                <a:latin typeface="Apple Casual"/>
                <a:cs typeface="Apple Casual"/>
              </a:rPr>
              <a:t>parti</a:t>
            </a:r>
            <a:r>
              <a:rPr lang="it-IT" sz="2400" dirty="0">
                <a:latin typeface="Apple Casual"/>
                <a:cs typeface="Apple Casual"/>
              </a:rPr>
              <a:t>;</a:t>
            </a:r>
            <a:endParaRPr lang="it-IT" sz="2400" dirty="0" smtClean="0">
              <a:latin typeface="Apple Casual"/>
              <a:cs typeface="Apple Casual"/>
            </a:endParaRPr>
          </a:p>
          <a:p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50000"/>
              </a:lnSpc>
            </a:pPr>
            <a:r>
              <a:rPr lang="it-IT" sz="2400" b="1" dirty="0">
                <a:latin typeface="Apple Casual"/>
                <a:cs typeface="Apple Casual"/>
              </a:rPr>
              <a:t>3. </a:t>
            </a:r>
            <a:r>
              <a:rPr lang="it-IT" sz="2400" b="1" dirty="0">
                <a:solidFill>
                  <a:srgbClr val="558ED5"/>
                </a:solidFill>
                <a:latin typeface="Apple Casual"/>
                <a:cs typeface="Apple Casual"/>
              </a:rPr>
              <a:t>Schema corporeo o corpo rappresentato</a:t>
            </a:r>
            <a:r>
              <a:rPr lang="it-IT" sz="2400" b="1" dirty="0">
                <a:latin typeface="Apple Casual"/>
                <a:cs typeface="Apple Casual"/>
              </a:rPr>
              <a:t>:</a:t>
            </a:r>
            <a:r>
              <a:rPr lang="it-IT" sz="2400" dirty="0">
                <a:latin typeface="Apple Casual"/>
                <a:cs typeface="Apple Casual"/>
              </a:rPr>
              <a:t> regola le parti del corpo e la relazione fra loro che muta in rapporto alle posizioni che il corpo assume.</a:t>
            </a:r>
          </a:p>
        </p:txBody>
      </p:sp>
    </p:spTree>
    <p:extLst>
      <p:ext uri="{BB962C8B-B14F-4D97-AF65-F5344CB8AC3E}">
        <p14:creationId xmlns:p14="http://schemas.microsoft.com/office/powerpoint/2010/main" val="14322803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388471" y="1120339"/>
            <a:ext cx="8411882" cy="3939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Risulta pertanto indispensabile per procedere in questo primo percorso di conoscenza, lavorare con il bambino disabile </a:t>
            </a:r>
            <a:r>
              <a:rPr lang="it-IT" sz="2400" dirty="0" smtClean="0">
                <a:latin typeface="Apple Casual"/>
                <a:cs typeface="Apple Casual"/>
              </a:rPr>
              <a:t>affinché </a:t>
            </a:r>
            <a:r>
              <a:rPr lang="it-IT" sz="2400" dirty="0">
                <a:latin typeface="Apple Casual"/>
                <a:cs typeface="Apple Casual"/>
              </a:rPr>
              <a:t>raggiunga un adeguato livello di equilibrio motorio e di coordinazione nei movimenti, ma soprattutto che s'instauri, fra l'insegnante e il bambino, un rapporto affettivo e di fiducia, una figura per lui di riferimento, che lo aiuti a "fare da solo".</a:t>
            </a:r>
          </a:p>
        </p:txBody>
      </p:sp>
    </p:spTree>
    <p:extLst>
      <p:ext uri="{BB962C8B-B14F-4D97-AF65-F5344CB8AC3E}">
        <p14:creationId xmlns:p14="http://schemas.microsoft.com/office/powerpoint/2010/main" val="25322603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433293" y="404843"/>
            <a:ext cx="8471647" cy="6284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Gli obiettivi specifici per l'attività motoria sono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:</a:t>
            </a:r>
          </a:p>
          <a:p>
            <a:pPr>
              <a:lnSpc>
                <a:spcPct val="12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>
              <a:lnSpc>
                <a:spcPct val="12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saper </a:t>
            </a:r>
            <a:r>
              <a:rPr lang="it-IT" sz="2400" dirty="0">
                <a:latin typeface="Apple Casual"/>
                <a:cs typeface="Apple Casual"/>
              </a:rPr>
              <a:t>ritrovare e denominare su di sé le parti del corpo e poi anche sull'altro;</a:t>
            </a:r>
          </a:p>
          <a:p>
            <a:pPr>
              <a:lnSpc>
                <a:spcPct val="12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saper </a:t>
            </a:r>
            <a:r>
              <a:rPr lang="it-IT" sz="2400" dirty="0">
                <a:latin typeface="Apple Casual"/>
                <a:cs typeface="Apple Casual"/>
              </a:rPr>
              <a:t>riprodurre atteggiamenti e posture e riconoscerle;</a:t>
            </a:r>
          </a:p>
          <a:p>
            <a:pPr>
              <a:lnSpc>
                <a:spcPct val="12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saper disporsi </a:t>
            </a:r>
            <a:r>
              <a:rPr lang="it-IT" sz="2400" dirty="0">
                <a:latin typeface="Apple Casual"/>
                <a:cs typeface="Apple Casual"/>
              </a:rPr>
              <a:t>rispetto al pavimento e muoversi: strisciando, rotolando, gattonando;</a:t>
            </a:r>
          </a:p>
          <a:p>
            <a:pPr>
              <a:lnSpc>
                <a:spcPct val="12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saper </a:t>
            </a:r>
            <a:r>
              <a:rPr lang="it-IT" sz="2400" dirty="0">
                <a:latin typeface="Apple Casual"/>
                <a:cs typeface="Apple Casual"/>
              </a:rPr>
              <a:t>saltare;</a:t>
            </a:r>
          </a:p>
          <a:p>
            <a:pPr>
              <a:lnSpc>
                <a:spcPct val="12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saper </a:t>
            </a:r>
            <a:r>
              <a:rPr lang="it-IT" sz="2400" dirty="0">
                <a:latin typeface="Apple Casual"/>
                <a:cs typeface="Apple Casual"/>
              </a:rPr>
              <a:t>correre;</a:t>
            </a:r>
          </a:p>
          <a:p>
            <a:pPr>
              <a:lnSpc>
                <a:spcPct val="12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saper </a:t>
            </a:r>
            <a:r>
              <a:rPr lang="it-IT" sz="2400" dirty="0">
                <a:latin typeface="Apple Casual"/>
                <a:cs typeface="Apple Casual"/>
              </a:rPr>
              <a:t>fare la capriola;</a:t>
            </a:r>
          </a:p>
          <a:p>
            <a:pPr>
              <a:lnSpc>
                <a:spcPct val="12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sapersi </a:t>
            </a:r>
            <a:r>
              <a:rPr lang="it-IT" sz="2400" dirty="0">
                <a:latin typeface="Apple Casual"/>
                <a:cs typeface="Apple Casual"/>
              </a:rPr>
              <a:t>disporre rispetto agli altri in: riga, fila, cerchio;</a:t>
            </a:r>
          </a:p>
          <a:p>
            <a:pPr>
              <a:lnSpc>
                <a:spcPct val="12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saper </a:t>
            </a:r>
            <a:r>
              <a:rPr lang="it-IT" sz="2400" dirty="0">
                <a:latin typeface="Apple Casual"/>
                <a:cs typeface="Apple Casual"/>
              </a:rPr>
              <a:t>utilizzare gli attrezzi della palestra o del parco giochi;</a:t>
            </a:r>
          </a:p>
          <a:p>
            <a:pPr>
              <a:lnSpc>
                <a:spcPct val="120000"/>
              </a:lnSpc>
            </a:pPr>
            <a:r>
              <a:rPr lang="it-IT" sz="2400" dirty="0" smtClean="0">
                <a:latin typeface="Apple Casual"/>
                <a:cs typeface="Apple Casual"/>
              </a:rPr>
              <a:t>- saper </a:t>
            </a:r>
            <a:r>
              <a:rPr lang="it-IT" sz="2400" dirty="0">
                <a:latin typeface="Apple Casual"/>
                <a:cs typeface="Apple Casual"/>
              </a:rPr>
              <a:t>controllare il proprio corpo (stereotipie, dondolio)</a:t>
            </a:r>
          </a:p>
        </p:txBody>
      </p:sp>
    </p:spTree>
    <p:extLst>
      <p:ext uri="{BB962C8B-B14F-4D97-AF65-F5344CB8AC3E}">
        <p14:creationId xmlns:p14="http://schemas.microsoft.com/office/powerpoint/2010/main" val="458709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73529" y="1386425"/>
            <a:ext cx="8516471" cy="3934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800" dirty="0">
                <a:solidFill>
                  <a:srgbClr val="558ED5"/>
                </a:solidFill>
                <a:latin typeface="Apple Casual"/>
                <a:cs typeface="Apple Casual"/>
              </a:rPr>
              <a:t>L'insegnante deve sempre prima verbalizzare l'attività, poi accompagnerà materialmente il bambino, facendo con lui l'esperienza; gradualmente il suo sostegno diverrà solo verbale, fino a quando il bambino non diverrà completamente sicuro e autonomo.</a:t>
            </a:r>
          </a:p>
        </p:txBody>
      </p:sp>
    </p:spTree>
    <p:extLst>
      <p:ext uri="{BB962C8B-B14F-4D97-AF65-F5344CB8AC3E}">
        <p14:creationId xmlns:p14="http://schemas.microsoft.com/office/powerpoint/2010/main" val="458709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552825" y="659510"/>
            <a:ext cx="75751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400" b="1" dirty="0">
                <a:solidFill>
                  <a:srgbClr val="558ED5"/>
                </a:solidFill>
                <a:latin typeface="Apple Casual"/>
                <a:cs typeface="Apple Casual"/>
              </a:rPr>
              <a:t>Concetti Topologici</a:t>
            </a:r>
            <a:endParaRPr lang="it-IT" sz="24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418353" y="1523750"/>
            <a:ext cx="8471647" cy="3939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dirty="0">
                <a:latin typeface="Apple Casual"/>
                <a:cs typeface="Apple Casual"/>
              </a:rPr>
              <a:t>La reale acquisizione dei concetti topologici è estremamente importante e indispensabile per il bambino </a:t>
            </a:r>
            <a:r>
              <a:rPr lang="it-IT" sz="2400" dirty="0" smtClean="0">
                <a:latin typeface="Apple Casual"/>
                <a:cs typeface="Apple Casual"/>
              </a:rPr>
              <a:t>disabile, </a:t>
            </a:r>
            <a:r>
              <a:rPr lang="it-IT" sz="2400" dirty="0">
                <a:latin typeface="Apple Casual"/>
                <a:cs typeface="Apple Casual"/>
              </a:rPr>
              <a:t>per la sua organizzazione personale del corpo, dello spazio, degli oggetti e della loro locazione; insieme concorrono a formare il processo di conoscenza e di rappresentazione a livello mentale di tutto ciò che comprende l'ambiente vissuto dal bambino.</a:t>
            </a:r>
          </a:p>
        </p:txBody>
      </p:sp>
    </p:spTree>
    <p:extLst>
      <p:ext uri="{BB962C8B-B14F-4D97-AF65-F5344CB8AC3E}">
        <p14:creationId xmlns:p14="http://schemas.microsoft.com/office/powerpoint/2010/main" val="366050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612587" y="604281"/>
            <a:ext cx="7933765" cy="5786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I concetti topologici che rispecchiano lo sviluppo del bambino nella scuola dell'infanzia sono</a:t>
            </a:r>
            <a:r>
              <a:rPr lang="it-IT" sz="2400" dirty="0" smtClean="0">
                <a:solidFill>
                  <a:srgbClr val="558ED5"/>
                </a:solidFill>
                <a:latin typeface="Apple Casual"/>
                <a:cs typeface="Apple Casual"/>
              </a:rPr>
              <a:t>:</a:t>
            </a:r>
          </a:p>
          <a:p>
            <a:pPr>
              <a:lnSpc>
                <a:spcPct val="150000"/>
              </a:lnSpc>
            </a:pPr>
            <a:endParaRPr lang="it-IT" sz="2400" dirty="0">
              <a:latin typeface="Apple Casual"/>
              <a:cs typeface="Apple Casual"/>
            </a:endParaRP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it-IT" sz="2400" dirty="0">
                <a:latin typeface="Apple Casual"/>
                <a:cs typeface="Apple Casual"/>
              </a:rPr>
              <a:t>DENTRO-</a:t>
            </a:r>
            <a:r>
              <a:rPr lang="it-IT" sz="2400" dirty="0" smtClean="0">
                <a:latin typeface="Apple Casual"/>
                <a:cs typeface="Apple Casual"/>
              </a:rPr>
              <a:t>FUORI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it-IT" sz="2400" dirty="0" smtClean="0">
                <a:latin typeface="Apple Casual"/>
                <a:cs typeface="Apple Casual"/>
              </a:rPr>
              <a:t>SOPRA</a:t>
            </a:r>
            <a:r>
              <a:rPr lang="it-IT" sz="2400" dirty="0">
                <a:latin typeface="Apple Casual"/>
                <a:cs typeface="Apple Casual"/>
              </a:rPr>
              <a:t>-</a:t>
            </a:r>
            <a:r>
              <a:rPr lang="it-IT" sz="2400" dirty="0" smtClean="0">
                <a:latin typeface="Apple Casual"/>
                <a:cs typeface="Apple Casual"/>
              </a:rPr>
              <a:t>SOTTO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it-IT" sz="2400" dirty="0" smtClean="0">
                <a:latin typeface="Apple Casual"/>
                <a:cs typeface="Apple Casual"/>
              </a:rPr>
              <a:t>VICINO</a:t>
            </a:r>
            <a:r>
              <a:rPr lang="it-IT" sz="2400" dirty="0">
                <a:latin typeface="Apple Casual"/>
                <a:cs typeface="Apple Casual"/>
              </a:rPr>
              <a:t>-</a:t>
            </a:r>
            <a:r>
              <a:rPr lang="it-IT" sz="2400" dirty="0" smtClean="0">
                <a:latin typeface="Apple Casual"/>
                <a:cs typeface="Apple Casual"/>
              </a:rPr>
              <a:t>LONTANO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it-IT" sz="2400" dirty="0" smtClean="0">
                <a:latin typeface="Apple Casual"/>
                <a:cs typeface="Apple Casual"/>
              </a:rPr>
              <a:t>ALTO</a:t>
            </a:r>
            <a:r>
              <a:rPr lang="it-IT" sz="2400" dirty="0">
                <a:latin typeface="Apple Casual"/>
                <a:cs typeface="Apple Casual"/>
              </a:rPr>
              <a:t>-</a:t>
            </a:r>
            <a:r>
              <a:rPr lang="it-IT" sz="2400" dirty="0" smtClean="0">
                <a:latin typeface="Apple Casual"/>
                <a:cs typeface="Apple Casual"/>
              </a:rPr>
              <a:t>BASSO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it-IT" sz="2400" dirty="0" smtClean="0">
                <a:latin typeface="Apple Casual"/>
                <a:cs typeface="Apple Casual"/>
              </a:rPr>
              <a:t>DAVANTI</a:t>
            </a:r>
            <a:r>
              <a:rPr lang="it-IT" sz="2400" dirty="0">
                <a:latin typeface="Apple Casual"/>
                <a:cs typeface="Apple Casual"/>
              </a:rPr>
              <a:t>-</a:t>
            </a:r>
            <a:r>
              <a:rPr lang="it-IT" sz="2400" dirty="0" smtClean="0">
                <a:latin typeface="Apple Casual"/>
                <a:cs typeface="Apple Casual"/>
              </a:rPr>
              <a:t>DIETRO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it-IT" sz="2400" dirty="0" smtClean="0">
                <a:latin typeface="Apple Casual"/>
                <a:cs typeface="Apple Casual"/>
              </a:rPr>
              <a:t>ALTO</a:t>
            </a:r>
            <a:r>
              <a:rPr lang="it-IT" sz="2400" dirty="0">
                <a:latin typeface="Apple Casual"/>
                <a:cs typeface="Apple Casual"/>
              </a:rPr>
              <a:t>-SINISTRA BASSO-</a:t>
            </a:r>
            <a:r>
              <a:rPr lang="it-IT" sz="2400" dirty="0" smtClean="0">
                <a:latin typeface="Apple Casual"/>
                <a:cs typeface="Apple Casual"/>
              </a:rPr>
              <a:t>SINISTRA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it-IT" sz="2400" dirty="0" smtClean="0">
                <a:latin typeface="Apple Casual"/>
                <a:cs typeface="Apple Casual"/>
              </a:rPr>
              <a:t>ALTO</a:t>
            </a:r>
            <a:r>
              <a:rPr lang="it-IT" sz="2400" dirty="0">
                <a:latin typeface="Apple Casual"/>
                <a:cs typeface="Apple Casual"/>
              </a:rPr>
              <a:t>-DESTRA BASSO-</a:t>
            </a:r>
            <a:r>
              <a:rPr lang="it-IT" sz="2400" dirty="0" smtClean="0">
                <a:latin typeface="Apple Casual"/>
                <a:cs typeface="Apple Casual"/>
              </a:rPr>
              <a:t>DESTRA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ü"/>
            </a:pPr>
            <a:r>
              <a:rPr lang="it-IT" sz="2400" dirty="0" smtClean="0">
                <a:latin typeface="Apple Casual"/>
                <a:cs typeface="Apple Casual"/>
              </a:rPr>
              <a:t>ANGOLI </a:t>
            </a:r>
            <a:r>
              <a:rPr lang="it-IT" sz="2400" dirty="0">
                <a:latin typeface="Apple Casual"/>
                <a:cs typeface="Apple Casual"/>
              </a:rPr>
              <a:t>(alto a destra o a sinistra ecc.)</a:t>
            </a:r>
          </a:p>
        </p:txBody>
      </p:sp>
    </p:spTree>
    <p:extLst>
      <p:ext uri="{BB962C8B-B14F-4D97-AF65-F5344CB8AC3E}">
        <p14:creationId xmlns:p14="http://schemas.microsoft.com/office/powerpoint/2010/main" val="25322603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12587" y="474345"/>
            <a:ext cx="8113059" cy="6078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it-IT" sz="2000" dirty="0">
                <a:latin typeface="Apple Casual"/>
                <a:cs typeface="Apple Casual"/>
              </a:rPr>
              <a:t>Le fasi d'acquisizione </a:t>
            </a:r>
            <a:r>
              <a:rPr lang="it-IT" sz="2000" dirty="0" smtClean="0">
                <a:latin typeface="Apple Casual"/>
                <a:cs typeface="Apple Casual"/>
              </a:rPr>
              <a:t>che </a:t>
            </a:r>
            <a:r>
              <a:rPr lang="it-IT" sz="2000" dirty="0">
                <a:latin typeface="Apple Casual"/>
                <a:cs typeface="Apple Casual"/>
              </a:rPr>
              <a:t>permettono al bambino </a:t>
            </a:r>
            <a:r>
              <a:rPr lang="it-IT" sz="2000" dirty="0" smtClean="0">
                <a:latin typeface="Apple Casual"/>
                <a:cs typeface="Apple Casual"/>
              </a:rPr>
              <a:t>disabile </a:t>
            </a:r>
            <a:r>
              <a:rPr lang="it-IT" sz="2000" dirty="0">
                <a:latin typeface="Apple Casual"/>
                <a:cs typeface="Apple Casual"/>
              </a:rPr>
              <a:t>di interiorizzare in maniera corretta tutte le innumerevoli informazioni che gli provengono dall'esterno, a volte con estrema rapidità, le possiamo riassumere in questo modo</a:t>
            </a:r>
            <a:r>
              <a:rPr lang="it-IT" sz="2000" dirty="0" smtClean="0">
                <a:latin typeface="Apple Casual"/>
                <a:cs typeface="Apple Casual"/>
              </a:rPr>
              <a:t>:</a:t>
            </a:r>
          </a:p>
          <a:p>
            <a:pPr>
              <a:lnSpc>
                <a:spcPct val="130000"/>
              </a:lnSpc>
            </a:pPr>
            <a:endParaRPr lang="it-IT" sz="2000" dirty="0">
              <a:latin typeface="Apple Casual"/>
              <a:cs typeface="Apple Casual"/>
            </a:endParaRPr>
          </a:p>
          <a:p>
            <a:pPr>
              <a:lnSpc>
                <a:spcPct val="13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Proporre </a:t>
            </a:r>
            <a:r>
              <a:rPr lang="it-IT" sz="2000" dirty="0">
                <a:latin typeface="Apple Casual"/>
                <a:cs typeface="Apple Casual"/>
              </a:rPr>
              <a:t>inizialmente esperienze soggettive, corporee, concrete all'interno dell'ambiente scolastico meglio conosciuto dal bambino, sempre coordinate e supportate dall'insegnante;</a:t>
            </a:r>
          </a:p>
          <a:p>
            <a:pPr>
              <a:lnSpc>
                <a:spcPct val="13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Trasferimento </a:t>
            </a:r>
            <a:r>
              <a:rPr lang="it-IT" sz="2000" dirty="0">
                <a:latin typeface="Apple Casual"/>
                <a:cs typeface="Apple Casual"/>
              </a:rPr>
              <a:t>dei concetti topologici al mondo degli oggetti, iniziando da quelli conosciuti dal bambino, che stimolino il suo interesse e la sua curiosità;</a:t>
            </a:r>
          </a:p>
          <a:p>
            <a:pPr>
              <a:lnSpc>
                <a:spcPct val="130000"/>
              </a:lnSpc>
            </a:pPr>
            <a:r>
              <a:rPr lang="it-IT" sz="2000" dirty="0" smtClean="0">
                <a:latin typeface="Apple Casual"/>
                <a:cs typeface="Apple Casual"/>
              </a:rPr>
              <a:t>- Utilizzazione </a:t>
            </a:r>
            <a:r>
              <a:rPr lang="it-IT" sz="2000" dirty="0">
                <a:latin typeface="Apple Casual"/>
                <a:cs typeface="Apple Casual"/>
              </a:rPr>
              <a:t>dei concetti topologici acquisiti nell'ambiente per ritrovare i giochi presenti in classe, le proprie cose, per discriminare i diversi angoli che caratterizzano l'interno della classe e l'esterno, l'orientamento motorio e statico.</a:t>
            </a:r>
          </a:p>
        </p:txBody>
      </p:sp>
    </p:spTree>
    <p:extLst>
      <p:ext uri="{BB962C8B-B14F-4D97-AF65-F5344CB8AC3E}">
        <p14:creationId xmlns:p14="http://schemas.microsoft.com/office/powerpoint/2010/main" val="1969496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49412" y="1696162"/>
            <a:ext cx="8710706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>
                <a:solidFill>
                  <a:srgbClr val="558ED5"/>
                </a:solidFill>
                <a:latin typeface="Apple Casual"/>
                <a:cs typeface="Apple Casual"/>
              </a:rPr>
              <a:t>La reale e significativa comprensione di questi concetti topologici sarà la base di qualsiasi iniziale approccio alla conoscenza d'oggetti o ambienti nuovi, potendo percepire la relazione e il rapporto fra il bambino, l'oggetto e quindi la sua conoscenza, la sua discriminazione e la sua dislocazione nello spazio.</a:t>
            </a:r>
          </a:p>
        </p:txBody>
      </p:sp>
    </p:spTree>
    <p:extLst>
      <p:ext uri="{BB962C8B-B14F-4D97-AF65-F5344CB8AC3E}">
        <p14:creationId xmlns:p14="http://schemas.microsoft.com/office/powerpoint/2010/main" val="2992540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106706" y="2608157"/>
            <a:ext cx="48558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2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Lateralità…</a:t>
            </a:r>
          </a:p>
          <a:p>
            <a:pPr algn="ctr"/>
            <a:endParaRPr lang="it-IT" sz="3200" b="1" dirty="0">
              <a:solidFill>
                <a:srgbClr val="558ED5"/>
              </a:solidFill>
              <a:latin typeface="Apple Casual"/>
              <a:cs typeface="Apple Casual"/>
            </a:endParaRPr>
          </a:p>
          <a:p>
            <a:pPr algn="ctr"/>
            <a:r>
              <a:rPr lang="it-IT" sz="3200" b="1" dirty="0" smtClean="0">
                <a:solidFill>
                  <a:srgbClr val="558ED5"/>
                </a:solidFill>
                <a:latin typeface="Apple Casual"/>
                <a:cs typeface="Apple Casual"/>
              </a:rPr>
              <a:t>…questa sconosciuta!!!</a:t>
            </a:r>
            <a:endParaRPr lang="it-IT" sz="32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802626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dirty="0" err="1">
                <a:solidFill>
                  <a:srgbClr val="558ED5"/>
                </a:solidFill>
                <a:latin typeface="Apple Casual"/>
                <a:cs typeface="Apple Casual"/>
              </a:rPr>
              <a:t>Lateralizzazione</a:t>
            </a:r>
            <a:endParaRPr lang="en-US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  <p:sp>
        <p:nvSpPr>
          <p:cNvPr id="18434" name="Rectangle 2"/>
          <p:cNvSpPr>
            <a:spLocks/>
          </p:cNvSpPr>
          <p:nvPr/>
        </p:nvSpPr>
        <p:spPr bwMode="auto">
          <a:xfrm>
            <a:off x="659681" y="1500187"/>
            <a:ext cx="7822406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just"/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- Processo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neurobiologico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di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affermazione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e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stabilizzazione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della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lateralità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cerebrale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e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corporea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attraverso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la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corrispondenza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di un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emisfero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all</a:t>
            </a:r>
            <a:r>
              <a:rPr lang="ja-JP" altLang="en-US" sz="2500" dirty="0">
                <a:latin typeface="Apple Casual"/>
                <a:ea typeface="ＭＳ Ｐゴシック" charset="0"/>
                <a:cs typeface="Apple Casual"/>
              </a:rPr>
              <a:t>’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emicorpo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opposto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/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controlaterale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(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Sistema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Crociato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).</a:t>
            </a:r>
          </a:p>
          <a:p>
            <a:pPr algn="just"/>
            <a:endParaRPr lang="en-US" sz="2500" dirty="0">
              <a:latin typeface="Apple Casual"/>
              <a:ea typeface="ＭＳ Ｐゴシック" charset="0"/>
              <a:cs typeface="Apple Casual"/>
            </a:endParaRPr>
          </a:p>
          <a:p>
            <a:pPr algn="just"/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- Processo di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adattamento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all</a:t>
            </a:r>
            <a:r>
              <a:rPr lang="ja-JP" altLang="en-US" sz="2500" dirty="0">
                <a:latin typeface="Apple Casual"/>
                <a:ea typeface="ＭＳ Ｐゴシック" charset="0"/>
                <a:cs typeface="Apple Casual"/>
              </a:rPr>
              <a:t>’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ambiente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al fine di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favorire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e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rendere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più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efficienti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le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azioni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umane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attraverso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riadattamenti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prassici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spontanei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ed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 </a:t>
            </a:r>
            <a:r>
              <a:rPr lang="en-US" sz="2500" dirty="0" err="1">
                <a:latin typeface="Apple Casual"/>
                <a:ea typeface="ＭＳ Ｐゴシック" charset="0"/>
                <a:cs typeface="Apple Casual"/>
              </a:rPr>
              <a:t>intenzionali</a:t>
            </a:r>
            <a:r>
              <a:rPr lang="en-US" sz="2500" dirty="0">
                <a:latin typeface="Apple Casual"/>
                <a:ea typeface="ＭＳ Ｐゴシック" charset="0"/>
                <a:cs typeface="Apple Casu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360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106706" y="2608157"/>
            <a:ext cx="48558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  <a:hlinkClick r:id="rId2" action="ppaction://hlinkfile"/>
              </a:rPr>
              <a:t>Progetto scuola dell’infanzia</a:t>
            </a:r>
            <a:endParaRPr lang="it-IT" sz="32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236175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106706" y="2608157"/>
            <a:ext cx="4855881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  <a:hlinkClick r:id="rId2" action="ppaction://hlinkfile"/>
              </a:rPr>
              <a:t>Sequenze percorsi motori</a:t>
            </a:r>
            <a:endParaRPr lang="it-IT" sz="32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118703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106706" y="2608157"/>
            <a:ext cx="4855881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200" dirty="0" smtClean="0">
                <a:solidFill>
                  <a:srgbClr val="558ED5"/>
                </a:solidFill>
                <a:latin typeface="Apple Casual"/>
                <a:cs typeface="Apple Casual"/>
                <a:hlinkClick r:id="rId2" action="ppaction://hlinkfile"/>
              </a:rPr>
              <a:t>Orientandosi nello spazio</a:t>
            </a:r>
            <a:endParaRPr lang="it-IT" sz="3200" dirty="0">
              <a:solidFill>
                <a:srgbClr val="558ED5"/>
              </a:solidFill>
              <a:latin typeface="Apple Casual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693424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820</TotalTime>
  <Words>2018</Words>
  <Application>Microsoft Macintosh PowerPoint</Application>
  <PresentationFormat>Presentazione su schermo (4:3)</PresentationFormat>
  <Paragraphs>215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41</vt:i4>
      </vt:variant>
    </vt:vector>
  </HeadingPairs>
  <TitlesOfParts>
    <vt:vector size="42" baseType="lpstr">
      <vt:lpstr>Tema di Office</vt:lpstr>
      <vt:lpstr>Didattica Speciale: codici del linguaggio logico e matematico SECONDA LEZIONE 09 MAGGIO 2014  Prof. Ivan Di Pierro Pedagogista Clinico e Giuridico ivan.dipierro@unimc.it  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Lateralizzazione</vt:lpstr>
      <vt:lpstr>Presentazione di PowerPoint</vt:lpstr>
      <vt:lpstr>Presentazione di PowerPoint</vt:lpstr>
      <vt:lpstr>Presentazione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Didattica Speciale: codici del linguaggio logico e matematico  Prof. Ivan Di Pierro   </dc:title>
  <dc:creator>Ivan Di Pierro</dc:creator>
  <cp:lastModifiedBy>Ivan Di Pierro</cp:lastModifiedBy>
  <cp:revision>54</cp:revision>
  <dcterms:created xsi:type="dcterms:W3CDTF">2014-04-04T13:12:31Z</dcterms:created>
  <dcterms:modified xsi:type="dcterms:W3CDTF">2014-05-09T10:14:15Z</dcterms:modified>
</cp:coreProperties>
</file>